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iBGMt02uzWBmzqGgXvsVmaIEO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196" autoAdjust="0"/>
  </p:normalViewPr>
  <p:slideViewPr>
    <p:cSldViewPr snapToGrid="0">
      <p:cViewPr varScale="1">
        <p:scale>
          <a:sx n="81" d="100"/>
          <a:sy n="81"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0ee7b761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120ee7b761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2126620345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g12126620345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12126620345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2126620345_0_39"/>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2126620345_0_39"/>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g12126620345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2126620345_0_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50"/>
        <p:cNvGrpSpPr/>
        <p:nvPr/>
      </p:nvGrpSpPr>
      <p:grpSpPr>
        <a:xfrm>
          <a:off x="0" y="0"/>
          <a:ext cx="0" cy="0"/>
          <a:chOff x="0" y="0"/>
          <a:chExt cx="0" cy="0"/>
        </a:xfrm>
      </p:grpSpPr>
      <p:sp>
        <p:nvSpPr>
          <p:cNvPr id="51" name="Google Shape;51;g12126620345_0_45"/>
          <p:cNvSpPr txBox="1">
            <a:spLocks noGrp="1"/>
          </p:cNvSpPr>
          <p:nvPr>
            <p:ph type="title"/>
          </p:nvPr>
        </p:nvSpPr>
        <p:spPr>
          <a:xfrm>
            <a:off x="913775" y="618517"/>
            <a:ext cx="10364400" cy="1596300"/>
          </a:xfrm>
          <a:prstGeom prst="rect">
            <a:avLst/>
          </a:prstGeom>
          <a:noFill/>
          <a:ln>
            <a:noFill/>
          </a:ln>
        </p:spPr>
        <p:txBody>
          <a:bodyPr spcFirstLastPara="1" wrap="square" lIns="91425" tIns="45700" rIns="91425" bIns="45700" anchor="ctr" anchorCtr="0">
            <a:normAutofit/>
          </a:bodyPr>
          <a:lstStyle>
            <a:lvl1pPr lvl="0" algn="ctr"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g12126620345_0_45"/>
          <p:cNvSpPr txBox="1">
            <a:spLocks noGrp="1"/>
          </p:cNvSpPr>
          <p:nvPr>
            <p:ph type="body" idx="1"/>
          </p:nvPr>
        </p:nvSpPr>
        <p:spPr>
          <a:xfrm>
            <a:off x="913775" y="2367093"/>
            <a:ext cx="10364400" cy="3424200"/>
          </a:xfrm>
          <a:prstGeom prst="rect">
            <a:avLst/>
          </a:prstGeom>
          <a:noFill/>
          <a:ln>
            <a:noFill/>
          </a:ln>
        </p:spPr>
        <p:txBody>
          <a:bodyPr spcFirstLastPara="1" wrap="square" lIns="91425" tIns="45700" rIns="91425" bIns="45700" anchor="t" anchorCtr="0">
            <a:normAutofit/>
          </a:bodyPr>
          <a:lstStyle>
            <a:lvl1pPr marL="457200" lvl="0" indent="-342900" algn="l" rtl="0">
              <a:lnSpc>
                <a:spcPct val="120000"/>
              </a:lnSpc>
              <a:spcBef>
                <a:spcPts val="1000"/>
              </a:spcBef>
              <a:spcAft>
                <a:spcPts val="0"/>
              </a:spcAft>
              <a:buSzPts val="1800"/>
              <a:buChar char="•"/>
              <a:defRPr/>
            </a:lvl1pPr>
            <a:lvl2pPr marL="914400" lvl="1" indent="-342900" algn="l" rtl="0">
              <a:lnSpc>
                <a:spcPct val="120000"/>
              </a:lnSpc>
              <a:spcBef>
                <a:spcPts val="500"/>
              </a:spcBef>
              <a:spcAft>
                <a:spcPts val="0"/>
              </a:spcAft>
              <a:buSzPts val="1800"/>
              <a:buChar char="•"/>
              <a:defRPr/>
            </a:lvl2pPr>
            <a:lvl3pPr marL="1371600" lvl="2" indent="-342900" algn="l" rtl="0">
              <a:lnSpc>
                <a:spcPct val="120000"/>
              </a:lnSpc>
              <a:spcBef>
                <a:spcPts val="500"/>
              </a:spcBef>
              <a:spcAft>
                <a:spcPts val="0"/>
              </a:spcAft>
              <a:buSzPts val="1800"/>
              <a:buChar char="•"/>
              <a:defRPr/>
            </a:lvl3pPr>
            <a:lvl4pPr marL="1828800" lvl="3" indent="-342900" algn="l" rtl="0">
              <a:lnSpc>
                <a:spcPct val="120000"/>
              </a:lnSpc>
              <a:spcBef>
                <a:spcPts val="500"/>
              </a:spcBef>
              <a:spcAft>
                <a:spcPts val="0"/>
              </a:spcAft>
              <a:buSzPts val="1800"/>
              <a:buChar char="•"/>
              <a:defRPr/>
            </a:lvl4pPr>
            <a:lvl5pPr marL="2286000" lvl="4" indent="-342900" algn="l" rtl="0">
              <a:lnSpc>
                <a:spcPct val="120000"/>
              </a:lnSpc>
              <a:spcBef>
                <a:spcPts val="500"/>
              </a:spcBef>
              <a:spcAft>
                <a:spcPts val="0"/>
              </a:spcAft>
              <a:buSzPts val="1800"/>
              <a:buChar char="•"/>
              <a:defRPr/>
            </a:lvl5pPr>
            <a:lvl6pPr marL="2743200" lvl="5" indent="-342900" algn="l" rtl="0">
              <a:lnSpc>
                <a:spcPct val="120000"/>
              </a:lnSpc>
              <a:spcBef>
                <a:spcPts val="500"/>
              </a:spcBef>
              <a:spcAft>
                <a:spcPts val="0"/>
              </a:spcAft>
              <a:buSzPts val="1800"/>
              <a:buChar char="•"/>
              <a:defRPr/>
            </a:lvl6pPr>
            <a:lvl7pPr marL="3200400" lvl="6" indent="-342900" algn="l" rtl="0">
              <a:lnSpc>
                <a:spcPct val="120000"/>
              </a:lnSpc>
              <a:spcBef>
                <a:spcPts val="500"/>
              </a:spcBef>
              <a:spcAft>
                <a:spcPts val="0"/>
              </a:spcAft>
              <a:buSzPts val="1800"/>
              <a:buChar char="•"/>
              <a:defRPr/>
            </a:lvl7pPr>
            <a:lvl8pPr marL="3657600" lvl="7" indent="-342900" algn="l" rtl="0">
              <a:lnSpc>
                <a:spcPct val="120000"/>
              </a:lnSpc>
              <a:spcBef>
                <a:spcPts val="500"/>
              </a:spcBef>
              <a:spcAft>
                <a:spcPts val="0"/>
              </a:spcAft>
              <a:buSzPts val="1800"/>
              <a:buChar char="•"/>
              <a:defRPr/>
            </a:lvl8pPr>
            <a:lvl9pPr marL="4114800" lvl="8" indent="-342900" algn="l" rtl="0">
              <a:lnSpc>
                <a:spcPct val="120000"/>
              </a:lnSpc>
              <a:spcBef>
                <a:spcPts val="500"/>
              </a:spcBef>
              <a:spcAft>
                <a:spcPts val="0"/>
              </a:spcAft>
              <a:buSzPts val="1800"/>
              <a:buChar char="•"/>
              <a:defRPr/>
            </a:lvl9pPr>
          </a:lstStyle>
          <a:p>
            <a:endParaRPr/>
          </a:p>
        </p:txBody>
      </p:sp>
      <p:sp>
        <p:nvSpPr>
          <p:cNvPr id="53" name="Google Shape;53;g12126620345_0_45"/>
          <p:cNvSpPr txBox="1">
            <a:spLocks noGrp="1"/>
          </p:cNvSpPr>
          <p:nvPr>
            <p:ph type="dt" idx="10"/>
          </p:nvPr>
        </p:nvSpPr>
        <p:spPr>
          <a:xfrm>
            <a:off x="7678737" y="5883275"/>
            <a:ext cx="27432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g12126620345_0_45"/>
          <p:cNvSpPr txBox="1">
            <a:spLocks noGrp="1"/>
          </p:cNvSpPr>
          <p:nvPr>
            <p:ph type="ftr" idx="11"/>
          </p:nvPr>
        </p:nvSpPr>
        <p:spPr>
          <a:xfrm>
            <a:off x="913774" y="5883275"/>
            <a:ext cx="6672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g12126620345_0_45"/>
          <p:cNvSpPr txBox="1">
            <a:spLocks noGrp="1"/>
          </p:cNvSpPr>
          <p:nvPr>
            <p:ph type="sldNum" idx="12"/>
          </p:nvPr>
        </p:nvSpPr>
        <p:spPr>
          <a:xfrm>
            <a:off x="10514011" y="5883275"/>
            <a:ext cx="7641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chemeClr val="dk1"/>
              </a:buClr>
              <a:buSzPts val="1000"/>
              <a:buFont typeface="Twentieth Century"/>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2126620345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g12126620345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2126620345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g12126620345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g12126620345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2126620345_0_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12126620345_0_1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g12126620345_0_1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12126620345_0_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2126620345_0_2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12126620345_0_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2126620345_0_23"/>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g12126620345_0_23"/>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12126620345_0_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2126620345_0_27"/>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g12126620345_0_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2126620345_0_30"/>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12126620345_0_30"/>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g12126620345_0_30"/>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g12126620345_0_30"/>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g12126620345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2126620345_0_36"/>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g12126620345_0_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g12126620345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g12126620345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g12126620345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1954306" y="3572437"/>
            <a:ext cx="9652095" cy="93233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C00000"/>
              </a:buClr>
              <a:buSzPct val="100000"/>
              <a:buFont typeface="Times New Roman"/>
              <a:buNone/>
            </a:pPr>
            <a:r>
              <a:rPr lang="en-US" sz="3100" b="1" i="0" u="none" strike="noStrike" dirty="0">
                <a:solidFill>
                  <a:srgbClr val="C00000"/>
                </a:solidFill>
                <a:latin typeface="Times New Roman"/>
                <a:ea typeface="Times New Roman"/>
                <a:cs typeface="Times New Roman"/>
                <a:sym typeface="Times New Roman"/>
              </a:rPr>
              <a:t>COVID-19 RECOGNITION FROM CHEST X-RAY IMAGES USING DEEP LEARNING</a:t>
            </a:r>
            <a:br>
              <a:rPr lang="en-US" sz="3100" b="0" i="0" u="none" strike="noStrike" dirty="0">
                <a:solidFill>
                  <a:srgbClr val="C00000"/>
                </a:solidFill>
                <a:latin typeface="Calibri"/>
                <a:ea typeface="Calibri"/>
                <a:cs typeface="Calibri"/>
                <a:sym typeface="Calibri"/>
              </a:rPr>
            </a:br>
            <a:br>
              <a:rPr lang="en-US" sz="1800" b="0" i="0" u="none" strike="noStrike" dirty="0">
                <a:solidFill>
                  <a:srgbClr val="F8F8F8"/>
                </a:solidFill>
                <a:latin typeface="Calibri"/>
                <a:ea typeface="Calibri"/>
                <a:cs typeface="Calibri"/>
                <a:sym typeface="Calibri"/>
              </a:rPr>
            </a:br>
            <a:br>
              <a:rPr lang="en-US" b="0" dirty="0"/>
            </a:br>
            <a:br>
              <a:rPr lang="en-US" dirty="0"/>
            </a:br>
            <a:endParaRPr dirty="0"/>
          </a:p>
        </p:txBody>
      </p:sp>
      <p:sp>
        <p:nvSpPr>
          <p:cNvPr id="61" name="Google Shape;61;p1"/>
          <p:cNvSpPr txBox="1">
            <a:spLocks noGrp="1"/>
          </p:cNvSpPr>
          <p:nvPr>
            <p:ph type="subTitle" idx="1"/>
          </p:nvPr>
        </p:nvSpPr>
        <p:spPr>
          <a:xfrm>
            <a:off x="1954306" y="3572437"/>
            <a:ext cx="10784540" cy="2649069"/>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120000"/>
              </a:lnSpc>
              <a:spcBef>
                <a:spcPts val="0"/>
              </a:spcBef>
              <a:spcAft>
                <a:spcPts val="0"/>
              </a:spcAft>
              <a:buSzPct val="100000"/>
              <a:buNone/>
            </a:pPr>
            <a:r>
              <a:rPr lang="en-US" sz="2900" b="1" i="0" u="sng" dirty="0">
                <a:solidFill>
                  <a:srgbClr val="000000"/>
                </a:solidFill>
                <a:latin typeface="Times New Roman"/>
                <a:ea typeface="Times New Roman"/>
                <a:cs typeface="Times New Roman"/>
                <a:sym typeface="Times New Roman"/>
              </a:rPr>
              <a:t>PROJECT DOMAIN</a:t>
            </a:r>
            <a:r>
              <a:rPr lang="en-US" sz="2900" b="0" i="0" u="none" strike="noStrike" dirty="0">
                <a:solidFill>
                  <a:srgbClr val="000000"/>
                </a:solidFill>
                <a:latin typeface="Times New Roman"/>
                <a:ea typeface="Times New Roman"/>
                <a:cs typeface="Times New Roman"/>
                <a:sym typeface="Times New Roman"/>
              </a:rPr>
              <a:t>:                                          </a:t>
            </a:r>
            <a:r>
              <a:rPr lang="en-US" sz="2900" b="1" i="0" u="sng" dirty="0">
                <a:solidFill>
                  <a:srgbClr val="000000"/>
                </a:solidFill>
                <a:latin typeface="Times New Roman"/>
                <a:ea typeface="Times New Roman"/>
                <a:cs typeface="Times New Roman"/>
                <a:sym typeface="Times New Roman"/>
              </a:rPr>
              <a:t>PROJECT GUIDE</a:t>
            </a:r>
            <a:r>
              <a:rPr lang="en-US" sz="2900" b="0" i="0" u="none" strike="noStrike" dirty="0">
                <a:solidFill>
                  <a:srgbClr val="000000"/>
                </a:solidFill>
                <a:latin typeface="Times New Roman"/>
                <a:ea typeface="Times New Roman"/>
                <a:cs typeface="Times New Roman"/>
                <a:sym typeface="Times New Roman"/>
              </a:rPr>
              <a:t>:</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DEEP LEARNING -PYTHON                               DR.L.JABASHEELA</a:t>
            </a:r>
            <a:endParaRPr sz="2900" b="0" dirty="0"/>
          </a:p>
          <a:p>
            <a:pPr marL="0" lvl="0" indent="0" algn="just" rtl="0">
              <a:lnSpc>
                <a:spcPct val="120000"/>
              </a:lnSpc>
              <a:spcBef>
                <a:spcPts val="0"/>
              </a:spcBef>
              <a:spcAft>
                <a:spcPts val="0"/>
              </a:spcAft>
              <a:buSzPct val="100000"/>
              <a:buNone/>
            </a:pPr>
            <a:r>
              <a:rPr lang="en-US" sz="2900" b="1" i="0" u="sng" dirty="0">
                <a:solidFill>
                  <a:srgbClr val="000000"/>
                </a:solidFill>
                <a:latin typeface="Times New Roman"/>
                <a:ea typeface="Times New Roman"/>
                <a:cs typeface="Times New Roman"/>
                <a:sym typeface="Times New Roman"/>
              </a:rPr>
              <a:t>BATCH NO</a:t>
            </a:r>
            <a:r>
              <a:rPr lang="en-US" sz="2900" b="0" i="0" u="none" strike="noStrike" dirty="0">
                <a:solidFill>
                  <a:srgbClr val="000000"/>
                </a:solidFill>
                <a:latin typeface="Times New Roman"/>
                <a:ea typeface="Times New Roman"/>
                <a:cs typeface="Times New Roman"/>
                <a:sym typeface="Times New Roman"/>
              </a:rPr>
              <a:t>:A9                                                     </a:t>
            </a:r>
            <a:r>
              <a:rPr lang="en-US" sz="2900" b="1" i="0" u="sng" dirty="0">
                <a:solidFill>
                  <a:srgbClr val="000000"/>
                </a:solidFill>
                <a:latin typeface="Times New Roman"/>
                <a:ea typeface="Times New Roman"/>
                <a:cs typeface="Times New Roman"/>
                <a:sym typeface="Times New Roman"/>
              </a:rPr>
              <a:t>PROJECT MEMBERS</a:t>
            </a:r>
            <a:r>
              <a:rPr lang="en-US" sz="2900" b="0" i="0" u="sng" dirty="0">
                <a:solidFill>
                  <a:srgbClr val="000000"/>
                </a:solidFill>
                <a:latin typeface="Times New Roman"/>
                <a:ea typeface="Times New Roman"/>
                <a:cs typeface="Times New Roman"/>
                <a:sym typeface="Times New Roman"/>
              </a:rPr>
              <a:t>:</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                                                                                  KEERTHANA V-211418104119</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                                                                                  LAKSHMIPRIYA B-211418104137</a:t>
            </a:r>
            <a:endParaRPr sz="2900" b="0" dirty="0"/>
          </a:p>
          <a:p>
            <a:pPr marL="0" lvl="0" indent="0" algn="just" rtl="0">
              <a:lnSpc>
                <a:spcPct val="120000"/>
              </a:lnSpc>
              <a:spcBef>
                <a:spcPts val="0"/>
              </a:spcBef>
              <a:spcAft>
                <a:spcPts val="0"/>
              </a:spcAft>
              <a:buSzPct val="100000"/>
              <a:buNone/>
            </a:pPr>
            <a:r>
              <a:rPr lang="en-US" sz="2900" b="0" i="0" u="none" strike="noStrike" dirty="0">
                <a:solidFill>
                  <a:srgbClr val="000000"/>
                </a:solidFill>
                <a:latin typeface="Times New Roman"/>
                <a:ea typeface="Times New Roman"/>
                <a:cs typeface="Times New Roman"/>
                <a:sym typeface="Times New Roman"/>
              </a:rPr>
              <a:t>                                                                                  MADHUMITHA CT-211418104142</a:t>
            </a:r>
            <a:endParaRPr sz="2900" b="0" dirty="0"/>
          </a:p>
          <a:p>
            <a:pPr marL="0" lvl="0" indent="0" algn="ctr" rtl="0">
              <a:lnSpc>
                <a:spcPct val="120000"/>
              </a:lnSpc>
              <a:spcBef>
                <a:spcPts val="1000"/>
              </a:spcBef>
              <a:spcAft>
                <a:spcPts val="0"/>
              </a:spcAft>
              <a:buSzPct val="59459"/>
              <a:buNone/>
            </a:pP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11"/>
        <p:cNvGrpSpPr/>
        <p:nvPr/>
      </p:nvGrpSpPr>
      <p:grpSpPr>
        <a:xfrm>
          <a:off x="0" y="0"/>
          <a:ext cx="0" cy="0"/>
          <a:chOff x="0" y="0"/>
          <a:chExt cx="0" cy="0"/>
        </a:xfrm>
      </p:grpSpPr>
      <p:sp>
        <p:nvSpPr>
          <p:cNvPr id="112" name="Google Shape;112;p10"/>
          <p:cNvSpPr txBox="1"/>
          <p:nvPr/>
        </p:nvSpPr>
        <p:spPr>
          <a:xfrm>
            <a:off x="72190" y="110691"/>
            <a:ext cx="12084600" cy="7321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TITLE OF THE PAPER 4 : </a:t>
            </a:r>
            <a:r>
              <a:rPr lang="en-US" sz="1800" b="0" i="0" u="none" strike="noStrike" cap="none" dirty="0">
                <a:solidFill>
                  <a:schemeClr val="lt1"/>
                </a:solidFill>
                <a:latin typeface="Times New Roman"/>
                <a:ea typeface="Times New Roman"/>
                <a:cs typeface="Times New Roman"/>
                <a:sym typeface="Times New Roman"/>
              </a:rPr>
              <a:t>Covid-19 Detection from Chest X-Ray using Convolution Neural Networks</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dk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AUTHOR: </a:t>
            </a:r>
            <a:r>
              <a:rPr lang="en-US" sz="1800" b="0" i="0" u="none" strike="noStrike" cap="none" dirty="0" err="1">
                <a:solidFill>
                  <a:schemeClr val="lt1"/>
                </a:solidFill>
                <a:latin typeface="Times New Roman"/>
                <a:ea typeface="Times New Roman"/>
                <a:cs typeface="Times New Roman"/>
                <a:sym typeface="Times New Roman"/>
              </a:rPr>
              <a:t>Pillalamarry</a:t>
            </a:r>
            <a:r>
              <a:rPr lang="en-US" sz="1800" b="0" i="0" u="none" strike="noStrike" cap="none" dirty="0">
                <a:solidFill>
                  <a:schemeClr val="lt1"/>
                </a:solidFill>
                <a:latin typeface="Times New Roman"/>
                <a:ea typeface="Times New Roman"/>
                <a:cs typeface="Times New Roman"/>
                <a:sym typeface="Times New Roman"/>
              </a:rPr>
              <a:t> Mahesh, </a:t>
            </a:r>
            <a:r>
              <a:rPr lang="en-US" sz="1800" b="0" i="0" u="none" strike="noStrike" cap="none" dirty="0" err="1">
                <a:solidFill>
                  <a:schemeClr val="lt1"/>
                </a:solidFill>
                <a:latin typeface="Times New Roman"/>
                <a:ea typeface="Times New Roman"/>
                <a:cs typeface="Times New Roman"/>
                <a:sym typeface="Times New Roman"/>
              </a:rPr>
              <a:t>Yakkala</a:t>
            </a:r>
            <a:r>
              <a:rPr lang="en-US" sz="1800" b="0" i="0" u="none" strike="noStrike" cap="none" dirty="0">
                <a:solidFill>
                  <a:schemeClr val="lt1"/>
                </a:solidFill>
                <a:latin typeface="Times New Roman"/>
                <a:ea typeface="Times New Roman"/>
                <a:cs typeface="Times New Roman"/>
                <a:sym typeface="Times New Roman"/>
              </a:rPr>
              <a:t> Gnana </a:t>
            </a:r>
            <a:r>
              <a:rPr lang="en-US" sz="1800" b="0" i="0" u="none" strike="noStrike" cap="none" dirty="0" err="1">
                <a:solidFill>
                  <a:schemeClr val="lt1"/>
                </a:solidFill>
                <a:latin typeface="Times New Roman"/>
                <a:ea typeface="Times New Roman"/>
                <a:cs typeface="Times New Roman"/>
                <a:sym typeface="Times New Roman"/>
              </a:rPr>
              <a:t>Prathyusha</a:t>
            </a:r>
            <a:r>
              <a:rPr lang="en-US" sz="1800" b="0" i="0" u="none" strike="noStrike" cap="none" dirty="0">
                <a:solidFill>
                  <a:schemeClr val="lt1"/>
                </a:solidFill>
                <a:latin typeface="Times New Roman"/>
                <a:ea typeface="Times New Roman"/>
                <a:cs typeface="Times New Roman"/>
                <a:sym typeface="Times New Roman"/>
              </a:rPr>
              <a:t>, </a:t>
            </a:r>
            <a:r>
              <a:rPr lang="en-US" sz="1800" b="0" i="0" u="none" strike="noStrike" cap="none" dirty="0" err="1">
                <a:solidFill>
                  <a:schemeClr val="lt1"/>
                </a:solidFill>
                <a:latin typeface="Times New Roman"/>
                <a:ea typeface="Times New Roman"/>
                <a:cs typeface="Times New Roman"/>
                <a:sym typeface="Times New Roman"/>
              </a:rPr>
              <a:t>Botlagunta</a:t>
            </a:r>
            <a:r>
              <a:rPr lang="en-US" sz="1800" b="0" i="0" u="none" strike="noStrike" cap="none" dirty="0">
                <a:solidFill>
                  <a:schemeClr val="lt1"/>
                </a:solidFill>
                <a:latin typeface="Times New Roman"/>
                <a:ea typeface="Times New Roman"/>
                <a:cs typeface="Times New Roman"/>
                <a:sym typeface="Times New Roman"/>
              </a:rPr>
              <a:t> </a:t>
            </a:r>
            <a:r>
              <a:rPr lang="en-US" sz="1800" b="0" i="0" u="none" strike="noStrike" cap="none" dirty="0" err="1">
                <a:solidFill>
                  <a:schemeClr val="lt1"/>
                </a:solidFill>
                <a:latin typeface="Times New Roman"/>
                <a:ea typeface="Times New Roman"/>
                <a:cs typeface="Times New Roman"/>
                <a:sym typeface="Times New Roman"/>
              </a:rPr>
              <a:t>Sahithi</a:t>
            </a:r>
            <a:r>
              <a:rPr lang="en-US" sz="1800" b="0" i="0" u="none" strike="noStrike" cap="none" dirty="0">
                <a:solidFill>
                  <a:schemeClr val="lt1"/>
                </a:solidFill>
                <a:latin typeface="Times New Roman"/>
                <a:ea typeface="Times New Roman"/>
                <a:cs typeface="Times New Roman"/>
                <a:sym typeface="Times New Roman"/>
              </a:rPr>
              <a:t>, S </a:t>
            </a:r>
            <a:r>
              <a:rPr lang="en-US" sz="1800" b="0" i="0" u="none" strike="noStrike" cap="none" dirty="0" err="1">
                <a:solidFill>
                  <a:schemeClr val="lt1"/>
                </a:solidFill>
                <a:latin typeface="Times New Roman"/>
                <a:ea typeface="Times New Roman"/>
                <a:cs typeface="Times New Roman"/>
                <a:sym typeface="Times New Roman"/>
              </a:rPr>
              <a:t>Nagendram</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dk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YEAR:</a:t>
            </a:r>
            <a:r>
              <a:rPr lang="en-US" sz="1800" b="0" i="0" u="none" strike="noStrike" cap="none" dirty="0">
                <a:solidFill>
                  <a:schemeClr val="lt1"/>
                </a:solidFill>
                <a:latin typeface="Times New Roman"/>
                <a:ea typeface="Times New Roman"/>
                <a:cs typeface="Times New Roman"/>
                <a:sym typeface="Times New Roman"/>
              </a:rPr>
              <a:t>2020</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dk1"/>
              </a:buClr>
              <a:buSzPts val="1800"/>
              <a:buFont typeface="Times New Roman"/>
              <a:buNone/>
            </a:pPr>
            <a:r>
              <a:rPr lang="en-US" sz="1800" b="1" i="0" u="none" strike="noStrike" cap="none" dirty="0">
                <a:solidFill>
                  <a:schemeClr val="lt1"/>
                </a:solidFill>
                <a:latin typeface="Times New Roman"/>
                <a:ea typeface="Times New Roman"/>
                <a:cs typeface="Times New Roman"/>
                <a:sym typeface="Times New Roman"/>
              </a:rPr>
              <a:t>JOURNAL NAME:</a:t>
            </a:r>
            <a:r>
              <a:rPr lang="en-US" sz="1800" b="0" i="0" u="none" strike="noStrike" cap="none" dirty="0">
                <a:solidFill>
                  <a:schemeClr val="lt1"/>
                </a:solidFill>
                <a:latin typeface="Times New Roman"/>
                <a:ea typeface="Times New Roman"/>
                <a:cs typeface="Times New Roman"/>
                <a:sym typeface="Times New Roman"/>
              </a:rPr>
              <a:t> Journal of Physics: Conference Series</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dk1"/>
              </a:buClr>
              <a:buSzPts val="1800"/>
              <a:buFont typeface="Times New Roman"/>
              <a:buNone/>
            </a:pPr>
            <a:r>
              <a:rPr lang="en-US" sz="1800" b="1" i="0" u="sng" strike="noStrike" cap="none" dirty="0">
                <a:solidFill>
                  <a:schemeClr val="lt1"/>
                </a:solidFill>
                <a:latin typeface="Times New Roman"/>
                <a:ea typeface="Times New Roman"/>
                <a:cs typeface="Times New Roman"/>
                <a:sym typeface="Times New Roman"/>
              </a:rPr>
              <a:t>METHODOLOGY</a:t>
            </a:r>
            <a:r>
              <a:rPr lang="en-US" sz="1800" b="1" i="0" u="none" strike="noStrike" cap="none" dirty="0">
                <a:solidFill>
                  <a:schemeClr val="lt1"/>
                </a:solidFill>
                <a:latin typeface="Times New Roman"/>
                <a:ea typeface="Times New Roman"/>
                <a:cs typeface="Times New Roman"/>
                <a:sym typeface="Times New Roman"/>
              </a:rPr>
              <a:t>:</a:t>
            </a:r>
            <a:endParaRPr sz="1800" b="0" i="0" u="none" strike="noStrike" cap="none" dirty="0">
              <a:solidFill>
                <a:schemeClr val="lt1"/>
              </a:solidFill>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lt1"/>
              </a:buClr>
              <a:buSzPts val="1800"/>
              <a:buFont typeface="Arial"/>
              <a:buChar char="•"/>
            </a:pPr>
            <a:r>
              <a:rPr lang="en-US" sz="1800" b="0" i="0" u="none" strike="noStrike" cap="none" dirty="0">
                <a:solidFill>
                  <a:schemeClr val="lt1"/>
                </a:solidFill>
                <a:latin typeface="Times New Roman"/>
                <a:ea typeface="Times New Roman"/>
                <a:cs typeface="Times New Roman"/>
                <a:sym typeface="Times New Roman"/>
              </a:rPr>
              <a:t>There are different ways to diagnose the COVID-19, but they are cost-effective and increasing the time taken to produce, buy using chest x-ray we can reduce cost and result in Time.</a:t>
            </a:r>
            <a:endParaRPr sz="1800" b="0" i="0" u="none" strike="noStrike" cap="none" dirty="0">
              <a:solidFill>
                <a:schemeClr val="lt1"/>
              </a:solidFill>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lt1"/>
              </a:buClr>
              <a:buSzPts val="1800"/>
              <a:buFont typeface="Times New Roman"/>
              <a:buChar char="•"/>
            </a:pPr>
            <a:r>
              <a:rPr lang="en-US" sz="1800" b="0" i="0" u="none" strike="noStrike" cap="none" dirty="0">
                <a:solidFill>
                  <a:schemeClr val="lt1"/>
                </a:solidFill>
                <a:latin typeface="Times New Roman"/>
                <a:ea typeface="Times New Roman"/>
                <a:cs typeface="Times New Roman"/>
                <a:sym typeface="Times New Roman"/>
              </a:rPr>
              <a:t> But to diagnose x-ray’s we need expert radiotherapists. Thus, we developed a model that automatically detect COVID and non-COVID X-rays. These days Deep Learning algorithms showing the foremost results in Disease classification. Also, features learned by pre-trained Convolution Neural Networks (CNN) models on large-scale datasets are much useful in image classification tasks.</a:t>
            </a:r>
            <a:endParaRPr sz="1800" b="0" i="0" u="none" strike="noStrike" cap="none" dirty="0">
              <a:solidFill>
                <a:schemeClr val="lt1"/>
              </a:solidFill>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lt1"/>
              </a:buClr>
              <a:buSzPts val="1800"/>
              <a:buFont typeface="Times New Roman"/>
              <a:buChar char="•"/>
            </a:pPr>
            <a:r>
              <a:rPr lang="en-US" sz="1800" b="0" i="0" u="none" strike="noStrike" cap="none" dirty="0">
                <a:solidFill>
                  <a:schemeClr val="lt1"/>
                </a:solidFill>
                <a:latin typeface="Times New Roman"/>
                <a:ea typeface="Times New Roman"/>
                <a:cs typeface="Times New Roman"/>
                <a:sym typeface="Times New Roman"/>
              </a:rPr>
              <a:t> we train and test our model to analyze the images as COVID or normal. We analytically determine the optimal CNN model for the purpose. The accuracy metrics are used to validate the classification of the model.</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dk1"/>
              </a:buClr>
              <a:buSzPts val="1800"/>
              <a:buFont typeface="Times New Roman"/>
              <a:buNone/>
            </a:pPr>
            <a:r>
              <a:rPr lang="en-US" sz="1800" b="1" i="0" u="sng" strike="noStrike" cap="none" dirty="0">
                <a:solidFill>
                  <a:schemeClr val="lt1"/>
                </a:solidFill>
                <a:latin typeface="Times New Roman"/>
                <a:ea typeface="Times New Roman"/>
                <a:cs typeface="Times New Roman"/>
                <a:sym typeface="Times New Roman"/>
              </a:rPr>
              <a:t>OBSERVATION</a:t>
            </a:r>
            <a:r>
              <a:rPr lang="en-US" sz="1800" b="1" i="0" u="none" strike="noStrike" cap="none" dirty="0">
                <a:solidFill>
                  <a:schemeClr val="lt1"/>
                </a:solidFill>
                <a:latin typeface="Times New Roman"/>
                <a:ea typeface="Times New Roman"/>
                <a:cs typeface="Times New Roman"/>
                <a:sym typeface="Times New Roman"/>
              </a:rPr>
              <a:t>:</a:t>
            </a:r>
            <a:endParaRPr sz="1800" b="0" i="0" u="none" strike="noStrike" cap="none" dirty="0">
              <a:solidFill>
                <a:schemeClr val="lt1"/>
              </a:solidFill>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lt1"/>
              </a:buClr>
              <a:buSzPts val="1800"/>
              <a:buFont typeface="Arial"/>
              <a:buChar char="•"/>
            </a:pPr>
            <a:r>
              <a:rPr lang="en-US" sz="1800" b="1" i="0" u="none" strike="noStrike" cap="none" dirty="0">
                <a:solidFill>
                  <a:schemeClr val="lt1"/>
                </a:solidFill>
                <a:latin typeface="Times New Roman"/>
                <a:ea typeface="Times New Roman"/>
                <a:cs typeface="Times New Roman"/>
                <a:sym typeface="Times New Roman"/>
              </a:rPr>
              <a:t> </a:t>
            </a:r>
            <a:r>
              <a:rPr lang="en-US" sz="1800" b="0" i="0" u="none" strike="noStrike" cap="none" dirty="0">
                <a:solidFill>
                  <a:schemeClr val="lt1"/>
                </a:solidFill>
                <a:latin typeface="Times New Roman"/>
                <a:ea typeface="Times New Roman"/>
                <a:cs typeface="Times New Roman"/>
                <a:sym typeface="Times New Roman"/>
              </a:rPr>
              <a:t>In this model, a study was conducted and presented how Convolutional Neural Networks (CNN’s) shows top results in the detection of COVID images. </a:t>
            </a:r>
            <a:endParaRPr sz="1800" b="0" i="0" u="none" strike="noStrike" cap="none" dirty="0">
              <a:solidFill>
                <a:schemeClr val="lt1"/>
              </a:solidFill>
              <a:latin typeface="Times New Roman"/>
              <a:ea typeface="Times New Roman"/>
              <a:cs typeface="Times New Roman"/>
              <a:sym typeface="Times New Roman"/>
            </a:endParaRPr>
          </a:p>
          <a:p>
            <a:pPr marL="285750" marR="0" lvl="0" indent="-285750" algn="just" rtl="0">
              <a:lnSpc>
                <a:spcPct val="100000"/>
              </a:lnSpc>
              <a:spcBef>
                <a:spcPts val="1000"/>
              </a:spcBef>
              <a:spcAft>
                <a:spcPts val="0"/>
              </a:spcAft>
              <a:buClr>
                <a:schemeClr val="lt1"/>
              </a:buClr>
              <a:buSzPts val="1800"/>
              <a:buFont typeface="Arial"/>
              <a:buChar char="•"/>
            </a:pPr>
            <a:r>
              <a:rPr lang="en-US" sz="1800" b="0" i="0" u="none" strike="noStrike" cap="none" dirty="0">
                <a:solidFill>
                  <a:schemeClr val="lt1"/>
                </a:solidFill>
                <a:latin typeface="Times New Roman"/>
                <a:ea typeface="Times New Roman"/>
                <a:cs typeface="Times New Roman"/>
                <a:sym typeface="Times New Roman"/>
              </a:rPr>
              <a:t>Research findings indicated that Convolutional Neural Networks have the latent to detect respiratory diseases with the best accuracy, although a large amount images are needed, achieves an accuracy of 95% train accuracy and 98% of validation accuracy. By improving the networks, we can achieve 100% accuracy.</a:t>
            </a:r>
            <a:r>
              <a:rPr lang="en-US" sz="1800" b="0" i="0" u="none" strike="noStrike" cap="none" dirty="0">
                <a:solidFill>
                  <a:schemeClr val="lt1"/>
                </a:solidFill>
                <a:latin typeface="Calibri"/>
                <a:ea typeface="Calibri"/>
                <a:cs typeface="Calibri"/>
                <a:sym typeface="Calibri"/>
              </a:rPr>
              <a:t> </a:t>
            </a:r>
            <a:endParaRPr sz="1800" b="0" i="0" u="none" strike="noStrike" cap="none" dirty="0">
              <a:solidFill>
                <a:schemeClr val="lt1"/>
              </a:solidFill>
              <a:latin typeface="Twentieth Century"/>
              <a:ea typeface="Twentieth Century"/>
              <a:cs typeface="Twentieth Century"/>
              <a:sym typeface="Twentieth Century"/>
            </a:endParaRPr>
          </a:p>
          <a:p>
            <a:pPr marL="0" marR="0" lvl="0" indent="0" algn="l" rtl="0">
              <a:lnSpc>
                <a:spcPct val="100000"/>
              </a:lnSpc>
              <a:spcBef>
                <a:spcPts val="1000"/>
              </a:spcBef>
              <a:spcAft>
                <a:spcPts val="0"/>
              </a:spcAft>
              <a:buClr>
                <a:schemeClr val="dk1"/>
              </a:buClr>
              <a:buSzPts val="1800"/>
              <a:buFont typeface="Twentieth Century"/>
              <a:buNone/>
            </a:pPr>
            <a:br>
              <a:rPr lang="en-US" sz="1800" b="0" i="0" u="none" strike="noStrike" cap="none" dirty="0">
                <a:solidFill>
                  <a:schemeClr val="lt1"/>
                </a:solidFill>
                <a:latin typeface="Twentieth Century"/>
                <a:ea typeface="Twentieth Century"/>
                <a:cs typeface="Twentieth Century"/>
                <a:sym typeface="Twentieth Century"/>
              </a:rPr>
            </a:br>
            <a:endParaRPr sz="1800" b="0" i="0" u="none" strike="noStrike" cap="none" dirty="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16"/>
        <p:cNvGrpSpPr/>
        <p:nvPr/>
      </p:nvGrpSpPr>
      <p:grpSpPr>
        <a:xfrm>
          <a:off x="0" y="0"/>
          <a:ext cx="0" cy="0"/>
          <a:chOff x="0" y="0"/>
          <a:chExt cx="0" cy="0"/>
        </a:xfrm>
      </p:grpSpPr>
      <p:sp>
        <p:nvSpPr>
          <p:cNvPr id="117" name="Google Shape;117;p29"/>
          <p:cNvSpPr txBox="1"/>
          <p:nvPr/>
        </p:nvSpPr>
        <p:spPr>
          <a:xfrm>
            <a:off x="510139" y="803710"/>
            <a:ext cx="11632200" cy="4248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TITLE OF THE PAPER 5:</a:t>
            </a:r>
            <a:r>
              <a:rPr lang="en-US" sz="1800" i="0" u="none" strike="noStrike" cap="none" dirty="0">
                <a:solidFill>
                  <a:srgbClr val="000000"/>
                </a:solidFill>
                <a:latin typeface="Times New Roman"/>
                <a:ea typeface="Times New Roman"/>
                <a:cs typeface="Times New Roman"/>
                <a:sym typeface="Times New Roman"/>
              </a:rPr>
              <a:t> Specialized covid-19 detection techniques with machine learning</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err="1">
                <a:solidFill>
                  <a:srgbClr val="000000"/>
                </a:solidFill>
                <a:latin typeface="Times New Roman"/>
                <a:ea typeface="Times New Roman"/>
                <a:cs typeface="Times New Roman"/>
                <a:sym typeface="Times New Roman"/>
              </a:rPr>
              <a:t>AUTHOR:</a:t>
            </a:r>
            <a:r>
              <a:rPr lang="en-US" sz="1800" i="0" u="none" strike="noStrike" cap="none" dirty="0" err="1">
                <a:solidFill>
                  <a:srgbClr val="000000"/>
                </a:solidFill>
                <a:latin typeface="Times New Roman"/>
                <a:ea typeface="Times New Roman"/>
                <a:cs typeface="Times New Roman"/>
                <a:sym typeface="Times New Roman"/>
              </a:rPr>
              <a:t>Parag</a:t>
            </a:r>
            <a:r>
              <a:rPr lang="en-US" sz="1800" i="0" u="none" strike="noStrike" cap="none" dirty="0">
                <a:solidFill>
                  <a:srgbClr val="000000"/>
                </a:solidFill>
                <a:latin typeface="Times New Roman"/>
                <a:ea typeface="Times New Roman"/>
                <a:cs typeface="Times New Roman"/>
                <a:sym typeface="Times New Roman"/>
              </a:rPr>
              <a:t> Chatterjee , Mainak Biswas, and Arnab Kumar Das</a:t>
            </a:r>
            <a:r>
              <a:rPr lang="en-US" sz="1800" dirty="0">
                <a:latin typeface="Times New Roman"/>
                <a:ea typeface="Times New Roman"/>
                <a:cs typeface="Times New Roman"/>
                <a:sym typeface="Times New Roman"/>
              </a:rPr>
              <a:t>.</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r>
              <a:rPr lang="en-US" sz="1800" i="0" u="none" strike="noStrike" cap="none" dirty="0">
                <a:solidFill>
                  <a:srgbClr val="000000"/>
                </a:solidFill>
                <a:latin typeface="Times New Roman"/>
                <a:ea typeface="Times New Roman"/>
                <a:cs typeface="Times New Roman"/>
                <a:sym typeface="Times New Roman"/>
              </a:rPr>
              <a:t>2020</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JOURNAL NAME:</a:t>
            </a:r>
            <a:r>
              <a:rPr lang="en-US" sz="1800" i="0" u="none" strike="noStrike" cap="none" dirty="0">
                <a:solidFill>
                  <a:srgbClr val="000000"/>
                </a:solidFill>
                <a:latin typeface="Times New Roman"/>
                <a:ea typeface="Times New Roman"/>
                <a:cs typeface="Times New Roman"/>
                <a:sym typeface="Times New Roman"/>
              </a:rPr>
              <a:t> Journal of Physics</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r>
              <a:rPr lang="en-US" sz="1800" b="1" i="0" u="sng" strike="noStrike" cap="none" dirty="0">
                <a:solidFill>
                  <a:srgbClr val="000000"/>
                </a:solidFill>
                <a:latin typeface="Times New Roman"/>
                <a:ea typeface="Times New Roman"/>
                <a:cs typeface="Times New Roman"/>
                <a:sym typeface="Times New Roman"/>
              </a:rPr>
              <a:t>METHODOLOGY</a:t>
            </a:r>
            <a:r>
              <a:rPr lang="en-US" sz="1800" b="1" i="0" u="none" strike="noStrike" cap="none" dirty="0">
                <a:solidFill>
                  <a:srgbClr val="000000"/>
                </a:solidFill>
                <a:latin typeface="Times New Roman"/>
                <a:ea typeface="Times New Roman"/>
                <a:cs typeface="Times New Roman"/>
                <a:sym typeface="Times New Roman"/>
              </a:rPr>
              <a:t>:</a:t>
            </a:r>
            <a:endParaRPr sz="1800" i="0" u="none" strike="noStrike" cap="none" dirty="0">
              <a:solidFill>
                <a:srgbClr val="000000"/>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The convolutional neural network architectures used for the study in this paper were VGG19,MobileNet v2, Inception, </a:t>
            </a:r>
            <a:r>
              <a:rPr lang="en-US" sz="1800" i="0" u="none" strike="noStrike" cap="none" dirty="0" err="1">
                <a:solidFill>
                  <a:srgbClr val="000000"/>
                </a:solidFill>
                <a:latin typeface="Times New Roman"/>
                <a:ea typeface="Times New Roman"/>
                <a:cs typeface="Times New Roman"/>
                <a:sym typeface="Times New Roman"/>
              </a:rPr>
              <a:t>Xception</a:t>
            </a:r>
            <a:r>
              <a:rPr lang="en-US" sz="1800" i="0" u="none" strike="noStrike" cap="none" dirty="0">
                <a:solidFill>
                  <a:srgbClr val="000000"/>
                </a:solidFill>
                <a:latin typeface="Times New Roman"/>
                <a:ea typeface="Times New Roman"/>
                <a:cs typeface="Times New Roman"/>
                <a:sym typeface="Times New Roman"/>
              </a:rPr>
              <a:t>, Inception </a:t>
            </a:r>
            <a:r>
              <a:rPr lang="en-US" sz="1800" i="0" u="none" strike="noStrike" cap="none" dirty="0" err="1">
                <a:solidFill>
                  <a:srgbClr val="000000"/>
                </a:solidFill>
                <a:latin typeface="Times New Roman"/>
                <a:ea typeface="Times New Roman"/>
                <a:cs typeface="Times New Roman"/>
                <a:sym typeface="Times New Roman"/>
              </a:rPr>
              <a:t>ResNet</a:t>
            </a:r>
            <a:r>
              <a:rPr lang="en-US" sz="1800" i="0" u="none" strike="noStrike" cap="none" dirty="0">
                <a:solidFill>
                  <a:srgbClr val="000000"/>
                </a:solidFill>
                <a:latin typeface="Times New Roman"/>
                <a:ea typeface="Times New Roman"/>
                <a:cs typeface="Times New Roman"/>
                <a:sym typeface="Times New Roman"/>
              </a:rPr>
              <a:t> v2.A parameter called layer cut-off was defined after several experiments which are defined as the number of un-trainable layers beginning from the bottom of CNN.</a:t>
            </a:r>
            <a:endParaRPr sz="1800" i="0" u="none" strike="noStrike" cap="none" dirty="0">
              <a:solidFill>
                <a:srgbClr val="000000"/>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It uses the technique called transfer learning for automatic detection of the COVID-19 disease. The advantages of transfer learning is that it provides better results for detection of abnormalities in medical image datasets</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Times New Roman"/>
              <a:buNone/>
            </a:pPr>
            <a:r>
              <a:rPr lang="en-US" sz="1800" b="1" i="0" u="sng" strike="noStrike" cap="none" dirty="0">
                <a:solidFill>
                  <a:srgbClr val="000000"/>
                </a:solidFill>
                <a:latin typeface="Times New Roman"/>
                <a:ea typeface="Times New Roman"/>
                <a:cs typeface="Times New Roman"/>
                <a:sym typeface="Times New Roman"/>
              </a:rPr>
              <a:t>OBSERVATION</a:t>
            </a:r>
            <a:r>
              <a:rPr lang="en-US" sz="1800" i="0" u="none" strike="noStrike" cap="none" dirty="0">
                <a:solidFill>
                  <a:srgbClr val="000000"/>
                </a:solidFill>
                <a:latin typeface="Times New Roman"/>
                <a:ea typeface="Times New Roman"/>
                <a:cs typeface="Times New Roman"/>
                <a:sym typeface="Times New Roman"/>
              </a:rPr>
              <a:t>:</a:t>
            </a:r>
            <a:endParaRPr sz="1800" i="0" u="none" strike="noStrike" cap="none" dirty="0">
              <a:solidFill>
                <a:schemeClr val="dk1"/>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chemeClr val="lt1"/>
              </a:buClr>
              <a:buSzPts val="1800"/>
              <a:buFont typeface="Times New Roman"/>
              <a:buChar char="•"/>
            </a:pPr>
            <a:r>
              <a:rPr lang="en-US" sz="1800" i="0" u="none" strike="noStrike" cap="none" dirty="0">
                <a:solidFill>
                  <a:schemeClr val="lt1"/>
                </a:solidFill>
                <a:latin typeface="Times New Roman"/>
                <a:ea typeface="Times New Roman"/>
                <a:cs typeface="Times New Roman"/>
                <a:sym typeface="Times New Roman"/>
              </a:rPr>
              <a:t>AI-based solutions can be used to simultaneously analyze multiple input Computed Tomography (CT) images of the chest may lead to early detection of the disease efficiently. </a:t>
            </a:r>
            <a:endParaRPr sz="1800" i="0" u="none" strike="noStrike" cap="none" dirty="0">
              <a:solidFill>
                <a:schemeClr val="lt1"/>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chemeClr val="lt1"/>
              </a:buClr>
              <a:buSzPts val="1800"/>
              <a:buFont typeface="Times New Roman"/>
              <a:buChar char="•"/>
            </a:pPr>
            <a:r>
              <a:rPr lang="en-US" sz="1800" i="0" u="none" strike="noStrike" cap="none" dirty="0">
                <a:solidFill>
                  <a:schemeClr val="lt1"/>
                </a:solidFill>
                <a:latin typeface="Times New Roman"/>
                <a:ea typeface="Times New Roman"/>
                <a:cs typeface="Times New Roman"/>
                <a:sym typeface="Times New Roman"/>
              </a:rPr>
              <a:t>Convolutional neural networks can also be used accurately for COVID-19 classification from X-ray images.</a:t>
            </a:r>
            <a:endParaRPr sz="1800"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31"/>
        <p:cNvGrpSpPr/>
        <p:nvPr/>
      </p:nvGrpSpPr>
      <p:grpSpPr>
        <a:xfrm>
          <a:off x="0" y="0"/>
          <a:ext cx="0" cy="0"/>
          <a:chOff x="0" y="0"/>
          <a:chExt cx="0" cy="0"/>
        </a:xfrm>
      </p:grpSpPr>
      <p:sp>
        <p:nvSpPr>
          <p:cNvPr id="132" name="Google Shape;132;p31"/>
          <p:cNvSpPr txBox="1"/>
          <p:nvPr/>
        </p:nvSpPr>
        <p:spPr>
          <a:xfrm>
            <a:off x="323010" y="461566"/>
            <a:ext cx="11868990" cy="563227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TITLE OF THE PAPER 6 :</a:t>
            </a:r>
            <a:r>
              <a:rPr lang="en-US" sz="1800" b="0" i="0" u="none" strike="noStrike" cap="none" dirty="0">
                <a:solidFill>
                  <a:srgbClr val="000000"/>
                </a:solidFill>
                <a:latin typeface="Times New Roman"/>
                <a:ea typeface="Times New Roman"/>
                <a:cs typeface="Times New Roman"/>
                <a:sym typeface="Times New Roman"/>
              </a:rPr>
              <a:t> COVID-19 Prediction and Detection Using Deep Learning</a:t>
            </a: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AUTHOR: </a:t>
            </a:r>
            <a:r>
              <a:rPr lang="en-US" sz="1800" b="0" i="0" u="none" strike="noStrike" cap="none" dirty="0">
                <a:solidFill>
                  <a:srgbClr val="000000"/>
                </a:solidFill>
                <a:latin typeface="Times New Roman"/>
                <a:ea typeface="Times New Roman"/>
                <a:cs typeface="Times New Roman"/>
                <a:sym typeface="Times New Roman"/>
              </a:rPr>
              <a:t>Moutaz Alazab, Albara Awajan, Abdelwadood Mesleh, Ajith Abraham, Vansh Jatana, Salah Alhyari</a:t>
            </a:r>
            <a:endParaRPr lang="en-US" sz="1800" b="0" i="0" u="none" strike="noStrike" cap="none" dirty="0">
              <a:solidFill>
                <a:schemeClr val="dk1"/>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 </a:t>
            </a:r>
            <a:r>
              <a:rPr lang="en-US" sz="1800" b="0" i="0" u="none" strike="noStrike" cap="none" dirty="0">
                <a:solidFill>
                  <a:srgbClr val="000000"/>
                </a:solidFill>
                <a:latin typeface="Times New Roman"/>
                <a:ea typeface="Times New Roman"/>
                <a:cs typeface="Times New Roman"/>
                <a:sym typeface="Times New Roman"/>
              </a:rPr>
              <a:t>2020</a:t>
            </a:r>
            <a:endParaRPr lang="en-US" sz="1800" b="0" i="0" u="none" strike="noStrike" cap="none" dirty="0">
              <a:solidFill>
                <a:schemeClr val="dk1"/>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JOURNAL NAME:</a:t>
            </a:r>
            <a:r>
              <a:rPr lang="en-US" sz="1800" b="0" i="0" u="none" strike="noStrike" cap="none" dirty="0">
                <a:solidFill>
                  <a:srgbClr val="000000"/>
                </a:solidFill>
                <a:latin typeface="Times New Roman"/>
                <a:ea typeface="Times New Roman"/>
                <a:cs typeface="Times New Roman"/>
                <a:sym typeface="Times New Roman"/>
              </a:rPr>
              <a:t> International Journal of Computer Information Systems and Industrial Management Applications.</a:t>
            </a:r>
          </a:p>
          <a:p>
            <a:pPr marL="0" marR="0" lvl="0" indent="0" algn="just" rtl="0">
              <a:lnSpc>
                <a:spcPct val="100000"/>
              </a:lnSpc>
              <a:spcBef>
                <a:spcPts val="0"/>
              </a:spcBef>
              <a:spcAft>
                <a:spcPts val="0"/>
              </a:spcAft>
              <a:buClr>
                <a:srgbClr val="000000"/>
              </a:buClr>
              <a:buSzPts val="1400"/>
              <a:buFont typeface="Times New Roman"/>
              <a:buNone/>
            </a:pPr>
            <a:r>
              <a:rPr lang="en-US" sz="1800" b="1" i="0" u="sng" strike="noStrike" cap="none" dirty="0">
                <a:solidFill>
                  <a:srgbClr val="000000"/>
                </a:solidFill>
                <a:latin typeface="Times New Roman"/>
                <a:ea typeface="Times New Roman"/>
                <a:cs typeface="Times New Roman"/>
                <a:sym typeface="Times New Roman"/>
              </a:rPr>
              <a:t>METHODOLOGY</a:t>
            </a:r>
            <a:r>
              <a:rPr lang="en-US" sz="1800" b="1" i="0" u="none" strike="noStrike" cap="none" dirty="0">
                <a:solidFill>
                  <a:srgbClr val="000000"/>
                </a:solidFill>
                <a:latin typeface="Times New Roman"/>
                <a:ea typeface="Times New Roman"/>
                <a:cs typeface="Times New Roman"/>
                <a:sym typeface="Times New Roman"/>
              </a:rPr>
              <a:t>:</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a:ea typeface="Times New Roman"/>
                <a:cs typeface="Times New Roman"/>
                <a:sym typeface="Times New Roman"/>
              </a:rPr>
              <a:t>T</a:t>
            </a:r>
            <a:r>
              <a:rPr lang="en-US" sz="1800" i="0" u="none" strike="noStrike" cap="none" dirty="0">
                <a:solidFill>
                  <a:srgbClr val="000000"/>
                </a:solidFill>
                <a:latin typeface="Times New Roman"/>
                <a:ea typeface="Times New Roman"/>
                <a:cs typeface="Times New Roman"/>
                <a:sym typeface="Times New Roman"/>
              </a:rPr>
              <a:t>hree forecasting methods—the prophet algorithm(PA), autoregressive integrated moving average (ARIMA) model and long short-term memory neural network (LSTM) were adopted to predict the numbers of COVID-19 confirmations.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CNN-based COVID-19 detector delivered superior performance in terms of precision, recall, and F-measure</a:t>
            </a: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i="0" u="none" strike="noStrike" cap="none" dirty="0">
                <a:solidFill>
                  <a:srgbClr val="000000"/>
                </a:solidFill>
                <a:latin typeface="Times New Roman" panose="02020603050405020304" pitchFamily="18" charset="0"/>
                <a:cs typeface="Times New Roman" panose="02020603050405020304" pitchFamily="18" charset="0"/>
                <a:sym typeface="Arial"/>
              </a:rPr>
              <a:t>COVID-19 detector obtained better results when using augmentation. A better training process was achieved as the gap between the training and validation became smaller.</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Times New Roman"/>
              </a:rPr>
              <a:t>Thus, the COVID-19 detector trained on augmented data provides superior performance metrics and is robust for diagnosing COVID-19 in chest X-ray images.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180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Arial"/>
              <a:buNone/>
            </a:pPr>
            <a:r>
              <a:rPr lang="en-US" sz="1800" b="1" i="0" u="sng" strike="noStrike" cap="none" dirty="0">
                <a:solidFill>
                  <a:srgbClr val="000000"/>
                </a:solidFill>
                <a:latin typeface="Times New Roman"/>
                <a:ea typeface="Times New Roman"/>
                <a:cs typeface="Times New Roman"/>
                <a:sym typeface="Times New Roman"/>
              </a:rPr>
              <a:t>OBSERVATION</a:t>
            </a:r>
            <a:r>
              <a:rPr lang="en-US" sz="1800" b="1" i="0" u="none" strike="noStrike" cap="none" dirty="0">
                <a:solidFill>
                  <a:srgbClr val="000000"/>
                </a:solidFill>
                <a:latin typeface="Times New Roman"/>
                <a:ea typeface="Times New Roman"/>
                <a:cs typeface="Times New Roman"/>
                <a:sym typeface="Times New Roman"/>
              </a:rPr>
              <a:t>:</a:t>
            </a:r>
          </a:p>
          <a:p>
            <a:pPr marL="285750" indent="-285750" algn="just">
              <a:buFont typeface="Arial" panose="020B0604020202020204" pitchFamily="34" charset="0"/>
              <a:buChar char="•"/>
            </a:pPr>
            <a:r>
              <a:rPr lang="en-US" sz="1800" dirty="0"/>
              <a:t>Prophet algorithm (PA) delivered the best performance. It predicted the number of COVID-19 confirmations, recoveries, and deaths in Australia and Jordan and obtained prediction accuracies.</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 diagnosis model allows the rapid and reliable detection of COVID-19, enabling it to achieve an F-measure of 99% using an augmented dataset.</a:t>
            </a:r>
          </a:p>
          <a:p>
            <a:pPr marL="0" marR="0" lvl="0" indent="0" algn="l" rtl="0">
              <a:lnSpc>
                <a:spcPct val="100000"/>
              </a:lnSpc>
              <a:spcBef>
                <a:spcPts val="0"/>
              </a:spcBef>
              <a:spcAft>
                <a:spcPts val="0"/>
              </a:spcAft>
              <a:buClr>
                <a:srgbClr val="000000"/>
              </a:buClr>
              <a:buSzPts val="1800"/>
              <a:buFont typeface="Arial"/>
              <a:buNone/>
            </a:pPr>
            <a:endParaRPr lang="en-IN" sz="18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36"/>
        <p:cNvGrpSpPr/>
        <p:nvPr/>
      </p:nvGrpSpPr>
      <p:grpSpPr>
        <a:xfrm>
          <a:off x="0" y="0"/>
          <a:ext cx="0" cy="0"/>
          <a:chOff x="0" y="0"/>
          <a:chExt cx="0" cy="0"/>
        </a:xfrm>
      </p:grpSpPr>
      <p:sp>
        <p:nvSpPr>
          <p:cNvPr id="137" name="Google Shape;137;p32"/>
          <p:cNvSpPr txBox="1"/>
          <p:nvPr/>
        </p:nvSpPr>
        <p:spPr>
          <a:xfrm>
            <a:off x="765208" y="534201"/>
            <a:ext cx="10457700" cy="5510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TITLE OF THE PAPER </a:t>
            </a:r>
            <a:r>
              <a:rPr lang="en-US" sz="1800" b="1" dirty="0">
                <a:latin typeface="Times New Roman"/>
                <a:ea typeface="Times New Roman"/>
                <a:cs typeface="Times New Roman"/>
                <a:sym typeface="Times New Roman"/>
              </a:rPr>
              <a:t>7</a:t>
            </a:r>
            <a:r>
              <a:rPr lang="en-US" sz="1800" b="1" i="0" u="none" strike="noStrike" cap="none" dirty="0">
                <a:solidFill>
                  <a:srgbClr val="000000"/>
                </a:solidFill>
                <a:latin typeface="Times New Roman"/>
                <a:ea typeface="Times New Roman"/>
                <a:cs typeface="Times New Roman"/>
                <a:sym typeface="Times New Roman"/>
              </a:rPr>
              <a:t>:</a:t>
            </a:r>
            <a:r>
              <a:rPr lang="en-US" sz="1800" i="0" u="none" strike="noStrike" cap="none" dirty="0">
                <a:solidFill>
                  <a:srgbClr val="000000"/>
                </a:solidFill>
                <a:latin typeface="Times New Roman"/>
                <a:ea typeface="Times New Roman"/>
                <a:cs typeface="Times New Roman"/>
                <a:sym typeface="Times New Roman"/>
              </a:rPr>
              <a:t> Deep learning for COVID‐19 detection based on CT images.</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err="1">
                <a:solidFill>
                  <a:srgbClr val="000000"/>
                </a:solidFill>
                <a:latin typeface="Times New Roman"/>
                <a:ea typeface="Times New Roman"/>
                <a:cs typeface="Times New Roman"/>
                <a:sym typeface="Times New Roman"/>
              </a:rPr>
              <a:t>AUTHOR:</a:t>
            </a:r>
            <a:r>
              <a:rPr lang="en-US" sz="1800" i="0" u="none" strike="noStrike" cap="none" dirty="0" err="1">
                <a:solidFill>
                  <a:srgbClr val="000000"/>
                </a:solidFill>
                <a:latin typeface="Times New Roman"/>
                <a:ea typeface="Times New Roman"/>
                <a:cs typeface="Times New Roman"/>
                <a:sym typeface="Times New Roman"/>
              </a:rPr>
              <a:t>Wentao</a:t>
            </a:r>
            <a:r>
              <a:rPr lang="en-US" sz="1800" i="0" u="none" strike="noStrike" cap="none" dirty="0">
                <a:solidFill>
                  <a:srgbClr val="000000"/>
                </a:solidFill>
                <a:latin typeface="Times New Roman"/>
                <a:ea typeface="Times New Roman"/>
                <a:cs typeface="Times New Roman"/>
                <a:sym typeface="Times New Roman"/>
              </a:rPr>
              <a:t> Zhao, Wei Jiang &amp; </a:t>
            </a:r>
            <a:r>
              <a:rPr lang="en-US" sz="1800" i="0" u="none" strike="noStrike" cap="none" dirty="0" err="1">
                <a:solidFill>
                  <a:srgbClr val="000000"/>
                </a:solidFill>
                <a:latin typeface="Times New Roman"/>
                <a:ea typeface="Times New Roman"/>
                <a:cs typeface="Times New Roman"/>
                <a:sym typeface="Times New Roman"/>
              </a:rPr>
              <a:t>Xinguo</a:t>
            </a:r>
            <a:r>
              <a:rPr lang="en-US" sz="1800" i="0" u="none" strike="noStrike" cap="non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Qiu</a:t>
            </a:r>
            <a:r>
              <a:rPr lang="en-US" sz="1800" i="0" u="none" strike="noStrike" cap="none" dirty="0">
                <a:solidFill>
                  <a:srgbClr val="000000"/>
                </a:solidFill>
                <a:latin typeface="Times New Roman"/>
                <a:ea typeface="Times New Roman"/>
                <a:cs typeface="Times New Roman"/>
                <a:sym typeface="Times New Roman"/>
              </a:rPr>
              <a:t>.</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r>
              <a:rPr lang="en-US" sz="1800" i="0" u="none" strike="noStrike" cap="none" dirty="0">
                <a:solidFill>
                  <a:srgbClr val="000000"/>
                </a:solidFill>
                <a:latin typeface="Times New Roman"/>
                <a:ea typeface="Times New Roman"/>
                <a:cs typeface="Times New Roman"/>
                <a:sym typeface="Times New Roman"/>
              </a:rPr>
              <a:t>2021</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JOURNAL NAME:</a:t>
            </a:r>
            <a:r>
              <a:rPr lang="en-US" sz="1800" i="0" u="none" strike="noStrike" cap="non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Scientifc</a:t>
            </a:r>
            <a:r>
              <a:rPr lang="en-US" sz="1800" i="0" u="none" strike="noStrike" cap="none" dirty="0">
                <a:solidFill>
                  <a:srgbClr val="000000"/>
                </a:solidFill>
                <a:latin typeface="Times New Roman"/>
                <a:ea typeface="Times New Roman"/>
                <a:cs typeface="Times New Roman"/>
                <a:sym typeface="Times New Roman"/>
              </a:rPr>
              <a:t> Reports.</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r>
              <a:rPr lang="en-US" sz="1800" b="1" i="0" u="sng" strike="noStrike" cap="none" dirty="0">
                <a:solidFill>
                  <a:srgbClr val="000000"/>
                </a:solidFill>
                <a:latin typeface="Times New Roman"/>
                <a:ea typeface="Times New Roman"/>
                <a:cs typeface="Times New Roman"/>
                <a:sym typeface="Times New Roman"/>
              </a:rPr>
              <a:t>METHODOLOGY</a:t>
            </a:r>
            <a:r>
              <a:rPr lang="en-US" sz="1800" b="1" i="0" u="none" strike="noStrike" cap="none" dirty="0">
                <a:solidFill>
                  <a:srgbClr val="000000"/>
                </a:solidFill>
                <a:latin typeface="Times New Roman"/>
                <a:ea typeface="Times New Roman"/>
                <a:cs typeface="Times New Roman"/>
                <a:sym typeface="Times New Roman"/>
              </a:rPr>
              <a:t>:</a:t>
            </a:r>
            <a:endParaRPr sz="1800" b="1" i="0" u="none" strike="noStrike" cap="none" dirty="0">
              <a:solidFill>
                <a:srgbClr val="000000"/>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CT images has been proposed as an essential substitute tool for COVID-19 detection.</a:t>
            </a:r>
            <a:endParaRPr sz="1800" i="0" u="none" strike="noStrike" cap="none" dirty="0">
              <a:solidFill>
                <a:srgbClr val="000000"/>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Here the CT images of patients are collected from China National Center for Bioinformation (CNCB) and </a:t>
            </a:r>
            <a:r>
              <a:rPr lang="en-US" sz="1800" i="0" u="none" strike="noStrike" cap="none" dirty="0" err="1">
                <a:solidFill>
                  <a:srgbClr val="000000"/>
                </a:solidFill>
                <a:latin typeface="Times New Roman"/>
                <a:ea typeface="Times New Roman"/>
                <a:cs typeface="Times New Roman"/>
                <a:sym typeface="Times New Roman"/>
              </a:rPr>
              <a:t>COVIDNet</a:t>
            </a:r>
            <a:r>
              <a:rPr lang="en-US" sz="1800" i="0" u="none" strike="noStrike" cap="none" dirty="0">
                <a:solidFill>
                  <a:srgbClr val="000000"/>
                </a:solidFill>
                <a:latin typeface="Times New Roman"/>
                <a:ea typeface="Times New Roman"/>
                <a:cs typeface="Times New Roman"/>
                <a:sym typeface="Times New Roman"/>
              </a:rPr>
              <a:t>-CT repository from </a:t>
            </a:r>
            <a:r>
              <a:rPr lang="en-US" sz="1800" i="0" u="none" strike="noStrike" cap="none" dirty="0" err="1">
                <a:solidFill>
                  <a:srgbClr val="000000"/>
                </a:solidFill>
                <a:latin typeface="Times New Roman"/>
                <a:ea typeface="Times New Roman"/>
                <a:cs typeface="Times New Roman"/>
                <a:sym typeface="Times New Roman"/>
              </a:rPr>
              <a:t>github</a:t>
            </a:r>
            <a:r>
              <a:rPr lang="en-US" sz="1800" i="0" u="none" strike="noStrike" cap="none" dirty="0">
                <a:solidFill>
                  <a:srgbClr val="000000"/>
                </a:solidFill>
                <a:latin typeface="Times New Roman"/>
                <a:ea typeface="Times New Roman"/>
                <a:cs typeface="Times New Roman"/>
                <a:sym typeface="Times New Roman"/>
              </a:rPr>
              <a:t>.</a:t>
            </a:r>
            <a:endParaRPr sz="1800" i="0" u="none" strike="noStrike" cap="none" dirty="0">
              <a:solidFill>
                <a:srgbClr val="000000"/>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They used transfer learning method to improve the performance of CNN on covid 19 testing using CT images.</a:t>
            </a:r>
            <a:endParaRPr sz="1800" i="0" u="none" strike="noStrike" cap="none" dirty="0">
              <a:solidFill>
                <a:srgbClr val="000000"/>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The Grad-Cam visualization techniques is established to explore and understand the covid affected area in the CT image.</a:t>
            </a:r>
            <a:endParaRPr sz="180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Times New Roman"/>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r>
              <a:rPr lang="en-US" sz="1800" b="1" i="0" u="sng" strike="noStrike" cap="none" dirty="0">
                <a:solidFill>
                  <a:srgbClr val="000000"/>
                </a:solidFill>
                <a:latin typeface="Times New Roman"/>
                <a:ea typeface="Times New Roman"/>
                <a:cs typeface="Times New Roman"/>
                <a:sym typeface="Times New Roman"/>
              </a:rPr>
              <a:t>OBSERVATION</a:t>
            </a:r>
            <a:r>
              <a:rPr lang="en-US" sz="1800" b="1" i="0" u="none" strike="noStrike" cap="none" dirty="0">
                <a:solidFill>
                  <a:srgbClr val="000000"/>
                </a:solidFill>
                <a:latin typeface="Times New Roman"/>
                <a:ea typeface="Times New Roman"/>
                <a:cs typeface="Times New Roman"/>
                <a:sym typeface="Times New Roman"/>
              </a:rPr>
              <a:t>:</a:t>
            </a:r>
            <a:endParaRPr sz="1800" b="1" i="0" u="none" strike="noStrike" cap="none" dirty="0">
              <a:solidFill>
                <a:srgbClr val="000000"/>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Most of the CT images used for diagnostic purposes are not openly accessible.</a:t>
            </a:r>
            <a:endParaRPr sz="1800" i="0" u="none" strike="noStrike" cap="none" dirty="0">
              <a:solidFill>
                <a:srgbClr val="000000"/>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Due to the absence of open-source datasets on COVID-19 CT images , the development of more advanced </a:t>
            </a:r>
            <a:r>
              <a:rPr lang="en-US" sz="1800" i="0" u="none" strike="noStrike" cap="none" dirty="0" err="1">
                <a:solidFill>
                  <a:srgbClr val="000000"/>
                </a:solidFill>
                <a:latin typeface="Times New Roman"/>
                <a:ea typeface="Times New Roman"/>
                <a:cs typeface="Times New Roman"/>
                <a:sym typeface="Times New Roman"/>
              </a:rPr>
              <a:t>artifcial</a:t>
            </a:r>
            <a:r>
              <a:rPr lang="en-US" sz="1800" i="0" u="none" strike="noStrike" cap="none" dirty="0">
                <a:solidFill>
                  <a:srgbClr val="000000"/>
                </a:solidFill>
                <a:latin typeface="Times New Roman"/>
                <a:ea typeface="Times New Roman"/>
                <a:cs typeface="Times New Roman"/>
                <a:sym typeface="Times New Roman"/>
              </a:rPr>
              <a:t> intelligence technologies for better detection of CT on COVID-19 cannot be achieved.</a:t>
            </a:r>
            <a:endParaRPr sz="18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9"/>
          <p:cNvSpPr txBox="1"/>
          <p:nvPr/>
        </p:nvSpPr>
        <p:spPr>
          <a:xfrm>
            <a:off x="528900" y="492060"/>
            <a:ext cx="11134200" cy="674026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TITLE OF THE PAPER </a:t>
            </a:r>
            <a:r>
              <a:rPr lang="en-US" sz="1800" b="1" dirty="0">
                <a:latin typeface="Times New Roman"/>
                <a:ea typeface="Times New Roman"/>
                <a:cs typeface="Times New Roman"/>
                <a:sym typeface="Times New Roman"/>
              </a:rPr>
              <a:t>8</a:t>
            </a:r>
            <a:r>
              <a:rPr lang="en-US" sz="1800" b="1" i="0" u="none" strike="noStrike" cap="none" dirty="0">
                <a:solidFill>
                  <a:srgbClr val="000000"/>
                </a:solidFill>
                <a:latin typeface="Times New Roman"/>
                <a:ea typeface="Times New Roman"/>
                <a:cs typeface="Times New Roman"/>
                <a:sym typeface="Times New Roman"/>
              </a:rPr>
              <a:t>:</a:t>
            </a:r>
            <a:r>
              <a:rPr lang="en-US" sz="1800" i="0" u="none" strike="noStrike" cap="none" dirty="0">
                <a:solidFill>
                  <a:srgbClr val="000000"/>
                </a:solidFill>
                <a:latin typeface="Times New Roman"/>
                <a:ea typeface="Times New Roman"/>
                <a:cs typeface="Times New Roman"/>
                <a:sym typeface="Times New Roman"/>
              </a:rPr>
              <a:t> COVID-19 detection based on lung </a:t>
            </a:r>
            <a:r>
              <a:rPr lang="en-US" sz="1800" i="0" u="none" strike="noStrike" cap="none" dirty="0" err="1">
                <a:solidFill>
                  <a:srgbClr val="000000"/>
                </a:solidFill>
                <a:latin typeface="Times New Roman"/>
                <a:ea typeface="Times New Roman"/>
                <a:cs typeface="Times New Roman"/>
                <a:sym typeface="Times New Roman"/>
              </a:rPr>
              <a:t>ct</a:t>
            </a:r>
            <a:r>
              <a:rPr lang="en-US" sz="1800" i="0" u="none" strike="noStrike" cap="none" dirty="0">
                <a:solidFill>
                  <a:srgbClr val="000000"/>
                </a:solidFill>
                <a:latin typeface="Times New Roman"/>
                <a:ea typeface="Times New Roman"/>
                <a:cs typeface="Times New Roman"/>
                <a:sym typeface="Times New Roman"/>
              </a:rPr>
              <a:t> scan using deep</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r>
              <a:rPr lang="en-US" sz="1800" i="0" u="none" strike="noStrike" cap="none" dirty="0">
                <a:solidFill>
                  <a:srgbClr val="000000"/>
                </a:solidFill>
                <a:latin typeface="Times New Roman"/>
                <a:ea typeface="Times New Roman"/>
                <a:cs typeface="Times New Roman"/>
                <a:sym typeface="Times New Roman"/>
              </a:rPr>
              <a:t>Learning techniques</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AUTHOR:</a:t>
            </a:r>
            <a:r>
              <a:rPr lang="en-US" sz="1800" i="0" u="none" strike="noStrike" cap="none" dirty="0">
                <a:solidFill>
                  <a:srgbClr val="000000"/>
                </a:solidFill>
                <a:latin typeface="Times New Roman"/>
                <a:ea typeface="Times New Roman"/>
                <a:cs typeface="Times New Roman"/>
                <a:sym typeface="Times New Roman"/>
              </a:rPr>
              <a:t> S. V. </a:t>
            </a:r>
            <a:r>
              <a:rPr lang="en-US" sz="1800" i="0" u="none" strike="noStrike" cap="none" dirty="0" err="1">
                <a:solidFill>
                  <a:srgbClr val="000000"/>
                </a:solidFill>
                <a:latin typeface="Times New Roman"/>
                <a:ea typeface="Times New Roman"/>
                <a:cs typeface="Times New Roman"/>
                <a:sym typeface="Times New Roman"/>
              </a:rPr>
              <a:t>Kogilavani</a:t>
            </a:r>
            <a:r>
              <a:rPr lang="en-US" sz="1800" i="0" u="none" strike="noStrike" cap="none" dirty="0">
                <a:solidFill>
                  <a:srgbClr val="000000"/>
                </a:solidFill>
                <a:latin typeface="Times New Roman"/>
                <a:ea typeface="Times New Roman"/>
                <a:cs typeface="Times New Roman"/>
                <a:sym typeface="Times New Roman"/>
              </a:rPr>
              <a:t> , J. </a:t>
            </a:r>
            <a:r>
              <a:rPr lang="en-US" sz="1800" i="0" u="none" strike="noStrike" cap="none" dirty="0" err="1">
                <a:solidFill>
                  <a:srgbClr val="000000"/>
                </a:solidFill>
                <a:latin typeface="Times New Roman"/>
                <a:ea typeface="Times New Roman"/>
                <a:cs typeface="Times New Roman"/>
                <a:sym typeface="Times New Roman"/>
              </a:rPr>
              <a:t>Prabhu,R</a:t>
            </a:r>
            <a:r>
              <a:rPr lang="en-US" sz="1800" i="0" u="none" strike="noStrike" cap="non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Sandhiya,M</a:t>
            </a:r>
            <a:r>
              <a:rPr lang="en-US" sz="1800" i="0" u="none" strike="noStrike" cap="none" dirty="0">
                <a:solidFill>
                  <a:srgbClr val="000000"/>
                </a:solidFill>
                <a:latin typeface="Times New Roman"/>
                <a:ea typeface="Times New Roman"/>
                <a:cs typeface="Times New Roman"/>
                <a:sym typeface="Times New Roman"/>
              </a:rPr>
              <a:t>. Sandeep </a:t>
            </a:r>
            <a:r>
              <a:rPr lang="en-US" sz="1800" i="0" u="none" strike="noStrike" cap="none" dirty="0" err="1">
                <a:solidFill>
                  <a:srgbClr val="000000"/>
                </a:solidFill>
                <a:latin typeface="Times New Roman"/>
                <a:ea typeface="Times New Roman"/>
                <a:cs typeface="Times New Roman"/>
                <a:sym typeface="Times New Roman"/>
              </a:rPr>
              <a:t>Kumar,UmaShankar</a:t>
            </a:r>
            <a:r>
              <a:rPr lang="en-US" sz="1800" i="0" u="none" strike="noStrike" cap="none" dirty="0">
                <a:solidFill>
                  <a:srgbClr val="000000"/>
                </a:solidFill>
                <a:latin typeface="Times New Roman"/>
                <a:ea typeface="Times New Roman"/>
                <a:cs typeface="Times New Roman"/>
                <a:sym typeface="Times New Roman"/>
              </a:rPr>
              <a:t> Subramaniam, </a:t>
            </a:r>
            <a:r>
              <a:rPr lang="en-US" sz="1800" i="0" u="none" strike="noStrike" cap="none" dirty="0" err="1">
                <a:solidFill>
                  <a:srgbClr val="000000"/>
                </a:solidFill>
                <a:latin typeface="Times New Roman"/>
                <a:ea typeface="Times New Roman"/>
                <a:cs typeface="Times New Roman"/>
                <a:sym typeface="Times New Roman"/>
              </a:rPr>
              <a:t>Alagar</a:t>
            </a:r>
            <a:r>
              <a:rPr lang="en-US" sz="1800" i="0" u="none" strike="noStrike" cap="non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Karthick,M</a:t>
            </a:r>
            <a:r>
              <a:rPr lang="en-US" sz="1800" i="0" u="none" strike="noStrike" cap="non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Muhibbullah</a:t>
            </a:r>
            <a:r>
              <a:rPr lang="en-US" sz="1800" i="0" u="none" strike="noStrike" cap="none" dirty="0">
                <a:solidFill>
                  <a:srgbClr val="000000"/>
                </a:solidFill>
                <a:latin typeface="Times New Roman"/>
                <a:ea typeface="Times New Roman"/>
                <a:cs typeface="Times New Roman"/>
                <a:sym typeface="Times New Roman"/>
              </a:rPr>
              <a:t> and Sharmila Banu Sheik Imam</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r>
              <a:rPr lang="en-US" sz="1800" i="0" u="none" strike="noStrike" cap="none" dirty="0">
                <a:solidFill>
                  <a:srgbClr val="000000"/>
                </a:solidFill>
                <a:latin typeface="Times New Roman"/>
                <a:ea typeface="Times New Roman"/>
                <a:cs typeface="Times New Roman"/>
                <a:sym typeface="Times New Roman"/>
              </a:rPr>
              <a:t> 2021</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JOURNAL NAME:</a:t>
            </a:r>
            <a:r>
              <a:rPr lang="en-US" sz="1800" i="0" u="none" strike="noStrike" cap="non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Hindawi</a:t>
            </a:r>
            <a:r>
              <a:rPr lang="en-US" sz="1800" i="0" u="none" strike="noStrike" cap="none" dirty="0">
                <a:solidFill>
                  <a:srgbClr val="000000"/>
                </a:solidFill>
                <a:latin typeface="Times New Roman"/>
                <a:ea typeface="Times New Roman"/>
                <a:cs typeface="Times New Roman"/>
                <a:sym typeface="Times New Roman"/>
              </a:rPr>
              <a:t> [computational and mathematical methods in medicine].</a:t>
            </a:r>
            <a:endParaRPr sz="18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r>
              <a:rPr lang="en-US" sz="1800" b="1" i="0" u="sng" strike="noStrike" cap="none" dirty="0">
                <a:solidFill>
                  <a:srgbClr val="000000"/>
                </a:solidFill>
                <a:latin typeface="Times New Roman"/>
                <a:ea typeface="Times New Roman"/>
                <a:cs typeface="Times New Roman"/>
                <a:sym typeface="Times New Roman"/>
              </a:rPr>
              <a:t>METHODOLOGY</a:t>
            </a:r>
            <a:r>
              <a:rPr lang="en-US" sz="1800" b="1" i="0" u="none" strike="noStrike" cap="none" dirty="0">
                <a:solidFill>
                  <a:srgbClr val="000000"/>
                </a:solidFill>
                <a:latin typeface="Times New Roman"/>
                <a:ea typeface="Times New Roman"/>
                <a:cs typeface="Times New Roman"/>
                <a:sym typeface="Times New Roman"/>
              </a:rPr>
              <a:t>:</a:t>
            </a:r>
            <a:endParaRPr sz="1800" i="0" u="none" strike="noStrike" cap="none" dirty="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A deep learning method, CNN takes an input image and assigns weight to various objects in the picture, allowing it to differentiate between them</a:t>
            </a:r>
            <a:endParaRPr sz="1800" i="0" u="none" strike="noStrike" cap="none" dirty="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Deep learning architectures, namely,VGG16, </a:t>
            </a:r>
            <a:r>
              <a:rPr lang="en-US" sz="1800" i="0" u="none" strike="noStrike" cap="none" dirty="0" err="1">
                <a:solidFill>
                  <a:srgbClr val="000000"/>
                </a:solidFill>
                <a:latin typeface="Times New Roman"/>
                <a:ea typeface="Times New Roman"/>
                <a:cs typeface="Times New Roman"/>
                <a:sym typeface="Times New Roman"/>
              </a:rPr>
              <a:t>DenseNet</a:t>
            </a:r>
            <a:r>
              <a:rPr lang="en-US" sz="1800" i="0" u="none" strike="noStrike" cap="none" dirty="0">
                <a:solidFill>
                  <a:srgbClr val="000000"/>
                </a:solidFill>
                <a:latin typeface="Times New Roman"/>
                <a:ea typeface="Times New Roman"/>
                <a:cs typeface="Times New Roman"/>
                <a:sym typeface="Times New Roman"/>
              </a:rPr>
              <a:t> , </a:t>
            </a:r>
            <a:r>
              <a:rPr lang="en-US" sz="1800" i="0" u="none" strike="noStrike" cap="none" dirty="0" err="1">
                <a:solidFill>
                  <a:srgbClr val="000000"/>
                </a:solidFill>
                <a:latin typeface="Times New Roman"/>
                <a:ea typeface="Times New Roman"/>
                <a:cs typeface="Times New Roman"/>
                <a:sym typeface="Times New Roman"/>
              </a:rPr>
              <a:t>MobileNet</a:t>
            </a:r>
            <a:r>
              <a:rPr lang="en-US" sz="1800" i="0" u="none" strike="noStrike" cap="none" dirty="0">
                <a:solidFill>
                  <a:srgbClr val="000000"/>
                </a:solidFill>
                <a:latin typeface="Times New Roman"/>
                <a:ea typeface="Times New Roman"/>
                <a:cs typeface="Times New Roman"/>
                <a:sym typeface="Times New Roman"/>
              </a:rPr>
              <a:t> , </a:t>
            </a:r>
            <a:r>
              <a:rPr lang="en-US" sz="1800" i="0" u="none" strike="noStrike" cap="none" dirty="0" err="1">
                <a:solidFill>
                  <a:srgbClr val="000000"/>
                </a:solidFill>
                <a:latin typeface="Times New Roman"/>
                <a:ea typeface="Times New Roman"/>
                <a:cs typeface="Times New Roman"/>
                <a:sym typeface="Times New Roman"/>
              </a:rPr>
              <a:t>Xception</a:t>
            </a:r>
            <a:r>
              <a:rPr lang="en-US" sz="1800" i="0" u="none" strike="noStrike" cap="none" dirty="0">
                <a:solidFill>
                  <a:srgbClr val="000000"/>
                </a:solidFill>
                <a:latin typeface="Times New Roman"/>
                <a:ea typeface="Times New Roman"/>
                <a:cs typeface="Times New Roman"/>
                <a:sym typeface="Times New Roman"/>
              </a:rPr>
              <a:t> , Efficient Net  and </a:t>
            </a:r>
            <a:r>
              <a:rPr lang="en-US" sz="1800" i="0" u="none" strike="noStrike" cap="none" dirty="0" err="1">
                <a:solidFill>
                  <a:srgbClr val="000000"/>
                </a:solidFill>
                <a:latin typeface="Times New Roman"/>
                <a:ea typeface="Times New Roman"/>
                <a:cs typeface="Times New Roman"/>
                <a:sym typeface="Times New Roman"/>
              </a:rPr>
              <a:t>NASNet</a:t>
            </a:r>
            <a:r>
              <a:rPr lang="en-US" sz="1800" i="0" u="none" strike="noStrike" cap="none" dirty="0">
                <a:solidFill>
                  <a:srgbClr val="000000"/>
                </a:solidFill>
                <a:latin typeface="Times New Roman"/>
                <a:ea typeface="Times New Roman"/>
                <a:cs typeface="Times New Roman"/>
                <a:sym typeface="Times New Roman"/>
              </a:rPr>
              <a:t> are used to classify the data. Each model has been trained for a total of 50 epochs. Chest tomography CT scan images are given as the input. </a:t>
            </a:r>
            <a:endParaRPr sz="180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i="0" u="none" strike="noStrike" cap="none" dirty="0">
                <a:solidFill>
                  <a:srgbClr val="000000"/>
                </a:solidFill>
                <a:latin typeface="Times New Roman"/>
                <a:ea typeface="Times New Roman"/>
                <a:cs typeface="Times New Roman"/>
                <a:sym typeface="Times New Roman"/>
              </a:rPr>
              <a:t>The image filtering preprocessing technique is used to filter the size of all input </a:t>
            </a:r>
            <a:r>
              <a:rPr lang="en-US" sz="1800" i="0" u="none" strike="noStrike" cap="none" dirty="0" err="1">
                <a:solidFill>
                  <a:srgbClr val="000000"/>
                </a:solidFill>
                <a:latin typeface="Times New Roman"/>
                <a:ea typeface="Times New Roman"/>
                <a:cs typeface="Times New Roman"/>
                <a:sym typeface="Times New Roman"/>
              </a:rPr>
              <a:t>samples.There</a:t>
            </a:r>
            <a:r>
              <a:rPr lang="en-US" sz="1800" i="0" u="none" strike="noStrike" cap="none" dirty="0">
                <a:solidFill>
                  <a:srgbClr val="000000"/>
                </a:solidFill>
                <a:latin typeface="Times New Roman"/>
                <a:ea typeface="Times New Roman"/>
                <a:cs typeface="Times New Roman"/>
                <a:sym typeface="Times New Roman"/>
              </a:rPr>
              <a:t> are several methods to evaluate a model’s performance. Accuracy, precision, recall and F-score are the measures considered to estimate</a:t>
            </a:r>
          </a:p>
          <a:p>
            <a:pPr marR="0" lvl="0" algn="just" rtl="0">
              <a:lnSpc>
                <a:spcPct val="100000"/>
              </a:lnSpc>
              <a:spcBef>
                <a:spcPts val="0"/>
              </a:spcBef>
              <a:spcAft>
                <a:spcPts val="0"/>
              </a:spcAft>
              <a:buClr>
                <a:srgbClr val="000000"/>
              </a:buClr>
              <a:buSzPts val="1800"/>
            </a:pPr>
            <a:r>
              <a:rPr lang="en-US" sz="1800" dirty="0">
                <a:latin typeface="Times New Roman"/>
                <a:ea typeface="Times New Roman"/>
                <a:cs typeface="Times New Roman"/>
                <a:sym typeface="Times New Roman"/>
              </a:rPr>
              <a:t>     chest CT scan images</a:t>
            </a:r>
          </a:p>
          <a:p>
            <a:pPr marR="0" lvl="0" algn="just" rtl="0">
              <a:lnSpc>
                <a:spcPct val="100000"/>
              </a:lnSpc>
              <a:spcBef>
                <a:spcPts val="0"/>
              </a:spcBef>
              <a:spcAft>
                <a:spcPts val="0"/>
              </a:spcAft>
              <a:buClr>
                <a:srgbClr val="000000"/>
              </a:buClr>
              <a:buSzPts val="1800"/>
            </a:pPr>
            <a:br>
              <a:rPr lang="en-US" sz="1800" i="0" u="none" strike="noStrike" cap="none" dirty="0">
                <a:solidFill>
                  <a:schemeClr val="dk1"/>
                </a:solidFill>
                <a:latin typeface="Times New Roman"/>
                <a:ea typeface="Times New Roman"/>
                <a:cs typeface="Times New Roman"/>
                <a:sym typeface="Times New Roman"/>
              </a:rPr>
            </a:br>
            <a:r>
              <a:rPr lang="en-US" sz="1800" b="1" i="0" u="sng" strike="noStrike" cap="none" dirty="0">
                <a:solidFill>
                  <a:srgbClr val="000000"/>
                </a:solidFill>
                <a:latin typeface="Times New Roman"/>
                <a:ea typeface="Times New Roman"/>
                <a:cs typeface="Times New Roman"/>
                <a:sym typeface="Times New Roman"/>
              </a:rPr>
              <a:t>OBSERVATION</a:t>
            </a:r>
            <a:r>
              <a:rPr lang="en-US" sz="1800" b="1" i="0" u="none" strike="noStrike" cap="none" dirty="0">
                <a:solidFill>
                  <a:srgbClr val="000000"/>
                </a:solidFill>
                <a:latin typeface="Times New Roman"/>
                <a:ea typeface="Times New Roman"/>
                <a:cs typeface="Times New Roman"/>
                <a:sym typeface="Times New Roman"/>
              </a:rPr>
              <a:t>:</a:t>
            </a:r>
            <a:endParaRPr sz="1800" i="0" u="none" strike="noStrike" cap="none" dirty="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VGG16 gives better results as the number of parameters trained in VGG16 is less, and it takes less time to train the samples. So, it is better than other CNN models.</a:t>
            </a:r>
            <a:endParaRPr sz="1800" i="0" u="none" strike="noStrike" cap="none" dirty="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Increasing the number of epochs, on the other hand, improves the model’s accuracy.</a:t>
            </a:r>
            <a:endParaRPr sz="1800" i="0" u="none" strike="noStrike" cap="none" dirty="0">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The limitation of the proposed work is that it does not identify COVID-affected areas in the lungs.</a:t>
            </a:r>
            <a:endParaRPr sz="1800" i="0" u="none" strike="noStrike" cap="none" dirty="0">
              <a:solidFill>
                <a:srgbClr val="B698E2"/>
              </a:solidFill>
              <a:latin typeface="Times New Roman"/>
              <a:ea typeface="Times New Roman"/>
              <a:cs typeface="Times New Roman"/>
              <a:sym typeface="Times New Roman"/>
            </a:endParaRPr>
          </a:p>
          <a:p>
            <a:pPr marL="285750" marR="0" lvl="0" indent="-171450" algn="just"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Clr>
                <a:schemeClr val="dk1"/>
              </a:buClr>
              <a:buSzPts val="1800"/>
              <a:buFont typeface="Twentieth Century"/>
              <a:buNone/>
            </a:pPr>
            <a:br>
              <a:rPr lang="en-US" sz="1800" b="0" i="0" u="none" strike="noStrike" cap="none" dirty="0">
                <a:solidFill>
                  <a:schemeClr val="dk1"/>
                </a:solidFill>
                <a:latin typeface="Twentieth Century"/>
                <a:ea typeface="Twentieth Century"/>
                <a:cs typeface="Twentieth Century"/>
                <a:sym typeface="Twentieth Century"/>
              </a:rPr>
            </a:br>
            <a:endParaRPr sz="18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26"/>
        <p:cNvGrpSpPr/>
        <p:nvPr/>
      </p:nvGrpSpPr>
      <p:grpSpPr>
        <a:xfrm>
          <a:off x="0" y="0"/>
          <a:ext cx="0" cy="0"/>
          <a:chOff x="0" y="0"/>
          <a:chExt cx="0" cy="0"/>
        </a:xfrm>
      </p:grpSpPr>
      <p:sp>
        <p:nvSpPr>
          <p:cNvPr id="127" name="Google Shape;127;p30"/>
          <p:cNvSpPr txBox="1"/>
          <p:nvPr/>
        </p:nvSpPr>
        <p:spPr>
          <a:xfrm>
            <a:off x="624806" y="720586"/>
            <a:ext cx="10640729" cy="541682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TITLE OF THE PAPER 9:</a:t>
            </a:r>
            <a:r>
              <a:rPr lang="en-US" sz="1800" b="0" i="0" u="none" strike="noStrike" cap="none" dirty="0">
                <a:solidFill>
                  <a:srgbClr val="000000"/>
                </a:solidFill>
                <a:latin typeface="Times New Roman"/>
                <a:ea typeface="Times New Roman"/>
                <a:cs typeface="Times New Roman"/>
                <a:sym typeface="Times New Roman"/>
              </a:rPr>
              <a:t> Design of Accurate Classification of COVID-19 Disease in X-Ray Images Using Deep Learning Approach</a:t>
            </a: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AUTHOR: </a:t>
            </a:r>
            <a:r>
              <a:rPr lang="en-US" sz="1800" b="0" i="0" u="none" strike="noStrike" cap="none" dirty="0">
                <a:solidFill>
                  <a:srgbClr val="000000"/>
                </a:solidFill>
                <a:latin typeface="Times New Roman"/>
                <a:ea typeface="Times New Roman"/>
                <a:cs typeface="Times New Roman"/>
                <a:sym typeface="Times New Roman"/>
              </a:rPr>
              <a:t>Joy </a:t>
            </a:r>
            <a:r>
              <a:rPr lang="en-US" sz="1800" b="0" i="0" u="none" strike="noStrike" cap="none" dirty="0" err="1">
                <a:solidFill>
                  <a:srgbClr val="000000"/>
                </a:solidFill>
                <a:latin typeface="Times New Roman"/>
                <a:ea typeface="Times New Roman"/>
                <a:cs typeface="Times New Roman"/>
                <a:sym typeface="Times New Roman"/>
              </a:rPr>
              <a:t>Iong-Zong</a:t>
            </a:r>
            <a:r>
              <a:rPr lang="en-US" sz="1800" b="0" i="0" u="none" strike="noStrike" cap="none" dirty="0">
                <a:solidFill>
                  <a:srgbClr val="000000"/>
                </a:solidFill>
                <a:latin typeface="Times New Roman"/>
                <a:ea typeface="Times New Roman"/>
                <a:cs typeface="Times New Roman"/>
                <a:sym typeface="Times New Roman"/>
              </a:rPr>
              <a:t> Chen</a:t>
            </a:r>
            <a:endParaRPr lang="en-US" sz="1800" b="0" i="0" u="none" strike="noStrike" cap="none" dirty="0">
              <a:solidFill>
                <a:schemeClr val="dk1"/>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YEAR:</a:t>
            </a:r>
            <a:r>
              <a:rPr lang="en-US" sz="1800" b="0" i="0" u="none" strike="noStrike" cap="none" dirty="0">
                <a:solidFill>
                  <a:srgbClr val="000000"/>
                </a:solidFill>
                <a:latin typeface="Times New Roman"/>
                <a:ea typeface="Times New Roman"/>
                <a:cs typeface="Times New Roman"/>
                <a:sym typeface="Times New Roman"/>
              </a:rPr>
              <a:t>2021</a:t>
            </a:r>
            <a:endParaRPr lang="en-US" sz="1800" b="0" i="0" u="none" strike="noStrike" cap="none" dirty="0">
              <a:solidFill>
                <a:schemeClr val="dk1"/>
              </a:solidFill>
              <a:latin typeface="Twentieth Century"/>
              <a:ea typeface="Twentieth Century"/>
              <a:cs typeface="Twentieth Century"/>
              <a:sym typeface="Twentieth Century"/>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a:ea typeface="Times New Roman"/>
                <a:cs typeface="Times New Roman"/>
                <a:sym typeface="Times New Roman"/>
              </a:rPr>
              <a:t>JOURNAL NAME: </a:t>
            </a:r>
            <a:r>
              <a:rPr lang="en-US" sz="1800" b="0" i="0" u="none" strike="noStrike" cap="none" dirty="0">
                <a:solidFill>
                  <a:srgbClr val="000000"/>
                </a:solidFill>
                <a:latin typeface="Times New Roman"/>
                <a:ea typeface="Times New Roman"/>
                <a:cs typeface="Times New Roman"/>
                <a:sym typeface="Times New Roman"/>
              </a:rPr>
              <a:t>Journal of ISMAC</a:t>
            </a:r>
            <a:endParaRPr lang="en-US"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Times New Roman"/>
              <a:buNone/>
            </a:pPr>
            <a:r>
              <a:rPr lang="en-US" sz="1800" b="1" i="0" u="sng" strike="noStrike" cap="none" dirty="0">
                <a:solidFill>
                  <a:srgbClr val="000000"/>
                </a:solidFill>
                <a:latin typeface="Times New Roman"/>
                <a:ea typeface="Times New Roman"/>
                <a:cs typeface="Times New Roman"/>
                <a:sym typeface="Times New Roman"/>
              </a:rPr>
              <a:t>METHODOLOGY</a:t>
            </a:r>
            <a:r>
              <a:rPr lang="en-US" sz="1800" b="1" i="0" u="none" strike="noStrike" cap="none" dirty="0">
                <a:solidFill>
                  <a:srgbClr val="000000"/>
                </a:solidFill>
                <a:latin typeface="Times New Roman"/>
                <a:ea typeface="Times New Roman"/>
                <a:cs typeface="Times New Roman"/>
                <a:sym typeface="Times New Roman"/>
              </a:rPr>
              <a:t>: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t>
            </a:r>
            <a:r>
              <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rPr>
              <a:t>his research work has created an accurate classification method for performing a reliable detection of COVID-19 viral patterns using x-ray and  the Histogram-Oriented Gradients (HOG) methodology.</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t>
            </a:r>
            <a:r>
              <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rPr>
              <a:t>he analysis of 10 fold cross-validation with confusion metrics can also take place in our research work to detect various diseases caused due to lung infection such as Pneumonia corona virus positive or negative.</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rPr>
              <a:t>CNN is a deep learning algorithm, which can be implemented in the processing of the medical image to support a proper and fast decision-making. The training by CNN is then used to interpret new medicinal images through the recognition of patterns.</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Arial"/>
              <a:buNone/>
            </a:pPr>
            <a:r>
              <a:rPr lang="en-US" sz="1800" b="1" i="0" u="sng" strike="noStrike" cap="none" dirty="0">
                <a:solidFill>
                  <a:srgbClr val="000000"/>
                </a:solidFill>
                <a:latin typeface="Times New Roman"/>
                <a:ea typeface="Times New Roman"/>
                <a:cs typeface="Times New Roman"/>
                <a:sym typeface="Times New Roman"/>
              </a:rPr>
              <a:t>OBSERVATION</a:t>
            </a:r>
            <a:r>
              <a:rPr lang="en-US" sz="1800" b="1" i="0" u="none" strike="noStrike" cap="none" dirty="0">
                <a:solidFill>
                  <a:srgbClr val="000000"/>
                </a:solidFill>
                <a:latin typeface="Times New Roman"/>
                <a:ea typeface="Times New Roman"/>
                <a:cs typeface="Times New Roman"/>
                <a:sym typeface="Times New Roman"/>
              </a:rPr>
              <a:t>: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dirty="0">
                <a:solidFill>
                  <a:schemeClr val="bg1"/>
                </a:solidFill>
                <a:latin typeface="Times New Roman" panose="02020603050405020304" pitchFamily="18" charset="0"/>
                <a:ea typeface="Twentieth Century"/>
                <a:cs typeface="Times New Roman" panose="02020603050405020304" pitchFamily="18" charset="0"/>
                <a:sym typeface="Twentieth Century"/>
              </a:rPr>
              <a:t>T</a:t>
            </a:r>
            <a:r>
              <a:rPr lang="en-US" sz="1800" b="0" i="0" u="none" strike="noStrike" cap="none" dirty="0">
                <a:solidFill>
                  <a:schemeClr val="bg1"/>
                </a:solidFill>
                <a:latin typeface="Times New Roman" panose="02020603050405020304" pitchFamily="18" charset="0"/>
                <a:ea typeface="Twentieth Century"/>
                <a:cs typeface="Times New Roman" panose="02020603050405020304" pitchFamily="18" charset="0"/>
                <a:sym typeface="Twentieth Century"/>
              </a:rPr>
              <a:t>he proposed CNN method shows good detection accuracy in a fast and effective manner.</a:t>
            </a: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a:solidFill>
                  <a:schemeClr val="bg1"/>
                </a:solidFill>
                <a:latin typeface="Times New Roman" panose="02020603050405020304" pitchFamily="18" charset="0"/>
                <a:ea typeface="Twentieth Century"/>
                <a:cs typeface="Times New Roman" panose="02020603050405020304" pitchFamily="18" charset="0"/>
                <a:sym typeface="Twentieth Century"/>
              </a:rPr>
              <a:t>The study has also used limited datasets from various sources in order to analyze the robustness of the systems by responding to real-world scenarios.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41"/>
        <p:cNvGrpSpPr/>
        <p:nvPr/>
      </p:nvGrpSpPr>
      <p:grpSpPr>
        <a:xfrm>
          <a:off x="0" y="0"/>
          <a:ext cx="0" cy="0"/>
          <a:chOff x="0" y="0"/>
          <a:chExt cx="0" cy="0"/>
        </a:xfrm>
      </p:grpSpPr>
      <p:sp>
        <p:nvSpPr>
          <p:cNvPr id="142" name="Google Shape;142;p33"/>
          <p:cNvSpPr txBox="1"/>
          <p:nvPr/>
        </p:nvSpPr>
        <p:spPr>
          <a:xfrm>
            <a:off x="86627" y="452387"/>
            <a:ext cx="11989109" cy="507827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TITLE OF THE PAPER 10 :</a:t>
            </a:r>
            <a:r>
              <a:rPr lang="en-US" sz="18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COVID-19 Detection Empowered with Machine Learning and Deep Learning Techniques: A Systematic Review</a:t>
            </a: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AUTHOR: </a:t>
            </a:r>
            <a:r>
              <a:rPr lang="en-US" sz="18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Amir Rehman, Muhammad </a:t>
            </a:r>
            <a:r>
              <a:rPr lang="en-US" sz="180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Azhar</a:t>
            </a:r>
            <a:r>
              <a:rPr lang="en-US" sz="18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Iqbal, </a:t>
            </a:r>
            <a:r>
              <a:rPr lang="en-US" sz="180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Huanlai</a:t>
            </a:r>
            <a:r>
              <a:rPr lang="en-US" sz="18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Xing  and Irfan Ahmed</a:t>
            </a:r>
            <a:endParaRPr lang="en-US" sz="1800"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YEAR: </a:t>
            </a: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2021</a:t>
            </a:r>
            <a:endParaRPr lang="en-US" sz="1800" b="0"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endParaRPr>
          </a:p>
          <a:p>
            <a:pPr marL="0" marR="0" lvl="0" indent="0" algn="just" rtl="0">
              <a:lnSpc>
                <a:spcPct val="100000"/>
              </a:lnSpc>
              <a:spcBef>
                <a:spcPts val="0"/>
              </a:spcBef>
              <a:spcAft>
                <a:spcPts val="0"/>
              </a:spcAft>
              <a:buClr>
                <a:srgbClr val="000000"/>
              </a:buClr>
              <a:buSzPts val="1400"/>
              <a:buFont typeface="Times New Roman"/>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JOURNAL NAME: </a:t>
            </a:r>
            <a:r>
              <a:rPr lang="en-US" sz="18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Applied sciences</a:t>
            </a:r>
            <a:endParaRPr lang="en-US" sz="180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Times New Roman"/>
              <a:buNone/>
            </a:pPr>
            <a:r>
              <a:rPr lang="en-US" sz="1800" b="1"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METHODOLOGY</a:t>
            </a: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rPr>
              <a:t>H</a:t>
            </a:r>
            <a:r>
              <a:rPr lang="en-US" sz="1800" dirty="0">
                <a:latin typeface="Times New Roman" panose="02020603050405020304" pitchFamily="18" charset="0"/>
                <a:cs typeface="Times New Roman" panose="02020603050405020304" pitchFamily="18" charset="0"/>
              </a:rPr>
              <a:t>ere the</a:t>
            </a:r>
            <a:r>
              <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rPr>
              <a:t> study reveals that ML/DL technique accuracy lay between 80% to 100% when detecting COVID-19. The RT-PCR-based model with Support Vector Machine (SVM) exhibited the lowest accuracy (80%), whereas the X-ray-based</a:t>
            </a:r>
          </a:p>
          <a:p>
            <a:pPr marL="0" marR="0" lvl="0" indent="0" algn="just" rtl="0">
              <a:lnSpc>
                <a:spcPct val="100000"/>
              </a:lnSpc>
              <a:spcBef>
                <a:spcPts val="0"/>
              </a:spcBef>
              <a:spcAft>
                <a:spcPts val="0"/>
              </a:spcAft>
              <a:buClr>
                <a:srgbClr val="000000"/>
              </a:buClr>
              <a:buSzPts val="1400"/>
              <a:buFont typeface="Times New Roman"/>
              <a:buNone/>
            </a:pPr>
            <a:r>
              <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rPr>
              <a:t>     model achieved the highest accuracy (99.7%) using a deep convolutional neural network.</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rPr>
              <a:t>It can be stated that radiological X-ray image-based models worked better than the C.T. image-based models.</a:t>
            </a:r>
          </a:p>
          <a:p>
            <a:pPr marL="0" marR="0" lvl="0" indent="0" algn="just" rtl="0">
              <a:lnSpc>
                <a:spcPct val="100000"/>
              </a:lnSpc>
              <a:spcBef>
                <a:spcPts val="0"/>
              </a:spcBef>
              <a:spcAft>
                <a:spcPts val="0"/>
              </a:spcAft>
              <a:buClr>
                <a:srgbClr val="000000"/>
              </a:buClr>
              <a:buSzPts val="1400"/>
              <a:buFont typeface="Arial"/>
              <a:buNone/>
            </a:pPr>
            <a:r>
              <a:rPr lang="en-US" sz="1800" b="1"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OBSERVATION</a:t>
            </a: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lang="en-US" sz="1800" b="0"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endParaRP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a:solidFill>
                  <a:schemeClr val="bg1"/>
                </a:solidFill>
                <a:latin typeface="Times New Roman" panose="02020603050405020304" pitchFamily="18" charset="0"/>
                <a:ea typeface="Twentieth Century"/>
                <a:cs typeface="Times New Roman" panose="02020603050405020304" pitchFamily="18" charset="0"/>
                <a:sym typeface="Twentieth Century"/>
              </a:rPr>
              <a:t>ML and DL techniques played a significant role in the prediction, classification, screening, and minimizing the spread of the COVID-19 pandemic.</a:t>
            </a: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a:solidFill>
                  <a:schemeClr val="bg1"/>
                </a:solidFill>
                <a:latin typeface="Times New Roman" panose="02020603050405020304" pitchFamily="18" charset="0"/>
                <a:ea typeface="Twentieth Century"/>
                <a:cs typeface="Times New Roman" panose="02020603050405020304" pitchFamily="18" charset="0"/>
                <a:sym typeface="Twentieth Century"/>
              </a:rPr>
              <a:t>Various kinds of diagnosis and detection strategies have been developed to control the spread of COVID-19 based pandemic, but the knowledge related to the applications of various ML/DL techniques to detect the virus is still insufficient.</a:t>
            </a:r>
          </a:p>
          <a:p>
            <a:pPr marL="2857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b="0" i="0" u="none" strike="noStrike" cap="none" dirty="0">
                <a:solidFill>
                  <a:schemeClr val="bg1"/>
                </a:solidFill>
                <a:latin typeface="Times New Roman" panose="02020603050405020304" pitchFamily="18" charset="0"/>
                <a:ea typeface="Twentieth Century"/>
                <a:cs typeface="Times New Roman" panose="02020603050405020304" pitchFamily="18" charset="0"/>
                <a:sym typeface="Twentieth Century"/>
              </a:rPr>
              <a:t>To solve the issue, researchers need to work on appropriate ML/DL techniques that can provide better results using small datasets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46"/>
        <p:cNvGrpSpPr/>
        <p:nvPr/>
      </p:nvGrpSpPr>
      <p:grpSpPr>
        <a:xfrm>
          <a:off x="0" y="0"/>
          <a:ext cx="0" cy="0"/>
          <a:chOff x="0" y="0"/>
          <a:chExt cx="0" cy="0"/>
        </a:xfrm>
      </p:grpSpPr>
      <p:sp>
        <p:nvSpPr>
          <p:cNvPr id="3" name="TextBox 2">
            <a:extLst>
              <a:ext uri="{FF2B5EF4-FFF2-40B4-BE49-F238E27FC236}">
                <a16:creationId xmlns:a16="http://schemas.microsoft.com/office/drawing/2014/main" id="{5E1DF4B5-5DA3-4CFB-BD63-C36882792A92}"/>
              </a:ext>
            </a:extLst>
          </p:cNvPr>
          <p:cNvSpPr txBox="1"/>
          <p:nvPr/>
        </p:nvSpPr>
        <p:spPr>
          <a:xfrm>
            <a:off x="182252" y="216816"/>
            <a:ext cx="12009748" cy="6186309"/>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a:t>
            </a:r>
            <a:r>
              <a:rPr lang="en-IN" sz="2800" b="1" dirty="0">
                <a:solidFill>
                  <a:srgbClr val="C00000"/>
                </a:solidFill>
                <a:latin typeface="Times New Roman" panose="02020603050405020304" pitchFamily="18" charset="0"/>
                <a:cs typeface="Times New Roman" panose="02020603050405020304" pitchFamily="18" charset="0"/>
              </a:rPr>
              <a:t>FEASIBILITY STUDY</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TECHNICAL FEASIBILITY</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Deep learning techniques can help in determining COVID-19 virus with Chest X-ray Images.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Due to the high availability of large-scale annotated image datasets, great success has been achieved using convolutional neural network for image analysis and classification.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 use deep learning with python as it solves complex problems and also it is platform independent.</a:t>
            </a:r>
          </a:p>
          <a:p>
            <a:endParaRPr lang="en-IN" sz="2000" b="1"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ECONOMIC FEASIBILITY</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 the COVID-19 spread progresses throughout remote and economically challenged locations an ability to diagnose COVID-19 from a readily available chest X-RAY image would help slow the spread of the disease and result in a better medical outcome for the population. Thus our project is economically feasible.</a:t>
            </a:r>
          </a:p>
          <a:p>
            <a:endParaRPr lang="en-US" sz="1800" b="1" u="sng"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SOCIAL FEASIBILITY</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Fast and timely detection of COVID positive patients is necessary to avoid spreading the disease and keeping it in control.</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project has been done to detect the COVID positive patients from Chest X-Ray images in a simple and </a:t>
            </a:r>
            <a:r>
              <a:rPr lang="en-US" sz="1800">
                <a:latin typeface="Times New Roman" panose="02020603050405020304" pitchFamily="18" charset="0"/>
                <a:cs typeface="Times New Roman" panose="02020603050405020304" pitchFamily="18" charset="0"/>
              </a:rPr>
              <a:t>inexpensive way.</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As our project is inexpensive and it is user-friendly, it is socially feasible.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lin ang="5400012" scaled="0"/>
        </a:gradFill>
        <a:effectLst/>
      </p:bgPr>
    </p:bg>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1730188" y="618518"/>
            <a:ext cx="8113060" cy="6006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a:solidFill>
                  <a:srgbClr val="C00000"/>
                </a:solidFill>
                <a:latin typeface="Times New Roman"/>
                <a:ea typeface="Times New Roman"/>
                <a:cs typeface="Times New Roman"/>
                <a:sym typeface="Times New Roman"/>
              </a:rPr>
              <a:t>ABSTRACT</a:t>
            </a:r>
            <a:endParaRPr/>
          </a:p>
        </p:txBody>
      </p:sp>
      <p:sp>
        <p:nvSpPr>
          <p:cNvPr id="67" name="Google Shape;67;p2"/>
          <p:cNvSpPr txBox="1">
            <a:spLocks noGrp="1"/>
          </p:cNvSpPr>
          <p:nvPr>
            <p:ph type="body" idx="1"/>
          </p:nvPr>
        </p:nvSpPr>
        <p:spPr>
          <a:xfrm>
            <a:off x="729710" y="1312676"/>
            <a:ext cx="10363826" cy="449090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spcBef>
                <a:spcPts val="0"/>
              </a:spcBef>
              <a:buClr>
                <a:schemeClr val="lt1"/>
              </a:buClr>
            </a:pPr>
            <a:r>
              <a:rPr lang="en-US" sz="1800" i="0" u="none" strike="noStrike" cap="none" dirty="0">
                <a:solidFill>
                  <a:schemeClr val="lt1"/>
                </a:solidFill>
                <a:latin typeface="Times New Roman"/>
                <a:ea typeface="Times New Roman"/>
                <a:cs typeface="Times New Roman"/>
                <a:sym typeface="Times New Roman"/>
              </a:rPr>
              <a:t>The corona-virus 2019(COVID-19), which first occurs in </a:t>
            </a:r>
            <a:r>
              <a:rPr lang="en-US" sz="1800" i="0" u="none" strike="noStrike" cap="none" dirty="0" err="1">
                <a:solidFill>
                  <a:schemeClr val="lt1"/>
                </a:solidFill>
                <a:latin typeface="Times New Roman"/>
                <a:ea typeface="Times New Roman"/>
                <a:cs typeface="Times New Roman"/>
                <a:sym typeface="Times New Roman"/>
              </a:rPr>
              <a:t>wuhan</a:t>
            </a:r>
            <a:r>
              <a:rPr lang="en-US" sz="1800" i="0" u="none" strike="noStrike" cap="none" dirty="0">
                <a:solidFill>
                  <a:schemeClr val="lt1"/>
                </a:solidFill>
                <a:latin typeface="Times New Roman"/>
                <a:ea typeface="Times New Roman"/>
                <a:cs typeface="Times New Roman"/>
                <a:sym typeface="Times New Roman"/>
              </a:rPr>
              <a:t> city of </a:t>
            </a:r>
            <a:r>
              <a:rPr lang="en-US" sz="1800" i="0" u="none" strike="noStrike" cap="none" dirty="0" err="1">
                <a:solidFill>
                  <a:schemeClr val="lt1"/>
                </a:solidFill>
                <a:latin typeface="Times New Roman"/>
                <a:ea typeface="Times New Roman"/>
                <a:cs typeface="Times New Roman"/>
                <a:sym typeface="Times New Roman"/>
              </a:rPr>
              <a:t>china</a:t>
            </a:r>
            <a:r>
              <a:rPr lang="en-US" sz="1800" i="0" u="none" strike="noStrike" cap="none" dirty="0">
                <a:solidFill>
                  <a:schemeClr val="lt1"/>
                </a:solidFill>
                <a:latin typeface="Times New Roman"/>
                <a:ea typeface="Times New Roman"/>
                <a:cs typeface="Times New Roman"/>
                <a:sym typeface="Times New Roman"/>
              </a:rPr>
              <a:t> in </a:t>
            </a:r>
            <a:r>
              <a:rPr lang="en-US" sz="1800" i="0" u="none" strike="noStrike" cap="none" dirty="0" err="1">
                <a:solidFill>
                  <a:schemeClr val="lt1"/>
                </a:solidFill>
                <a:latin typeface="Times New Roman"/>
                <a:ea typeface="Times New Roman"/>
                <a:cs typeface="Times New Roman"/>
                <a:sym typeface="Times New Roman"/>
              </a:rPr>
              <a:t>december</a:t>
            </a:r>
            <a:r>
              <a:rPr lang="en-US" sz="1800" i="0" u="none" strike="noStrike" cap="none" dirty="0">
                <a:solidFill>
                  <a:schemeClr val="lt1"/>
                </a:solidFill>
                <a:latin typeface="Times New Roman"/>
                <a:ea typeface="Times New Roman"/>
                <a:cs typeface="Times New Roman"/>
                <a:sym typeface="Times New Roman"/>
              </a:rPr>
              <a:t> 2019, spread quickly around the world and became A plague. Due to the regular increase in cases, the number of COVID-19 test kits available in the hospital is minimal. </a:t>
            </a:r>
            <a:endParaRPr sz="1800" dirty="0">
              <a:solidFill>
                <a:schemeClr val="lt1"/>
              </a:solidFill>
              <a:latin typeface="Times New Roman"/>
              <a:ea typeface="Times New Roman"/>
              <a:cs typeface="Times New Roman"/>
              <a:sym typeface="Times New Roman"/>
            </a:endParaRPr>
          </a:p>
          <a:p>
            <a:pPr marL="285750" indent="-285750" algn="just">
              <a:lnSpc>
                <a:spcPct val="150000"/>
              </a:lnSpc>
              <a:buClr>
                <a:schemeClr val="lt1"/>
              </a:buClr>
            </a:pPr>
            <a:r>
              <a:rPr lang="en-US" sz="1800" i="0" u="none" strike="noStrike" cap="none" dirty="0">
                <a:solidFill>
                  <a:schemeClr val="lt1"/>
                </a:solidFill>
                <a:latin typeface="Times New Roman"/>
                <a:ea typeface="Times New Roman"/>
                <a:cs typeface="Times New Roman"/>
                <a:sym typeface="Times New Roman"/>
              </a:rPr>
              <a:t>Since an automated detection system is needed as an alternative diagnosis to prevent covid-19 from spreading among people. It is necessary to detect the positive cases as early as possible so as to prevent the further spread of this disease. </a:t>
            </a:r>
            <a:endParaRPr sz="1800" dirty="0">
              <a:solidFill>
                <a:schemeClr val="lt1"/>
              </a:solidFill>
              <a:latin typeface="Times New Roman"/>
              <a:ea typeface="Times New Roman"/>
              <a:cs typeface="Times New Roman"/>
              <a:sym typeface="Times New Roman"/>
            </a:endParaRPr>
          </a:p>
          <a:p>
            <a:pPr marL="285750" indent="-285750" algn="just">
              <a:lnSpc>
                <a:spcPct val="150000"/>
              </a:lnSpc>
              <a:buClr>
                <a:schemeClr val="lt1"/>
              </a:buClr>
            </a:pPr>
            <a:r>
              <a:rPr lang="en-US" sz="1800" i="0" u="none" strike="noStrike" cap="none" dirty="0">
                <a:solidFill>
                  <a:schemeClr val="lt1"/>
                </a:solidFill>
                <a:latin typeface="Times New Roman"/>
                <a:ea typeface="Times New Roman"/>
                <a:cs typeface="Times New Roman"/>
                <a:sym typeface="Times New Roman"/>
              </a:rPr>
              <a:t>Application of convolutional neural networks (</a:t>
            </a:r>
            <a:r>
              <a:rPr lang="en-US" sz="1800" i="0" u="none" strike="noStrike" cap="none" dirty="0" err="1">
                <a:solidFill>
                  <a:schemeClr val="lt1"/>
                </a:solidFill>
                <a:latin typeface="Times New Roman"/>
                <a:ea typeface="Times New Roman"/>
                <a:cs typeface="Times New Roman"/>
                <a:sym typeface="Times New Roman"/>
              </a:rPr>
              <a:t>cnn</a:t>
            </a:r>
            <a:r>
              <a:rPr lang="en-US" sz="1800" i="0" u="none" strike="noStrike" cap="none" dirty="0">
                <a:solidFill>
                  <a:schemeClr val="lt1"/>
                </a:solidFill>
                <a:latin typeface="Times New Roman"/>
                <a:ea typeface="Times New Roman"/>
                <a:cs typeface="Times New Roman"/>
                <a:sym typeface="Times New Roman"/>
              </a:rPr>
              <a:t>) techniques coupled with medical imaging can be helpful for the accurate detection of this disease. In this project A new model for automated COVID-19 detection using raw chest x-ray images is used. </a:t>
            </a:r>
            <a:endParaRPr sz="1800" dirty="0">
              <a:solidFill>
                <a:schemeClr val="lt1"/>
              </a:solidFill>
              <a:latin typeface="Times New Roman"/>
              <a:ea typeface="Times New Roman"/>
              <a:cs typeface="Times New Roman"/>
              <a:sym typeface="Times New Roman"/>
            </a:endParaRPr>
          </a:p>
          <a:p>
            <a:pPr marL="285750" indent="-285750" algn="just">
              <a:lnSpc>
                <a:spcPct val="150000"/>
              </a:lnSpc>
              <a:buClr>
                <a:schemeClr val="lt1"/>
              </a:buClr>
            </a:pPr>
            <a:r>
              <a:rPr lang="en-US" sz="1800" i="0" u="none" strike="noStrike" cap="none" dirty="0">
                <a:solidFill>
                  <a:schemeClr val="lt1"/>
                </a:solidFill>
                <a:latin typeface="Times New Roman"/>
                <a:ea typeface="Times New Roman"/>
                <a:cs typeface="Times New Roman"/>
                <a:sym typeface="Times New Roman"/>
              </a:rPr>
              <a:t>The model is developed to supply accurate diagnosis for binary classification (covid vs. No-findings). We introduced convolutional layers and implemented different filtering on each layer</a:t>
            </a:r>
            <a:endParaRPr sz="1800" cap="none" dirty="0">
              <a:solidFill>
                <a:schemeClr val="lt1"/>
              </a:solidFill>
              <a:latin typeface="Times New Roman"/>
              <a:ea typeface="Times New Roman"/>
              <a:cs typeface="Times New Roman"/>
              <a:sym typeface="Times New Roman"/>
            </a:endParaRPr>
          </a:p>
          <a:p>
            <a:pPr marL="0" lvl="0" indent="0" algn="just" rtl="0">
              <a:lnSpc>
                <a:spcPct val="120000"/>
              </a:lnSpc>
              <a:spcBef>
                <a:spcPts val="2000"/>
              </a:spcBef>
              <a:spcAft>
                <a:spcPts val="0"/>
              </a:spcAft>
              <a:buSzPts val="1600"/>
              <a:buNone/>
            </a:pPr>
            <a:br>
              <a:rPr lang="en-US" sz="1800" dirty="0"/>
            </a:b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2554315" y="358541"/>
            <a:ext cx="7082743" cy="5648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i="0" u="none" strike="noStrike">
                <a:solidFill>
                  <a:srgbClr val="C00000"/>
                </a:solidFill>
                <a:latin typeface="Times New Roman"/>
                <a:ea typeface="Times New Roman"/>
                <a:cs typeface="Times New Roman"/>
                <a:sym typeface="Times New Roman"/>
              </a:rPr>
              <a:t>PROBLEM DEFINITION</a:t>
            </a:r>
            <a:endParaRPr sz="2800">
              <a:solidFill>
                <a:srgbClr val="C00000"/>
              </a:solidFill>
            </a:endParaRPr>
          </a:p>
        </p:txBody>
      </p:sp>
      <p:sp>
        <p:nvSpPr>
          <p:cNvPr id="73" name="Google Shape;73;p3"/>
          <p:cNvSpPr txBox="1">
            <a:spLocks noGrp="1"/>
          </p:cNvSpPr>
          <p:nvPr>
            <p:ph type="body" idx="1"/>
          </p:nvPr>
        </p:nvSpPr>
        <p:spPr>
          <a:xfrm>
            <a:off x="913773" y="1363045"/>
            <a:ext cx="10363826" cy="3424107"/>
          </a:xfrm>
          <a:prstGeom prst="rect">
            <a:avLst/>
          </a:prstGeom>
          <a:noFill/>
          <a:ln>
            <a:noFill/>
          </a:ln>
        </p:spPr>
        <p:txBody>
          <a:bodyPr spcFirstLastPara="1" wrap="square" lIns="91425" tIns="45700" rIns="91425" bIns="45700" anchor="t" anchorCtr="0">
            <a:normAutofit/>
          </a:bodyPr>
          <a:lstStyle/>
          <a:p>
            <a:pPr marL="285750" indent="-285750" algn="just">
              <a:lnSpc>
                <a:spcPct val="150000"/>
              </a:lnSpc>
              <a:spcBef>
                <a:spcPts val="0"/>
              </a:spcBef>
              <a:buClr>
                <a:schemeClr val="lt1"/>
              </a:buClr>
            </a:pPr>
            <a:r>
              <a:rPr lang="en-US" sz="1800" b="0" i="0" u="none" strike="noStrike" cap="none" dirty="0">
                <a:solidFill>
                  <a:schemeClr val="lt1"/>
                </a:solidFill>
                <a:latin typeface="Times New Roman"/>
                <a:ea typeface="Times New Roman"/>
                <a:cs typeface="Times New Roman"/>
                <a:sym typeface="Times New Roman"/>
              </a:rPr>
              <a:t> In existing system, they use several types of tests like swab test, nasal aspirate and sputum test.</a:t>
            </a:r>
            <a:endParaRPr sz="1800" dirty="0">
              <a:solidFill>
                <a:schemeClr val="lt1"/>
              </a:solidFill>
            </a:endParaRPr>
          </a:p>
          <a:p>
            <a:pPr marL="285750" indent="-285750" algn="just">
              <a:lnSpc>
                <a:spcPct val="150000"/>
              </a:lnSpc>
              <a:buClr>
                <a:schemeClr val="lt1"/>
              </a:buClr>
            </a:pPr>
            <a:r>
              <a:rPr lang="en-US" sz="1800" b="0" i="0" u="none" strike="noStrike" cap="none" dirty="0">
                <a:solidFill>
                  <a:schemeClr val="lt1"/>
                </a:solidFill>
                <a:latin typeface="Times New Roman"/>
                <a:ea typeface="Times New Roman"/>
                <a:cs typeface="Times New Roman"/>
                <a:sym typeface="Times New Roman"/>
              </a:rPr>
              <a:t> These methods are old one and it takes more number of processes and takes one or two days to predict the covid-19 results.</a:t>
            </a:r>
            <a:endParaRPr sz="1800" dirty="0">
              <a:solidFill>
                <a:schemeClr val="lt1"/>
              </a:solidFill>
            </a:endParaRPr>
          </a:p>
          <a:p>
            <a:pPr marL="285750" indent="-285750" algn="just">
              <a:lnSpc>
                <a:spcPct val="150000"/>
              </a:lnSpc>
              <a:buClr>
                <a:schemeClr val="lt1"/>
              </a:buClr>
            </a:pPr>
            <a:r>
              <a:rPr lang="en-US" sz="1800" b="0" i="0" u="none" strike="noStrike" cap="none" dirty="0">
                <a:solidFill>
                  <a:schemeClr val="lt1"/>
                </a:solidFill>
                <a:latin typeface="Times New Roman"/>
                <a:ea typeface="Times New Roman"/>
                <a:cs typeface="Times New Roman"/>
                <a:sym typeface="Times New Roman"/>
              </a:rPr>
              <a:t> In emergency situation, this process are little slow to predic</a:t>
            </a:r>
            <a:r>
              <a:rPr lang="en-US" sz="1800" dirty="0">
                <a:solidFill>
                  <a:schemeClr val="lt1"/>
                </a:solidFill>
                <a:latin typeface="Times New Roman"/>
                <a:ea typeface="Times New Roman"/>
                <a:cs typeface="Times New Roman"/>
                <a:sym typeface="Times New Roman"/>
              </a:rPr>
              <a:t>t.</a:t>
            </a:r>
            <a:endParaRPr sz="1800" b="0" cap="none" dirty="0">
              <a:solidFill>
                <a:schemeClr val="lt1"/>
              </a:solidFill>
            </a:endParaRPr>
          </a:p>
          <a:p>
            <a:pPr marL="0" marR="342900" lvl="0" indent="0" algn="l" rtl="0">
              <a:lnSpc>
                <a:spcPct val="120000"/>
              </a:lnSpc>
              <a:spcBef>
                <a:spcPts val="1000"/>
              </a:spcBef>
              <a:spcAft>
                <a:spcPts val="0"/>
              </a:spcAft>
              <a:buSzPts val="2000"/>
              <a:buNone/>
            </a:pPr>
            <a:endParaRPr b="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2241176" y="233036"/>
            <a:ext cx="7306861" cy="7172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0" i="0" u="none" strike="noStrike">
                <a:solidFill>
                  <a:srgbClr val="C00000"/>
                </a:solidFill>
                <a:latin typeface="Times New Roman"/>
                <a:ea typeface="Times New Roman"/>
                <a:cs typeface="Times New Roman"/>
                <a:sym typeface="Times New Roman"/>
              </a:rPr>
              <a:t> </a:t>
            </a:r>
            <a:r>
              <a:rPr lang="en-US" sz="2800" b="1" i="0" u="none" strike="noStrike">
                <a:solidFill>
                  <a:srgbClr val="C00000"/>
                </a:solidFill>
                <a:latin typeface="Times New Roman"/>
                <a:ea typeface="Times New Roman"/>
                <a:cs typeface="Times New Roman"/>
                <a:sym typeface="Times New Roman"/>
              </a:rPr>
              <a:t>PROPOSED SYSTEM</a:t>
            </a:r>
            <a:endParaRPr sz="2800">
              <a:solidFill>
                <a:srgbClr val="C00000"/>
              </a:solidFill>
            </a:endParaRPr>
          </a:p>
        </p:txBody>
      </p:sp>
      <p:sp>
        <p:nvSpPr>
          <p:cNvPr id="79" name="Google Shape;79;p4"/>
          <p:cNvSpPr txBox="1">
            <a:spLocks noGrp="1"/>
          </p:cNvSpPr>
          <p:nvPr>
            <p:ph type="body" idx="1"/>
          </p:nvPr>
        </p:nvSpPr>
        <p:spPr>
          <a:xfrm>
            <a:off x="625022" y="1341603"/>
            <a:ext cx="10727703" cy="4975049"/>
          </a:xfrm>
          <a:prstGeom prst="rect">
            <a:avLst/>
          </a:prstGeom>
          <a:noFill/>
          <a:ln>
            <a:noFill/>
          </a:ln>
        </p:spPr>
        <p:txBody>
          <a:bodyPr spcFirstLastPara="1" wrap="square" lIns="91425" tIns="45700" rIns="91425" bIns="45700" anchor="t" anchorCtr="0">
            <a:normAutofit/>
          </a:bodyPr>
          <a:lstStyle/>
          <a:p>
            <a:pPr marL="285750" indent="-285750" algn="just">
              <a:lnSpc>
                <a:spcPct val="150000"/>
              </a:lnSpc>
              <a:spcBef>
                <a:spcPts val="0"/>
              </a:spcBef>
              <a:buClr>
                <a:schemeClr val="lt1"/>
              </a:buClr>
            </a:pPr>
            <a:r>
              <a:rPr lang="en-US" sz="1800" i="0" u="none" strike="noStrike" cap="none" dirty="0">
                <a:solidFill>
                  <a:schemeClr val="lt1"/>
                </a:solidFill>
                <a:latin typeface="Times New Roman"/>
                <a:ea typeface="Times New Roman"/>
                <a:cs typeface="Times New Roman"/>
                <a:sym typeface="Times New Roman"/>
              </a:rPr>
              <a:t>The covid-19 pandemic has consumed the world, with 192 countries affected and global cases nearing 150 million. </a:t>
            </a:r>
            <a:endParaRPr sz="1800" dirty="0">
              <a:solidFill>
                <a:schemeClr val="lt1"/>
              </a:solidFill>
              <a:latin typeface="Times New Roman"/>
              <a:ea typeface="Times New Roman"/>
              <a:cs typeface="Times New Roman"/>
              <a:sym typeface="Times New Roman"/>
            </a:endParaRPr>
          </a:p>
          <a:p>
            <a:pPr marL="285750" indent="-285750" algn="just">
              <a:lnSpc>
                <a:spcPct val="150000"/>
              </a:lnSpc>
              <a:spcBef>
                <a:spcPts val="0"/>
              </a:spcBef>
              <a:buClr>
                <a:schemeClr val="lt1"/>
              </a:buClr>
            </a:pPr>
            <a:r>
              <a:rPr lang="en-US" sz="1800" i="0" u="none" strike="noStrike" cap="none" dirty="0">
                <a:solidFill>
                  <a:schemeClr val="lt1"/>
                </a:solidFill>
                <a:latin typeface="Times New Roman"/>
                <a:ea typeface="Times New Roman"/>
                <a:cs typeface="Times New Roman"/>
                <a:sym typeface="Times New Roman"/>
              </a:rPr>
              <a:t>To overcome the fallback in the existing system we propose a deep learning based system to increase the speed and accuracy.</a:t>
            </a:r>
            <a:endParaRPr sz="1800" dirty="0">
              <a:solidFill>
                <a:schemeClr val="lt1"/>
              </a:solidFill>
              <a:latin typeface="Times New Roman"/>
              <a:ea typeface="Times New Roman"/>
              <a:cs typeface="Times New Roman"/>
              <a:sym typeface="Times New Roman"/>
            </a:endParaRPr>
          </a:p>
          <a:p>
            <a:pPr marL="285750" indent="-285750" algn="just">
              <a:lnSpc>
                <a:spcPct val="150000"/>
              </a:lnSpc>
              <a:spcBef>
                <a:spcPts val="0"/>
              </a:spcBef>
              <a:buClr>
                <a:schemeClr val="lt1"/>
              </a:buClr>
            </a:pPr>
            <a:r>
              <a:rPr lang="en-US" sz="1800" i="0" u="none" strike="noStrike" cap="none" dirty="0">
                <a:solidFill>
                  <a:schemeClr val="lt1"/>
                </a:solidFill>
                <a:latin typeface="Times New Roman"/>
                <a:ea typeface="Times New Roman"/>
                <a:cs typeface="Times New Roman"/>
                <a:sym typeface="Times New Roman"/>
              </a:rPr>
              <a:t> We have proposed an automatic prediction of covid-19 using a convolutional neural networks and chest x-ray images. Chest x-ray is the best tool for the detection of covid-19.</a:t>
            </a:r>
            <a:r>
              <a:rPr lang="en-US" sz="1800" b="0" i="0" u="none" strike="noStrike" cap="none" dirty="0">
                <a:solidFill>
                  <a:schemeClr val="lt1"/>
                </a:solidFill>
                <a:latin typeface="Times New Roman"/>
                <a:ea typeface="Times New Roman"/>
                <a:cs typeface="Times New Roman"/>
                <a:sym typeface="Times New Roman"/>
              </a:rPr>
              <a:t> </a:t>
            </a:r>
            <a:endParaRPr b="0" cap="none" dirty="0">
              <a:solidFill>
                <a:schemeClr val="lt1"/>
              </a:solidFill>
            </a:endParaRPr>
          </a:p>
          <a:p>
            <a:pPr marL="0" lvl="0" indent="0" algn="l" rtl="0">
              <a:lnSpc>
                <a:spcPct val="120000"/>
              </a:lnSpc>
              <a:spcBef>
                <a:spcPts val="1000"/>
              </a:spcBef>
              <a:spcAft>
                <a:spcPts val="0"/>
              </a:spcAft>
              <a:buSzPts val="2000"/>
              <a:buNone/>
            </a:pPr>
            <a:endParaRPr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913775" y="618518"/>
            <a:ext cx="10364451" cy="12282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i="0" u="none" strike="noStrike">
                <a:solidFill>
                  <a:srgbClr val="C00000"/>
                </a:solidFill>
                <a:latin typeface="Times New Roman"/>
                <a:ea typeface="Times New Roman"/>
                <a:cs typeface="Times New Roman"/>
                <a:sym typeface="Times New Roman"/>
              </a:rPr>
              <a:t>SOFTWARE REQUIREMENTS</a:t>
            </a:r>
            <a:endParaRPr sz="2800">
              <a:solidFill>
                <a:srgbClr val="C00000"/>
              </a:solidFill>
            </a:endParaRPr>
          </a:p>
        </p:txBody>
      </p:sp>
      <p:sp>
        <p:nvSpPr>
          <p:cNvPr id="85" name="Google Shape;85;p5"/>
          <p:cNvSpPr txBox="1">
            <a:spLocks noGrp="1"/>
          </p:cNvSpPr>
          <p:nvPr>
            <p:ph type="body" idx="1"/>
          </p:nvPr>
        </p:nvSpPr>
        <p:spPr>
          <a:xfrm>
            <a:off x="534324" y="1971569"/>
            <a:ext cx="10363800" cy="3424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50000"/>
              </a:lnSpc>
              <a:spcBef>
                <a:spcPts val="0"/>
              </a:spcBef>
              <a:spcAft>
                <a:spcPts val="0"/>
              </a:spcAft>
              <a:buClr>
                <a:schemeClr val="lt1"/>
              </a:buClr>
              <a:buSzPts val="1800"/>
              <a:buFont typeface="Times New Roman"/>
              <a:buChar char="•"/>
            </a:pPr>
            <a:r>
              <a:rPr lang="en-US" sz="1800" b="0" i="0" u="none" strike="noStrike" dirty="0">
                <a:solidFill>
                  <a:schemeClr val="lt1"/>
                </a:solidFill>
                <a:latin typeface="Times New Roman"/>
                <a:ea typeface="Times New Roman"/>
                <a:cs typeface="Times New Roman"/>
                <a:sym typeface="Times New Roman"/>
              </a:rPr>
              <a:t>OPERATING SYSTEM :   WINDOWS 10 (64 BIT)</a:t>
            </a:r>
            <a:endParaRPr sz="1800" b="0" i="0" u="none" strike="noStrike" dirty="0">
              <a:solidFill>
                <a:schemeClr val="lt1"/>
              </a:solidFill>
              <a:latin typeface="Noto Sans Symbols"/>
              <a:ea typeface="Noto Sans Symbols"/>
              <a:cs typeface="Noto Sans Symbols"/>
              <a:sym typeface="Noto Sans Symbols"/>
            </a:endParaRPr>
          </a:p>
          <a:p>
            <a:pPr marL="457200" lvl="0" indent="-342900" algn="just" rtl="0">
              <a:lnSpc>
                <a:spcPct val="150000"/>
              </a:lnSpc>
              <a:spcBef>
                <a:spcPts val="0"/>
              </a:spcBef>
              <a:spcAft>
                <a:spcPts val="0"/>
              </a:spcAft>
              <a:buClr>
                <a:schemeClr val="lt1"/>
              </a:buClr>
              <a:buSzPts val="1800"/>
              <a:buFont typeface="Times New Roman"/>
              <a:buChar char="•"/>
            </a:pPr>
            <a:r>
              <a:rPr lang="en-US" sz="1800" dirty="0">
                <a:solidFill>
                  <a:schemeClr val="lt1"/>
                </a:solidFill>
                <a:latin typeface="Times New Roman"/>
                <a:ea typeface="Times New Roman"/>
                <a:cs typeface="Times New Roman"/>
                <a:sym typeface="Times New Roman"/>
              </a:rPr>
              <a:t>SOFTWARE</a:t>
            </a:r>
            <a:r>
              <a:rPr lang="en-US" sz="1800" b="0" i="0" u="none" strike="noStrike" dirty="0">
                <a:solidFill>
                  <a:schemeClr val="lt1"/>
                </a:solidFill>
                <a:latin typeface="Times New Roman"/>
                <a:ea typeface="Times New Roman"/>
                <a:cs typeface="Times New Roman"/>
                <a:sym typeface="Times New Roman"/>
              </a:rPr>
              <a:t>                   :    PYTHON 3.7</a:t>
            </a:r>
            <a:endParaRPr sz="1800" b="0" i="0" u="none" strike="noStrike" dirty="0">
              <a:solidFill>
                <a:schemeClr val="lt1"/>
              </a:solidFill>
              <a:latin typeface="Noto Sans Symbols"/>
              <a:ea typeface="Noto Sans Symbols"/>
              <a:cs typeface="Noto Sans Symbols"/>
              <a:sym typeface="Noto Sans Symbols"/>
            </a:endParaRPr>
          </a:p>
          <a:p>
            <a:pPr marL="457200" lvl="0" indent="-342900" algn="just" rtl="0">
              <a:lnSpc>
                <a:spcPct val="150000"/>
              </a:lnSpc>
              <a:spcBef>
                <a:spcPts val="0"/>
              </a:spcBef>
              <a:spcAft>
                <a:spcPts val="0"/>
              </a:spcAft>
              <a:buClr>
                <a:schemeClr val="lt1"/>
              </a:buClr>
              <a:buSzPts val="1800"/>
              <a:buFont typeface="Times New Roman"/>
              <a:buChar char="•"/>
            </a:pPr>
            <a:r>
              <a:rPr lang="en-US" sz="1800" b="0" i="0" u="none" strike="noStrike" dirty="0">
                <a:solidFill>
                  <a:schemeClr val="lt1"/>
                </a:solidFill>
                <a:latin typeface="Times New Roman"/>
                <a:ea typeface="Times New Roman"/>
                <a:cs typeface="Times New Roman"/>
                <a:sym typeface="Times New Roman"/>
              </a:rPr>
              <a:t>TOOLS                           :    ANACONDA (JUPYTER NOTE BOOK IDE)</a:t>
            </a:r>
            <a:endParaRPr sz="1800" b="0" i="0" u="none" strike="noStrike" dirty="0">
              <a:solidFill>
                <a:schemeClr val="lt1"/>
              </a:solidFill>
              <a:latin typeface="Noto Sans Symbols"/>
              <a:ea typeface="Noto Sans Symbols"/>
              <a:cs typeface="Noto Sans Symbols"/>
              <a:sym typeface="Noto Sans Symbols"/>
            </a:endParaRPr>
          </a:p>
          <a:p>
            <a:pPr marL="0" lvl="0" indent="0" algn="l" rtl="0">
              <a:lnSpc>
                <a:spcPct val="120000"/>
              </a:lnSpc>
              <a:spcBef>
                <a:spcPts val="1000"/>
              </a:spcBef>
              <a:spcAft>
                <a:spcPts val="0"/>
              </a:spcAft>
              <a:buSzPts val="2000"/>
              <a:buNone/>
            </a:pPr>
            <a:endParaRPr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6"/>
          <p:cNvSpPr txBox="1">
            <a:spLocks noGrp="1"/>
          </p:cNvSpPr>
          <p:nvPr>
            <p:ph type="title" idx="4294967295"/>
          </p:nvPr>
        </p:nvSpPr>
        <p:spPr>
          <a:xfrm>
            <a:off x="0" y="574675"/>
            <a:ext cx="10363200" cy="7429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i="0" u="none" strike="noStrike">
                <a:solidFill>
                  <a:srgbClr val="C00000"/>
                </a:solidFill>
                <a:latin typeface="Times New Roman"/>
                <a:ea typeface="Times New Roman"/>
                <a:cs typeface="Times New Roman"/>
                <a:sym typeface="Times New Roman"/>
              </a:rPr>
              <a:t>SYSTEM ARCHITECTURE</a:t>
            </a:r>
            <a:endParaRPr sz="2800">
              <a:solidFill>
                <a:srgbClr val="C00000"/>
              </a:solidFill>
            </a:endParaRPr>
          </a:p>
        </p:txBody>
      </p:sp>
      <p:pic>
        <p:nvPicPr>
          <p:cNvPr id="91" name="Google Shape;91;p6"/>
          <p:cNvPicPr preferRelativeResize="0"/>
          <p:nvPr/>
        </p:nvPicPr>
        <p:blipFill rotWithShape="1">
          <a:blip r:embed="rId3">
            <a:alphaModFix/>
          </a:blip>
          <a:srcRect/>
          <a:stretch/>
        </p:blipFill>
        <p:spPr>
          <a:xfrm>
            <a:off x="1841967" y="1730188"/>
            <a:ext cx="8508065" cy="42492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842058" y="259930"/>
            <a:ext cx="10364451" cy="53793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2800"/>
              <a:buFont typeface="Times New Roman"/>
              <a:buNone/>
            </a:pPr>
            <a:r>
              <a:rPr lang="en-US" sz="2800" b="1" i="0" u="none" strike="noStrike" dirty="0">
                <a:solidFill>
                  <a:srgbClr val="C00000"/>
                </a:solidFill>
                <a:latin typeface="Times New Roman"/>
                <a:ea typeface="Times New Roman"/>
                <a:cs typeface="Times New Roman"/>
                <a:sym typeface="Times New Roman"/>
              </a:rPr>
              <a:t>LITERATURE SURVEY</a:t>
            </a:r>
            <a:endParaRPr sz="2800" dirty="0">
              <a:solidFill>
                <a:srgbClr val="C00000"/>
              </a:solidFill>
            </a:endParaRPr>
          </a:p>
        </p:txBody>
      </p:sp>
      <p:sp>
        <p:nvSpPr>
          <p:cNvPr id="97" name="Google Shape;97;p7"/>
          <p:cNvSpPr txBox="1">
            <a:spLocks noGrp="1"/>
          </p:cNvSpPr>
          <p:nvPr>
            <p:ph type="body" idx="1"/>
          </p:nvPr>
        </p:nvSpPr>
        <p:spPr>
          <a:xfrm>
            <a:off x="119400" y="797850"/>
            <a:ext cx="12072600" cy="6374100"/>
          </a:xfrm>
          <a:prstGeom prst="rect">
            <a:avLst/>
          </a:prstGeom>
          <a:noFill/>
          <a:ln>
            <a:noFill/>
          </a:ln>
          <a:effectLst>
            <a:reflection dist="38100" dir="5400000" fadeDir="5400012" sy="-100000" algn="bl" rotWithShape="0"/>
          </a:effectLst>
        </p:spPr>
        <p:txBody>
          <a:bodyPr spcFirstLastPara="1" wrap="square" lIns="91425" tIns="45700" rIns="91425" bIns="45700" anchor="t" anchorCtr="0">
            <a:normAutofit fontScale="47500" lnSpcReduction="20000"/>
          </a:bodyPr>
          <a:lstStyle/>
          <a:p>
            <a:pPr marL="0" lvl="0" indent="0" algn="just" rtl="0">
              <a:lnSpc>
                <a:spcPct val="120000"/>
              </a:lnSpc>
              <a:spcBef>
                <a:spcPts val="0"/>
              </a:spcBef>
              <a:spcAft>
                <a:spcPts val="0"/>
              </a:spcAft>
              <a:buSzPct val="40000"/>
              <a:buNone/>
            </a:pPr>
            <a:endParaRPr sz="4500" i="0" u="none" strike="noStrike" cap="none" dirty="0">
              <a:solidFill>
                <a:srgbClr val="000000"/>
              </a:solidFill>
              <a:latin typeface="Times New Roman"/>
              <a:ea typeface="Times New Roman"/>
              <a:cs typeface="Times New Roman"/>
              <a:sym typeface="Times New Roman"/>
            </a:endParaRPr>
          </a:p>
          <a:p>
            <a:pPr marL="0" lvl="0" indent="0" algn="just" rtl="0">
              <a:lnSpc>
                <a:spcPct val="120000"/>
              </a:lnSpc>
              <a:spcBef>
                <a:spcPts val="0"/>
              </a:spcBef>
              <a:spcAft>
                <a:spcPts val="0"/>
              </a:spcAft>
              <a:buSzPct val="87777"/>
              <a:buNone/>
            </a:pPr>
            <a:r>
              <a:rPr lang="en-US" sz="3800" b="1" dirty="0">
                <a:solidFill>
                  <a:srgbClr val="000000"/>
                </a:solidFill>
                <a:latin typeface="Times New Roman"/>
                <a:ea typeface="Times New Roman"/>
                <a:cs typeface="Times New Roman"/>
                <a:sym typeface="Times New Roman"/>
              </a:rPr>
              <a:t>TITLE OF THE PAPER 1: </a:t>
            </a:r>
            <a:r>
              <a:rPr lang="en-US" sz="3800" dirty="0">
                <a:solidFill>
                  <a:srgbClr val="000000"/>
                </a:solidFill>
                <a:latin typeface="Times New Roman"/>
                <a:ea typeface="Times New Roman"/>
                <a:cs typeface="Times New Roman"/>
                <a:sym typeface="Times New Roman"/>
              </a:rPr>
              <a:t> A modified deep convolutional neural network for detecting</a:t>
            </a:r>
            <a:r>
              <a:rPr lang="en-US" sz="3800" dirty="0">
                <a:latin typeface="Times New Roman"/>
                <a:ea typeface="Times New Roman"/>
                <a:cs typeface="Times New Roman"/>
                <a:sym typeface="Times New Roman"/>
              </a:rPr>
              <a:t> </a:t>
            </a:r>
            <a:r>
              <a:rPr lang="en-US" sz="3800" dirty="0">
                <a:solidFill>
                  <a:srgbClr val="000000"/>
                </a:solidFill>
                <a:latin typeface="Times New Roman"/>
                <a:ea typeface="Times New Roman"/>
                <a:cs typeface="Times New Roman"/>
                <a:sym typeface="Times New Roman"/>
              </a:rPr>
              <a:t>covid-19 and pneumonia from chest x-ray images based on the concatenation of </a:t>
            </a:r>
            <a:r>
              <a:rPr lang="en-US" sz="3800" dirty="0" err="1">
                <a:solidFill>
                  <a:srgbClr val="000000"/>
                </a:solidFill>
                <a:latin typeface="Times New Roman"/>
                <a:ea typeface="Times New Roman"/>
                <a:cs typeface="Times New Roman"/>
                <a:sym typeface="Times New Roman"/>
              </a:rPr>
              <a:t>xception</a:t>
            </a:r>
            <a:r>
              <a:rPr lang="en-US" sz="3800" dirty="0">
                <a:solidFill>
                  <a:srgbClr val="000000"/>
                </a:solidFill>
                <a:latin typeface="Times New Roman"/>
                <a:ea typeface="Times New Roman"/>
                <a:cs typeface="Times New Roman"/>
                <a:sym typeface="Times New Roman"/>
              </a:rPr>
              <a:t> and </a:t>
            </a:r>
            <a:r>
              <a:rPr lang="en-US" sz="3800" dirty="0" err="1">
                <a:solidFill>
                  <a:srgbClr val="000000"/>
                </a:solidFill>
                <a:latin typeface="Times New Roman"/>
                <a:ea typeface="Times New Roman"/>
                <a:cs typeface="Times New Roman"/>
                <a:sym typeface="Times New Roman"/>
              </a:rPr>
              <a:t>resnet</a:t>
            </a:r>
            <a:r>
              <a:rPr lang="en-US" sz="3800" dirty="0">
                <a:solidFill>
                  <a:srgbClr val="000000"/>
                </a:solidFill>
                <a:latin typeface="Times New Roman"/>
                <a:ea typeface="Times New Roman"/>
                <a:cs typeface="Times New Roman"/>
                <a:sym typeface="Times New Roman"/>
              </a:rPr>
              <a:t>.</a:t>
            </a:r>
            <a:endParaRPr sz="3800" dirty="0">
              <a:latin typeface="Times New Roman"/>
              <a:ea typeface="Times New Roman"/>
              <a:cs typeface="Times New Roman"/>
              <a:sym typeface="Times New Roman"/>
            </a:endParaRPr>
          </a:p>
          <a:p>
            <a:pPr marL="0" lvl="0" indent="0" algn="just" rtl="0">
              <a:lnSpc>
                <a:spcPct val="120000"/>
              </a:lnSpc>
              <a:spcBef>
                <a:spcPts val="0"/>
              </a:spcBef>
              <a:spcAft>
                <a:spcPts val="0"/>
              </a:spcAft>
              <a:buSzPct val="88888"/>
              <a:buNone/>
            </a:pPr>
            <a:r>
              <a:rPr lang="en-US" sz="3800" b="1" dirty="0">
                <a:solidFill>
                  <a:srgbClr val="000000"/>
                </a:solidFill>
                <a:latin typeface="Times New Roman"/>
                <a:ea typeface="Times New Roman"/>
                <a:cs typeface="Times New Roman"/>
                <a:sym typeface="Times New Roman"/>
              </a:rPr>
              <a:t>AUTHOR: </a:t>
            </a:r>
            <a:r>
              <a:rPr lang="en-US" sz="3800" dirty="0">
                <a:solidFill>
                  <a:srgbClr val="000000"/>
                </a:solidFill>
                <a:latin typeface="Times New Roman"/>
                <a:ea typeface="Times New Roman"/>
                <a:cs typeface="Times New Roman"/>
                <a:sym typeface="Times New Roman"/>
              </a:rPr>
              <a:t>Mohammad </a:t>
            </a:r>
            <a:r>
              <a:rPr lang="en-US" sz="3800" dirty="0" err="1">
                <a:solidFill>
                  <a:srgbClr val="000000"/>
                </a:solidFill>
                <a:latin typeface="Times New Roman"/>
                <a:ea typeface="Times New Roman"/>
                <a:cs typeface="Times New Roman"/>
                <a:sym typeface="Times New Roman"/>
              </a:rPr>
              <a:t>rahimzadeh</a:t>
            </a:r>
            <a:r>
              <a:rPr lang="en-US" sz="3800" dirty="0">
                <a:solidFill>
                  <a:srgbClr val="000000"/>
                </a:solidFill>
                <a:latin typeface="Times New Roman"/>
                <a:ea typeface="Times New Roman"/>
                <a:cs typeface="Times New Roman"/>
                <a:sym typeface="Times New Roman"/>
              </a:rPr>
              <a:t> , </a:t>
            </a:r>
            <a:r>
              <a:rPr lang="en-US" sz="3800" dirty="0" err="1">
                <a:solidFill>
                  <a:srgbClr val="000000"/>
                </a:solidFill>
                <a:latin typeface="Times New Roman"/>
                <a:ea typeface="Times New Roman"/>
                <a:cs typeface="Times New Roman"/>
                <a:sym typeface="Times New Roman"/>
              </a:rPr>
              <a:t>Abolfazl</a:t>
            </a:r>
            <a:r>
              <a:rPr lang="en-US" sz="3800" dirty="0">
                <a:solidFill>
                  <a:srgbClr val="000000"/>
                </a:solidFill>
                <a:latin typeface="Times New Roman"/>
                <a:ea typeface="Times New Roman"/>
                <a:cs typeface="Times New Roman"/>
                <a:sym typeface="Times New Roman"/>
              </a:rPr>
              <a:t> attar</a:t>
            </a:r>
            <a:endParaRPr sz="3800" dirty="0">
              <a:latin typeface="Times New Roman"/>
              <a:ea typeface="Times New Roman"/>
              <a:cs typeface="Times New Roman"/>
              <a:sym typeface="Times New Roman"/>
            </a:endParaRPr>
          </a:p>
          <a:p>
            <a:pPr marL="0" lvl="0" indent="0" algn="just" rtl="0">
              <a:lnSpc>
                <a:spcPct val="120000"/>
              </a:lnSpc>
              <a:spcBef>
                <a:spcPts val="0"/>
              </a:spcBef>
              <a:spcAft>
                <a:spcPts val="0"/>
              </a:spcAft>
              <a:buSzPct val="88888"/>
              <a:buNone/>
            </a:pPr>
            <a:r>
              <a:rPr lang="en-US" sz="3800" b="1" dirty="0">
                <a:solidFill>
                  <a:srgbClr val="000000"/>
                </a:solidFill>
                <a:latin typeface="Times New Roman"/>
                <a:ea typeface="Times New Roman"/>
                <a:cs typeface="Times New Roman"/>
                <a:sym typeface="Times New Roman"/>
              </a:rPr>
              <a:t>YEAR:</a:t>
            </a:r>
            <a:r>
              <a:rPr lang="en-US" sz="3800" dirty="0">
                <a:solidFill>
                  <a:srgbClr val="000000"/>
                </a:solidFill>
                <a:latin typeface="Times New Roman"/>
                <a:ea typeface="Times New Roman"/>
                <a:cs typeface="Times New Roman"/>
                <a:sym typeface="Times New Roman"/>
              </a:rPr>
              <a:t>2020</a:t>
            </a:r>
            <a:endParaRPr sz="3800" dirty="0">
              <a:latin typeface="Times New Roman"/>
              <a:ea typeface="Times New Roman"/>
              <a:cs typeface="Times New Roman"/>
              <a:sym typeface="Times New Roman"/>
            </a:endParaRPr>
          </a:p>
          <a:p>
            <a:pPr marL="0" lvl="0" indent="0" algn="just" rtl="0">
              <a:lnSpc>
                <a:spcPct val="120000"/>
              </a:lnSpc>
              <a:spcBef>
                <a:spcPts val="0"/>
              </a:spcBef>
              <a:spcAft>
                <a:spcPts val="0"/>
              </a:spcAft>
              <a:buSzPct val="88888"/>
              <a:buNone/>
            </a:pPr>
            <a:r>
              <a:rPr lang="en-US" sz="3800" b="1" dirty="0">
                <a:solidFill>
                  <a:srgbClr val="000000"/>
                </a:solidFill>
                <a:latin typeface="Times New Roman"/>
                <a:ea typeface="Times New Roman"/>
                <a:cs typeface="Times New Roman"/>
                <a:sym typeface="Times New Roman"/>
              </a:rPr>
              <a:t>JOURNAL NAME:</a:t>
            </a:r>
            <a:r>
              <a:rPr lang="en-US" sz="3800" dirty="0">
                <a:solidFill>
                  <a:srgbClr val="000000"/>
                </a:solidFill>
                <a:latin typeface="Times New Roman"/>
                <a:ea typeface="Times New Roman"/>
                <a:cs typeface="Times New Roman"/>
                <a:sym typeface="Times New Roman"/>
              </a:rPr>
              <a:t> Elsevier[informatics in medicine unlocked]</a:t>
            </a:r>
            <a:endParaRPr sz="3800" dirty="0">
              <a:latin typeface="Times New Roman"/>
              <a:ea typeface="Times New Roman"/>
              <a:cs typeface="Times New Roman"/>
              <a:sym typeface="Times New Roman"/>
            </a:endParaRPr>
          </a:p>
          <a:p>
            <a:pPr marL="0" lvl="0" indent="0" algn="just" rtl="0">
              <a:lnSpc>
                <a:spcPct val="120000"/>
              </a:lnSpc>
              <a:spcBef>
                <a:spcPts val="0"/>
              </a:spcBef>
              <a:spcAft>
                <a:spcPts val="0"/>
              </a:spcAft>
              <a:buSzPct val="88888"/>
              <a:buNone/>
            </a:pPr>
            <a:r>
              <a:rPr lang="en-US" sz="3800" b="1" u="sng" dirty="0">
                <a:solidFill>
                  <a:srgbClr val="000000"/>
                </a:solidFill>
                <a:latin typeface="Times New Roman"/>
                <a:ea typeface="Times New Roman"/>
                <a:cs typeface="Times New Roman"/>
                <a:sym typeface="Times New Roman"/>
              </a:rPr>
              <a:t>METHODOLOGY</a:t>
            </a:r>
            <a:r>
              <a:rPr lang="en-US" sz="3800" b="1" dirty="0">
                <a:solidFill>
                  <a:srgbClr val="000000"/>
                </a:solidFill>
                <a:latin typeface="Times New Roman"/>
                <a:ea typeface="Times New Roman"/>
                <a:cs typeface="Times New Roman"/>
                <a:sym typeface="Times New Roman"/>
              </a:rPr>
              <a:t>:</a:t>
            </a:r>
            <a:r>
              <a:rPr lang="en-US" sz="3800" dirty="0">
                <a:solidFill>
                  <a:srgbClr val="000000"/>
                </a:solidFill>
                <a:latin typeface="Times New Roman"/>
                <a:ea typeface="Times New Roman"/>
                <a:cs typeface="Times New Roman"/>
                <a:sym typeface="Times New Roman"/>
              </a:rPr>
              <a:t> </a:t>
            </a:r>
            <a:endParaRPr sz="3800" dirty="0">
              <a:solidFill>
                <a:srgbClr val="000000"/>
              </a:solidFill>
              <a:latin typeface="Times New Roman"/>
              <a:ea typeface="Times New Roman"/>
              <a:cs typeface="Times New Roman"/>
              <a:sym typeface="Times New Roman"/>
            </a:endParaRPr>
          </a:p>
          <a:p>
            <a:pPr marL="457200" lvl="0" indent="-361950" algn="just" rtl="0">
              <a:lnSpc>
                <a:spcPct val="120000"/>
              </a:lnSpc>
              <a:spcBef>
                <a:spcPts val="0"/>
              </a:spcBef>
              <a:spcAft>
                <a:spcPts val="0"/>
              </a:spcAft>
              <a:buClr>
                <a:srgbClr val="000000"/>
              </a:buClr>
              <a:buSzPct val="100000"/>
              <a:buFont typeface="Times New Roman"/>
              <a:buChar char="•"/>
            </a:pPr>
            <a:r>
              <a:rPr lang="en-US" sz="3800" dirty="0">
                <a:solidFill>
                  <a:srgbClr val="000000"/>
                </a:solidFill>
                <a:latin typeface="Times New Roman"/>
                <a:ea typeface="Times New Roman"/>
                <a:cs typeface="Times New Roman"/>
                <a:sym typeface="Times New Roman"/>
              </a:rPr>
              <a:t>In this paper they have trained several deep convolutional networks with introduced training techniques for classifying x-ray images into three classes: normal, pneumonia, and covid-19.</a:t>
            </a:r>
            <a:endParaRPr sz="3800" dirty="0">
              <a:solidFill>
                <a:srgbClr val="000000"/>
              </a:solidFill>
              <a:latin typeface="Times New Roman"/>
              <a:ea typeface="Times New Roman"/>
              <a:cs typeface="Times New Roman"/>
              <a:sym typeface="Times New Roman"/>
            </a:endParaRPr>
          </a:p>
          <a:p>
            <a:pPr marL="457200" lvl="0" indent="-361950" algn="just" rtl="0">
              <a:lnSpc>
                <a:spcPct val="120000"/>
              </a:lnSpc>
              <a:spcBef>
                <a:spcPts val="0"/>
              </a:spcBef>
              <a:spcAft>
                <a:spcPts val="0"/>
              </a:spcAft>
              <a:buClr>
                <a:srgbClr val="000000"/>
              </a:buClr>
              <a:buSzPct val="100000"/>
              <a:buFont typeface="Times New Roman"/>
              <a:buChar char="•"/>
            </a:pPr>
            <a:r>
              <a:rPr lang="en-US" sz="3800" dirty="0">
                <a:solidFill>
                  <a:srgbClr val="000000"/>
                </a:solidFill>
                <a:latin typeface="Times New Roman"/>
                <a:ea typeface="Times New Roman"/>
                <a:cs typeface="Times New Roman"/>
                <a:sym typeface="Times New Roman"/>
              </a:rPr>
              <a:t>The two open source datasets used in this paper are </a:t>
            </a:r>
            <a:r>
              <a:rPr lang="en-US" sz="3800" dirty="0" err="1">
                <a:solidFill>
                  <a:srgbClr val="000000"/>
                </a:solidFill>
                <a:latin typeface="Times New Roman"/>
                <a:ea typeface="Times New Roman"/>
                <a:cs typeface="Times New Roman"/>
                <a:sym typeface="Times New Roman"/>
              </a:rPr>
              <a:t>kaggle</a:t>
            </a:r>
            <a:r>
              <a:rPr lang="en-US" sz="3800" dirty="0">
                <a:solidFill>
                  <a:srgbClr val="000000"/>
                </a:solidFill>
                <a:latin typeface="Times New Roman"/>
                <a:ea typeface="Times New Roman"/>
                <a:cs typeface="Times New Roman"/>
                <a:sym typeface="Times New Roman"/>
              </a:rPr>
              <a:t>(14,8633 images) and </a:t>
            </a:r>
            <a:r>
              <a:rPr lang="en-US" sz="3800" dirty="0" err="1">
                <a:solidFill>
                  <a:srgbClr val="000000"/>
                </a:solidFill>
                <a:latin typeface="Times New Roman"/>
                <a:ea typeface="Times New Roman"/>
                <a:cs typeface="Times New Roman"/>
                <a:sym typeface="Times New Roman"/>
              </a:rPr>
              <a:t>github</a:t>
            </a:r>
            <a:r>
              <a:rPr lang="en-US" sz="3800" dirty="0">
                <a:solidFill>
                  <a:srgbClr val="000000"/>
                </a:solidFill>
                <a:latin typeface="Times New Roman"/>
                <a:ea typeface="Times New Roman"/>
                <a:cs typeface="Times New Roman"/>
                <a:sym typeface="Times New Roman"/>
              </a:rPr>
              <a:t>(222 images).</a:t>
            </a:r>
            <a:endParaRPr sz="3800" dirty="0">
              <a:solidFill>
                <a:srgbClr val="000000"/>
              </a:solidFill>
              <a:latin typeface="Times New Roman"/>
              <a:ea typeface="Times New Roman"/>
              <a:cs typeface="Times New Roman"/>
              <a:sym typeface="Times New Roman"/>
            </a:endParaRPr>
          </a:p>
          <a:p>
            <a:pPr marL="457200" lvl="0" indent="-361950" algn="just" rtl="0">
              <a:lnSpc>
                <a:spcPct val="120000"/>
              </a:lnSpc>
              <a:spcBef>
                <a:spcPts val="0"/>
              </a:spcBef>
              <a:spcAft>
                <a:spcPts val="0"/>
              </a:spcAft>
              <a:buClr>
                <a:srgbClr val="000000"/>
              </a:buClr>
              <a:buSzPct val="100000"/>
              <a:buFont typeface="Times New Roman"/>
              <a:buChar char="•"/>
            </a:pPr>
            <a:r>
              <a:rPr lang="en-US" sz="3800" dirty="0">
                <a:solidFill>
                  <a:srgbClr val="000000"/>
                </a:solidFill>
                <a:latin typeface="Times New Roman"/>
                <a:ea typeface="Times New Roman"/>
                <a:cs typeface="Times New Roman"/>
                <a:sym typeface="Times New Roman"/>
              </a:rPr>
              <a:t>They proposed a  neural network which is a concatenation of the </a:t>
            </a:r>
            <a:r>
              <a:rPr lang="en-US" sz="3800" dirty="0" err="1">
                <a:solidFill>
                  <a:srgbClr val="000000"/>
                </a:solidFill>
                <a:latin typeface="Times New Roman"/>
                <a:ea typeface="Times New Roman"/>
                <a:cs typeface="Times New Roman"/>
                <a:sym typeface="Times New Roman"/>
              </a:rPr>
              <a:t>Xception</a:t>
            </a:r>
            <a:r>
              <a:rPr lang="en-US" sz="3800" dirty="0">
                <a:solidFill>
                  <a:srgbClr val="000000"/>
                </a:solidFill>
                <a:latin typeface="Times New Roman"/>
                <a:ea typeface="Times New Roman"/>
                <a:cs typeface="Times New Roman"/>
                <a:sym typeface="Times New Roman"/>
              </a:rPr>
              <a:t> and  Resnet network.</a:t>
            </a:r>
            <a:endParaRPr sz="3800" dirty="0">
              <a:solidFill>
                <a:srgbClr val="000000"/>
              </a:solidFill>
              <a:latin typeface="Times New Roman"/>
              <a:ea typeface="Times New Roman"/>
              <a:cs typeface="Times New Roman"/>
              <a:sym typeface="Times New Roman"/>
            </a:endParaRPr>
          </a:p>
          <a:p>
            <a:pPr marL="457200" lvl="0" indent="-361950" algn="just" rtl="0">
              <a:lnSpc>
                <a:spcPct val="120000"/>
              </a:lnSpc>
              <a:spcBef>
                <a:spcPts val="0"/>
              </a:spcBef>
              <a:spcAft>
                <a:spcPts val="0"/>
              </a:spcAft>
              <a:buClr>
                <a:srgbClr val="000000"/>
              </a:buClr>
              <a:buSzPct val="100000"/>
              <a:buFont typeface="Times New Roman"/>
              <a:buChar char="•"/>
            </a:pPr>
            <a:r>
              <a:rPr lang="en-US" sz="3800" dirty="0">
                <a:solidFill>
                  <a:srgbClr val="000000"/>
                </a:solidFill>
                <a:latin typeface="Times New Roman"/>
                <a:ea typeface="Times New Roman"/>
                <a:cs typeface="Times New Roman"/>
                <a:sym typeface="Times New Roman"/>
              </a:rPr>
              <a:t>This network achieved the best accuracy by utilizing multiple features extracted by two robust networks.</a:t>
            </a:r>
            <a:endParaRPr sz="3800" dirty="0">
              <a:solidFill>
                <a:srgbClr val="000000"/>
              </a:solidFill>
              <a:latin typeface="Times New Roman"/>
              <a:ea typeface="Times New Roman"/>
              <a:cs typeface="Times New Roman"/>
              <a:sym typeface="Times New Roman"/>
            </a:endParaRPr>
          </a:p>
          <a:p>
            <a:pPr marL="457200" lvl="0" indent="-361950" algn="just" rtl="0">
              <a:lnSpc>
                <a:spcPct val="120000"/>
              </a:lnSpc>
              <a:spcBef>
                <a:spcPts val="0"/>
              </a:spcBef>
              <a:spcAft>
                <a:spcPts val="0"/>
              </a:spcAft>
              <a:buClr>
                <a:schemeClr val="lt1"/>
              </a:buClr>
              <a:buSzPct val="100000"/>
              <a:buFont typeface="Times New Roman"/>
              <a:buChar char="•"/>
            </a:pPr>
            <a:r>
              <a:rPr lang="en-US" sz="3800" dirty="0">
                <a:solidFill>
                  <a:schemeClr val="lt1"/>
                </a:solidFill>
                <a:latin typeface="Times New Roman"/>
                <a:ea typeface="Times New Roman"/>
                <a:cs typeface="Times New Roman"/>
                <a:sym typeface="Times New Roman"/>
              </a:rPr>
              <a:t>The network is trained for about 8 consecutive phases.</a:t>
            </a:r>
            <a:endParaRPr sz="3800" dirty="0">
              <a:solidFill>
                <a:schemeClr val="lt1"/>
              </a:solidFill>
              <a:latin typeface="Times New Roman"/>
              <a:ea typeface="Times New Roman"/>
              <a:cs typeface="Times New Roman"/>
              <a:sym typeface="Times New Roman"/>
            </a:endParaRPr>
          </a:p>
          <a:p>
            <a:pPr marL="0" lvl="0" indent="0" algn="just" rtl="0">
              <a:lnSpc>
                <a:spcPct val="120000"/>
              </a:lnSpc>
              <a:spcBef>
                <a:spcPts val="0"/>
              </a:spcBef>
              <a:spcAft>
                <a:spcPts val="0"/>
              </a:spcAft>
              <a:buSzPct val="88888"/>
              <a:buNone/>
            </a:pPr>
            <a:r>
              <a:rPr lang="en-US" sz="3800" b="1" u="sng" dirty="0">
                <a:solidFill>
                  <a:schemeClr val="lt1"/>
                </a:solidFill>
                <a:latin typeface="Times New Roman"/>
                <a:ea typeface="Times New Roman"/>
                <a:cs typeface="Times New Roman"/>
                <a:sym typeface="Times New Roman"/>
              </a:rPr>
              <a:t>OBSERVATION</a:t>
            </a:r>
            <a:r>
              <a:rPr lang="en-US" sz="3800" b="1" dirty="0">
                <a:solidFill>
                  <a:schemeClr val="lt1"/>
                </a:solidFill>
                <a:latin typeface="Times New Roman"/>
                <a:ea typeface="Times New Roman"/>
                <a:cs typeface="Times New Roman"/>
                <a:sym typeface="Times New Roman"/>
              </a:rPr>
              <a:t>:</a:t>
            </a:r>
            <a:endParaRPr sz="3800" b="1" dirty="0">
              <a:solidFill>
                <a:schemeClr val="lt1"/>
              </a:solidFill>
              <a:latin typeface="Times New Roman"/>
              <a:ea typeface="Times New Roman"/>
              <a:cs typeface="Times New Roman"/>
              <a:sym typeface="Times New Roman"/>
            </a:endParaRPr>
          </a:p>
          <a:p>
            <a:pPr marL="228600" lvl="0" indent="-228600" algn="just" rtl="0">
              <a:lnSpc>
                <a:spcPct val="120000"/>
              </a:lnSpc>
              <a:spcBef>
                <a:spcPts val="0"/>
              </a:spcBef>
              <a:spcAft>
                <a:spcPts val="0"/>
              </a:spcAft>
              <a:buClr>
                <a:schemeClr val="lt1"/>
              </a:buClr>
              <a:buSzPct val="100000"/>
              <a:buFont typeface="Times New Roman"/>
              <a:buChar char="•"/>
            </a:pPr>
            <a:r>
              <a:rPr lang="en-US" sz="3800" dirty="0">
                <a:solidFill>
                  <a:schemeClr val="lt1"/>
                </a:solidFill>
                <a:latin typeface="Times New Roman"/>
                <a:ea typeface="Times New Roman"/>
                <a:cs typeface="Times New Roman"/>
                <a:sym typeface="Times New Roman"/>
              </a:rPr>
              <a:t>They had an unbalanced dataset and a few cases of covid-19, by using the proposed technique, we could have improved covid-19 detection along with the other classes detection.</a:t>
            </a:r>
            <a:endParaRPr sz="3800" dirty="0">
              <a:solidFill>
                <a:schemeClr val="lt1"/>
              </a:solidFill>
              <a:latin typeface="Times New Roman"/>
              <a:ea typeface="Times New Roman"/>
              <a:cs typeface="Times New Roman"/>
              <a:sym typeface="Times New Roman"/>
            </a:endParaRPr>
          </a:p>
          <a:p>
            <a:pPr marL="228600" lvl="0" indent="-228600" algn="just" rtl="0">
              <a:lnSpc>
                <a:spcPct val="120000"/>
              </a:lnSpc>
              <a:spcBef>
                <a:spcPts val="0"/>
              </a:spcBef>
              <a:spcAft>
                <a:spcPts val="0"/>
              </a:spcAft>
              <a:buClr>
                <a:schemeClr val="lt1"/>
              </a:buClr>
              <a:buSzPct val="100000"/>
              <a:buFont typeface="Times New Roman"/>
              <a:buChar char="•"/>
            </a:pPr>
            <a:r>
              <a:rPr lang="en-US" sz="3800" dirty="0">
                <a:solidFill>
                  <a:schemeClr val="lt1"/>
                </a:solidFill>
                <a:latin typeface="Times New Roman"/>
                <a:ea typeface="Times New Roman"/>
                <a:cs typeface="Times New Roman"/>
                <a:sym typeface="Times New Roman"/>
              </a:rPr>
              <a:t>The accuracy rate of this project is high and will be helpful in future medical diagnosis.</a:t>
            </a:r>
            <a:endParaRPr sz="3800" dirty="0">
              <a:solidFill>
                <a:schemeClr val="lt1"/>
              </a:solidFill>
              <a:latin typeface="Times New Roman"/>
              <a:ea typeface="Times New Roman"/>
              <a:cs typeface="Times New Roman"/>
              <a:sym typeface="Times New Roman"/>
            </a:endParaRPr>
          </a:p>
          <a:p>
            <a:pPr marL="228600" lvl="0" indent="-228600" algn="just" rtl="0">
              <a:lnSpc>
                <a:spcPct val="120000"/>
              </a:lnSpc>
              <a:spcBef>
                <a:spcPts val="0"/>
              </a:spcBef>
              <a:spcAft>
                <a:spcPts val="0"/>
              </a:spcAft>
              <a:buClr>
                <a:schemeClr val="lt1"/>
              </a:buClr>
              <a:buSzPct val="100000"/>
              <a:buFont typeface="Times New Roman"/>
              <a:buChar char="•"/>
            </a:pPr>
            <a:r>
              <a:rPr lang="en-US" sz="3800" dirty="0">
                <a:solidFill>
                  <a:schemeClr val="lt1"/>
                </a:solidFill>
                <a:latin typeface="Times New Roman"/>
                <a:ea typeface="Times New Roman"/>
                <a:cs typeface="Times New Roman"/>
                <a:sym typeface="Times New Roman"/>
              </a:rPr>
              <a:t>It reduces the  false covid 19 detections.</a:t>
            </a:r>
            <a:endParaRPr sz="3800" dirty="0">
              <a:solidFill>
                <a:schemeClr val="lt1"/>
              </a:solidFill>
              <a:latin typeface="Times New Roman"/>
              <a:ea typeface="Times New Roman"/>
              <a:cs typeface="Times New Roman"/>
              <a:sym typeface="Times New Roman"/>
            </a:endParaRPr>
          </a:p>
          <a:p>
            <a:pPr marL="0" lvl="0" indent="0" algn="just" rtl="0">
              <a:lnSpc>
                <a:spcPct val="120000"/>
              </a:lnSpc>
              <a:spcBef>
                <a:spcPts val="0"/>
              </a:spcBef>
              <a:spcAft>
                <a:spcPts val="0"/>
              </a:spcAft>
              <a:buClr>
                <a:schemeClr val="dk1"/>
              </a:buClr>
              <a:buSzPts val="440"/>
              <a:buFont typeface="Arial"/>
              <a:buNone/>
            </a:pPr>
            <a:endParaRPr sz="4421" dirty="0">
              <a:latin typeface="Times New Roman"/>
              <a:ea typeface="Times New Roman"/>
              <a:cs typeface="Times New Roman"/>
              <a:sym typeface="Times New Roman"/>
            </a:endParaRPr>
          </a:p>
          <a:p>
            <a:pPr marL="0" lvl="0" indent="0" algn="just" rtl="0">
              <a:lnSpc>
                <a:spcPct val="120000"/>
              </a:lnSpc>
              <a:spcBef>
                <a:spcPts val="0"/>
              </a:spcBef>
              <a:spcAft>
                <a:spcPts val="0"/>
              </a:spcAft>
              <a:buSzPct val="74220"/>
              <a:buNone/>
            </a:pPr>
            <a:br>
              <a:rPr lang="en-US" sz="2694" cap="none" dirty="0"/>
            </a:br>
            <a:endParaRPr sz="2694" cap="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01"/>
        <p:cNvGrpSpPr/>
        <p:nvPr/>
      </p:nvGrpSpPr>
      <p:grpSpPr>
        <a:xfrm>
          <a:off x="0" y="0"/>
          <a:ext cx="0" cy="0"/>
          <a:chOff x="0" y="0"/>
          <a:chExt cx="0" cy="0"/>
        </a:xfrm>
      </p:grpSpPr>
      <p:sp>
        <p:nvSpPr>
          <p:cNvPr id="102" name="Google Shape;102;g120ee7b7618_0_2"/>
          <p:cNvSpPr txBox="1"/>
          <p:nvPr/>
        </p:nvSpPr>
        <p:spPr>
          <a:xfrm>
            <a:off x="385800" y="823200"/>
            <a:ext cx="11396700" cy="52416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Times New Roman"/>
                <a:ea typeface="Times New Roman"/>
                <a:cs typeface="Times New Roman"/>
                <a:sym typeface="Times New Roman"/>
              </a:rPr>
              <a:t>TITLE OF THE PAPER 2: </a:t>
            </a:r>
            <a:r>
              <a:rPr lang="en-US" sz="1800" b="0" i="0" u="none" strike="noStrike" cap="none" dirty="0">
                <a:solidFill>
                  <a:schemeClr val="lt1"/>
                </a:solidFill>
                <a:latin typeface="Times New Roman"/>
                <a:ea typeface="Times New Roman"/>
                <a:cs typeface="Times New Roman"/>
                <a:sym typeface="Times New Roman"/>
              </a:rPr>
              <a:t>COVIDGR Dataset and COVID-</a:t>
            </a:r>
            <a:r>
              <a:rPr lang="en-US" sz="1800" b="0" i="0" u="none" strike="noStrike" cap="none" dirty="0" err="1">
                <a:solidFill>
                  <a:schemeClr val="lt1"/>
                </a:solidFill>
                <a:latin typeface="Times New Roman"/>
                <a:ea typeface="Times New Roman"/>
                <a:cs typeface="Times New Roman"/>
                <a:sym typeface="Times New Roman"/>
              </a:rPr>
              <a:t>SDNet</a:t>
            </a:r>
            <a:r>
              <a:rPr lang="en-US" sz="1800" b="0" i="0" u="none" strike="noStrike" cap="none" dirty="0">
                <a:solidFill>
                  <a:schemeClr val="lt1"/>
                </a:solidFill>
                <a:latin typeface="Times New Roman"/>
                <a:ea typeface="Times New Roman"/>
                <a:cs typeface="Times New Roman"/>
                <a:sym typeface="Times New Roman"/>
              </a:rPr>
              <a:t> Methodology for Predicting COVID-19 based on Chest X-Ray Images.</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Times New Roman"/>
                <a:ea typeface="Times New Roman"/>
                <a:cs typeface="Times New Roman"/>
                <a:sym typeface="Times New Roman"/>
              </a:rPr>
              <a:t>AUTHOR:</a:t>
            </a:r>
            <a:r>
              <a:rPr lang="en-US" sz="1800" b="0" i="0" u="none" strike="noStrike" cap="none" dirty="0">
                <a:solidFill>
                  <a:schemeClr val="lt1"/>
                </a:solidFill>
                <a:latin typeface="Times New Roman"/>
                <a:ea typeface="Times New Roman"/>
                <a:cs typeface="Times New Roman"/>
                <a:sym typeface="Times New Roman"/>
              </a:rPr>
              <a:t>S. </a:t>
            </a:r>
            <a:r>
              <a:rPr lang="en-US" sz="1800" b="0" i="0" u="none" strike="noStrike" cap="none" dirty="0" err="1">
                <a:solidFill>
                  <a:schemeClr val="lt1"/>
                </a:solidFill>
                <a:latin typeface="Times New Roman"/>
                <a:ea typeface="Times New Roman"/>
                <a:cs typeface="Times New Roman"/>
                <a:sym typeface="Times New Roman"/>
              </a:rPr>
              <a:t>Tabik</a:t>
            </a:r>
            <a:r>
              <a:rPr lang="en-US" sz="1800" b="0" i="0" u="none" strike="noStrike" cap="none" dirty="0">
                <a:solidFill>
                  <a:schemeClr val="lt1"/>
                </a:solidFill>
                <a:latin typeface="Times New Roman"/>
                <a:ea typeface="Times New Roman"/>
                <a:cs typeface="Times New Roman"/>
                <a:sym typeface="Times New Roman"/>
              </a:rPr>
              <a:t> , A. Gómez-Ríos, J. L. Martín-Rodríguez, I. </a:t>
            </a:r>
            <a:r>
              <a:rPr lang="en-US" sz="1800" b="0" i="0" u="none" strike="noStrike" cap="none" dirty="0" err="1">
                <a:solidFill>
                  <a:schemeClr val="lt1"/>
                </a:solidFill>
                <a:latin typeface="Times New Roman"/>
                <a:ea typeface="Times New Roman"/>
                <a:cs typeface="Times New Roman"/>
                <a:sym typeface="Times New Roman"/>
              </a:rPr>
              <a:t>Sevillano</a:t>
            </a:r>
            <a:r>
              <a:rPr lang="en-US" sz="1800" b="0" i="0" u="none" strike="noStrike" cap="none" dirty="0">
                <a:solidFill>
                  <a:schemeClr val="lt1"/>
                </a:solidFill>
                <a:latin typeface="Times New Roman"/>
                <a:ea typeface="Times New Roman"/>
                <a:cs typeface="Times New Roman"/>
                <a:sym typeface="Times New Roman"/>
              </a:rPr>
              <a:t>-García, M. Rey-Area, D. </a:t>
            </a:r>
            <a:r>
              <a:rPr lang="en-US" sz="1800" b="0" i="0" u="none" strike="noStrike" cap="none" dirty="0" err="1">
                <a:solidFill>
                  <a:schemeClr val="lt1"/>
                </a:solidFill>
                <a:latin typeface="Times New Roman"/>
                <a:ea typeface="Times New Roman"/>
                <a:cs typeface="Times New Roman"/>
                <a:sym typeface="Times New Roman"/>
              </a:rPr>
              <a:t>Charte</a:t>
            </a:r>
            <a:r>
              <a:rPr lang="en-US" sz="1800" b="0" i="0" u="none" strike="noStrike" cap="none" dirty="0">
                <a:solidFill>
                  <a:schemeClr val="lt1"/>
                </a:solidFill>
                <a:latin typeface="Times New Roman"/>
                <a:ea typeface="Times New Roman"/>
                <a:cs typeface="Times New Roman"/>
                <a:sym typeface="Times New Roman"/>
              </a:rPr>
              <a:t>, E. </a:t>
            </a:r>
            <a:r>
              <a:rPr lang="en-US" sz="1800" b="0" i="0" u="none" strike="noStrike" cap="none" dirty="0" err="1">
                <a:solidFill>
                  <a:schemeClr val="lt1"/>
                </a:solidFill>
                <a:latin typeface="Times New Roman"/>
                <a:ea typeface="Times New Roman"/>
                <a:cs typeface="Times New Roman"/>
                <a:sym typeface="Times New Roman"/>
              </a:rPr>
              <a:t>Guirado</a:t>
            </a:r>
            <a:r>
              <a:rPr lang="en-US" sz="1800" b="0" i="0" u="none" strike="noStrike" cap="none" dirty="0">
                <a:solidFill>
                  <a:schemeClr val="lt1"/>
                </a:solidFill>
                <a:latin typeface="Times New Roman"/>
                <a:ea typeface="Times New Roman"/>
                <a:cs typeface="Times New Roman"/>
                <a:sym typeface="Times New Roman"/>
              </a:rPr>
              <a:t>, J. L. Suárez, J. </a:t>
            </a:r>
            <a:r>
              <a:rPr lang="en-US" sz="1800" b="0" i="0" u="none" strike="noStrike" cap="none" dirty="0" err="1">
                <a:solidFill>
                  <a:schemeClr val="lt1"/>
                </a:solidFill>
                <a:latin typeface="Times New Roman"/>
                <a:ea typeface="Times New Roman"/>
                <a:cs typeface="Times New Roman"/>
                <a:sym typeface="Times New Roman"/>
              </a:rPr>
              <a:t>Luengo</a:t>
            </a:r>
            <a:r>
              <a:rPr lang="en-US" sz="1800" b="0" i="0" u="none" strike="noStrike" cap="none" dirty="0">
                <a:solidFill>
                  <a:schemeClr val="lt1"/>
                </a:solidFill>
                <a:latin typeface="Times New Roman"/>
                <a:ea typeface="Times New Roman"/>
                <a:cs typeface="Times New Roman"/>
                <a:sym typeface="Times New Roman"/>
              </a:rPr>
              <a:t>, M. A. Valero-González, P. García-Villanova, E. Olmedo-Sánchez, and F. Herrera.</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Times New Roman"/>
                <a:ea typeface="Times New Roman"/>
                <a:cs typeface="Times New Roman"/>
                <a:sym typeface="Times New Roman"/>
              </a:rPr>
              <a:t>YEAR:</a:t>
            </a:r>
            <a:r>
              <a:rPr lang="en-US" sz="1800" b="0" i="0" u="none" strike="noStrike" cap="none" dirty="0">
                <a:solidFill>
                  <a:schemeClr val="lt1"/>
                </a:solidFill>
                <a:latin typeface="Times New Roman"/>
                <a:ea typeface="Times New Roman"/>
                <a:cs typeface="Times New Roman"/>
                <a:sym typeface="Times New Roman"/>
              </a:rPr>
              <a:t>2020</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700"/>
              <a:buFont typeface="Arial"/>
              <a:buNone/>
            </a:pPr>
            <a:r>
              <a:rPr lang="en-US" sz="1800" b="1" i="0" u="none" strike="noStrike" cap="none" dirty="0">
                <a:solidFill>
                  <a:schemeClr val="lt1"/>
                </a:solidFill>
                <a:latin typeface="Times New Roman"/>
                <a:ea typeface="Times New Roman"/>
                <a:cs typeface="Times New Roman"/>
                <a:sym typeface="Times New Roman"/>
              </a:rPr>
              <a:t>JOURNAL NAME:</a:t>
            </a:r>
            <a:r>
              <a:rPr lang="en-US" sz="1800" b="0" i="0" u="none" strike="noStrike" cap="none" dirty="0">
                <a:solidFill>
                  <a:schemeClr val="lt1"/>
                </a:solidFill>
                <a:latin typeface="Times New Roman"/>
                <a:ea typeface="Times New Roman"/>
                <a:cs typeface="Times New Roman"/>
                <a:sym typeface="Times New Roman"/>
              </a:rPr>
              <a:t> IEEE Journal of biomedical and health informatics</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700"/>
              <a:buFont typeface="Arial"/>
              <a:buNone/>
            </a:pPr>
            <a:r>
              <a:rPr lang="en-US" sz="1800" b="1" i="0" u="sng" strike="noStrike" cap="none" dirty="0">
                <a:solidFill>
                  <a:schemeClr val="lt1"/>
                </a:solidFill>
                <a:latin typeface="Times New Roman"/>
                <a:ea typeface="Times New Roman"/>
                <a:cs typeface="Times New Roman"/>
                <a:sym typeface="Times New Roman"/>
              </a:rPr>
              <a:t>METHODOLOGY</a:t>
            </a:r>
            <a:r>
              <a:rPr lang="en-US" sz="1800" b="1" i="0" u="none" strike="noStrike" cap="none" dirty="0">
                <a:solidFill>
                  <a:schemeClr val="lt1"/>
                </a:solidFill>
                <a:latin typeface="Times New Roman"/>
                <a:ea typeface="Times New Roman"/>
                <a:cs typeface="Times New Roman"/>
                <a:sym typeface="Times New Roman"/>
              </a:rPr>
              <a:t>:</a:t>
            </a:r>
            <a:endParaRPr sz="1800" b="1" i="0" u="none" strike="noStrike" cap="none" dirty="0">
              <a:solidFill>
                <a:schemeClr val="lt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lt1"/>
              </a:buClr>
              <a:buSzPts val="1800"/>
              <a:buFont typeface="Times New Roman"/>
              <a:buChar char="●"/>
            </a:pPr>
            <a:r>
              <a:rPr lang="en-US" sz="1800" b="1" i="0" u="none" strike="noStrike" cap="none" dirty="0">
                <a:solidFill>
                  <a:schemeClr val="lt1"/>
                </a:solidFill>
                <a:latin typeface="Times New Roman"/>
                <a:ea typeface="Times New Roman"/>
                <a:cs typeface="Times New Roman"/>
                <a:sym typeface="Times New Roman"/>
              </a:rPr>
              <a:t> </a:t>
            </a:r>
            <a:r>
              <a:rPr lang="en-US" sz="1800" b="0" i="0" u="none" strike="noStrike" cap="none" dirty="0">
                <a:solidFill>
                  <a:schemeClr val="lt1"/>
                </a:solidFill>
                <a:latin typeface="Times New Roman"/>
                <a:ea typeface="Times New Roman"/>
                <a:cs typeface="Times New Roman"/>
                <a:sym typeface="Times New Roman"/>
              </a:rPr>
              <a:t>The dataset named COVIDGR was built which contains 426 positive and 426 negative PA CXR views.</a:t>
            </a:r>
            <a:endParaRPr sz="1800" b="0" i="0" u="none" strike="noStrike" cap="none" dirty="0">
              <a:solidFill>
                <a:schemeClr val="lt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lt1"/>
              </a:buClr>
              <a:buSzPts val="1800"/>
              <a:buFont typeface="Times New Roman"/>
              <a:buChar char="●"/>
            </a:pPr>
            <a:r>
              <a:rPr lang="en-US" sz="1800" b="0" i="0" u="none" strike="noStrike" cap="none" dirty="0">
                <a:solidFill>
                  <a:schemeClr val="lt1"/>
                </a:solidFill>
                <a:latin typeface="Times New Roman"/>
                <a:ea typeface="Times New Roman"/>
                <a:cs typeface="Times New Roman"/>
                <a:sym typeface="Times New Roman"/>
              </a:rPr>
              <a:t> The algorithm used here is CNN.</a:t>
            </a:r>
            <a:endParaRPr sz="1800" b="0" i="0" u="none" strike="noStrike" cap="none" dirty="0">
              <a:solidFill>
                <a:schemeClr val="lt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lt1"/>
              </a:buClr>
              <a:buSzPts val="1800"/>
              <a:buFont typeface="Times New Roman"/>
              <a:buChar char="●"/>
            </a:pPr>
            <a:r>
              <a:rPr lang="en-US" sz="1800" b="0" i="0" u="none" strike="noStrike" cap="none" dirty="0">
                <a:solidFill>
                  <a:schemeClr val="lt1"/>
                </a:solidFill>
                <a:latin typeface="Times New Roman"/>
                <a:ea typeface="Times New Roman"/>
                <a:cs typeface="Times New Roman"/>
                <a:sym typeface="Times New Roman"/>
              </a:rPr>
              <a:t> They proposed COVID Smart Data based Network (COVID-</a:t>
            </a:r>
            <a:r>
              <a:rPr lang="en-US" sz="1800" b="0" i="0" u="none" strike="noStrike" cap="none" dirty="0" err="1">
                <a:solidFill>
                  <a:schemeClr val="lt1"/>
                </a:solidFill>
                <a:latin typeface="Times New Roman"/>
                <a:ea typeface="Times New Roman"/>
                <a:cs typeface="Times New Roman"/>
                <a:sym typeface="Times New Roman"/>
              </a:rPr>
              <a:t>SDNet</a:t>
            </a:r>
            <a:r>
              <a:rPr lang="en-US" sz="1800" b="0" i="0" u="none" strike="noStrike" cap="none" dirty="0">
                <a:solidFill>
                  <a:schemeClr val="lt1"/>
                </a:solidFill>
                <a:latin typeface="Times New Roman"/>
                <a:ea typeface="Times New Roman"/>
                <a:cs typeface="Times New Roman"/>
                <a:sym typeface="Times New Roman"/>
              </a:rPr>
              <a:t>) methodology which improves the generalization capacity of COVID-classification models.</a:t>
            </a:r>
            <a:endParaRPr sz="1800" b="0" i="0" u="none" strike="noStrike" cap="none" dirty="0">
              <a:solidFill>
                <a:schemeClr val="lt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lt1"/>
              </a:buClr>
              <a:buSzPts val="1800"/>
              <a:buFont typeface="Times New Roman"/>
              <a:buChar char="●"/>
            </a:pPr>
            <a:r>
              <a:rPr lang="en-US" sz="1800" b="0" i="0" u="none" strike="noStrike" cap="none" dirty="0">
                <a:solidFill>
                  <a:schemeClr val="lt1"/>
                </a:solidFill>
                <a:latin typeface="Times New Roman"/>
                <a:ea typeface="Times New Roman"/>
                <a:cs typeface="Times New Roman"/>
                <a:sym typeface="Times New Roman"/>
              </a:rPr>
              <a:t> The output results based on the severity levels </a:t>
            </a:r>
            <a:r>
              <a:rPr lang="en-US" sz="1800" b="0" i="0" u="none" strike="noStrike" cap="none" dirty="0" err="1">
                <a:solidFill>
                  <a:schemeClr val="lt1"/>
                </a:solidFill>
                <a:latin typeface="Times New Roman"/>
                <a:ea typeface="Times New Roman"/>
                <a:cs typeface="Times New Roman"/>
                <a:sym typeface="Times New Roman"/>
              </a:rPr>
              <a:t>i.e</a:t>
            </a:r>
            <a:r>
              <a:rPr lang="en-US" sz="1800" b="0" i="0" u="none" strike="noStrike" cap="none" dirty="0">
                <a:solidFill>
                  <a:schemeClr val="lt1"/>
                </a:solidFill>
                <a:latin typeface="Times New Roman"/>
                <a:ea typeface="Times New Roman"/>
                <a:cs typeface="Times New Roman"/>
                <a:sym typeface="Times New Roman"/>
              </a:rPr>
              <a:t>, </a:t>
            </a:r>
            <a:r>
              <a:rPr lang="en-US" sz="1800" b="0" i="0" u="none" strike="noStrike" cap="none" dirty="0" err="1">
                <a:solidFill>
                  <a:schemeClr val="lt1"/>
                </a:solidFill>
                <a:latin typeface="Times New Roman"/>
                <a:ea typeface="Times New Roman"/>
                <a:cs typeface="Times New Roman"/>
                <a:sym typeface="Times New Roman"/>
              </a:rPr>
              <a:t>normal,mild</a:t>
            </a:r>
            <a:r>
              <a:rPr lang="en-US" sz="1800" b="0" i="0" u="none" strike="noStrike" cap="none" dirty="0">
                <a:solidFill>
                  <a:schemeClr val="lt1"/>
                </a:solidFill>
                <a:latin typeface="Times New Roman"/>
                <a:ea typeface="Times New Roman"/>
                <a:cs typeface="Times New Roman"/>
                <a:sym typeface="Times New Roman"/>
              </a:rPr>
              <a:t> stage, moderate stage, severe stage.</a:t>
            </a:r>
            <a:endParaRPr sz="1800" b="0" i="0" u="none" strike="noStrike" cap="none" dirty="0">
              <a:solidFill>
                <a:schemeClr val="lt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1" i="0" u="sng" strike="noStrike" cap="none" dirty="0">
                <a:solidFill>
                  <a:schemeClr val="lt1"/>
                </a:solidFill>
                <a:latin typeface="Times New Roman"/>
                <a:ea typeface="Times New Roman"/>
                <a:cs typeface="Times New Roman"/>
                <a:sym typeface="Times New Roman"/>
              </a:rPr>
              <a:t>OBSERVATIONS</a:t>
            </a:r>
            <a:r>
              <a:rPr lang="en-US" sz="1800" b="1" i="0" u="none" strike="noStrike" cap="none" dirty="0">
                <a:solidFill>
                  <a:schemeClr val="lt1"/>
                </a:solidFill>
                <a:latin typeface="Times New Roman"/>
                <a:ea typeface="Times New Roman"/>
                <a:cs typeface="Times New Roman"/>
                <a:sym typeface="Times New Roman"/>
              </a:rPr>
              <a:t>:</a:t>
            </a:r>
            <a:endParaRPr sz="1800" b="1" i="0" u="none" strike="noStrike" cap="none" dirty="0">
              <a:solidFill>
                <a:schemeClr val="lt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lt1"/>
              </a:buClr>
              <a:buSzPts val="1800"/>
              <a:buFont typeface="Times New Roman"/>
              <a:buChar char="●"/>
            </a:pPr>
            <a:r>
              <a:rPr lang="en-US" sz="1800" b="1" i="0" u="none" strike="noStrike" cap="none" dirty="0">
                <a:solidFill>
                  <a:schemeClr val="lt1"/>
                </a:solidFill>
                <a:latin typeface="Times New Roman"/>
                <a:ea typeface="Times New Roman"/>
                <a:cs typeface="Times New Roman"/>
                <a:sym typeface="Times New Roman"/>
              </a:rPr>
              <a:t>  </a:t>
            </a:r>
            <a:r>
              <a:rPr lang="en-US" sz="1800" b="0" i="0" u="none" strike="noStrike" cap="none" dirty="0">
                <a:solidFill>
                  <a:schemeClr val="lt1"/>
                </a:solidFill>
                <a:latin typeface="Times New Roman"/>
                <a:ea typeface="Times New Roman"/>
                <a:cs typeface="Times New Roman"/>
                <a:sym typeface="Times New Roman"/>
              </a:rPr>
              <a:t>The COVID-</a:t>
            </a:r>
            <a:r>
              <a:rPr lang="en-US" sz="1800" b="0" i="0" u="none" strike="noStrike" cap="none" dirty="0" err="1">
                <a:solidFill>
                  <a:schemeClr val="lt1"/>
                </a:solidFill>
                <a:latin typeface="Times New Roman"/>
                <a:ea typeface="Times New Roman"/>
                <a:cs typeface="Times New Roman"/>
                <a:sym typeface="Times New Roman"/>
              </a:rPr>
              <a:t>SDNet</a:t>
            </a:r>
            <a:r>
              <a:rPr lang="en-US" sz="1800" b="0" i="0" u="none" strike="noStrike" cap="none" dirty="0">
                <a:solidFill>
                  <a:schemeClr val="lt1"/>
                </a:solidFill>
                <a:latin typeface="Times New Roman"/>
                <a:ea typeface="Times New Roman"/>
                <a:cs typeface="Times New Roman"/>
                <a:sym typeface="Times New Roman"/>
              </a:rPr>
              <a:t> can be used in a triage system to detect especially moderate and severe patients</a:t>
            </a:r>
            <a:r>
              <a:rPr lang="en-US" sz="1800" b="1" i="0" u="none" strike="noStrike" cap="none" dirty="0">
                <a:solidFill>
                  <a:schemeClr val="lt1"/>
                </a:solidFill>
                <a:latin typeface="Times New Roman"/>
                <a:ea typeface="Times New Roman"/>
                <a:cs typeface="Times New Roman"/>
                <a:sym typeface="Times New Roman"/>
              </a:rPr>
              <a:t>.</a:t>
            </a:r>
            <a:endParaRPr sz="18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106"/>
        <p:cNvGrpSpPr/>
        <p:nvPr/>
      </p:nvGrpSpPr>
      <p:grpSpPr>
        <a:xfrm>
          <a:off x="0" y="0"/>
          <a:ext cx="0" cy="0"/>
          <a:chOff x="0" y="0"/>
          <a:chExt cx="0" cy="0"/>
        </a:xfrm>
      </p:grpSpPr>
      <p:sp>
        <p:nvSpPr>
          <p:cNvPr id="107" name="Google Shape;107;p8"/>
          <p:cNvSpPr txBox="1">
            <a:spLocks noGrp="1"/>
          </p:cNvSpPr>
          <p:nvPr>
            <p:ph type="body" idx="4294967295"/>
          </p:nvPr>
        </p:nvSpPr>
        <p:spPr>
          <a:xfrm>
            <a:off x="142800" y="182100"/>
            <a:ext cx="11906400" cy="64938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SzPts val="1799"/>
              <a:buNone/>
            </a:pPr>
            <a:r>
              <a:rPr lang="en-US" sz="1800" b="1" i="0" u="none" strike="noStrike" dirty="0">
                <a:solidFill>
                  <a:srgbClr val="000000"/>
                </a:solidFill>
                <a:latin typeface="Times New Roman"/>
                <a:ea typeface="Times New Roman"/>
                <a:cs typeface="Times New Roman"/>
                <a:sym typeface="Times New Roman"/>
              </a:rPr>
              <a:t>TITLE OF THE PAPER </a:t>
            </a:r>
            <a:r>
              <a:rPr lang="en-US" sz="1800" b="1" dirty="0">
                <a:solidFill>
                  <a:srgbClr val="000000"/>
                </a:solidFill>
                <a:latin typeface="Times New Roman"/>
                <a:ea typeface="Times New Roman"/>
                <a:cs typeface="Times New Roman"/>
                <a:sym typeface="Times New Roman"/>
              </a:rPr>
              <a:t>3</a:t>
            </a:r>
            <a:r>
              <a:rPr lang="en-US" sz="1800" b="1" i="0" u="none" strike="noStrike" dirty="0">
                <a:solidFill>
                  <a:srgbClr val="000000"/>
                </a:solidFill>
                <a:latin typeface="Times New Roman"/>
                <a:ea typeface="Times New Roman"/>
                <a:cs typeface="Times New Roman"/>
                <a:sym typeface="Times New Roman"/>
              </a:rPr>
              <a:t>:</a:t>
            </a:r>
            <a:r>
              <a:rPr lang="en-US" sz="1800" i="0" u="none" strike="noStrike" dirty="0">
                <a:solidFill>
                  <a:srgbClr val="000000"/>
                </a:solidFill>
                <a:latin typeface="Times New Roman"/>
                <a:ea typeface="Times New Roman"/>
                <a:cs typeface="Times New Roman"/>
                <a:sym typeface="Times New Roman"/>
              </a:rPr>
              <a:t> </a:t>
            </a:r>
            <a:r>
              <a:rPr lang="en-US" sz="1800" i="0" u="none" strike="noStrike" cap="none" dirty="0">
                <a:solidFill>
                  <a:srgbClr val="000000"/>
                </a:solidFill>
                <a:latin typeface="Times New Roman"/>
                <a:ea typeface="Times New Roman"/>
                <a:cs typeface="Times New Roman"/>
                <a:sym typeface="Times New Roman"/>
              </a:rPr>
              <a:t>Detection of COVID-19 from chest x-ray images using convolutional neural networks</a:t>
            </a:r>
            <a:endParaRPr sz="1800" dirty="0">
              <a:latin typeface="Times New Roman"/>
              <a:ea typeface="Times New Roman"/>
              <a:cs typeface="Times New Roman"/>
              <a:sym typeface="Times New Roman"/>
            </a:endParaRPr>
          </a:p>
          <a:p>
            <a:pPr marL="0" lvl="0" indent="0" algn="just" rtl="0">
              <a:lnSpc>
                <a:spcPct val="120000"/>
              </a:lnSpc>
              <a:spcBef>
                <a:spcPts val="0"/>
              </a:spcBef>
              <a:spcAft>
                <a:spcPts val="0"/>
              </a:spcAft>
              <a:buSzPts val="1799"/>
              <a:buNone/>
            </a:pPr>
            <a:r>
              <a:rPr lang="en-US" sz="1800" b="1" i="0" u="none" strike="noStrike" dirty="0">
                <a:solidFill>
                  <a:srgbClr val="000000"/>
                </a:solidFill>
                <a:latin typeface="Times New Roman"/>
                <a:ea typeface="Times New Roman"/>
                <a:cs typeface="Times New Roman"/>
                <a:sym typeface="Times New Roman"/>
              </a:rPr>
              <a:t>AUTHOR: </a:t>
            </a:r>
            <a:r>
              <a:rPr lang="en-US" sz="1800" i="0" u="none" strike="noStrik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Boran</a:t>
            </a:r>
            <a:r>
              <a:rPr lang="en-US" sz="1800" i="0" u="none" strike="noStrike" cap="none" dirty="0">
                <a:solidFill>
                  <a:srgbClr val="000000"/>
                </a:solidFill>
                <a:latin typeface="Times New Roman"/>
                <a:ea typeface="Times New Roman"/>
                <a:cs typeface="Times New Roman"/>
                <a:sym typeface="Times New Roman"/>
              </a:rPr>
              <a:t> </a:t>
            </a:r>
            <a:r>
              <a:rPr lang="en-US" sz="1800" i="0" u="none" strike="noStrike" cap="none" dirty="0" err="1">
                <a:solidFill>
                  <a:srgbClr val="000000"/>
                </a:solidFill>
                <a:latin typeface="Times New Roman"/>
                <a:ea typeface="Times New Roman"/>
                <a:cs typeface="Times New Roman"/>
                <a:sym typeface="Times New Roman"/>
              </a:rPr>
              <a:t>sekeroglu</a:t>
            </a:r>
            <a:r>
              <a:rPr lang="en-US" sz="1800" i="0" u="none" strike="noStrike" cap="none" dirty="0">
                <a:solidFill>
                  <a:srgbClr val="000000"/>
                </a:solidFill>
                <a:latin typeface="Times New Roman"/>
                <a:ea typeface="Times New Roman"/>
                <a:cs typeface="Times New Roman"/>
                <a:sym typeface="Times New Roman"/>
              </a:rPr>
              <a:t> and </a:t>
            </a:r>
            <a:r>
              <a:rPr lang="en-US" sz="1800" cap="none" dirty="0" err="1">
                <a:solidFill>
                  <a:srgbClr val="000000"/>
                </a:solidFill>
                <a:latin typeface="Times New Roman"/>
                <a:ea typeface="Times New Roman"/>
                <a:cs typeface="Times New Roman"/>
                <a:sym typeface="Times New Roman"/>
              </a:rPr>
              <a:t>I</a:t>
            </a:r>
            <a:r>
              <a:rPr lang="en-US" sz="1800" i="0" u="none" strike="noStrike" cap="none" dirty="0" err="1">
                <a:solidFill>
                  <a:srgbClr val="000000"/>
                </a:solidFill>
                <a:latin typeface="Times New Roman"/>
                <a:ea typeface="Times New Roman"/>
                <a:cs typeface="Times New Roman"/>
                <a:sym typeface="Times New Roman"/>
              </a:rPr>
              <a:t>lker</a:t>
            </a:r>
            <a:r>
              <a:rPr lang="en-US" sz="1800" i="0" u="none" strike="noStrike" cap="none" dirty="0">
                <a:solidFill>
                  <a:srgbClr val="000000"/>
                </a:solidFill>
                <a:latin typeface="Times New Roman"/>
                <a:ea typeface="Times New Roman"/>
                <a:cs typeface="Times New Roman"/>
                <a:sym typeface="Times New Roman"/>
              </a:rPr>
              <a:t> </a:t>
            </a:r>
            <a:r>
              <a:rPr lang="en-US" sz="1800" cap="none" dirty="0" err="1">
                <a:solidFill>
                  <a:srgbClr val="000000"/>
                </a:solidFill>
                <a:latin typeface="Times New Roman"/>
                <a:ea typeface="Times New Roman"/>
                <a:cs typeface="Times New Roman"/>
                <a:sym typeface="Times New Roman"/>
              </a:rPr>
              <a:t>O</a:t>
            </a:r>
            <a:r>
              <a:rPr lang="en-US" sz="1800" i="0" u="none" strike="noStrike" cap="none" dirty="0" err="1">
                <a:solidFill>
                  <a:srgbClr val="000000"/>
                </a:solidFill>
                <a:latin typeface="Times New Roman"/>
                <a:ea typeface="Times New Roman"/>
                <a:cs typeface="Times New Roman"/>
                <a:sym typeface="Times New Roman"/>
              </a:rPr>
              <a:t>zsahin</a:t>
            </a:r>
            <a:endParaRPr sz="1800" dirty="0">
              <a:latin typeface="Times New Roman"/>
              <a:ea typeface="Times New Roman"/>
              <a:cs typeface="Times New Roman"/>
              <a:sym typeface="Times New Roman"/>
            </a:endParaRPr>
          </a:p>
          <a:p>
            <a:pPr marL="0" lvl="0" indent="0" algn="just" rtl="0">
              <a:lnSpc>
                <a:spcPct val="120000"/>
              </a:lnSpc>
              <a:spcBef>
                <a:spcPts val="0"/>
              </a:spcBef>
              <a:spcAft>
                <a:spcPts val="0"/>
              </a:spcAft>
              <a:buSzPts val="1799"/>
              <a:buNone/>
            </a:pPr>
            <a:r>
              <a:rPr lang="en-US" sz="1800" b="1" i="0" u="none" strike="noStrike" dirty="0">
                <a:solidFill>
                  <a:srgbClr val="000000"/>
                </a:solidFill>
                <a:latin typeface="Times New Roman"/>
                <a:ea typeface="Times New Roman"/>
                <a:cs typeface="Times New Roman"/>
                <a:sym typeface="Times New Roman"/>
              </a:rPr>
              <a:t>YEAR: </a:t>
            </a:r>
            <a:r>
              <a:rPr lang="en-US" sz="1800" i="0" u="none" strike="noStrike" dirty="0">
                <a:solidFill>
                  <a:srgbClr val="000000"/>
                </a:solidFill>
                <a:latin typeface="Times New Roman"/>
                <a:ea typeface="Times New Roman"/>
                <a:cs typeface="Times New Roman"/>
                <a:sym typeface="Times New Roman"/>
              </a:rPr>
              <a:t>2020</a:t>
            </a:r>
            <a:endParaRPr sz="1800" dirty="0">
              <a:latin typeface="Times New Roman"/>
              <a:ea typeface="Times New Roman"/>
              <a:cs typeface="Times New Roman"/>
              <a:sym typeface="Times New Roman"/>
            </a:endParaRPr>
          </a:p>
          <a:p>
            <a:pPr marL="0" lvl="0" indent="0" algn="just" rtl="0">
              <a:lnSpc>
                <a:spcPct val="120000"/>
              </a:lnSpc>
              <a:spcBef>
                <a:spcPts val="0"/>
              </a:spcBef>
              <a:spcAft>
                <a:spcPts val="0"/>
              </a:spcAft>
              <a:buSzPts val="1799"/>
              <a:buNone/>
            </a:pPr>
            <a:r>
              <a:rPr lang="en-US" sz="1800" b="1" i="0" u="none" strike="noStrike" dirty="0">
                <a:solidFill>
                  <a:srgbClr val="000000"/>
                </a:solidFill>
                <a:latin typeface="Times New Roman"/>
                <a:ea typeface="Times New Roman"/>
                <a:cs typeface="Times New Roman"/>
                <a:sym typeface="Times New Roman"/>
              </a:rPr>
              <a:t>JOURNAL NAME:</a:t>
            </a:r>
            <a:r>
              <a:rPr lang="en-US" sz="1800" i="0" u="none" strike="noStrike" dirty="0">
                <a:solidFill>
                  <a:srgbClr val="000000"/>
                </a:solidFill>
                <a:latin typeface="Times New Roman"/>
                <a:ea typeface="Times New Roman"/>
                <a:cs typeface="Times New Roman"/>
                <a:sym typeface="Times New Roman"/>
              </a:rPr>
              <a:t>  Original research</a:t>
            </a:r>
            <a:endParaRPr lang="en-US" sz="1800" dirty="0">
              <a:latin typeface="Times New Roman"/>
              <a:ea typeface="Times New Roman"/>
              <a:cs typeface="Times New Roman"/>
              <a:sym typeface="Times New Roman"/>
            </a:endParaRPr>
          </a:p>
          <a:p>
            <a:pPr marL="0" lvl="0" indent="0" algn="just" rtl="0">
              <a:lnSpc>
                <a:spcPct val="120000"/>
              </a:lnSpc>
              <a:spcBef>
                <a:spcPts val="0"/>
              </a:spcBef>
              <a:spcAft>
                <a:spcPts val="0"/>
              </a:spcAft>
              <a:buSzPts val="1799"/>
              <a:buNone/>
            </a:pPr>
            <a:r>
              <a:rPr lang="en-US" sz="1800" b="1" i="0" u="sng" strike="noStrike" dirty="0">
                <a:solidFill>
                  <a:srgbClr val="000000"/>
                </a:solidFill>
                <a:latin typeface="Times New Roman"/>
                <a:ea typeface="Times New Roman"/>
                <a:cs typeface="Times New Roman"/>
                <a:sym typeface="Times New Roman"/>
              </a:rPr>
              <a:t>METHODOLOGY</a:t>
            </a:r>
            <a:r>
              <a:rPr lang="en-US" sz="1800" b="1" i="0" strike="noStrike" dirty="0">
                <a:solidFill>
                  <a:srgbClr val="000000"/>
                </a:solidFill>
                <a:latin typeface="Times New Roman"/>
                <a:ea typeface="Times New Roman"/>
                <a:cs typeface="Times New Roman"/>
                <a:sym typeface="Times New Roman"/>
              </a:rPr>
              <a:t>:</a:t>
            </a:r>
            <a:r>
              <a:rPr lang="en-US" sz="1800" i="0" strike="noStrike" dirty="0">
                <a:solidFill>
                  <a:srgbClr val="000000"/>
                </a:solidFill>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457200" lvl="0" indent="-342900" algn="just" rtl="0">
              <a:lnSpc>
                <a:spcPct val="120000"/>
              </a:lnSpc>
              <a:spcBef>
                <a:spcPts val="0"/>
              </a:spcBef>
              <a:spcAft>
                <a:spcPts val="0"/>
              </a:spcAft>
              <a:buClr>
                <a:schemeClr val="lt1"/>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A total of 225 COVID-19 chest x-ray images were obtained from </a:t>
            </a:r>
            <a:r>
              <a:rPr lang="en-US" sz="1800" i="0" u="none" strike="noStrike" cap="none" dirty="0" err="1">
                <a:solidFill>
                  <a:srgbClr val="000000"/>
                </a:solidFill>
                <a:latin typeface="Times New Roman"/>
                <a:ea typeface="Times New Roman"/>
                <a:cs typeface="Times New Roman"/>
                <a:sym typeface="Times New Roman"/>
              </a:rPr>
              <a:t>cohen</a:t>
            </a:r>
            <a:r>
              <a:rPr lang="en-US" sz="1800" i="0" u="none" strike="noStrike" cap="none" dirty="0">
                <a:solidFill>
                  <a:srgbClr val="000000"/>
                </a:solidFill>
                <a:latin typeface="Times New Roman"/>
                <a:ea typeface="Times New Roman"/>
                <a:cs typeface="Times New Roman"/>
                <a:sym typeface="Times New Roman"/>
              </a:rPr>
              <a:t>.</a:t>
            </a:r>
            <a:r>
              <a:rPr lang="en-US" sz="1800" cap="none" dirty="0">
                <a:latin typeface="Times New Roman"/>
                <a:ea typeface="Times New Roman"/>
                <a:cs typeface="Times New Roman"/>
                <a:sym typeface="Times New Roman"/>
              </a:rPr>
              <a:t> </a:t>
            </a:r>
            <a:r>
              <a:rPr lang="en-US" sz="1800" i="0" u="none" strike="noStrike" cap="none" dirty="0">
                <a:solidFill>
                  <a:srgbClr val="000000"/>
                </a:solidFill>
                <a:latin typeface="Times New Roman"/>
                <a:ea typeface="Times New Roman"/>
                <a:cs typeface="Times New Roman"/>
                <a:sym typeface="Times New Roman"/>
              </a:rPr>
              <a:t>And it comprised 131 male patients and 64 female patients. </a:t>
            </a:r>
            <a:endParaRPr sz="1800" dirty="0">
              <a:latin typeface="Times New Roman"/>
              <a:ea typeface="Times New Roman"/>
              <a:cs typeface="Times New Roman"/>
              <a:sym typeface="Times New Roman"/>
            </a:endParaRPr>
          </a:p>
          <a:p>
            <a:pPr marL="457200" lvl="0" indent="-342900" algn="just" rtl="0">
              <a:lnSpc>
                <a:spcPct val="120000"/>
              </a:lnSpc>
              <a:spcBef>
                <a:spcPts val="0"/>
              </a:spcBef>
              <a:spcAft>
                <a:spcPts val="0"/>
              </a:spcAft>
              <a:buClr>
                <a:schemeClr val="lt1"/>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The dataset used in this study does not have accompanying complete metadata, because this is the very first publicly available COVID-19 x-ray image collection, and it was created in a limited time. Several categorized experiments were performed to evaluate the efficiency of the convnet on the considered image.</a:t>
            </a:r>
            <a:endParaRPr sz="1800" cap="none" dirty="0">
              <a:latin typeface="Times New Roman"/>
              <a:ea typeface="Times New Roman"/>
              <a:cs typeface="Times New Roman"/>
              <a:sym typeface="Times New Roman"/>
            </a:endParaRPr>
          </a:p>
          <a:p>
            <a:pPr marL="457200" lvl="0" indent="-342900" algn="just" rtl="0">
              <a:lnSpc>
                <a:spcPct val="120000"/>
              </a:lnSpc>
              <a:spcBef>
                <a:spcPts val="0"/>
              </a:spcBef>
              <a:spcAft>
                <a:spcPts val="0"/>
              </a:spcAft>
              <a:buClr>
                <a:schemeClr val="lt1"/>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Experiments were divided into three categories: convnet experiments, statistical measurement experiments, and transfer learning experiments.</a:t>
            </a:r>
            <a:endParaRPr sz="1800" cap="none" dirty="0">
              <a:latin typeface="Times New Roman"/>
              <a:ea typeface="Times New Roman"/>
              <a:cs typeface="Times New Roman"/>
              <a:sym typeface="Times New Roman"/>
            </a:endParaRPr>
          </a:p>
          <a:p>
            <a:pPr marL="114300" lvl="0" indent="0" algn="just" rtl="0">
              <a:lnSpc>
                <a:spcPct val="120000"/>
              </a:lnSpc>
              <a:spcBef>
                <a:spcPts val="0"/>
              </a:spcBef>
              <a:spcAft>
                <a:spcPts val="0"/>
              </a:spcAft>
              <a:buClr>
                <a:schemeClr val="lt1"/>
              </a:buClr>
              <a:buSzPts val="1800"/>
              <a:buNone/>
            </a:pPr>
            <a:r>
              <a:rPr lang="en-US" sz="1800" b="1" i="0" u="sng" strike="noStrike" dirty="0">
                <a:solidFill>
                  <a:srgbClr val="000000"/>
                </a:solidFill>
                <a:latin typeface="Times New Roman"/>
                <a:ea typeface="Times New Roman"/>
                <a:cs typeface="Times New Roman"/>
                <a:sym typeface="Times New Roman"/>
              </a:rPr>
              <a:t>OBSERVATION</a:t>
            </a:r>
            <a:r>
              <a:rPr lang="en-US" sz="1800" b="1" i="0" strike="noStrike" dirty="0">
                <a:solidFill>
                  <a:srgbClr val="000000"/>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342900" algn="just" rtl="0">
              <a:lnSpc>
                <a:spcPct val="120000"/>
              </a:lnSpc>
              <a:spcBef>
                <a:spcPts val="0"/>
              </a:spcBef>
              <a:spcAft>
                <a:spcPts val="0"/>
              </a:spcAft>
              <a:buClr>
                <a:schemeClr val="lt1"/>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The performed experiments should be analyzed separately to evaluate the performance of the applied techniques and considered models. The final evaluation process was performed by the eightfold cross-validation method and ROC AUC score because of the imbalanced database.</a:t>
            </a:r>
            <a:endParaRPr sz="1800" dirty="0">
              <a:latin typeface="Times New Roman"/>
              <a:ea typeface="Times New Roman"/>
              <a:cs typeface="Times New Roman"/>
              <a:sym typeface="Times New Roman"/>
            </a:endParaRPr>
          </a:p>
          <a:p>
            <a:pPr marL="457200" lvl="0" indent="-342900" algn="just" rtl="0">
              <a:lnSpc>
                <a:spcPct val="120000"/>
              </a:lnSpc>
              <a:spcBef>
                <a:spcPts val="0"/>
              </a:spcBef>
              <a:spcAft>
                <a:spcPts val="0"/>
              </a:spcAft>
              <a:buClr>
                <a:schemeClr val="lt1"/>
              </a:buClr>
              <a:buSzPts val="1800"/>
              <a:buFont typeface="Times New Roman"/>
              <a:buChar char="●"/>
            </a:pPr>
            <a:r>
              <a:rPr lang="en-US" sz="1800" i="0" u="none" strike="noStrike" cap="none" dirty="0">
                <a:solidFill>
                  <a:srgbClr val="000000"/>
                </a:solidFill>
                <a:latin typeface="Times New Roman"/>
                <a:ea typeface="Times New Roman"/>
                <a:cs typeface="Times New Roman"/>
                <a:sym typeface="Times New Roman"/>
              </a:rPr>
              <a:t>Detection of covid-19 from chest x-ray images is of vital importance for both doctors and patients to decrease the diagnostic time and reduce financial costs</a:t>
            </a:r>
            <a:r>
              <a:rPr lang="en-US" sz="1800" i="0" u="none" strike="noStrike" dirty="0">
                <a:solidFill>
                  <a:srgbClr val="000000"/>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330200" algn="just" rtl="0">
              <a:lnSpc>
                <a:spcPct val="120000"/>
              </a:lnSpc>
              <a:spcBef>
                <a:spcPts val="0"/>
              </a:spcBef>
              <a:spcAft>
                <a:spcPts val="0"/>
              </a:spcAft>
              <a:buClr>
                <a:schemeClr val="lt1"/>
              </a:buClr>
              <a:buSzPts val="1600"/>
              <a:buFont typeface="Times New Roman"/>
              <a:buChar char="●"/>
            </a:pPr>
            <a:endParaRPr sz="16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9611</TotalTime>
  <Words>2597</Words>
  <Application>Microsoft Office PowerPoint</Application>
  <PresentationFormat>Widescreen</PresentationFormat>
  <Paragraphs>175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Noto Sans Symbols</vt:lpstr>
      <vt:lpstr>Times New Roman</vt:lpstr>
      <vt:lpstr>Twentieth Century</vt:lpstr>
      <vt:lpstr>Simple Dark</vt:lpstr>
      <vt:lpstr>COVID-19 RECOGNITION FROM CHEST X-RAY IMAGES USING DEEP LEARNING    </vt:lpstr>
      <vt:lpstr>ABSTRACT</vt:lpstr>
      <vt:lpstr>PROBLEM DEFINITION</vt:lpstr>
      <vt:lpstr> PROPOSED SYSTEM</vt:lpstr>
      <vt:lpstr>SOFTWARE REQUIREMENTS</vt:lpstr>
      <vt:lpstr>SYSTEM ARCHITECTURE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RECOGNITION FROM CHEST X-RAY IMAGES USING DEEP LEARNING    </dc:title>
  <dc:creator>Madhumitha CT</dc:creator>
  <cp:lastModifiedBy>Madhumitha CT</cp:lastModifiedBy>
  <cp:revision>6</cp:revision>
  <dcterms:created xsi:type="dcterms:W3CDTF">2022-03-29T13:21:34Z</dcterms:created>
  <dcterms:modified xsi:type="dcterms:W3CDTF">2022-04-18T06:10:02Z</dcterms:modified>
</cp:coreProperties>
</file>