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57" r:id="rId3"/>
    <p:sldId id="259" r:id="rId4"/>
    <p:sldId id="260" r:id="rId5"/>
    <p:sldId id="263" r:id="rId6"/>
    <p:sldId id="264" r:id="rId7"/>
    <p:sldId id="265" r:id="rId8"/>
    <p:sldId id="279" r:id="rId9"/>
    <p:sldId id="280" r:id="rId10"/>
    <p:sldId id="281" r:id="rId11"/>
  </p:sldIdLst>
  <p:sldSz cx="9144000" cy="5143500" type="screen16x9"/>
  <p:notesSz cx="6858000" cy="9144000"/>
  <p:embeddedFontLst>
    <p:embeddedFont>
      <p:font typeface="Titillium Web" panose="020B0604020202020204" charset="0"/>
      <p:regular r:id="rId13"/>
      <p:bold r:id="rId14"/>
      <p:italic r:id="rId15"/>
      <p:boldItalic r:id="rId16"/>
    </p:embeddedFont>
    <p:embeddedFont>
      <p:font typeface="Titillium Web Light"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107" d="100"/>
          <a:sy n="107" d="100"/>
        </p:scale>
        <p:origin x="79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392906" y="-1"/>
            <a:ext cx="7243764" cy="5529263"/>
          </a:xfrm>
          <a:prstGeom prst="rect">
            <a:avLst/>
          </a:prstGeom>
        </p:spPr>
        <p:txBody>
          <a:bodyPr spcFirstLastPara="1" wrap="square" lIns="0" tIns="0" rIns="0" bIns="0" anchor="t" anchorCtr="0">
            <a:noAutofit/>
          </a:bodyPr>
          <a:lstStyle/>
          <a:p>
            <a:pPr lvl="0"/>
            <a:r>
              <a:rPr lang="en-US" dirty="0" err="1"/>
              <a:t>Redbus</a:t>
            </a:r>
            <a:r>
              <a:rPr lang="en-US" dirty="0"/>
              <a:t> Data Scraping with Selenium &amp; Dynamic Filtering using </a:t>
            </a:r>
            <a:r>
              <a:rPr lang="en-US" dirty="0" err="1"/>
              <a:t>Streamlit</a:t>
            </a:r>
            <a:br>
              <a:rPr lang="en-US" dirty="0"/>
            </a:br>
            <a:r>
              <a:rPr lang="en-US" sz="2800" dirty="0"/>
              <a:t>- </a:t>
            </a:r>
            <a:r>
              <a:rPr lang="en-US" sz="3200" dirty="0"/>
              <a:t>MADHUMITHA. C</a:t>
            </a:r>
            <a:br>
              <a:rPr lang="en-US" sz="3200" dirty="0"/>
            </a:br>
            <a:r>
              <a:rPr lang="en-US" sz="3200" dirty="0"/>
              <a:t>MDTM28</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5B98-C5B6-4591-A238-C43C4C904E59}"/>
              </a:ext>
            </a:extLst>
          </p:cNvPr>
          <p:cNvSpPr>
            <a:spLocks noGrp="1"/>
          </p:cNvSpPr>
          <p:nvPr>
            <p:ph type="ctrTitle"/>
          </p:nvPr>
        </p:nvSpPr>
        <p:spPr>
          <a:xfrm>
            <a:off x="2200275" y="1801125"/>
            <a:ext cx="4443413" cy="1159800"/>
          </a:xfrm>
        </p:spPr>
        <p:txBody>
          <a:bodyPr/>
          <a:lstStyle/>
          <a:p>
            <a:r>
              <a:rPr lang="en-IN" dirty="0"/>
              <a:t>THANK YOU!</a:t>
            </a:r>
          </a:p>
        </p:txBody>
      </p:sp>
    </p:spTree>
    <p:extLst>
      <p:ext uri="{BB962C8B-B14F-4D97-AF65-F5344CB8AC3E}">
        <p14:creationId xmlns:p14="http://schemas.microsoft.com/office/powerpoint/2010/main" val="371964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lvl="0"/>
            <a:r>
              <a:rPr lang="en-IN" dirty="0"/>
              <a:t>PROBLEM STATEMENT:</a:t>
            </a:r>
            <a:endParaRPr dirty="0"/>
          </a:p>
        </p:txBody>
      </p:sp>
      <p:sp>
        <p:nvSpPr>
          <p:cNvPr id="61" name="Google Shape;61;p12"/>
          <p:cNvSpPr txBox="1">
            <a:spLocks noGrp="1"/>
          </p:cNvSpPr>
          <p:nvPr>
            <p:ph type="body" idx="1"/>
          </p:nvPr>
        </p:nvSpPr>
        <p:spPr>
          <a:xfrm>
            <a:off x="560308" y="1450181"/>
            <a:ext cx="8023384" cy="3153600"/>
          </a:xfrm>
          <a:prstGeom prst="rect">
            <a:avLst/>
          </a:prstGeom>
        </p:spPr>
        <p:txBody>
          <a:bodyPr spcFirstLastPara="1" wrap="square" lIns="0" tIns="0" rIns="0" bIns="0" anchor="t" anchorCtr="0">
            <a:noAutofit/>
          </a:bodyPr>
          <a:lstStyle/>
          <a:p>
            <a:pPr marL="0" indent="0">
              <a:buClr>
                <a:schemeClr val="dk1"/>
              </a:buClr>
              <a:buSzPts val="1100"/>
              <a:buNone/>
            </a:pPr>
            <a:r>
              <a:rPr lang="en-US" altLang="en-US" dirty="0">
                <a:solidFill>
                  <a:schemeClr val="bg1"/>
                </a:solidFill>
                <a:latin typeface="Titillium Web" panose="020B0604020202020204" charset="0"/>
              </a:rPr>
              <a:t>The "</a:t>
            </a:r>
            <a:r>
              <a:rPr lang="en-US" altLang="en-US" dirty="0" err="1">
                <a:solidFill>
                  <a:schemeClr val="bg1"/>
                </a:solidFill>
                <a:latin typeface="Titillium Web" panose="020B0604020202020204" charset="0"/>
              </a:rPr>
              <a:t>Redbus</a:t>
            </a:r>
            <a:r>
              <a:rPr lang="en-US" altLang="en-US" dirty="0">
                <a:solidFill>
                  <a:schemeClr val="bg1"/>
                </a:solidFill>
                <a:latin typeface="Titillium Web" panose="020B0604020202020204" charset="0"/>
              </a:rPr>
              <a:t> Data Scraping and Filtering with </a:t>
            </a:r>
            <a:r>
              <a:rPr lang="en-US" altLang="en-US" dirty="0" err="1">
                <a:solidFill>
                  <a:schemeClr val="bg1"/>
                </a:solidFill>
                <a:latin typeface="Titillium Web" panose="020B0604020202020204" charset="0"/>
              </a:rPr>
              <a:t>Streamlit</a:t>
            </a:r>
            <a:r>
              <a:rPr lang="en-US" altLang="en-US" dirty="0">
                <a:solidFill>
                  <a:schemeClr val="bg1"/>
                </a:solidFill>
                <a:latin typeface="Titillium Web" panose="020B0604020202020204" charset="0"/>
              </a:rPr>
              <a:t> Application" is a comprehensive system designed to gather, analyze, and visualize bus trip data with the goal of revolutionizing the transportation business. This project automates the extraction of detailed information from </a:t>
            </a:r>
            <a:r>
              <a:rPr lang="en-US" altLang="en-US" dirty="0" err="1">
                <a:solidFill>
                  <a:schemeClr val="bg1"/>
                </a:solidFill>
                <a:latin typeface="Titillium Web" panose="020B0604020202020204" charset="0"/>
              </a:rPr>
              <a:t>Redbus</a:t>
            </a:r>
            <a:r>
              <a:rPr lang="en-US" altLang="en-US" dirty="0">
                <a:solidFill>
                  <a:schemeClr val="bg1"/>
                </a:solidFill>
                <a:latin typeface="Titillium Web" panose="020B0604020202020204" charset="0"/>
              </a:rPr>
              <a:t>, such as bus routes, schedules, rates, and seat availability, by using Selenium for web scraping. This project has the potential to greatly enhance operational efficiency and strategic planning in the transportation sector by streamlining data gathering and offering strong tools for data-driven decision-making. </a:t>
            </a:r>
            <a:br>
              <a:rPr lang="en-US" altLang="en-US" dirty="0">
                <a:solidFill>
                  <a:schemeClr val="tx1"/>
                </a:solidFill>
                <a:latin typeface="Arial" panose="020B0604020202020204" pitchFamily="34" charset="0"/>
              </a:rPr>
            </a:br>
            <a:br>
              <a:rPr lang="en-US" altLang="en-US" dirty="0">
                <a:solidFill>
                  <a:schemeClr val="tx1"/>
                </a:solidFill>
                <a:latin typeface="Arial" panose="020B0604020202020204" pitchFamily="34" charset="0"/>
              </a:rPr>
            </a:br>
            <a:endParaRPr lang="en-US" altLang="en-US" dirty="0">
              <a:solidFill>
                <a:schemeClr val="tx1"/>
              </a:solidFill>
              <a:latin typeface="Arial" panose="020B0604020202020204" pitchFamily="34" charset="0"/>
            </a:endParaRPr>
          </a:p>
          <a:p>
            <a:pPr marL="0" lvl="0" indent="0" algn="l" rtl="0">
              <a:spcBef>
                <a:spcPts val="600"/>
              </a:spcBef>
              <a:spcAft>
                <a:spcPts val="0"/>
              </a:spcAft>
              <a:buClr>
                <a:schemeClr val="dk1"/>
              </a:buClr>
              <a:buSzPts val="1100"/>
              <a:buFont typeface="Arial"/>
              <a:buNone/>
            </a:pPr>
            <a:endParaRPr dirty="0"/>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1278732" y="0"/>
            <a:ext cx="6250782" cy="771475"/>
          </a:xfrm>
          <a:prstGeom prst="rect">
            <a:avLst/>
          </a:prstGeom>
        </p:spPr>
        <p:txBody>
          <a:bodyPr spcFirstLastPara="1" wrap="square" lIns="0" tIns="0" rIns="0" bIns="0" anchor="b" anchorCtr="0">
            <a:noAutofit/>
          </a:bodyPr>
          <a:lstStyle/>
          <a:p>
            <a:pPr lvl="0"/>
            <a:r>
              <a:rPr lang="en-IN" dirty="0"/>
              <a:t>Tools and technologies</a:t>
            </a:r>
            <a:endParaRPr dirty="0"/>
          </a:p>
        </p:txBody>
      </p:sp>
      <p:sp>
        <p:nvSpPr>
          <p:cNvPr id="76" name="Google Shape;76;p14"/>
          <p:cNvSpPr txBox="1">
            <a:spLocks noGrp="1"/>
          </p:cNvSpPr>
          <p:nvPr>
            <p:ph type="subTitle" idx="1"/>
          </p:nvPr>
        </p:nvSpPr>
        <p:spPr>
          <a:xfrm>
            <a:off x="1428750" y="1139837"/>
            <a:ext cx="5796900" cy="3810781"/>
          </a:xfrm>
          <a:prstGeom prst="rect">
            <a:avLst/>
          </a:prstGeom>
        </p:spPr>
        <p:txBody>
          <a:bodyPr spcFirstLastPara="1" wrap="square" lIns="0" tIns="0" rIns="0" bIns="0" anchor="t" anchorCtr="0">
            <a:noAutofit/>
          </a:bodyPr>
          <a:lstStyle/>
          <a:p>
            <a:pPr marL="285750" indent="-285750">
              <a:buClr>
                <a:schemeClr val="bg1"/>
              </a:buClr>
              <a:buFont typeface="Courier New" panose="02070309020205020404" pitchFamily="49" charset="0"/>
              <a:buChar char="o"/>
            </a:pPr>
            <a:r>
              <a:rPr lang="en-US" b="1" dirty="0">
                <a:solidFill>
                  <a:schemeClr val="bg1"/>
                </a:solidFill>
                <a:latin typeface="Titillium Web" panose="020B0604020202020204" charset="0"/>
              </a:rPr>
              <a:t>Python</a:t>
            </a:r>
            <a:r>
              <a:rPr lang="en-US" dirty="0">
                <a:solidFill>
                  <a:schemeClr val="bg1"/>
                </a:solidFill>
                <a:latin typeface="Titillium Web" panose="020B0604020202020204" charset="0"/>
              </a:rPr>
              <a:t>: The primary programming language.</a:t>
            </a:r>
          </a:p>
          <a:p>
            <a:pPr marL="285750" indent="-285750">
              <a:buClr>
                <a:schemeClr val="bg1"/>
              </a:buClr>
              <a:buFont typeface="Courier New" panose="02070309020205020404" pitchFamily="49" charset="0"/>
              <a:buChar char="o"/>
            </a:pPr>
            <a:endParaRPr lang="en-US" dirty="0">
              <a:solidFill>
                <a:schemeClr val="bg1"/>
              </a:solidFill>
              <a:latin typeface="Titillium Web" panose="020B0604020202020204" charset="0"/>
            </a:endParaRPr>
          </a:p>
          <a:p>
            <a:pPr marL="285750" indent="-285750">
              <a:buClr>
                <a:schemeClr val="bg1"/>
              </a:buClr>
              <a:buFont typeface="Courier New" panose="02070309020205020404" pitchFamily="49" charset="0"/>
              <a:buChar char="o"/>
            </a:pPr>
            <a:r>
              <a:rPr lang="en-US" b="1" dirty="0">
                <a:solidFill>
                  <a:schemeClr val="bg1"/>
                </a:solidFill>
                <a:latin typeface="Titillium Web" panose="020B0604020202020204" charset="0"/>
              </a:rPr>
              <a:t>Selenium</a:t>
            </a:r>
            <a:r>
              <a:rPr lang="en-US" dirty="0">
                <a:solidFill>
                  <a:schemeClr val="bg1"/>
                </a:solidFill>
                <a:latin typeface="Titillium Web" panose="020B0604020202020204" charset="0"/>
              </a:rPr>
              <a:t>: For web scraping the </a:t>
            </a:r>
            <a:r>
              <a:rPr lang="en-US" dirty="0" err="1">
                <a:solidFill>
                  <a:schemeClr val="bg1"/>
                </a:solidFill>
                <a:latin typeface="Titillium Web" panose="020B0604020202020204" charset="0"/>
              </a:rPr>
              <a:t>RedBus</a:t>
            </a:r>
            <a:r>
              <a:rPr lang="en-US" dirty="0">
                <a:solidFill>
                  <a:schemeClr val="bg1"/>
                </a:solidFill>
                <a:latin typeface="Titillium Web" panose="020B0604020202020204" charset="0"/>
              </a:rPr>
              <a:t> website.</a:t>
            </a:r>
          </a:p>
          <a:p>
            <a:pPr marL="285750" indent="-285750">
              <a:buFont typeface="Courier New" panose="02070309020205020404" pitchFamily="49" charset="0"/>
              <a:buChar char="o"/>
            </a:pPr>
            <a:endParaRPr lang="en-US" dirty="0">
              <a:solidFill>
                <a:schemeClr val="bg1"/>
              </a:solidFill>
              <a:latin typeface="Titillium Web" panose="020B0604020202020204" charset="0"/>
            </a:endParaRPr>
          </a:p>
          <a:p>
            <a:pPr marL="285750" indent="-285750">
              <a:buClr>
                <a:schemeClr val="bg1"/>
              </a:buClr>
              <a:buFont typeface="Courier New" panose="02070309020205020404" pitchFamily="49" charset="0"/>
              <a:buChar char="o"/>
            </a:pPr>
            <a:r>
              <a:rPr lang="en-US" b="1" dirty="0" err="1">
                <a:solidFill>
                  <a:schemeClr val="bg1"/>
                </a:solidFill>
                <a:latin typeface="Titillium Web" panose="020B0604020202020204" charset="0"/>
              </a:rPr>
              <a:t>Streamlit</a:t>
            </a:r>
            <a:r>
              <a:rPr lang="en-US" dirty="0">
                <a:solidFill>
                  <a:schemeClr val="bg1"/>
                </a:solidFill>
                <a:latin typeface="Titillium Web" panose="020B0604020202020204" charset="0"/>
              </a:rPr>
              <a:t>: For creating the interactive user interface.</a:t>
            </a:r>
          </a:p>
          <a:p>
            <a:pPr marL="285750" indent="-285750">
              <a:buClr>
                <a:schemeClr val="bg1"/>
              </a:buClr>
              <a:buFont typeface="Courier New" panose="02070309020205020404" pitchFamily="49" charset="0"/>
              <a:buChar char="o"/>
            </a:pPr>
            <a:endParaRPr lang="en-US" dirty="0">
              <a:solidFill>
                <a:schemeClr val="bg1"/>
              </a:solidFill>
              <a:latin typeface="Titillium Web" panose="020B0604020202020204" charset="0"/>
            </a:endParaRPr>
          </a:p>
          <a:p>
            <a:pPr marL="285750" indent="-285750">
              <a:buClr>
                <a:schemeClr val="bg1"/>
              </a:buClr>
              <a:buFont typeface="Courier New" panose="02070309020205020404" pitchFamily="49" charset="0"/>
              <a:buChar char="o"/>
            </a:pPr>
            <a:r>
              <a:rPr lang="en-US" b="1" dirty="0">
                <a:solidFill>
                  <a:schemeClr val="bg1"/>
                </a:solidFill>
                <a:latin typeface="Titillium Web" panose="020B0604020202020204" charset="0"/>
              </a:rPr>
              <a:t>MySQL</a:t>
            </a:r>
            <a:r>
              <a:rPr lang="en-US" dirty="0">
                <a:solidFill>
                  <a:schemeClr val="bg1"/>
                </a:solidFill>
                <a:latin typeface="Titillium Web" panose="020B0604020202020204" charset="0"/>
              </a:rPr>
              <a:t>: To store the scraped data.</a:t>
            </a:r>
          </a:p>
          <a:p>
            <a:pPr marL="0" lvl="0" indent="0" algn="l" rtl="0">
              <a:spcBef>
                <a:spcPts val="0"/>
              </a:spcBef>
              <a:spcAft>
                <a:spcPts val="0"/>
              </a:spcAft>
              <a:buNone/>
            </a:pPr>
            <a:endParaRPr dirty="0">
              <a:latin typeface="Titillium Web"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35756" y="55957"/>
            <a:ext cx="6025500" cy="857400"/>
          </a:xfrm>
          <a:prstGeom prst="rect">
            <a:avLst/>
          </a:prstGeom>
        </p:spPr>
        <p:txBody>
          <a:bodyPr spcFirstLastPara="1" wrap="square" lIns="0" tIns="0" rIns="0" bIns="0" anchor="b" anchorCtr="0">
            <a:noAutofit/>
          </a:bodyPr>
          <a:lstStyle/>
          <a:p>
            <a:pPr lvl="0"/>
            <a:br>
              <a:rPr lang="en-IN" sz="5400" dirty="0"/>
            </a:br>
            <a:r>
              <a:rPr lang="en-IN" dirty="0"/>
              <a:t>Selenium Overview</a:t>
            </a:r>
            <a:endParaRPr dirty="0"/>
          </a:p>
        </p:txBody>
      </p:sp>
      <p:sp>
        <p:nvSpPr>
          <p:cNvPr id="82" name="Google Shape;82;p1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p>
            <a:pPr fontAlgn="base">
              <a:buFont typeface="Courier New" panose="02070309020205020404" pitchFamily="49" charset="0"/>
              <a:buChar char="o"/>
            </a:pPr>
            <a:r>
              <a:rPr lang="en-US" b="1" dirty="0"/>
              <a:t>Open Source and Portable </a:t>
            </a:r>
            <a:r>
              <a:rPr lang="en-US" dirty="0"/>
              <a:t>– Selenium is an open source and portable Web testing Framework.</a:t>
            </a:r>
          </a:p>
          <a:p>
            <a:pPr fontAlgn="base"/>
            <a:endParaRPr lang="en-US" dirty="0"/>
          </a:p>
          <a:p>
            <a:pPr fontAlgn="base">
              <a:buFont typeface="Courier New" panose="02070309020205020404" pitchFamily="49" charset="0"/>
              <a:buChar char="o"/>
            </a:pPr>
            <a:r>
              <a:rPr lang="en-US" b="1" dirty="0"/>
              <a:t>Combination of tool and DSL - </a:t>
            </a:r>
            <a:r>
              <a:rPr lang="en-US" dirty="0"/>
              <a:t>Selenium is combination of tools and DSL (Domain Specific Language) in order to carry out various types of tests.</a:t>
            </a:r>
          </a:p>
          <a:p>
            <a:pPr marL="0" lvl="0" indent="0" algn="ctr">
              <a:spcBef>
                <a:spcPts val="0"/>
              </a:spcBef>
              <a:buNone/>
            </a:pPr>
            <a:endParaRPr lang="en-US" dirty="0"/>
          </a:p>
          <a:p>
            <a:pPr marL="457200" lvl="0" indent="-381000" algn="l" rtl="0">
              <a:spcBef>
                <a:spcPts val="600"/>
              </a:spcBef>
              <a:spcAft>
                <a:spcPts val="0"/>
              </a:spcAft>
              <a:buSzPts val="2400"/>
              <a:buChar char="▰"/>
            </a:pPr>
            <a:endParaRPr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299829" y="1135855"/>
            <a:ext cx="8544341" cy="3950495"/>
          </a:xfrm>
          <a:prstGeom prst="rect">
            <a:avLst/>
          </a:prstGeom>
        </p:spPr>
        <p:txBody>
          <a:bodyPr spcFirstLastPara="1" wrap="square" lIns="0" tIns="0" rIns="0" bIns="0" anchor="t" anchorCtr="0">
            <a:noAutofit/>
          </a:bodyPr>
          <a:lstStyle/>
          <a:p>
            <a:pPr marL="285750" indent="-285750">
              <a:buClr>
                <a:schemeClr val="bg1"/>
              </a:buClr>
            </a:pPr>
            <a:r>
              <a:rPr lang="en-US" sz="1800" b="1" dirty="0">
                <a:solidFill>
                  <a:schemeClr val="bg1"/>
                </a:solidFill>
                <a:latin typeface="Titillium Web" panose="020B0604020202020204" charset="0"/>
              </a:rPr>
              <a:t>Target Website </a:t>
            </a:r>
            <a:r>
              <a:rPr lang="en-US" dirty="0">
                <a:solidFill>
                  <a:schemeClr val="bg1"/>
                </a:solidFill>
                <a:latin typeface="Titillium Web" panose="020B0604020202020204" charset="0"/>
              </a:rPr>
              <a:t>: Red bus</a:t>
            </a:r>
          </a:p>
          <a:p>
            <a:pPr marL="285750" indent="-285750">
              <a:buClr>
                <a:schemeClr val="bg1"/>
              </a:buClr>
              <a:buFont typeface="Courier New" panose="02070309020205020404" pitchFamily="49" charset="0"/>
              <a:buChar char="o"/>
            </a:pPr>
            <a:endParaRPr lang="en-IN" dirty="0">
              <a:solidFill>
                <a:schemeClr val="bg1"/>
              </a:solidFill>
              <a:latin typeface="Titillium Web" panose="020B0604020202020204" charset="0"/>
            </a:endParaRPr>
          </a:p>
          <a:p>
            <a:pPr marL="285750" indent="-285750">
              <a:buClr>
                <a:schemeClr val="bg1"/>
              </a:buClr>
              <a:buFont typeface="Courier New" panose="02070309020205020404" pitchFamily="49" charset="0"/>
              <a:buChar char="o"/>
            </a:pPr>
            <a:r>
              <a:rPr lang="en-IN" dirty="0">
                <a:solidFill>
                  <a:schemeClr val="bg1"/>
                </a:solidFill>
                <a:latin typeface="Titillium Web" panose="020B0604020202020204" charset="0"/>
              </a:rPr>
              <a:t>Selenium was used to extract data from red bus website</a:t>
            </a:r>
          </a:p>
          <a:p>
            <a:pPr marL="285750" indent="-285750">
              <a:buClr>
                <a:schemeClr val="bg1"/>
              </a:buClr>
              <a:buFont typeface="Courier New" panose="02070309020205020404" pitchFamily="49" charset="0"/>
              <a:buChar char="o"/>
            </a:pPr>
            <a:endParaRPr lang="en-IN" dirty="0">
              <a:solidFill>
                <a:schemeClr val="bg1"/>
              </a:solidFill>
              <a:latin typeface="Titillium Web" panose="020B0604020202020204" charset="0"/>
            </a:endParaRPr>
          </a:p>
          <a:p>
            <a:pPr>
              <a:buClr>
                <a:schemeClr val="bg1"/>
              </a:buClr>
            </a:pPr>
            <a:r>
              <a:rPr lang="en-US" b="1" dirty="0">
                <a:solidFill>
                  <a:schemeClr val="bg1"/>
                </a:solidFill>
                <a:latin typeface="Titillium Web" panose="020B0604020202020204" charset="0"/>
              </a:rPr>
              <a:t>Key Elements </a:t>
            </a:r>
            <a:r>
              <a:rPr lang="en-US" dirty="0">
                <a:solidFill>
                  <a:schemeClr val="bg1"/>
                </a:solidFill>
                <a:latin typeface="Titillium Web" panose="020B0604020202020204" charset="0"/>
              </a:rPr>
              <a:t>: </a:t>
            </a:r>
          </a:p>
          <a:p>
            <a:pPr marL="285750" indent="-285750">
              <a:buClr>
                <a:schemeClr val="bg1"/>
              </a:buClr>
              <a:buFont typeface="Courier New" panose="02070309020205020404" pitchFamily="49" charset="0"/>
              <a:buChar char="o"/>
            </a:pPr>
            <a:endParaRPr lang="en-US" dirty="0">
              <a:solidFill>
                <a:schemeClr val="bg1"/>
              </a:solidFill>
              <a:latin typeface="Titillium Web" panose="020B0604020202020204" charset="0"/>
            </a:endParaRPr>
          </a:p>
          <a:p>
            <a:pPr marL="285750" indent="-285750">
              <a:buClr>
                <a:schemeClr val="bg1"/>
              </a:buClr>
              <a:buFont typeface="Wingdings" panose="05000000000000000000" pitchFamily="2" charset="2"/>
              <a:buChar char="Ø"/>
            </a:pPr>
            <a:r>
              <a:rPr lang="en-US" dirty="0">
                <a:solidFill>
                  <a:schemeClr val="bg1"/>
                </a:solidFill>
                <a:latin typeface="Titillium Web" panose="020B0604020202020204" charset="0"/>
              </a:rPr>
              <a:t>Identifying key elements to scrape (ID, route name, route link, bus name, bus type,  departing time, duration, reaching time, star rating, price, seat availability).</a:t>
            </a:r>
          </a:p>
          <a:p>
            <a:endParaRPr lang="en-US" dirty="0">
              <a:solidFill>
                <a:schemeClr val="bg1"/>
              </a:solidFill>
              <a:latin typeface="Titillium Web" panose="020B0604020202020204" charset="0"/>
            </a:endParaRPr>
          </a:p>
          <a:p>
            <a:pPr marL="0" indent="0">
              <a:buClr>
                <a:schemeClr val="bg1"/>
              </a:buClr>
              <a:buNone/>
            </a:pPr>
            <a:endParaRPr lang="en-IN" dirty="0">
              <a:solidFill>
                <a:schemeClr val="bg1"/>
              </a:solidFill>
              <a:latin typeface="Titillium Web" panose="020B0604020202020204" charset="0"/>
            </a:endParaRPr>
          </a:p>
          <a:p>
            <a:pPr marL="0" lvl="0" indent="0" algn="l" rtl="0">
              <a:spcBef>
                <a:spcPts val="600"/>
              </a:spcBef>
              <a:spcAft>
                <a:spcPts val="0"/>
              </a:spcAft>
              <a:buNone/>
            </a:pPr>
            <a:r>
              <a:rPr lang="en" dirty="0">
                <a:latin typeface="Titillium Web" panose="020B0604020202020204" charset="0"/>
              </a:rPr>
              <a:t> </a:t>
            </a:r>
            <a:endParaRPr dirty="0">
              <a:latin typeface="Titillium Web" panose="020B0604020202020204" charset="0"/>
            </a:endParaRPr>
          </a:p>
        </p:txBody>
      </p:sp>
      <p:sp>
        <p:nvSpPr>
          <p:cNvPr id="114" name="Google Shape;114;p18"/>
          <p:cNvSpPr txBox="1">
            <a:spLocks noGrp="1"/>
          </p:cNvSpPr>
          <p:nvPr>
            <p:ph type="title"/>
          </p:nvPr>
        </p:nvSpPr>
        <p:spPr>
          <a:xfrm>
            <a:off x="407193" y="153359"/>
            <a:ext cx="5557839" cy="818191"/>
          </a:xfrm>
          <a:prstGeom prst="rect">
            <a:avLst/>
          </a:prstGeom>
        </p:spPr>
        <p:txBody>
          <a:bodyPr spcFirstLastPara="1" wrap="square" lIns="0" tIns="0" rIns="0" bIns="0" anchor="b" anchorCtr="0">
            <a:noAutofit/>
          </a:bodyPr>
          <a:lstStyle/>
          <a:p>
            <a:r>
              <a:rPr lang="en-IN" sz="2800" dirty="0">
                <a:solidFill>
                  <a:schemeClr val="bg1"/>
                </a:solidFill>
                <a:latin typeface="Titillium Web" panose="020B0604020202020204" charset="0"/>
              </a:rPr>
              <a:t>Data scrapping with selenium</a:t>
            </a:r>
            <a:br>
              <a:rPr lang="en-IN" sz="2800" dirty="0">
                <a:solidFill>
                  <a:schemeClr val="bg1"/>
                </a:solidFill>
                <a:latin typeface="Titillium Web" panose="020B0604020202020204" charset="0"/>
              </a:rPr>
            </a:br>
            <a:endParaRPr sz="2800" dirty="0">
              <a:latin typeface="Titillium Web" panose="020B0604020202020204" charset="0"/>
            </a:endParaRPr>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34830" y="107157"/>
            <a:ext cx="4672013" cy="1042987"/>
          </a:xfrm>
          <a:prstGeom prst="rect">
            <a:avLst/>
          </a:prstGeom>
        </p:spPr>
        <p:txBody>
          <a:bodyPr spcFirstLastPara="1" wrap="square" lIns="0" tIns="0" rIns="0" bIns="0" anchor="b" anchorCtr="0">
            <a:noAutofit/>
          </a:bodyPr>
          <a:lstStyle/>
          <a:p>
            <a:r>
              <a:rPr lang="en-IN" dirty="0"/>
              <a:t>Storing Data in MySQL</a:t>
            </a:r>
            <a:br>
              <a:rPr lang="en-IN" dirty="0"/>
            </a:br>
            <a:endParaRPr dirty="0"/>
          </a:p>
        </p:txBody>
      </p:sp>
      <p:sp>
        <p:nvSpPr>
          <p:cNvPr id="122" name="Google Shape;122;p19"/>
          <p:cNvSpPr txBox="1">
            <a:spLocks noGrp="1"/>
          </p:cNvSpPr>
          <p:nvPr>
            <p:ph type="body" idx="1"/>
          </p:nvPr>
        </p:nvSpPr>
        <p:spPr>
          <a:xfrm>
            <a:off x="334830" y="828675"/>
            <a:ext cx="8179594" cy="3321000"/>
          </a:xfrm>
          <a:prstGeom prst="rect">
            <a:avLst/>
          </a:prstGeom>
        </p:spPr>
        <p:txBody>
          <a:bodyPr spcFirstLastPara="1" wrap="square" lIns="0" tIns="0" rIns="0" bIns="0" anchor="t" anchorCtr="0">
            <a:noAutofit/>
          </a:bodyPr>
          <a:lstStyle/>
          <a:p>
            <a:pPr marL="285750" indent="-285750"/>
            <a:r>
              <a:rPr lang="en-IN" dirty="0"/>
              <a:t>Database name: </a:t>
            </a:r>
            <a:r>
              <a:rPr lang="en-IN" dirty="0" err="1"/>
              <a:t>Bus_Data</a:t>
            </a:r>
            <a:endParaRPr lang="en-IN" dirty="0"/>
          </a:p>
          <a:p>
            <a:pPr marL="285750" indent="-285750"/>
            <a:r>
              <a:rPr lang="en-IN" dirty="0"/>
              <a:t>Table Structure: </a:t>
            </a:r>
            <a:r>
              <a:rPr lang="en-IN" dirty="0" err="1"/>
              <a:t>All_bus_data</a:t>
            </a:r>
            <a:endParaRPr lang="en-IN" dirty="0"/>
          </a:p>
          <a:p>
            <a:pPr marL="285750" indent="-285750"/>
            <a:endParaRPr dirty="0"/>
          </a:p>
        </p:txBody>
      </p:sp>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2" name="Table 1">
            <a:extLst>
              <a:ext uri="{FF2B5EF4-FFF2-40B4-BE49-F238E27FC236}">
                <a16:creationId xmlns:a16="http://schemas.microsoft.com/office/drawing/2014/main" id="{F28E5D3B-8CA8-46D3-ADBD-223E32C789C8}"/>
              </a:ext>
            </a:extLst>
          </p:cNvPr>
          <p:cNvGraphicFramePr>
            <a:graphicFrameLocks noGrp="1"/>
          </p:cNvGraphicFramePr>
          <p:nvPr>
            <p:extLst>
              <p:ext uri="{D42A27DB-BD31-4B8C-83A1-F6EECF244321}">
                <p14:modId xmlns:p14="http://schemas.microsoft.com/office/powerpoint/2010/main" val="296460789"/>
              </p:ext>
            </p:extLst>
          </p:nvPr>
        </p:nvGraphicFramePr>
        <p:xfrm>
          <a:off x="586939" y="1592519"/>
          <a:ext cx="5592635" cy="3148013"/>
        </p:xfrm>
        <a:graphic>
          <a:graphicData uri="http://schemas.openxmlformats.org/drawingml/2006/table">
            <a:tbl>
              <a:tblPr/>
              <a:tblGrid>
                <a:gridCol w="1840311">
                  <a:extLst>
                    <a:ext uri="{9D8B030D-6E8A-4147-A177-3AD203B41FA5}">
                      <a16:colId xmlns:a16="http://schemas.microsoft.com/office/drawing/2014/main" val="784367064"/>
                    </a:ext>
                  </a:extLst>
                </a:gridCol>
                <a:gridCol w="1230857">
                  <a:extLst>
                    <a:ext uri="{9D8B030D-6E8A-4147-A177-3AD203B41FA5}">
                      <a16:colId xmlns:a16="http://schemas.microsoft.com/office/drawing/2014/main" val="1131377981"/>
                    </a:ext>
                  </a:extLst>
                </a:gridCol>
                <a:gridCol w="2521467">
                  <a:extLst>
                    <a:ext uri="{9D8B030D-6E8A-4147-A177-3AD203B41FA5}">
                      <a16:colId xmlns:a16="http://schemas.microsoft.com/office/drawing/2014/main" val="2984431740"/>
                    </a:ext>
                  </a:extLst>
                </a:gridCol>
              </a:tblGrid>
              <a:tr h="287946">
                <a:tc>
                  <a:txBody>
                    <a:bodyPr/>
                    <a:lstStyle/>
                    <a:p>
                      <a:pPr algn="ctr" rtl="0" fontAlgn="t">
                        <a:spcBef>
                          <a:spcPts val="1200"/>
                        </a:spcBef>
                        <a:spcAft>
                          <a:spcPts val="1200"/>
                        </a:spcAft>
                      </a:pPr>
                      <a:r>
                        <a:rPr lang="en-IN" sz="700" b="1" i="0" u="none" strike="noStrike">
                          <a:solidFill>
                            <a:srgbClr val="000000"/>
                          </a:solidFill>
                          <a:effectLst/>
                          <a:latin typeface="Arial" panose="020B0604020202020204" pitchFamily="34" charset="0"/>
                        </a:rPr>
                        <a:t>Column Name</a:t>
                      </a:r>
                      <a:endParaRPr lang="en-IN" sz="800">
                        <a:effectLst/>
                      </a:endParaRPr>
                    </a:p>
                  </a:txBody>
                  <a:tcPr marL="37106" marR="37106" marT="37106" marB="37106">
                    <a:lnL>
                      <a:noFill/>
                    </a:lnL>
                    <a:lnR>
                      <a:noFill/>
                    </a:lnR>
                    <a:lnT>
                      <a:noFill/>
                    </a:lnT>
                    <a:lnB>
                      <a:noFill/>
                    </a:lnB>
                    <a:solidFill>
                      <a:srgbClr val="D9D9D9"/>
                    </a:solidFill>
                  </a:tcPr>
                </a:tc>
                <a:tc>
                  <a:txBody>
                    <a:bodyPr/>
                    <a:lstStyle/>
                    <a:p>
                      <a:pPr algn="ctr" rtl="0" fontAlgn="t">
                        <a:spcBef>
                          <a:spcPts val="1200"/>
                        </a:spcBef>
                        <a:spcAft>
                          <a:spcPts val="1200"/>
                        </a:spcAft>
                      </a:pPr>
                      <a:r>
                        <a:rPr lang="en-IN" sz="700" b="1" i="0" u="none" strike="noStrike">
                          <a:solidFill>
                            <a:srgbClr val="000000"/>
                          </a:solidFill>
                          <a:effectLst/>
                          <a:latin typeface="Arial" panose="020B0604020202020204" pitchFamily="34" charset="0"/>
                        </a:rPr>
                        <a:t>Data Type</a:t>
                      </a:r>
                      <a:endParaRPr lang="en-IN" sz="800">
                        <a:effectLst/>
                      </a:endParaRPr>
                    </a:p>
                  </a:txBody>
                  <a:tcPr marL="37106" marR="37106" marT="37106" marB="37106">
                    <a:lnL>
                      <a:noFill/>
                    </a:lnL>
                    <a:lnR>
                      <a:noFill/>
                    </a:lnR>
                    <a:lnT>
                      <a:noFill/>
                    </a:lnT>
                    <a:lnB>
                      <a:noFill/>
                    </a:lnB>
                    <a:solidFill>
                      <a:srgbClr val="D9D9D9"/>
                    </a:solidFill>
                  </a:tcPr>
                </a:tc>
                <a:tc>
                  <a:txBody>
                    <a:bodyPr/>
                    <a:lstStyle/>
                    <a:p>
                      <a:pPr algn="ctr" rtl="0" fontAlgn="t">
                        <a:spcBef>
                          <a:spcPts val="1200"/>
                        </a:spcBef>
                        <a:spcAft>
                          <a:spcPts val="1200"/>
                        </a:spcAft>
                      </a:pPr>
                      <a:r>
                        <a:rPr lang="en-IN" sz="700" b="1" i="0" u="none" strike="noStrike">
                          <a:solidFill>
                            <a:srgbClr val="000000"/>
                          </a:solidFill>
                          <a:effectLst/>
                          <a:latin typeface="Arial" panose="020B0604020202020204" pitchFamily="34" charset="0"/>
                        </a:rPr>
                        <a:t>Description</a:t>
                      </a:r>
                      <a:endParaRPr lang="en-IN" sz="800">
                        <a:effectLst/>
                      </a:endParaRPr>
                    </a:p>
                  </a:txBody>
                  <a:tcPr marL="37106" marR="37106" marT="37106" marB="37106">
                    <a:lnL>
                      <a:noFill/>
                    </a:lnL>
                    <a:lnR>
                      <a:noFill/>
                    </a:lnR>
                    <a:lnT>
                      <a:noFill/>
                    </a:lnT>
                    <a:lnB>
                      <a:noFill/>
                    </a:lnB>
                    <a:solidFill>
                      <a:srgbClr val="D9D9D9"/>
                    </a:solidFill>
                  </a:tcPr>
                </a:tc>
                <a:extLst>
                  <a:ext uri="{0D108BD9-81ED-4DB2-BD59-A6C34878D82A}">
                    <a16:rowId xmlns:a16="http://schemas.microsoft.com/office/drawing/2014/main" val="2718084911"/>
                  </a:ext>
                </a:extLst>
              </a:tr>
              <a:tr h="357981">
                <a:tc>
                  <a:txBody>
                    <a:bodyPr/>
                    <a:lstStyle/>
                    <a:p>
                      <a:pPr rtl="0" fontAlgn="t">
                        <a:spcBef>
                          <a:spcPts val="1200"/>
                        </a:spcBef>
                        <a:spcAft>
                          <a:spcPts val="1200"/>
                        </a:spcAft>
                      </a:pPr>
                      <a:r>
                        <a:rPr lang="en-IN" sz="700" b="0" i="0" u="none" strike="noStrike" dirty="0">
                          <a:solidFill>
                            <a:srgbClr val="000000"/>
                          </a:solidFill>
                          <a:effectLst/>
                          <a:latin typeface="Arial" panose="020B0604020202020204" pitchFamily="34" charset="0"/>
                        </a:rPr>
                        <a:t>id</a:t>
                      </a:r>
                      <a:endParaRPr lang="en-IN" sz="800" dirty="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dirty="0">
                          <a:solidFill>
                            <a:srgbClr val="000000"/>
                          </a:solidFill>
                          <a:effectLst/>
                          <a:latin typeface="Arial" panose="020B0604020202020204" pitchFamily="34" charset="0"/>
                        </a:rPr>
                        <a:t>INT</a:t>
                      </a:r>
                      <a:endParaRPr lang="en-IN" sz="800" dirty="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dirty="0">
                          <a:solidFill>
                            <a:srgbClr val="000000"/>
                          </a:solidFill>
                          <a:effectLst/>
                          <a:latin typeface="Arial" panose="020B0604020202020204" pitchFamily="34" charset="0"/>
                        </a:rPr>
                        <a:t>Primary Key (Auto-increment)</a:t>
                      </a:r>
                      <a:endParaRPr lang="en-IN" sz="800" dirty="0">
                        <a:effectLst/>
                      </a:endParaRPr>
                    </a:p>
                  </a:txBody>
                  <a:tcPr marL="37106" marR="37106" marT="37106" marB="37106">
                    <a:lnL>
                      <a:noFill/>
                    </a:lnL>
                    <a:lnR>
                      <a:noFill/>
                    </a:lnR>
                    <a:lnT>
                      <a:noFill/>
                    </a:lnT>
                    <a:lnB>
                      <a:noFill/>
                    </a:lnB>
                    <a:solidFill>
                      <a:srgbClr val="D9D9D9"/>
                    </a:solidFill>
                  </a:tcPr>
                </a:tc>
                <a:extLst>
                  <a:ext uri="{0D108BD9-81ED-4DB2-BD59-A6C34878D82A}">
                    <a16:rowId xmlns:a16="http://schemas.microsoft.com/office/drawing/2014/main" val="161670762"/>
                  </a:ext>
                </a:extLst>
              </a:tr>
              <a:tr h="394812">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route_name</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TEXT</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US" sz="700" b="0" i="0" u="none" strike="noStrike">
                          <a:solidFill>
                            <a:srgbClr val="000000"/>
                          </a:solidFill>
                          <a:effectLst/>
                          <a:latin typeface="Arial" panose="020B0604020202020204" pitchFamily="34" charset="0"/>
                        </a:rPr>
                        <a:t>Bus Route information for each state transport</a:t>
                      </a:r>
                      <a:endParaRPr lang="en-US" sz="800">
                        <a:effectLst/>
                      </a:endParaRPr>
                    </a:p>
                  </a:txBody>
                  <a:tcPr marL="37106" marR="37106" marT="37106" marB="37106">
                    <a:lnL>
                      <a:noFill/>
                    </a:lnL>
                    <a:lnR>
                      <a:noFill/>
                    </a:lnR>
                    <a:lnT>
                      <a:noFill/>
                    </a:lnT>
                    <a:lnB>
                      <a:noFill/>
                    </a:lnB>
                    <a:solidFill>
                      <a:srgbClr val="D9D9D9"/>
                    </a:solidFill>
                  </a:tcPr>
                </a:tc>
                <a:extLst>
                  <a:ext uri="{0D108BD9-81ED-4DB2-BD59-A6C34878D82A}">
                    <a16:rowId xmlns:a16="http://schemas.microsoft.com/office/drawing/2014/main" val="1404384056"/>
                  </a:ext>
                </a:extLst>
              </a:tr>
              <a:tr h="287946">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route_link</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TEXT</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US" sz="700" b="0" i="0" u="none" strike="noStrike">
                          <a:solidFill>
                            <a:srgbClr val="000000"/>
                          </a:solidFill>
                          <a:effectLst/>
                          <a:latin typeface="Arial" panose="020B0604020202020204" pitchFamily="34" charset="0"/>
                        </a:rPr>
                        <a:t>Link to the route details</a:t>
                      </a:r>
                      <a:endParaRPr lang="en-US" sz="800">
                        <a:effectLst/>
                      </a:endParaRPr>
                    </a:p>
                  </a:txBody>
                  <a:tcPr marL="37106" marR="37106" marT="37106" marB="37106">
                    <a:lnL>
                      <a:noFill/>
                    </a:lnL>
                    <a:lnR>
                      <a:noFill/>
                    </a:lnR>
                    <a:lnT>
                      <a:noFill/>
                    </a:lnT>
                    <a:lnB>
                      <a:noFill/>
                    </a:lnB>
                    <a:solidFill>
                      <a:srgbClr val="D9D9D9"/>
                    </a:solidFill>
                  </a:tcPr>
                </a:tc>
                <a:extLst>
                  <a:ext uri="{0D108BD9-81ED-4DB2-BD59-A6C34878D82A}">
                    <a16:rowId xmlns:a16="http://schemas.microsoft.com/office/drawing/2014/main" val="1156904949"/>
                  </a:ext>
                </a:extLst>
              </a:tr>
              <a:tr h="191098">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busname</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TEXT</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Name of the bus</a:t>
                      </a:r>
                      <a:endParaRPr lang="en-IN" sz="800">
                        <a:effectLst/>
                      </a:endParaRPr>
                    </a:p>
                  </a:txBody>
                  <a:tcPr marL="37106" marR="37106" marT="37106" marB="37106">
                    <a:lnL>
                      <a:noFill/>
                    </a:lnL>
                    <a:lnR>
                      <a:noFill/>
                    </a:lnR>
                    <a:lnT>
                      <a:noFill/>
                    </a:lnT>
                    <a:lnB>
                      <a:noFill/>
                    </a:lnB>
                    <a:solidFill>
                      <a:srgbClr val="D9D9D9"/>
                    </a:solidFill>
                  </a:tcPr>
                </a:tc>
                <a:extLst>
                  <a:ext uri="{0D108BD9-81ED-4DB2-BD59-A6C34878D82A}">
                    <a16:rowId xmlns:a16="http://schemas.microsoft.com/office/drawing/2014/main" val="1454466703"/>
                  </a:ext>
                </a:extLst>
              </a:tr>
              <a:tr h="191098">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bustype</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TEXT</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Type of the bus</a:t>
                      </a:r>
                      <a:endParaRPr lang="en-IN" sz="800">
                        <a:effectLst/>
                      </a:endParaRPr>
                    </a:p>
                  </a:txBody>
                  <a:tcPr marL="37106" marR="37106" marT="37106" marB="37106">
                    <a:lnL>
                      <a:noFill/>
                    </a:lnL>
                    <a:lnR>
                      <a:noFill/>
                    </a:lnR>
                    <a:lnT>
                      <a:noFill/>
                    </a:lnT>
                    <a:lnB>
                      <a:noFill/>
                    </a:lnB>
                    <a:solidFill>
                      <a:srgbClr val="D9D9D9"/>
                    </a:solidFill>
                  </a:tcPr>
                </a:tc>
                <a:extLst>
                  <a:ext uri="{0D108BD9-81ED-4DB2-BD59-A6C34878D82A}">
                    <a16:rowId xmlns:a16="http://schemas.microsoft.com/office/drawing/2014/main" val="1704943610"/>
                  </a:ext>
                </a:extLst>
              </a:tr>
              <a:tr h="191098">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departing_time</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TIME</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Departure time</a:t>
                      </a:r>
                      <a:endParaRPr lang="en-IN" sz="800">
                        <a:effectLst/>
                      </a:endParaRPr>
                    </a:p>
                  </a:txBody>
                  <a:tcPr marL="37106" marR="37106" marT="37106" marB="37106">
                    <a:lnL>
                      <a:noFill/>
                    </a:lnL>
                    <a:lnR>
                      <a:noFill/>
                    </a:lnR>
                    <a:lnT>
                      <a:noFill/>
                    </a:lnT>
                    <a:lnB>
                      <a:noFill/>
                    </a:lnB>
                    <a:solidFill>
                      <a:srgbClr val="D9D9D9"/>
                    </a:solidFill>
                  </a:tcPr>
                </a:tc>
                <a:extLst>
                  <a:ext uri="{0D108BD9-81ED-4DB2-BD59-A6C34878D82A}">
                    <a16:rowId xmlns:a16="http://schemas.microsoft.com/office/drawing/2014/main" val="1081951342"/>
                  </a:ext>
                </a:extLst>
              </a:tr>
              <a:tr h="287946">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duration</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TEXT</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Duration of the journey</a:t>
                      </a:r>
                      <a:endParaRPr lang="en-IN" sz="800">
                        <a:effectLst/>
                      </a:endParaRPr>
                    </a:p>
                  </a:txBody>
                  <a:tcPr marL="37106" marR="37106" marT="37106" marB="37106">
                    <a:lnL>
                      <a:noFill/>
                    </a:lnL>
                    <a:lnR>
                      <a:noFill/>
                    </a:lnR>
                    <a:lnT>
                      <a:noFill/>
                    </a:lnT>
                    <a:lnB>
                      <a:noFill/>
                    </a:lnB>
                    <a:solidFill>
                      <a:srgbClr val="D9D9D9"/>
                    </a:solidFill>
                  </a:tcPr>
                </a:tc>
                <a:extLst>
                  <a:ext uri="{0D108BD9-81ED-4DB2-BD59-A6C34878D82A}">
                    <a16:rowId xmlns:a16="http://schemas.microsoft.com/office/drawing/2014/main" val="1555698707"/>
                  </a:ext>
                </a:extLst>
              </a:tr>
              <a:tr h="191098">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reaching_time</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TIME</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Arrival time</a:t>
                      </a:r>
                      <a:endParaRPr lang="en-IN" sz="800">
                        <a:effectLst/>
                      </a:endParaRPr>
                    </a:p>
                  </a:txBody>
                  <a:tcPr marL="37106" marR="37106" marT="37106" marB="37106">
                    <a:lnL>
                      <a:noFill/>
                    </a:lnL>
                    <a:lnR>
                      <a:noFill/>
                    </a:lnR>
                    <a:lnT>
                      <a:noFill/>
                    </a:lnT>
                    <a:lnB>
                      <a:noFill/>
                    </a:lnB>
                    <a:solidFill>
                      <a:srgbClr val="D9D9D9"/>
                    </a:solidFill>
                  </a:tcPr>
                </a:tc>
                <a:extLst>
                  <a:ext uri="{0D108BD9-81ED-4DB2-BD59-A6C34878D82A}">
                    <a16:rowId xmlns:a16="http://schemas.microsoft.com/office/drawing/2014/main" val="2729140243"/>
                  </a:ext>
                </a:extLst>
              </a:tr>
              <a:tr h="191098">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star_rating</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FLOAT</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Rating of the bus</a:t>
                      </a:r>
                      <a:endParaRPr lang="en-IN" sz="800">
                        <a:effectLst/>
                      </a:endParaRPr>
                    </a:p>
                  </a:txBody>
                  <a:tcPr marL="37106" marR="37106" marT="37106" marB="37106">
                    <a:lnL>
                      <a:noFill/>
                    </a:lnL>
                    <a:lnR>
                      <a:noFill/>
                    </a:lnR>
                    <a:lnT>
                      <a:noFill/>
                    </a:lnT>
                    <a:lnB>
                      <a:noFill/>
                    </a:lnB>
                    <a:solidFill>
                      <a:srgbClr val="D9D9D9"/>
                    </a:solidFill>
                  </a:tcPr>
                </a:tc>
                <a:extLst>
                  <a:ext uri="{0D108BD9-81ED-4DB2-BD59-A6C34878D82A}">
                    <a16:rowId xmlns:a16="http://schemas.microsoft.com/office/drawing/2014/main" val="3222271173"/>
                  </a:ext>
                </a:extLst>
              </a:tr>
              <a:tr h="287946">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price</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DECIMAL</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Price of the ticket</a:t>
                      </a:r>
                      <a:endParaRPr lang="en-IN" sz="800">
                        <a:effectLst/>
                      </a:endParaRPr>
                    </a:p>
                  </a:txBody>
                  <a:tcPr marL="37106" marR="37106" marT="37106" marB="37106">
                    <a:lnL>
                      <a:noFill/>
                    </a:lnL>
                    <a:lnR>
                      <a:noFill/>
                    </a:lnR>
                    <a:lnT>
                      <a:noFill/>
                    </a:lnT>
                    <a:lnB>
                      <a:noFill/>
                    </a:lnB>
                    <a:solidFill>
                      <a:srgbClr val="D9D9D9"/>
                    </a:solidFill>
                  </a:tcPr>
                </a:tc>
                <a:extLst>
                  <a:ext uri="{0D108BD9-81ED-4DB2-BD59-A6C34878D82A}">
                    <a16:rowId xmlns:a16="http://schemas.microsoft.com/office/drawing/2014/main" val="3259965037"/>
                  </a:ext>
                </a:extLst>
              </a:tr>
              <a:tr h="287946">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seats_available</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a:solidFill>
                            <a:srgbClr val="000000"/>
                          </a:solidFill>
                          <a:effectLst/>
                          <a:latin typeface="Arial" panose="020B0604020202020204" pitchFamily="34" charset="0"/>
                        </a:rPr>
                        <a:t>INT</a:t>
                      </a:r>
                      <a:endParaRPr lang="en-IN" sz="800">
                        <a:effectLst/>
                      </a:endParaRPr>
                    </a:p>
                  </a:txBody>
                  <a:tcPr marL="37106" marR="37106" marT="37106" marB="37106">
                    <a:lnL>
                      <a:noFill/>
                    </a:lnL>
                    <a:lnR>
                      <a:noFill/>
                    </a:lnR>
                    <a:lnT>
                      <a:noFill/>
                    </a:lnT>
                    <a:lnB>
                      <a:noFill/>
                    </a:lnB>
                    <a:solidFill>
                      <a:srgbClr val="D9D9D9"/>
                    </a:solidFill>
                  </a:tcPr>
                </a:tc>
                <a:tc>
                  <a:txBody>
                    <a:bodyPr/>
                    <a:lstStyle/>
                    <a:p>
                      <a:pPr rtl="0" fontAlgn="t">
                        <a:spcBef>
                          <a:spcPts val="1200"/>
                        </a:spcBef>
                        <a:spcAft>
                          <a:spcPts val="1200"/>
                        </a:spcAft>
                      </a:pPr>
                      <a:r>
                        <a:rPr lang="en-IN" sz="700" b="0" i="0" u="none" strike="noStrike" dirty="0">
                          <a:solidFill>
                            <a:srgbClr val="000000"/>
                          </a:solidFill>
                          <a:effectLst/>
                          <a:latin typeface="Arial" panose="020B0604020202020204" pitchFamily="34" charset="0"/>
                        </a:rPr>
                        <a:t>Number of seats available</a:t>
                      </a:r>
                      <a:endParaRPr lang="en-IN" sz="800" dirty="0">
                        <a:effectLst/>
                      </a:endParaRPr>
                    </a:p>
                  </a:txBody>
                  <a:tcPr marL="37106" marR="37106" marT="37106" marB="37106">
                    <a:lnL>
                      <a:noFill/>
                    </a:lnL>
                    <a:lnR>
                      <a:noFill/>
                    </a:lnR>
                    <a:lnT>
                      <a:noFill/>
                    </a:lnT>
                    <a:lnB>
                      <a:noFill/>
                    </a:lnB>
                    <a:solidFill>
                      <a:srgbClr val="D9D9D9"/>
                    </a:solidFill>
                  </a:tcPr>
                </a:tc>
                <a:extLst>
                  <a:ext uri="{0D108BD9-81ED-4DB2-BD59-A6C34878D82A}">
                    <a16:rowId xmlns:a16="http://schemas.microsoft.com/office/drawing/2014/main" val="2107352572"/>
                  </a:ext>
                </a:extLst>
              </a:tr>
            </a:tbl>
          </a:graphicData>
        </a:graphic>
      </p:graphicFrame>
      <p:sp>
        <p:nvSpPr>
          <p:cNvPr id="3" name="Rectangle 1">
            <a:extLst>
              <a:ext uri="{FF2B5EF4-FFF2-40B4-BE49-F238E27FC236}">
                <a16:creationId xmlns:a16="http://schemas.microsoft.com/office/drawing/2014/main" id="{0C40B86B-03DD-4492-8A58-1E43DCF9A612}"/>
              </a:ext>
            </a:extLst>
          </p:cNvPr>
          <p:cNvSpPr>
            <a:spLocks noChangeArrowheads="1"/>
          </p:cNvSpPr>
          <p:nvPr/>
        </p:nvSpPr>
        <p:spPr bwMode="auto">
          <a:xfrm>
            <a:off x="2428875" y="14287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9432" y="0"/>
            <a:ext cx="5161937" cy="63813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Introduction To </a:t>
            </a:r>
            <a:r>
              <a:rPr lang="en-IN" dirty="0" err="1"/>
              <a:t>Streamlit</a:t>
            </a:r>
            <a:r>
              <a:rPr lang="en-IN" dirty="0"/>
              <a:t>:</a:t>
            </a:r>
            <a:endParaRPr dirty="0"/>
          </a:p>
        </p:txBody>
      </p:sp>
      <p:sp>
        <p:nvSpPr>
          <p:cNvPr id="131" name="Google Shape;131;p20"/>
          <p:cNvSpPr txBox="1">
            <a:spLocks noGrp="1"/>
          </p:cNvSpPr>
          <p:nvPr>
            <p:ph type="body" idx="1"/>
          </p:nvPr>
        </p:nvSpPr>
        <p:spPr>
          <a:xfrm>
            <a:off x="457199" y="722671"/>
            <a:ext cx="7470059" cy="4321277"/>
          </a:xfrm>
          <a:prstGeom prst="rect">
            <a:avLst/>
          </a:prstGeom>
        </p:spPr>
        <p:txBody>
          <a:bodyPr spcFirstLastPara="1" wrap="square" lIns="0" tIns="0" rIns="0" bIns="0" anchor="t" anchorCtr="0">
            <a:noAutofit/>
          </a:bodyPr>
          <a:lstStyle/>
          <a:p>
            <a:pPr marL="0" lvl="0" indent="0">
              <a:buNone/>
            </a:pPr>
            <a:r>
              <a:rPr lang="en-US" dirty="0" err="1"/>
              <a:t>Streamlit</a:t>
            </a:r>
            <a:r>
              <a:rPr lang="en-US" dirty="0"/>
              <a:t> is an open-source app framework in python language.</a:t>
            </a:r>
          </a:p>
          <a:p>
            <a:pPr marL="0" lvl="0" indent="0">
              <a:buNone/>
            </a:pPr>
            <a:endParaRPr lang="en-US" dirty="0"/>
          </a:p>
          <a:p>
            <a:pPr marL="0" lvl="0" indent="0">
              <a:buNone/>
            </a:pPr>
            <a:r>
              <a:rPr lang="en-IN" b="1" dirty="0"/>
              <a:t>Key Features of </a:t>
            </a:r>
            <a:r>
              <a:rPr lang="en-IN" b="1" dirty="0" err="1"/>
              <a:t>Streamlit</a:t>
            </a:r>
            <a:r>
              <a:rPr lang="en-IN" dirty="0"/>
              <a:t>:</a:t>
            </a:r>
          </a:p>
          <a:p>
            <a:pPr marL="342900" indent="-342900"/>
            <a:r>
              <a:rPr lang="en-IN" dirty="0"/>
              <a:t>Easy to Use</a:t>
            </a:r>
          </a:p>
          <a:p>
            <a:r>
              <a:rPr lang="en-US" dirty="0"/>
              <a:t>Widgets for Interactivity</a:t>
            </a:r>
          </a:p>
          <a:p>
            <a:pPr marL="342900" indent="-342900"/>
            <a:r>
              <a:rPr lang="en-IN" dirty="0"/>
              <a:t>Live Updates</a:t>
            </a:r>
            <a:endParaRPr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4"/>
          <p:cNvSpPr txBox="1">
            <a:spLocks noGrp="1"/>
          </p:cNvSpPr>
          <p:nvPr>
            <p:ph type="title"/>
          </p:nvPr>
        </p:nvSpPr>
        <p:spPr>
          <a:xfrm>
            <a:off x="0" y="0"/>
            <a:ext cx="6779419" cy="857400"/>
          </a:xfrm>
          <a:prstGeom prst="rect">
            <a:avLst/>
          </a:prstGeom>
        </p:spPr>
        <p:txBody>
          <a:bodyPr spcFirstLastPara="1" wrap="square" lIns="0" tIns="0" rIns="0" bIns="0" anchor="b" anchorCtr="0">
            <a:noAutofit/>
          </a:bodyPr>
          <a:lstStyle/>
          <a:p>
            <a:pPr lvl="0"/>
            <a:r>
              <a:rPr lang="en-IN" dirty="0"/>
              <a:t>Building the </a:t>
            </a:r>
            <a:r>
              <a:rPr lang="en-IN" dirty="0" err="1"/>
              <a:t>Streamlit</a:t>
            </a:r>
            <a:r>
              <a:rPr lang="en-IN" dirty="0"/>
              <a:t> Interface</a:t>
            </a:r>
            <a:endParaRPr dirty="0"/>
          </a:p>
        </p:txBody>
      </p:sp>
      <p:sp>
        <p:nvSpPr>
          <p:cNvPr id="337" name="Google Shape;337;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4" name="Text Placeholder 3">
            <a:extLst>
              <a:ext uri="{FF2B5EF4-FFF2-40B4-BE49-F238E27FC236}">
                <a16:creationId xmlns:a16="http://schemas.microsoft.com/office/drawing/2014/main" id="{B9987352-4AAB-4FC3-B9DE-941BC915F987}"/>
              </a:ext>
            </a:extLst>
          </p:cNvPr>
          <p:cNvSpPr>
            <a:spLocks noGrp="1"/>
          </p:cNvSpPr>
          <p:nvPr>
            <p:ph type="body" idx="1"/>
          </p:nvPr>
        </p:nvSpPr>
        <p:spPr/>
        <p:txBody>
          <a:bodyPr/>
          <a:lstStyle/>
          <a:p>
            <a:r>
              <a:rPr lang="en-IN" dirty="0"/>
              <a:t>User Inputs:</a:t>
            </a:r>
          </a:p>
          <a:p>
            <a:pPr marL="76200" indent="0">
              <a:buNone/>
            </a:pPr>
            <a:r>
              <a:rPr lang="en-IN" dirty="0"/>
              <a:t>          </a:t>
            </a:r>
            <a:r>
              <a:rPr lang="en-US" dirty="0"/>
              <a:t>Radio button and text box for entering starting letter of route name.</a:t>
            </a:r>
          </a:p>
          <a:p>
            <a:pPr marL="76200" indent="0">
              <a:buNone/>
            </a:pPr>
            <a:r>
              <a:rPr lang="en-US" dirty="0"/>
              <a:t>         Dropdown to sort the results with respect to price(high to low/low to high).</a:t>
            </a:r>
          </a:p>
          <a:p>
            <a:pPr marL="76200" indent="0">
              <a:buNone/>
            </a:pPr>
            <a:r>
              <a:rPr lang="en-US" dirty="0"/>
              <a:t>         </a:t>
            </a:r>
            <a:r>
              <a:rPr lang="en-IN" dirty="0"/>
              <a:t> </a:t>
            </a:r>
            <a:r>
              <a:rPr lang="en-US" dirty="0"/>
              <a:t>Dropdowns to filter by star rating and bus type.</a:t>
            </a:r>
          </a:p>
          <a:p>
            <a:pPr marL="7620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Code Explanation</a:t>
            </a:r>
            <a:endParaRPr dirty="0"/>
          </a:p>
        </p:txBody>
      </p:sp>
      <p:sp>
        <p:nvSpPr>
          <p:cNvPr id="345" name="Google Shape;345;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
        <p:nvSpPr>
          <p:cNvPr id="2" name="TextBox 1">
            <a:extLst>
              <a:ext uri="{FF2B5EF4-FFF2-40B4-BE49-F238E27FC236}">
                <a16:creationId xmlns:a16="http://schemas.microsoft.com/office/drawing/2014/main" id="{CF0B1321-F63B-41F5-B273-94960C654E28}"/>
              </a:ext>
            </a:extLst>
          </p:cNvPr>
          <p:cNvSpPr txBox="1"/>
          <p:nvPr/>
        </p:nvSpPr>
        <p:spPr>
          <a:xfrm>
            <a:off x="1750218" y="1700212"/>
            <a:ext cx="6550819" cy="646331"/>
          </a:xfrm>
          <a:prstGeom prst="rect">
            <a:avLst/>
          </a:prstGeom>
          <a:noFill/>
        </p:spPr>
        <p:txBody>
          <a:bodyPr wrap="square" rtlCol="0">
            <a:spAutoFit/>
          </a:bodyPr>
          <a:lstStyle/>
          <a:p>
            <a:r>
              <a:rPr lang="en-IN" sz="1800" dirty="0" err="1">
                <a:solidFill>
                  <a:schemeClr val="bg1"/>
                </a:solidFill>
                <a:latin typeface="Titillium Web" panose="020B0604020202020204" charset="0"/>
              </a:rPr>
              <a:t>Github</a:t>
            </a:r>
            <a:r>
              <a:rPr lang="en-IN" sz="1800" dirty="0">
                <a:solidFill>
                  <a:schemeClr val="bg1"/>
                </a:solidFill>
                <a:latin typeface="Titillium Web" panose="020B0604020202020204" charset="0"/>
              </a:rPr>
              <a:t> link:</a:t>
            </a:r>
          </a:p>
          <a:p>
            <a:r>
              <a:rPr lang="en-IN" sz="1800" dirty="0">
                <a:solidFill>
                  <a:schemeClr val="bg1"/>
                </a:solidFill>
                <a:latin typeface="Titillium Web" panose="020B0604020202020204" charset="0"/>
              </a:rPr>
              <a:t>     </a:t>
            </a:r>
            <a:r>
              <a:rPr lang="en-IN" sz="1800" dirty="0">
                <a:solidFill>
                  <a:schemeClr val="bg1"/>
                </a:solidFill>
                <a:latin typeface="Titillium Web" panose="020B0604020202020204" charset="0"/>
                <a:hlinkClick r:id="rId3" action="ppaction://hlinksldjump"/>
              </a:rPr>
              <a:t>https://github.com/Madhumitha-c17/project_1</a:t>
            </a:r>
            <a:r>
              <a:rPr lang="en-IN" dirty="0">
                <a:hlinkClick r:id="rId3" action="ppaction://hlinksldjump"/>
              </a:rPr>
              <a:t>     </a:t>
            </a:r>
            <a:endParaRPr lang="en-IN" dirty="0"/>
          </a:p>
        </p:txBody>
      </p:sp>
    </p:spTree>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414</Words>
  <Application>Microsoft Office PowerPoint</Application>
  <PresentationFormat>On-screen Show (16:9)</PresentationFormat>
  <Paragraphs>88</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Titillium Web Light</vt:lpstr>
      <vt:lpstr>Titillium Web</vt:lpstr>
      <vt:lpstr>Wingdings</vt:lpstr>
      <vt:lpstr>Arial</vt:lpstr>
      <vt:lpstr>Courier New</vt:lpstr>
      <vt:lpstr>Ninacor template</vt:lpstr>
      <vt:lpstr>Redbus Data Scraping with Selenium &amp; Dynamic Filtering using Streamlit - MADHUMITHA. C MDTM28</vt:lpstr>
      <vt:lpstr>PROBLEM STATEMENT:</vt:lpstr>
      <vt:lpstr>Tools and technologies</vt:lpstr>
      <vt:lpstr> Selenium Overview</vt:lpstr>
      <vt:lpstr>Data scrapping with selenium </vt:lpstr>
      <vt:lpstr>Storing Data in MySQL </vt:lpstr>
      <vt:lpstr>Introduction To Streamlit:</vt:lpstr>
      <vt:lpstr>Building the Streamlit Interface</vt:lpstr>
      <vt:lpstr>Code Explanation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Redbus Data Scraping with Selenium &amp; Dynamic Filtering using Streamlit -MADHUMITHA MDTM28</dc:title>
  <cp:lastModifiedBy>Madhumitha C . 20BEC068</cp:lastModifiedBy>
  <cp:revision>16</cp:revision>
  <dcterms:modified xsi:type="dcterms:W3CDTF">2024-09-11T17:26:06Z</dcterms:modified>
</cp:coreProperties>
</file>