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0" r:id="rId4"/>
    <p:sldId id="265" r:id="rId5"/>
    <p:sldId id="261" r:id="rId6"/>
    <p:sldId id="262" r:id="rId7"/>
    <p:sldId id="263" r:id="rId8"/>
    <p:sldId id="264"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10/20/2023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10/20/2023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10/20/2023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EBD9D5-BF1E-EB69-1998-7033696D8A4B}"/>
              </a:ext>
            </a:extLst>
          </p:cNvPr>
          <p:cNvSpPr>
            <a:spLocks noGrp="1"/>
          </p:cNvSpPr>
          <p:nvPr>
            <p:ph type="subTitle" idx="1"/>
          </p:nvPr>
        </p:nvSpPr>
        <p:spPr>
          <a:xfrm>
            <a:off x="2680163" y="1952770"/>
            <a:ext cx="6831673" cy="2952459"/>
          </a:xfrm>
        </p:spPr>
        <p:txBody>
          <a:bodyPr>
            <a:noAutofit/>
          </a:bodyPr>
          <a:lstStyle/>
          <a:p>
            <a:r>
              <a:rPr lang="en-IN" sz="9600" dirty="0">
                <a:latin typeface="Times New Roman" panose="02020603050405020304" pitchFamily="18" charset="0"/>
                <a:cs typeface="Times New Roman" panose="02020603050405020304" pitchFamily="18" charset="0"/>
              </a:rPr>
              <a:t>Smart water fountains</a:t>
            </a:r>
          </a:p>
        </p:txBody>
      </p:sp>
    </p:spTree>
    <p:extLst>
      <p:ext uri="{BB962C8B-B14F-4D97-AF65-F5344CB8AC3E}">
        <p14:creationId xmlns:p14="http://schemas.microsoft.com/office/powerpoint/2010/main" val="9168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836AE6-FD6C-2A5C-57A4-66C5C2BE7806}"/>
              </a:ext>
            </a:extLst>
          </p:cNvPr>
          <p:cNvSpPr txBox="1"/>
          <p:nvPr/>
        </p:nvSpPr>
        <p:spPr>
          <a:xfrm>
            <a:off x="1296955" y="1604866"/>
            <a:ext cx="8453534" cy="4814972"/>
          </a:xfrm>
          <a:prstGeom prst="rect">
            <a:avLst/>
          </a:prstGeom>
          <a:noFill/>
        </p:spPr>
        <p:txBody>
          <a:bodyPr wrap="square">
            <a:spAutoFit/>
          </a:bodyPr>
          <a:lstStyle/>
          <a:p>
            <a:pPr marR="2220595" algn="just">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Smart water fountains are innovative devices combine</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water filtration with advanced technology. They offer touchless, hands-free operation and often feature sensors for user interaction and maintenance alerts. Connectivity options enable remote monitoring, data analytics, and customization. These fountains are ideal for environments like offices and public spaces, promoting water quality, hygiene, and sustainability. They also encourage the use of reusable containers, reducing the need for single-use plastic bottles</a:t>
            </a:r>
            <a:r>
              <a:rPr lang="en-IN" sz="2400" kern="100" dirty="0">
                <a:solidFill>
                  <a:srgbClr val="D1D5D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C6ED909-897D-7519-1230-5D2BEAB8AC99}"/>
              </a:ext>
            </a:extLst>
          </p:cNvPr>
          <p:cNvSpPr txBox="1"/>
          <p:nvPr/>
        </p:nvSpPr>
        <p:spPr>
          <a:xfrm>
            <a:off x="889519" y="509668"/>
            <a:ext cx="5393094" cy="584775"/>
          </a:xfrm>
          <a:prstGeom prst="rect">
            <a:avLst/>
          </a:prstGeom>
          <a:noFill/>
        </p:spPr>
        <p:txBody>
          <a:bodyPr wrap="square" rtlCol="0">
            <a:spAutoFit/>
          </a:bodyPr>
          <a:lstStyle/>
          <a:p>
            <a:r>
              <a:rPr lang="en-IN" sz="3200" dirty="0"/>
              <a:t>SMART WATER FOUNTAIN</a:t>
            </a:r>
          </a:p>
        </p:txBody>
      </p:sp>
      <p:pic>
        <p:nvPicPr>
          <p:cNvPr id="1028" name="Picture 4" descr="Smart Solar Fairy Leaf Water Fountain | Charlies">
            <a:extLst>
              <a:ext uri="{FF2B5EF4-FFF2-40B4-BE49-F238E27FC236}">
                <a16:creationId xmlns:a16="http://schemas.microsoft.com/office/drawing/2014/main" id="{16D67BB3-1AB9-1609-1BD9-2CF5A8E52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2329" y="2052735"/>
            <a:ext cx="3200399" cy="3200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94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10F805-15F6-F8FB-B1C6-7D77C906AE59}"/>
              </a:ext>
            </a:extLst>
          </p:cNvPr>
          <p:cNvSpPr txBox="1"/>
          <p:nvPr/>
        </p:nvSpPr>
        <p:spPr>
          <a:xfrm>
            <a:off x="1203649" y="233264"/>
            <a:ext cx="355496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TINKERCAD</a:t>
            </a:r>
          </a:p>
        </p:txBody>
      </p:sp>
      <p:pic>
        <p:nvPicPr>
          <p:cNvPr id="3" name="Picture 2">
            <a:extLst>
              <a:ext uri="{FF2B5EF4-FFF2-40B4-BE49-F238E27FC236}">
                <a16:creationId xmlns:a16="http://schemas.microsoft.com/office/drawing/2014/main" id="{EF88073D-C5F4-6B4C-2BD1-0C600662A737}"/>
              </a:ext>
            </a:extLst>
          </p:cNvPr>
          <p:cNvPicPr>
            <a:picLocks noChangeAspect="1"/>
          </p:cNvPicPr>
          <p:nvPr/>
        </p:nvPicPr>
        <p:blipFill>
          <a:blip r:embed="rId2"/>
          <a:stretch>
            <a:fillRect/>
          </a:stretch>
        </p:blipFill>
        <p:spPr>
          <a:xfrm>
            <a:off x="718457" y="1283222"/>
            <a:ext cx="6977054" cy="5544814"/>
          </a:xfrm>
          <a:prstGeom prst="rect">
            <a:avLst/>
          </a:prstGeom>
        </p:spPr>
      </p:pic>
      <p:pic>
        <p:nvPicPr>
          <p:cNvPr id="4" name="Picture 3">
            <a:extLst>
              <a:ext uri="{FF2B5EF4-FFF2-40B4-BE49-F238E27FC236}">
                <a16:creationId xmlns:a16="http://schemas.microsoft.com/office/drawing/2014/main" id="{777CB6AF-1199-E0AE-580B-C8DE3EA001A9}"/>
              </a:ext>
            </a:extLst>
          </p:cNvPr>
          <p:cNvPicPr>
            <a:picLocks noChangeAspect="1"/>
          </p:cNvPicPr>
          <p:nvPr/>
        </p:nvPicPr>
        <p:blipFill>
          <a:blip r:embed="rId3"/>
          <a:stretch>
            <a:fillRect/>
          </a:stretch>
        </p:blipFill>
        <p:spPr>
          <a:xfrm>
            <a:off x="7203609" y="1313186"/>
            <a:ext cx="4988391" cy="5544814"/>
          </a:xfrm>
          <a:prstGeom prst="rect">
            <a:avLst/>
          </a:prstGeom>
        </p:spPr>
      </p:pic>
    </p:spTree>
    <p:extLst>
      <p:ext uri="{BB962C8B-B14F-4D97-AF65-F5344CB8AC3E}">
        <p14:creationId xmlns:p14="http://schemas.microsoft.com/office/powerpoint/2010/main" val="247441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2ED5F9-569D-4034-AC4D-75CAD761280D}"/>
              </a:ext>
            </a:extLst>
          </p:cNvPr>
          <p:cNvSpPr txBox="1"/>
          <p:nvPr/>
        </p:nvSpPr>
        <p:spPr>
          <a:xfrm>
            <a:off x="1556916" y="457200"/>
            <a:ext cx="3827276" cy="646331"/>
          </a:xfrm>
          <a:prstGeom prst="rect">
            <a:avLst/>
          </a:prstGeom>
          <a:noFill/>
        </p:spPr>
        <p:txBody>
          <a:bodyPr wrap="square" rtlCol="0">
            <a:spAutoFit/>
          </a:bodyPr>
          <a:lstStyle/>
          <a:p>
            <a:r>
              <a:rPr lang="en-IN" sz="3600" dirty="0" err="1">
                <a:latin typeface="Times New Roman" panose="02020603050405020304" pitchFamily="18" charset="0"/>
                <a:cs typeface="Times New Roman" panose="02020603050405020304" pitchFamily="18" charset="0"/>
              </a:rPr>
              <a:t>wokwi</a:t>
            </a:r>
            <a:endParaRPr lang="en-IN" sz="3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5DD8143-AB84-17BC-D820-F6314CAD54B7}"/>
              </a:ext>
            </a:extLst>
          </p:cNvPr>
          <p:cNvPicPr>
            <a:picLocks noChangeAspect="1"/>
          </p:cNvPicPr>
          <p:nvPr/>
        </p:nvPicPr>
        <p:blipFill>
          <a:blip r:embed="rId2"/>
          <a:stretch>
            <a:fillRect/>
          </a:stretch>
        </p:blipFill>
        <p:spPr>
          <a:xfrm>
            <a:off x="4245682" y="366715"/>
            <a:ext cx="3700636" cy="1956608"/>
          </a:xfrm>
          <a:prstGeom prst="rect">
            <a:avLst/>
          </a:prstGeom>
        </p:spPr>
      </p:pic>
      <p:pic>
        <p:nvPicPr>
          <p:cNvPr id="2" name="Picture 1">
            <a:extLst>
              <a:ext uri="{FF2B5EF4-FFF2-40B4-BE49-F238E27FC236}">
                <a16:creationId xmlns:a16="http://schemas.microsoft.com/office/drawing/2014/main" id="{FBC7DAB2-8B95-569A-E9E2-D62BAC593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236" y="2655479"/>
            <a:ext cx="3301446" cy="28190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110484F-AE5D-A09F-CFBA-BAC49E3EE1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1958" y="2655479"/>
            <a:ext cx="3152157" cy="29514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27D0995-4E96-F217-D325-EF3D8893FEB2}"/>
              </a:ext>
            </a:extLst>
          </p:cNvPr>
          <p:cNvPicPr>
            <a:picLocks noChangeAspect="1"/>
          </p:cNvPicPr>
          <p:nvPr/>
        </p:nvPicPr>
        <p:blipFill>
          <a:blip r:embed="rId5"/>
          <a:stretch>
            <a:fillRect/>
          </a:stretch>
        </p:blipFill>
        <p:spPr>
          <a:xfrm>
            <a:off x="8330391" y="2655479"/>
            <a:ext cx="3152158" cy="3041451"/>
          </a:xfrm>
          <a:prstGeom prst="rect">
            <a:avLst/>
          </a:prstGeom>
        </p:spPr>
      </p:pic>
    </p:spTree>
    <p:extLst>
      <p:ext uri="{BB962C8B-B14F-4D97-AF65-F5344CB8AC3E}">
        <p14:creationId xmlns:p14="http://schemas.microsoft.com/office/powerpoint/2010/main" val="320218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7211C6-C5AC-F21B-95CA-C5EB821BC0D6}"/>
              </a:ext>
            </a:extLst>
          </p:cNvPr>
          <p:cNvSpPr txBox="1"/>
          <p:nvPr/>
        </p:nvSpPr>
        <p:spPr>
          <a:xfrm>
            <a:off x="781438" y="0"/>
            <a:ext cx="7952015" cy="1235788"/>
          </a:xfrm>
          <a:prstGeom prst="rect">
            <a:avLst/>
          </a:prstGeom>
          <a:noFill/>
        </p:spPr>
        <p:txBody>
          <a:bodyPr wrap="square">
            <a:spAutoFit/>
          </a:bodyPr>
          <a:lstStyle/>
          <a:p>
            <a:pPr indent="90170">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ULTRASONIC SENSOR</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An ultrasonic sensor is an instrument that measures the distance to an object using ultrasonic sound waves. An ultrasonic sensor uses a transducer to send and receive ultrasonic pulses that relay back information about an object's proximity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Robotbanao HC-SR04 Ultrasonic Distance Measuring Sensor For Development  Board And Robot-Pack Of 1">
            <a:extLst>
              <a:ext uri="{FF2B5EF4-FFF2-40B4-BE49-F238E27FC236}">
                <a16:creationId xmlns:a16="http://schemas.microsoft.com/office/drawing/2014/main" id="{6642F844-0087-4864-7907-D8B0F15D3A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3167" y="163399"/>
            <a:ext cx="2015412" cy="1340409"/>
          </a:xfrm>
          <a:prstGeom prst="rect">
            <a:avLst/>
          </a:prstGeom>
          <a:noFill/>
          <a:ln>
            <a:noFill/>
          </a:ln>
        </p:spPr>
      </p:pic>
      <p:sp>
        <p:nvSpPr>
          <p:cNvPr id="8" name="TextBox 7">
            <a:extLst>
              <a:ext uri="{FF2B5EF4-FFF2-40B4-BE49-F238E27FC236}">
                <a16:creationId xmlns:a16="http://schemas.microsoft.com/office/drawing/2014/main" id="{5C85D01C-51CC-BD9D-19AC-D7CFC922C60B}"/>
              </a:ext>
            </a:extLst>
          </p:cNvPr>
          <p:cNvSpPr txBox="1"/>
          <p:nvPr/>
        </p:nvSpPr>
        <p:spPr>
          <a:xfrm>
            <a:off x="781439" y="1583943"/>
            <a:ext cx="8073312" cy="1499257"/>
          </a:xfrm>
          <a:prstGeom prst="rect">
            <a:avLst/>
          </a:prstGeom>
          <a:noFill/>
        </p:spPr>
        <p:txBody>
          <a:bodyPr wrap="square">
            <a:spAutoFit/>
          </a:bodyPr>
          <a:lstStyle/>
          <a:p>
            <a:pPr algn="just">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TEMPERATURE SENSOR</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 temperature sensor is a device used to measure temperature. This can be air temperature, liquid temperature or the temperature of solid matter. There are different types of temperature sensors available and they each use different technologies and principles to take the temperature measurement</a:t>
            </a:r>
            <a:r>
              <a:rPr lang="en-IN" sz="16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LM35 Temperature Sensor">
            <a:extLst>
              <a:ext uri="{FF2B5EF4-FFF2-40B4-BE49-F238E27FC236}">
                <a16:creationId xmlns:a16="http://schemas.microsoft.com/office/drawing/2014/main" id="{94454BBC-F4E5-06B8-4D86-E844FA3D9E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3167" y="1835383"/>
            <a:ext cx="1731502" cy="1179711"/>
          </a:xfrm>
          <a:prstGeom prst="rect">
            <a:avLst/>
          </a:prstGeom>
          <a:noFill/>
          <a:ln>
            <a:noFill/>
          </a:ln>
        </p:spPr>
      </p:pic>
      <p:sp>
        <p:nvSpPr>
          <p:cNvPr id="11" name="TextBox 10">
            <a:extLst>
              <a:ext uri="{FF2B5EF4-FFF2-40B4-BE49-F238E27FC236}">
                <a16:creationId xmlns:a16="http://schemas.microsoft.com/office/drawing/2014/main" id="{3ED8FF2D-7DAF-3AE3-3CDA-5A68997EF16A}"/>
              </a:ext>
            </a:extLst>
          </p:cNvPr>
          <p:cNvSpPr txBox="1"/>
          <p:nvPr/>
        </p:nvSpPr>
        <p:spPr>
          <a:xfrm>
            <a:off x="781438" y="3420126"/>
            <a:ext cx="8203941" cy="1235788"/>
          </a:xfrm>
          <a:prstGeom prst="rect">
            <a:avLst/>
          </a:prstGeom>
          <a:noFill/>
        </p:spPr>
        <p:txBody>
          <a:bodyPr wrap="square">
            <a:spAutoFit/>
          </a:bodyPr>
          <a:lstStyle/>
          <a:p>
            <a:pPr algn="just">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PIR SENSOR</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 passive infrared sensor (PIR sensor) is an electronic sensor that measures infrared (IR) light radiating from objects in its field of view. They are most often used in PIR-based motion detectors. PIR sensors are commonly used in security alarms and automatic lighting application</a:t>
            </a:r>
            <a:r>
              <a:rPr lang="en-IN" sz="1600" kern="0" dirty="0">
                <a:solidFill>
                  <a:srgbClr val="BDC1C6"/>
                </a:solidFill>
                <a:effectLst/>
                <a:latin typeface="Times New Roman" panose="02020603050405020304" pitchFamily="18" charset="0"/>
                <a:ea typeface="Times New Roman" panose="02020603050405020304" pitchFamily="18" charset="0"/>
                <a:cs typeface="Times New Roman" panose="02020603050405020304" pitchFamily="18" charset="0"/>
              </a:rPr>
              <a: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Generic KG001 HC-SR501 PIR Sensor Pyroelectric Infrared Module : Amazon.in:  Industrial &amp; Scientific">
            <a:extLst>
              <a:ext uri="{FF2B5EF4-FFF2-40B4-BE49-F238E27FC236}">
                <a16:creationId xmlns:a16="http://schemas.microsoft.com/office/drawing/2014/main" id="{0C09EEDF-D196-D4E8-D339-73FC0442E9B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387660" y="3346669"/>
            <a:ext cx="2340919" cy="1542571"/>
          </a:xfrm>
          <a:prstGeom prst="rect">
            <a:avLst/>
          </a:prstGeom>
          <a:noFill/>
          <a:ln>
            <a:noFill/>
          </a:ln>
        </p:spPr>
      </p:pic>
      <p:sp>
        <p:nvSpPr>
          <p:cNvPr id="2" name="TextBox 1">
            <a:extLst>
              <a:ext uri="{FF2B5EF4-FFF2-40B4-BE49-F238E27FC236}">
                <a16:creationId xmlns:a16="http://schemas.microsoft.com/office/drawing/2014/main" id="{B922F59F-28BF-0BFE-5803-87F6792745A3}"/>
              </a:ext>
            </a:extLst>
          </p:cNvPr>
          <p:cNvSpPr txBox="1"/>
          <p:nvPr/>
        </p:nvSpPr>
        <p:spPr>
          <a:xfrm>
            <a:off x="678801" y="4823563"/>
            <a:ext cx="2202024"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FORCE SENSOR</a:t>
            </a:r>
          </a:p>
        </p:txBody>
      </p:sp>
      <p:sp>
        <p:nvSpPr>
          <p:cNvPr id="4" name="TextBox 3">
            <a:extLst>
              <a:ext uri="{FF2B5EF4-FFF2-40B4-BE49-F238E27FC236}">
                <a16:creationId xmlns:a16="http://schemas.microsoft.com/office/drawing/2014/main" id="{9428819D-12FA-47AC-C49D-B40B2E8314EB}"/>
              </a:ext>
            </a:extLst>
          </p:cNvPr>
          <p:cNvSpPr txBox="1"/>
          <p:nvPr/>
        </p:nvSpPr>
        <p:spPr>
          <a:xfrm>
            <a:off x="781437" y="5274057"/>
            <a:ext cx="7952015" cy="830997"/>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A force sensor is a device that measures applied force or load. It can be in the form of strain gauges, piezoelectric elements, or other technologies. Force sensors find applications in fields such as robotics, industrial automation, and material testing.</a:t>
            </a:r>
            <a:endParaRPr lang="en-IN" sz="1600" dirty="0">
              <a:latin typeface="Times New Roman" panose="02020603050405020304" pitchFamily="18" charset="0"/>
              <a:cs typeface="Times New Roman" panose="02020603050405020304" pitchFamily="18" charset="0"/>
            </a:endParaRPr>
          </a:p>
        </p:txBody>
      </p:sp>
      <p:pic>
        <p:nvPicPr>
          <p:cNvPr id="1026" name="Picture 2" descr="FSR402 เซนเซอร์วัดแรงกด Force Sensing Resistor | Shopee Thailand">
            <a:extLst>
              <a:ext uri="{FF2B5EF4-FFF2-40B4-BE49-F238E27FC236}">
                <a16:creationId xmlns:a16="http://schemas.microsoft.com/office/drawing/2014/main" id="{423DA0E1-9757-F189-5317-E4251C76C1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0347" y="5084385"/>
            <a:ext cx="1610216" cy="1610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38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4825B5-85E3-3E8F-6E5C-9319F19F07D8}"/>
              </a:ext>
            </a:extLst>
          </p:cNvPr>
          <p:cNvSpPr txBox="1"/>
          <p:nvPr/>
        </p:nvSpPr>
        <p:spPr>
          <a:xfrm>
            <a:off x="4646645" y="0"/>
            <a:ext cx="5999584"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PROGRAM</a:t>
            </a:r>
          </a:p>
        </p:txBody>
      </p:sp>
      <p:sp>
        <p:nvSpPr>
          <p:cNvPr id="5" name="TextBox 4">
            <a:extLst>
              <a:ext uri="{FF2B5EF4-FFF2-40B4-BE49-F238E27FC236}">
                <a16:creationId xmlns:a16="http://schemas.microsoft.com/office/drawing/2014/main" id="{C925B11F-EA26-5104-A063-AF7143A71D29}"/>
              </a:ext>
            </a:extLst>
          </p:cNvPr>
          <p:cNvSpPr txBox="1"/>
          <p:nvPr/>
        </p:nvSpPr>
        <p:spPr>
          <a:xfrm>
            <a:off x="658063" y="540617"/>
            <a:ext cx="3872204"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ULTRASONIC SENSOR</a:t>
            </a:r>
          </a:p>
        </p:txBody>
      </p:sp>
      <p:sp>
        <p:nvSpPr>
          <p:cNvPr id="9" name="TextBox 8">
            <a:extLst>
              <a:ext uri="{FF2B5EF4-FFF2-40B4-BE49-F238E27FC236}">
                <a16:creationId xmlns:a16="http://schemas.microsoft.com/office/drawing/2014/main" id="{F1A06FC9-ADA6-3BE9-1E11-B06AC339699E}"/>
              </a:ext>
            </a:extLst>
          </p:cNvPr>
          <p:cNvSpPr txBox="1"/>
          <p:nvPr/>
        </p:nvSpPr>
        <p:spPr>
          <a:xfrm>
            <a:off x="1002151" y="1002282"/>
            <a:ext cx="6097554" cy="2123658"/>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import machine</a:t>
            </a:r>
          </a:p>
          <a:p>
            <a:r>
              <a:rPr lang="en-IN" sz="1200" dirty="0">
                <a:latin typeface="Times New Roman" panose="02020603050405020304" pitchFamily="18" charset="0"/>
                <a:cs typeface="Times New Roman" panose="02020603050405020304" pitchFamily="18" charset="0"/>
              </a:rPr>
              <a:t>mport time</a:t>
            </a:r>
          </a:p>
          <a:p>
            <a:r>
              <a:rPr lang="en-IN" sz="1200" dirty="0">
                <a:latin typeface="Times New Roman" panose="02020603050405020304" pitchFamily="18" charset="0"/>
                <a:cs typeface="Times New Roman" panose="02020603050405020304" pitchFamily="18" charset="0"/>
              </a:rPr>
              <a:t># Pin assignments for the ultrasonic sensor</a:t>
            </a:r>
          </a:p>
          <a:p>
            <a:r>
              <a:rPr lang="en-IN" sz="1200" dirty="0">
                <a:latin typeface="Times New Roman" panose="02020603050405020304" pitchFamily="18" charset="0"/>
                <a:cs typeface="Times New Roman" panose="02020603050405020304" pitchFamily="18" charset="0"/>
              </a:rPr>
              <a:t>TRIGGER_PIN = 23  # GPIO23 for trigger</a:t>
            </a:r>
          </a:p>
          <a:p>
            <a:r>
              <a:rPr lang="en-IN" sz="1200" dirty="0">
                <a:latin typeface="Times New Roman" panose="02020603050405020304" pitchFamily="18" charset="0"/>
                <a:cs typeface="Times New Roman" panose="02020603050405020304" pitchFamily="18" charset="0"/>
              </a:rPr>
              <a:t>ECHO_PIN = 22     # GPIO22 for echo</a:t>
            </a:r>
          </a:p>
          <a:p>
            <a:r>
              <a:rPr lang="en-IN" sz="1200" dirty="0">
                <a:latin typeface="Times New Roman" panose="02020603050405020304" pitchFamily="18" charset="0"/>
                <a:cs typeface="Times New Roman" panose="02020603050405020304" pitchFamily="18" charset="0"/>
              </a:rPr>
              <a:t># Pin assignment for the LED</a:t>
            </a:r>
          </a:p>
          <a:p>
            <a:r>
              <a:rPr lang="en-IN" sz="1200" dirty="0">
                <a:latin typeface="Times New Roman" panose="02020603050405020304" pitchFamily="18" charset="0"/>
                <a:cs typeface="Times New Roman" panose="02020603050405020304" pitchFamily="18" charset="0"/>
              </a:rPr>
              <a:t>LEAK_LED_PIN = 19  # GPIO19 for the LED</a:t>
            </a:r>
          </a:p>
          <a:p>
            <a:r>
              <a:rPr lang="en-IN" sz="1200" dirty="0">
                <a:latin typeface="Times New Roman" panose="02020603050405020304" pitchFamily="18" charset="0"/>
                <a:cs typeface="Times New Roman" panose="02020603050405020304" pitchFamily="18" charset="0"/>
              </a:rPr>
              <a:t># Set the pin modes</a:t>
            </a:r>
          </a:p>
          <a:p>
            <a:r>
              <a:rPr lang="en-IN" sz="1200" dirty="0">
                <a:latin typeface="Times New Roman" panose="02020603050405020304" pitchFamily="18" charset="0"/>
                <a:cs typeface="Times New Roman" panose="02020603050405020304" pitchFamily="18" charset="0"/>
              </a:rPr>
              <a:t>trigger = machine.Pin(TRIGGER_PIN, machine.Pin.OUT)</a:t>
            </a:r>
          </a:p>
          <a:p>
            <a:r>
              <a:rPr lang="en-IN" sz="1200" dirty="0">
                <a:latin typeface="Times New Roman" panose="02020603050405020304" pitchFamily="18" charset="0"/>
                <a:cs typeface="Times New Roman" panose="02020603050405020304" pitchFamily="18" charset="0"/>
              </a:rPr>
              <a:t>echo = machine.Pin(ECHO_PIN, machine.Pin.IN)</a:t>
            </a:r>
          </a:p>
          <a:p>
            <a:r>
              <a:rPr lang="en-IN" sz="1200" dirty="0">
                <a:latin typeface="Times New Roman" panose="02020603050405020304" pitchFamily="18" charset="0"/>
                <a:cs typeface="Times New Roman" panose="02020603050405020304" pitchFamily="18" charset="0"/>
              </a:rPr>
              <a:t>leak_led = machine.Pin(LEAK_LED_PIN, machine.Pin.OUT)</a:t>
            </a:r>
          </a:p>
        </p:txBody>
      </p:sp>
      <p:sp>
        <p:nvSpPr>
          <p:cNvPr id="11" name="TextBox 10">
            <a:extLst>
              <a:ext uri="{FF2B5EF4-FFF2-40B4-BE49-F238E27FC236}">
                <a16:creationId xmlns:a16="http://schemas.microsoft.com/office/drawing/2014/main" id="{9D8CB14F-1158-C8D0-FFFB-C72C820C4078}"/>
              </a:ext>
            </a:extLst>
          </p:cNvPr>
          <p:cNvSpPr txBox="1"/>
          <p:nvPr/>
        </p:nvSpPr>
        <p:spPr>
          <a:xfrm>
            <a:off x="1002151" y="3125940"/>
            <a:ext cx="6579056" cy="1569660"/>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 Function to measure distance using the ultrasonic sensor</a:t>
            </a:r>
          </a:p>
          <a:p>
            <a:r>
              <a:rPr lang="en-IN" sz="1200" dirty="0">
                <a:latin typeface="Times New Roman" panose="02020603050405020304" pitchFamily="18" charset="0"/>
                <a:cs typeface="Times New Roman" panose="02020603050405020304" pitchFamily="18" charset="0"/>
              </a:rPr>
              <a:t>def measure_distance():    </a:t>
            </a:r>
          </a:p>
          <a:p>
            <a:r>
              <a:rPr lang="en-IN" sz="1200" dirty="0">
                <a:latin typeface="Times New Roman" panose="02020603050405020304" pitchFamily="18" charset="0"/>
                <a:cs typeface="Times New Roman" panose="02020603050405020304" pitchFamily="18" charset="0"/>
              </a:rPr>
              <a:t># Generate a short trigger pulse  </a:t>
            </a:r>
          </a:p>
          <a:p>
            <a:r>
              <a:rPr lang="en-IN" sz="1200" dirty="0">
                <a:latin typeface="Times New Roman" panose="02020603050405020304" pitchFamily="18" charset="0"/>
                <a:cs typeface="Times New Roman" panose="02020603050405020304" pitchFamily="18" charset="0"/>
              </a:rPr>
              <a:t> trigger.value(0)   </a:t>
            </a:r>
          </a:p>
          <a:p>
            <a:r>
              <a:rPr lang="en-IN" sz="1200" dirty="0">
                <a:latin typeface="Times New Roman" panose="02020603050405020304" pitchFamily="18" charset="0"/>
                <a:cs typeface="Times New Roman" panose="02020603050405020304" pitchFamily="18" charset="0"/>
              </a:rPr>
              <a:t> time.sleep_us(5)    </a:t>
            </a:r>
          </a:p>
          <a:p>
            <a:r>
              <a:rPr lang="en-IN" sz="1200" dirty="0">
                <a:latin typeface="Times New Roman" panose="02020603050405020304" pitchFamily="18" charset="0"/>
                <a:cs typeface="Times New Roman" panose="02020603050405020304" pitchFamily="18" charset="0"/>
              </a:rPr>
              <a:t>trigger.value(1)    </a:t>
            </a:r>
          </a:p>
          <a:p>
            <a:r>
              <a:rPr lang="en-IN" sz="1200" dirty="0">
                <a:latin typeface="Times New Roman" panose="02020603050405020304" pitchFamily="18" charset="0"/>
                <a:cs typeface="Times New Roman" panose="02020603050405020304" pitchFamily="18" charset="0"/>
              </a:rPr>
              <a:t>time.sleep_us(10)    </a:t>
            </a:r>
          </a:p>
          <a:p>
            <a:r>
              <a:rPr lang="en-IN" sz="1200" dirty="0">
                <a:latin typeface="Times New Roman" panose="02020603050405020304" pitchFamily="18" charset="0"/>
                <a:cs typeface="Times New Roman" panose="02020603050405020304" pitchFamily="18" charset="0"/>
              </a:rPr>
              <a:t>trigger.value(0)</a:t>
            </a:r>
          </a:p>
        </p:txBody>
      </p:sp>
      <p:sp>
        <p:nvSpPr>
          <p:cNvPr id="13" name="TextBox 12">
            <a:extLst>
              <a:ext uri="{FF2B5EF4-FFF2-40B4-BE49-F238E27FC236}">
                <a16:creationId xmlns:a16="http://schemas.microsoft.com/office/drawing/2014/main" id="{07FA6124-072F-2713-9C13-CC7E18959CD8}"/>
              </a:ext>
            </a:extLst>
          </p:cNvPr>
          <p:cNvSpPr txBox="1"/>
          <p:nvPr/>
        </p:nvSpPr>
        <p:spPr>
          <a:xfrm>
            <a:off x="1002151" y="4649433"/>
            <a:ext cx="6779918" cy="120032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 Measure the echo pulse duration to calculate distance  </a:t>
            </a:r>
          </a:p>
          <a:p>
            <a:r>
              <a:rPr lang="en-IN" sz="1200" dirty="0">
                <a:latin typeface="Times New Roman" panose="02020603050405020304" pitchFamily="18" charset="0"/>
                <a:cs typeface="Times New Roman" panose="02020603050405020304" pitchFamily="18" charset="0"/>
              </a:rPr>
              <a:t>  pulse_start = pulse_end=0</a:t>
            </a:r>
          </a:p>
          <a:p>
            <a:r>
              <a:rPr lang="en-IN" sz="1200" dirty="0">
                <a:latin typeface="Times New Roman" panose="02020603050405020304" pitchFamily="18" charset="0"/>
                <a:cs typeface="Times New Roman" panose="02020603050405020304" pitchFamily="18" charset="0"/>
              </a:rPr>
              <a:t>  while echo.value() == 0:    </a:t>
            </a:r>
          </a:p>
          <a:p>
            <a:r>
              <a:rPr lang="en-IN" sz="1200" dirty="0">
                <a:latin typeface="Times New Roman" panose="02020603050405020304" pitchFamily="18" charset="0"/>
                <a:cs typeface="Times New Roman" panose="02020603050405020304" pitchFamily="18" charset="0"/>
              </a:rPr>
              <a:t>  pulse_start = time.ticks_us()   </a:t>
            </a:r>
          </a:p>
          <a:p>
            <a:r>
              <a:rPr lang="en-IN" sz="1200" dirty="0">
                <a:latin typeface="Times New Roman" panose="02020603050405020304" pitchFamily="18" charset="0"/>
                <a:cs typeface="Times New Roman" panose="02020603050405020304" pitchFamily="18" charset="0"/>
              </a:rPr>
              <a:t> while echo.value() == 1:      </a:t>
            </a:r>
          </a:p>
          <a:p>
            <a:r>
              <a:rPr lang="en-IN" sz="1200" dirty="0">
                <a:latin typeface="Times New Roman" panose="02020603050405020304" pitchFamily="18" charset="0"/>
                <a:cs typeface="Times New Roman" panose="02020603050405020304" pitchFamily="18" charset="0"/>
              </a:rPr>
              <a:t>  pulse_end = time.ticks_us()</a:t>
            </a:r>
          </a:p>
        </p:txBody>
      </p:sp>
      <p:sp>
        <p:nvSpPr>
          <p:cNvPr id="15" name="TextBox 14">
            <a:extLst>
              <a:ext uri="{FF2B5EF4-FFF2-40B4-BE49-F238E27FC236}">
                <a16:creationId xmlns:a16="http://schemas.microsoft.com/office/drawing/2014/main" id="{D0E733FB-ABE4-71C7-7F20-25A6A06DFB2D}"/>
              </a:ext>
            </a:extLst>
          </p:cNvPr>
          <p:cNvSpPr txBox="1"/>
          <p:nvPr/>
        </p:nvSpPr>
        <p:spPr>
          <a:xfrm>
            <a:off x="1006477" y="5869209"/>
            <a:ext cx="6093228" cy="461665"/>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 # Calculate distance in centimeters (assuming the speed of sound is 343 m/s)  </a:t>
            </a:r>
          </a:p>
          <a:p>
            <a:r>
              <a:rPr lang="en-IN" sz="1200" dirty="0">
                <a:latin typeface="Times New Roman" panose="02020603050405020304" pitchFamily="18" charset="0"/>
                <a:cs typeface="Times New Roman" panose="02020603050405020304" pitchFamily="18" charset="0"/>
              </a:rPr>
              <a:t>  distance = (pulse_duration * 0.0343) / 2  # Divide by 2 for one-way travel</a:t>
            </a:r>
          </a:p>
        </p:txBody>
      </p:sp>
      <p:sp>
        <p:nvSpPr>
          <p:cNvPr id="17" name="TextBox 16">
            <a:extLst>
              <a:ext uri="{FF2B5EF4-FFF2-40B4-BE49-F238E27FC236}">
                <a16:creationId xmlns:a16="http://schemas.microsoft.com/office/drawing/2014/main" id="{A4D4E486-5C88-AE7E-5A2D-A418954A5551}"/>
              </a:ext>
            </a:extLst>
          </p:cNvPr>
          <p:cNvSpPr txBox="1"/>
          <p:nvPr/>
        </p:nvSpPr>
        <p:spPr>
          <a:xfrm>
            <a:off x="1002151" y="6317383"/>
            <a:ext cx="6093228"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 # Set the threshold distance for detecting a leak (adjust as needed)</a:t>
            </a:r>
          </a:p>
        </p:txBody>
      </p:sp>
    </p:spTree>
    <p:extLst>
      <p:ext uri="{BB962C8B-B14F-4D97-AF65-F5344CB8AC3E}">
        <p14:creationId xmlns:p14="http://schemas.microsoft.com/office/powerpoint/2010/main" val="3460553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3B5713-2A5B-7F40-55E9-7F759CDE5F8D}"/>
              </a:ext>
            </a:extLst>
          </p:cNvPr>
          <p:cNvSpPr txBox="1"/>
          <p:nvPr/>
        </p:nvSpPr>
        <p:spPr>
          <a:xfrm>
            <a:off x="935181" y="126779"/>
            <a:ext cx="7809807" cy="3231654"/>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threshold_distance = 10  # Adjust this value based on your tank setup    </a:t>
            </a:r>
          </a:p>
          <a:p>
            <a:r>
              <a:rPr lang="en-IN" sz="1200" dirty="0">
                <a:latin typeface="Times New Roman" panose="02020603050405020304" pitchFamily="18" charset="0"/>
                <a:cs typeface="Times New Roman" panose="02020603050405020304" pitchFamily="18" charset="0"/>
              </a:rPr>
              <a:t>if distance &lt; threshold_distance:      </a:t>
            </a:r>
          </a:p>
          <a:p>
            <a:r>
              <a:rPr lang="en-IN" sz="1200" dirty="0">
                <a:latin typeface="Times New Roman" panose="02020603050405020304" pitchFamily="18" charset="0"/>
                <a:cs typeface="Times New Roman" panose="02020603050405020304" pitchFamily="18" charset="0"/>
              </a:rPr>
              <a:t># If the distance is less than the threshold, a leak is detected     </a:t>
            </a:r>
          </a:p>
          <a:p>
            <a:r>
              <a:rPr lang="en-IN" sz="1200" dirty="0">
                <a:latin typeface="Times New Roman" panose="02020603050405020304" pitchFamily="18" charset="0"/>
                <a:cs typeface="Times New Roman" panose="02020603050405020304" pitchFamily="18" charset="0"/>
              </a:rPr>
              <a:t> return True   </a:t>
            </a:r>
          </a:p>
          <a:p>
            <a:r>
              <a:rPr lang="en-IN" sz="1200" dirty="0">
                <a:latin typeface="Times New Roman" panose="02020603050405020304" pitchFamily="18" charset="0"/>
                <a:cs typeface="Times New Roman" panose="02020603050405020304" pitchFamily="18" charset="0"/>
              </a:rPr>
              <a:t> else:      </a:t>
            </a:r>
          </a:p>
          <a:p>
            <a:r>
              <a:rPr lang="en-IN" sz="1200" dirty="0">
                <a:latin typeface="Times New Roman" panose="02020603050405020304" pitchFamily="18" charset="0"/>
                <a:cs typeface="Times New Roman" panose="02020603050405020304" pitchFamily="18" charset="0"/>
              </a:rPr>
              <a:t> return False</a:t>
            </a:r>
          </a:p>
          <a:p>
            <a:r>
              <a:rPr lang="en-IN" sz="1200" dirty="0">
                <a:latin typeface="Times New Roman" panose="02020603050405020304" pitchFamily="18" charset="0"/>
                <a:cs typeface="Times New Roman" panose="02020603050405020304" pitchFamily="18" charset="0"/>
              </a:rPr>
              <a:t># Main loop</a:t>
            </a:r>
          </a:p>
          <a:p>
            <a:r>
              <a:rPr lang="en-IN" sz="1200" dirty="0">
                <a:latin typeface="Times New Roman" panose="02020603050405020304" pitchFamily="18" charset="0"/>
                <a:cs typeface="Times New Roman" panose="02020603050405020304" pitchFamily="18" charset="0"/>
              </a:rPr>
              <a:t>while True:   </a:t>
            </a:r>
          </a:p>
          <a:p>
            <a:r>
              <a:rPr lang="en-IN" sz="1200" dirty="0">
                <a:latin typeface="Times New Roman" panose="02020603050405020304" pitchFamily="18" charset="0"/>
                <a:cs typeface="Times New Roman" panose="02020603050405020304" pitchFamily="18" charset="0"/>
              </a:rPr>
              <a:t> if check_for_leak():       </a:t>
            </a:r>
          </a:p>
          <a:p>
            <a:r>
              <a:rPr lang="en-IN" sz="1200" dirty="0">
                <a:latin typeface="Times New Roman" panose="02020603050405020304" pitchFamily="18" charset="0"/>
                <a:cs typeface="Times New Roman" panose="02020603050405020304" pitchFamily="18" charset="0"/>
              </a:rPr>
              <a:t> # Blink the LED to indicate a leak        </a:t>
            </a:r>
          </a:p>
          <a:p>
            <a:r>
              <a:rPr lang="en-IN" sz="1200" dirty="0">
                <a:latin typeface="Times New Roman" panose="02020603050405020304" pitchFamily="18" charset="0"/>
                <a:cs typeface="Times New Roman" panose="02020603050405020304" pitchFamily="18" charset="0"/>
              </a:rPr>
              <a:t> leak_led.value(1)  # LED ON        </a:t>
            </a:r>
          </a:p>
          <a:p>
            <a:r>
              <a:rPr lang="en-IN" sz="1200" dirty="0">
                <a:latin typeface="Times New Roman" panose="02020603050405020304" pitchFamily="18" charset="0"/>
                <a:cs typeface="Times New Roman" panose="02020603050405020304" pitchFamily="18" charset="0"/>
              </a:rPr>
              <a:t> time.sleep(0.5)       </a:t>
            </a:r>
          </a:p>
          <a:p>
            <a:r>
              <a:rPr lang="en-IN" sz="1200" dirty="0">
                <a:latin typeface="Times New Roman" panose="02020603050405020304" pitchFamily="18" charset="0"/>
                <a:cs typeface="Times New Roman" panose="02020603050405020304" pitchFamily="18" charset="0"/>
              </a:rPr>
              <a:t> leak_led.value(0)  # LED OFF       </a:t>
            </a:r>
          </a:p>
          <a:p>
            <a:r>
              <a:rPr lang="en-IN" sz="1200" dirty="0">
                <a:latin typeface="Times New Roman" panose="02020603050405020304" pitchFamily="18" charset="0"/>
                <a:cs typeface="Times New Roman" panose="02020603050405020304" pitchFamily="18" charset="0"/>
              </a:rPr>
              <a:t> time.sleep(0.5)   </a:t>
            </a:r>
          </a:p>
          <a:p>
            <a:r>
              <a:rPr lang="en-IN" sz="1200" dirty="0">
                <a:latin typeface="Times New Roman" panose="02020603050405020304" pitchFamily="18" charset="0"/>
                <a:cs typeface="Times New Roman" panose="02020603050405020304" pitchFamily="18" charset="0"/>
              </a:rPr>
              <a:t> else:        </a:t>
            </a:r>
          </a:p>
          <a:p>
            <a:r>
              <a:rPr lang="en-IN" sz="1200" dirty="0">
                <a:latin typeface="Times New Roman" panose="02020603050405020304" pitchFamily="18" charset="0"/>
                <a:cs typeface="Times New Roman" panose="02020603050405020304" pitchFamily="18" charset="0"/>
              </a:rPr>
              <a:t>leak_led.value(0)  # LED OFF  </a:t>
            </a:r>
          </a:p>
          <a:p>
            <a:r>
              <a:rPr lang="en-IN" sz="1200" dirty="0">
                <a:latin typeface="Times New Roman" panose="02020603050405020304" pitchFamily="18" charset="0"/>
                <a:cs typeface="Times New Roman" panose="02020603050405020304" pitchFamily="18" charset="0"/>
              </a:rPr>
              <a:t>  time.sleep(1)  # Delay between measurements</a:t>
            </a:r>
          </a:p>
        </p:txBody>
      </p:sp>
      <p:sp>
        <p:nvSpPr>
          <p:cNvPr id="6" name="TextBox 5">
            <a:extLst>
              <a:ext uri="{FF2B5EF4-FFF2-40B4-BE49-F238E27FC236}">
                <a16:creationId xmlns:a16="http://schemas.microsoft.com/office/drawing/2014/main" id="{D9EDDA21-03F5-8EFB-201D-8DE4C52959EF}"/>
              </a:ext>
            </a:extLst>
          </p:cNvPr>
          <p:cNvSpPr txBox="1"/>
          <p:nvPr/>
        </p:nvSpPr>
        <p:spPr>
          <a:xfrm>
            <a:off x="935181" y="3396344"/>
            <a:ext cx="373224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TEMPERATURE SENSOR</a:t>
            </a:r>
          </a:p>
        </p:txBody>
      </p:sp>
      <p:sp>
        <p:nvSpPr>
          <p:cNvPr id="8" name="TextBox 7">
            <a:extLst>
              <a:ext uri="{FF2B5EF4-FFF2-40B4-BE49-F238E27FC236}">
                <a16:creationId xmlns:a16="http://schemas.microsoft.com/office/drawing/2014/main" id="{D09F27A6-440D-0D60-F434-646BBF8BE885}"/>
              </a:ext>
            </a:extLst>
          </p:cNvPr>
          <p:cNvSpPr txBox="1"/>
          <p:nvPr/>
        </p:nvSpPr>
        <p:spPr>
          <a:xfrm>
            <a:off x="935181" y="3765676"/>
            <a:ext cx="6093228" cy="2862322"/>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import Adafruit_DHT</a:t>
            </a:r>
          </a:p>
          <a:p>
            <a:r>
              <a:rPr lang="en-IN" sz="1200" dirty="0">
                <a:latin typeface="Times New Roman" panose="02020603050405020304" pitchFamily="18" charset="0"/>
                <a:cs typeface="Times New Roman" panose="02020603050405020304" pitchFamily="18" charset="0"/>
              </a:rPr>
              <a:t> # Set the sensor type, DHT22 or DHT11</a:t>
            </a:r>
          </a:p>
          <a:p>
            <a:r>
              <a:rPr lang="en-IN" sz="1200" dirty="0">
                <a:latin typeface="Times New Roman" panose="02020603050405020304" pitchFamily="18" charset="0"/>
                <a:cs typeface="Times New Roman" panose="02020603050405020304" pitchFamily="18" charset="0"/>
              </a:rPr>
              <a:t> sensor = Adafruit_DHT.DHT22</a:t>
            </a:r>
          </a:p>
          <a:p>
            <a:r>
              <a:rPr lang="en-IN" sz="1200" dirty="0">
                <a:latin typeface="Times New Roman" panose="02020603050405020304" pitchFamily="18" charset="0"/>
                <a:cs typeface="Times New Roman" panose="02020603050405020304" pitchFamily="18" charset="0"/>
              </a:rPr>
              <a:t> # GPIO pin where the data pin of the sensor is connected </a:t>
            </a:r>
          </a:p>
          <a:p>
            <a:r>
              <a:rPr lang="en-IN" sz="1200" dirty="0">
                <a:latin typeface="Times New Roman" panose="02020603050405020304" pitchFamily="18" charset="0"/>
                <a:cs typeface="Times New Roman" panose="02020603050405020304" pitchFamily="18" charset="0"/>
              </a:rPr>
              <a:t>pin = 4 # Change this to the appropriate GPIO pin on your Raspberry Pi</a:t>
            </a:r>
          </a:p>
          <a:p>
            <a:r>
              <a:rPr lang="en-IN" sz="1200" dirty="0">
                <a:latin typeface="Times New Roman" panose="02020603050405020304" pitchFamily="18" charset="0"/>
                <a:cs typeface="Times New Roman" panose="02020603050405020304" pitchFamily="18" charset="0"/>
              </a:rPr>
              <a:t> try:</a:t>
            </a:r>
          </a:p>
          <a:p>
            <a:r>
              <a:rPr lang="en-IN" sz="1200" dirty="0">
                <a:latin typeface="Times New Roman" panose="02020603050405020304" pitchFamily="18" charset="0"/>
                <a:cs typeface="Times New Roman" panose="02020603050405020304" pitchFamily="18" charset="0"/>
              </a:rPr>
              <a:t>:# Try to grab a sensor reading.</a:t>
            </a:r>
          </a:p>
          <a:p>
            <a:r>
              <a:rPr lang="en-IN" sz="1200" dirty="0">
                <a:latin typeface="Times New Roman" panose="02020603050405020304" pitchFamily="18" charset="0"/>
                <a:cs typeface="Times New Roman" panose="02020603050405020304" pitchFamily="18" charset="0"/>
              </a:rPr>
              <a:t> humidity, temperature = Adafruit_DHT.read_retry(sensor, pin) </a:t>
            </a:r>
          </a:p>
          <a:p>
            <a:r>
              <a:rPr lang="en-IN" sz="1200" dirty="0">
                <a:latin typeface="Times New Roman" panose="02020603050405020304" pitchFamily="18" charset="0"/>
                <a:cs typeface="Times New Roman" panose="02020603050405020304" pitchFamily="18" charset="0"/>
              </a:rPr>
              <a:t>if humidity is not None and temperature is not None: </a:t>
            </a:r>
          </a:p>
          <a:p>
            <a:r>
              <a:rPr lang="en-IN" sz="1200" dirty="0">
                <a:latin typeface="Times New Roman" panose="02020603050405020304" pitchFamily="18" charset="0"/>
                <a:cs typeface="Times New Roman" panose="02020603050405020304" pitchFamily="18" charset="0"/>
              </a:rPr>
              <a:t>print(f"Temperature: {temperature:.1f}°C") </a:t>
            </a:r>
          </a:p>
          <a:p>
            <a:r>
              <a:rPr lang="en-IN" sz="1200" dirty="0">
                <a:latin typeface="Times New Roman" panose="02020603050405020304" pitchFamily="18" charset="0"/>
                <a:cs typeface="Times New Roman" panose="02020603050405020304" pitchFamily="18" charset="0"/>
              </a:rPr>
              <a:t>print(f"Humidity: {humidity:.1f}%")</a:t>
            </a:r>
          </a:p>
          <a:p>
            <a:r>
              <a:rPr lang="en-IN" sz="1200" dirty="0">
                <a:latin typeface="Times New Roman" panose="02020603050405020304" pitchFamily="18" charset="0"/>
                <a:cs typeface="Times New Roman" panose="02020603050405020304" pitchFamily="18" charset="0"/>
              </a:rPr>
              <a:t> else: </a:t>
            </a:r>
          </a:p>
          <a:p>
            <a:r>
              <a:rPr lang="en-IN" sz="1200" dirty="0">
                <a:latin typeface="Times New Roman" panose="02020603050405020304" pitchFamily="18" charset="0"/>
                <a:cs typeface="Times New Roman" panose="02020603050405020304" pitchFamily="18" charset="0"/>
              </a:rPr>
              <a:t>print("Failed to retrieve data from the sensor. Check your connections.") </a:t>
            </a:r>
          </a:p>
          <a:p>
            <a:r>
              <a:rPr lang="en-IN" sz="1200" dirty="0">
                <a:latin typeface="Times New Roman" panose="02020603050405020304" pitchFamily="18" charset="0"/>
                <a:cs typeface="Times New Roman" panose="02020603050405020304" pitchFamily="18" charset="0"/>
              </a:rPr>
              <a:t>except Exception as e: </a:t>
            </a:r>
          </a:p>
          <a:p>
            <a:r>
              <a:rPr lang="en-IN" sz="1200" dirty="0">
                <a:latin typeface="Times New Roman" panose="02020603050405020304" pitchFamily="18" charset="0"/>
                <a:cs typeface="Times New Roman" panose="02020603050405020304" pitchFamily="18" charset="0"/>
              </a:rPr>
              <a:t>print(f"Error: {str(e)}")</a:t>
            </a:r>
          </a:p>
        </p:txBody>
      </p:sp>
    </p:spTree>
    <p:extLst>
      <p:ext uri="{BB962C8B-B14F-4D97-AF65-F5344CB8AC3E}">
        <p14:creationId xmlns:p14="http://schemas.microsoft.com/office/powerpoint/2010/main" val="1130712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C58727-9E6B-9D84-2ECC-D8360DC3C2A2}"/>
              </a:ext>
            </a:extLst>
          </p:cNvPr>
          <p:cNvSpPr txBox="1"/>
          <p:nvPr/>
        </p:nvSpPr>
        <p:spPr>
          <a:xfrm>
            <a:off x="1186727" y="837725"/>
            <a:ext cx="6097554" cy="5078313"/>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import network</a:t>
            </a:r>
          </a:p>
          <a:p>
            <a:r>
              <a:rPr lang="en-IN" sz="1200" dirty="0">
                <a:latin typeface="Times New Roman" panose="02020603050405020304" pitchFamily="18" charset="0"/>
                <a:cs typeface="Times New Roman" panose="02020603050405020304" pitchFamily="18" charset="0"/>
              </a:rPr>
              <a:t>import urequests </a:t>
            </a:r>
          </a:p>
          <a:p>
            <a:r>
              <a:rPr lang="en-IN" sz="1200" dirty="0">
                <a:latin typeface="Times New Roman" panose="02020603050405020304" pitchFamily="18" charset="0"/>
                <a:cs typeface="Times New Roman" panose="02020603050405020304" pitchFamily="18" charset="0"/>
              </a:rPr>
              <a:t># WiFi configuration </a:t>
            </a:r>
          </a:p>
          <a:p>
            <a:r>
              <a:rPr lang="en-IN" sz="1200" dirty="0">
                <a:latin typeface="Times New Roman" panose="02020603050405020304" pitchFamily="18" charset="0"/>
                <a:cs typeface="Times New Roman" panose="02020603050405020304" pitchFamily="18" charset="0"/>
              </a:rPr>
              <a:t>SSID = "Your_SSID" </a:t>
            </a:r>
          </a:p>
          <a:p>
            <a:r>
              <a:rPr lang="en-IN" sz="1200" dirty="0">
                <a:latin typeface="Times New Roman" panose="02020603050405020304" pitchFamily="18" charset="0"/>
                <a:cs typeface="Times New Roman" panose="02020603050405020304" pitchFamily="18" charset="0"/>
              </a:rPr>
              <a:t>PASSWORD = "Your_Password" </a:t>
            </a:r>
          </a:p>
          <a:p>
            <a:r>
              <a:rPr lang="en-IN" sz="1200" dirty="0">
                <a:latin typeface="Times New Roman" panose="02020603050405020304" pitchFamily="18" charset="0"/>
                <a:cs typeface="Times New Roman" panose="02020603050405020304" pitchFamily="18" charset="0"/>
              </a:rPr>
              <a:t># URL to fetch data from </a:t>
            </a:r>
          </a:p>
          <a:p>
            <a:r>
              <a:rPr lang="en-IN" sz="1200" dirty="0">
                <a:latin typeface="Times New Roman" panose="02020603050405020304" pitchFamily="18" charset="0"/>
                <a:cs typeface="Times New Roman" panose="02020603050405020304" pitchFamily="18" charset="0"/>
              </a:rPr>
              <a:t>URL = "http://example.com" # Replace with the actual URL</a:t>
            </a:r>
          </a:p>
          <a:p>
            <a:r>
              <a:rPr lang="en-IN" sz="1200" dirty="0">
                <a:latin typeface="Times New Roman" panose="02020603050405020304" pitchFamily="18" charset="0"/>
                <a:cs typeface="Times New Roman" panose="02020603050405020304" pitchFamily="18" charset="0"/>
              </a:rPr>
              <a:t> # Connect to WiFi </a:t>
            </a:r>
          </a:p>
          <a:p>
            <a:r>
              <a:rPr lang="en-IN" sz="1200" dirty="0">
                <a:latin typeface="Times New Roman" panose="02020603050405020304" pitchFamily="18" charset="0"/>
                <a:cs typeface="Times New Roman" panose="02020603050405020304" pitchFamily="18" charset="0"/>
              </a:rPr>
              <a:t>sta_if = network.WLAN(network.STA_IF) </a:t>
            </a:r>
          </a:p>
          <a:p>
            <a:r>
              <a:rPr lang="en-IN" sz="1200" dirty="0">
                <a:latin typeface="Times New Roman" panose="02020603050405020304" pitchFamily="18" charset="0"/>
                <a:cs typeface="Times New Roman" panose="02020603050405020304" pitchFamily="18" charset="0"/>
              </a:rPr>
              <a:t>sta_if.active(True) </a:t>
            </a:r>
          </a:p>
          <a:p>
            <a:r>
              <a:rPr lang="en-IN" sz="1200" dirty="0">
                <a:latin typeface="Times New Roman" panose="02020603050405020304" pitchFamily="18" charset="0"/>
                <a:cs typeface="Times New Roman" panose="02020603050405020304" pitchFamily="18" charset="0"/>
              </a:rPr>
              <a:t>sta_if.connect(SSID, PASSWORD)</a:t>
            </a:r>
          </a:p>
          <a:p>
            <a:r>
              <a:rPr lang="en-IN" sz="1200" dirty="0">
                <a:latin typeface="Times New Roman" panose="02020603050405020304" pitchFamily="18" charset="0"/>
                <a:cs typeface="Times New Roman" panose="02020603050405020304" pitchFamily="18" charset="0"/>
              </a:rPr>
              <a:t># Wait until the ESP32 is connected to the WiFi network</a:t>
            </a:r>
          </a:p>
          <a:p>
            <a:r>
              <a:rPr lang="en-IN" sz="1200" dirty="0">
                <a:latin typeface="Times New Roman" panose="02020603050405020304" pitchFamily="18" charset="0"/>
                <a:cs typeface="Times New Roman" panose="02020603050405020304" pitchFamily="18" charset="0"/>
              </a:rPr>
              <a:t> while not sta_if.isconnected(): </a:t>
            </a:r>
          </a:p>
          <a:p>
            <a:r>
              <a:rPr lang="en-IN" sz="1200" dirty="0">
                <a:latin typeface="Times New Roman" panose="02020603050405020304" pitchFamily="18" charset="0"/>
                <a:cs typeface="Times New Roman" panose="02020603050405020304" pitchFamily="18" charset="0"/>
              </a:rPr>
              <a:t>pass </a:t>
            </a:r>
          </a:p>
          <a:p>
            <a:r>
              <a:rPr lang="en-IN" sz="1200" dirty="0">
                <a:latin typeface="Times New Roman" panose="02020603050405020304" pitchFamily="18" charset="0"/>
                <a:cs typeface="Times New Roman" panose="02020603050405020304" pitchFamily="18" charset="0"/>
              </a:rPr>
              <a:t>print("Connected to WiFi") </a:t>
            </a:r>
          </a:p>
          <a:p>
            <a:r>
              <a:rPr lang="en-IN" sz="1200" dirty="0">
                <a:latin typeface="Times New Roman" panose="02020603050405020304" pitchFamily="18" charset="0"/>
                <a:cs typeface="Times New Roman" panose="02020603050405020304" pitchFamily="18" charset="0"/>
              </a:rPr>
              <a:t># Fetch data from the specified URL </a:t>
            </a:r>
          </a:p>
          <a:p>
            <a:r>
              <a:rPr lang="en-IN" sz="1200" dirty="0">
                <a:latin typeface="Times New Roman" panose="02020603050405020304" pitchFamily="18" charset="0"/>
                <a:cs typeface="Times New Roman" panose="02020603050405020304" pitchFamily="18" charset="0"/>
              </a:rPr>
              <a:t>try: </a:t>
            </a:r>
          </a:p>
          <a:p>
            <a:r>
              <a:rPr lang="en-IN" sz="1200" dirty="0">
                <a:latin typeface="Times New Roman" panose="02020603050405020304" pitchFamily="18" charset="0"/>
                <a:cs typeface="Times New Roman" panose="02020603050405020304" pitchFamily="18" charset="0"/>
              </a:rPr>
              <a:t>response = urequests.get(URL) </a:t>
            </a:r>
          </a:p>
          <a:p>
            <a:r>
              <a:rPr lang="en-IN" sz="1200" dirty="0">
                <a:latin typeface="Times New Roman" panose="02020603050405020304" pitchFamily="18" charset="0"/>
                <a:cs typeface="Times New Roman" panose="02020603050405020304" pitchFamily="18" charset="0"/>
              </a:rPr>
              <a:t>if response.status_code == 200: </a:t>
            </a:r>
          </a:p>
          <a:p>
            <a:r>
              <a:rPr lang="en-IN" sz="1200" dirty="0">
                <a:latin typeface="Times New Roman" panose="02020603050405020304" pitchFamily="18" charset="0"/>
                <a:cs typeface="Times New Roman" panose="02020603050405020304" pitchFamily="18" charset="0"/>
              </a:rPr>
              <a:t>print("HTTP Status Code 200: OK") </a:t>
            </a:r>
          </a:p>
          <a:p>
            <a:r>
              <a:rPr lang="en-IN" sz="1200" dirty="0">
                <a:latin typeface="Times New Roman" panose="02020603050405020304" pitchFamily="18" charset="0"/>
                <a:cs typeface="Times New Roman" panose="02020603050405020304" pitchFamily="18" charset="0"/>
              </a:rPr>
              <a:t>print("Content:") </a:t>
            </a:r>
          </a:p>
          <a:p>
            <a:r>
              <a:rPr lang="en-IN" sz="1200" dirty="0">
                <a:latin typeface="Times New Roman" panose="02020603050405020304" pitchFamily="18" charset="0"/>
                <a:cs typeface="Times New Roman" panose="02020603050405020304" pitchFamily="18" charset="0"/>
              </a:rPr>
              <a:t>print(response.text) else:</a:t>
            </a:r>
          </a:p>
          <a:p>
            <a:r>
              <a:rPr lang="en-IN" sz="1200" dirty="0">
                <a:latin typeface="Times New Roman" panose="02020603050405020304" pitchFamily="18" charset="0"/>
                <a:cs typeface="Times New Roman" panose="02020603050405020304" pitchFamily="18" charset="0"/>
              </a:rPr>
              <a:t> print(f"HTTP Status Code {response.status_code}")</a:t>
            </a:r>
          </a:p>
          <a:p>
            <a:r>
              <a:rPr lang="en-IN" sz="1200" dirty="0">
                <a:latin typeface="Times New Roman" panose="02020603050405020304" pitchFamily="18" charset="0"/>
                <a:cs typeface="Times New Roman" panose="02020603050405020304" pitchFamily="18" charset="0"/>
              </a:rPr>
              <a:t> except Exception as e: </a:t>
            </a:r>
          </a:p>
          <a:p>
            <a:r>
              <a:rPr lang="en-IN" sz="1200" dirty="0">
                <a:latin typeface="Times New Roman" panose="02020603050405020304" pitchFamily="18" charset="0"/>
                <a:cs typeface="Times New Roman" panose="02020603050405020304" pitchFamily="18" charset="0"/>
              </a:rPr>
              <a:t>print("An error occurred:", e) </a:t>
            </a:r>
          </a:p>
          <a:p>
            <a:r>
              <a:rPr lang="en-IN" sz="1200" dirty="0">
                <a:latin typeface="Times New Roman" panose="02020603050405020304" pitchFamily="18" charset="0"/>
                <a:cs typeface="Times New Roman" panose="02020603050405020304" pitchFamily="18" charset="0"/>
              </a:rPr>
              <a:t>finally:</a:t>
            </a:r>
          </a:p>
          <a:p>
            <a:r>
              <a:rPr lang="en-IN" sz="1200" dirty="0">
                <a:latin typeface="Times New Roman" panose="02020603050405020304" pitchFamily="18" charset="0"/>
                <a:cs typeface="Times New Roman" panose="02020603050405020304" pitchFamily="18" charset="0"/>
              </a:rPr>
              <a:t> response.close()</a:t>
            </a:r>
          </a:p>
        </p:txBody>
      </p:sp>
      <p:sp>
        <p:nvSpPr>
          <p:cNvPr id="8" name="TextBox 7">
            <a:extLst>
              <a:ext uri="{FF2B5EF4-FFF2-40B4-BE49-F238E27FC236}">
                <a16:creationId xmlns:a16="http://schemas.microsoft.com/office/drawing/2014/main" id="{B9DBEBB7-9F3A-372D-1D5A-1B9DE52299A4}"/>
              </a:ext>
            </a:extLst>
          </p:cNvPr>
          <p:cNvSpPr txBox="1"/>
          <p:nvPr/>
        </p:nvSpPr>
        <p:spPr>
          <a:xfrm>
            <a:off x="1035699" y="104599"/>
            <a:ext cx="2565918" cy="369332"/>
          </a:xfrm>
          <a:prstGeom prst="rect">
            <a:avLst/>
          </a:prstGeom>
          <a:noFill/>
        </p:spPr>
        <p:txBody>
          <a:bodyPr wrap="square" rtlCol="0">
            <a:spAutoFit/>
          </a:bodyPr>
          <a:lstStyle/>
          <a:p>
            <a:r>
              <a:rPr lang="en-IN" dirty="0"/>
              <a:t>EPS32 wifi </a:t>
            </a:r>
            <a:r>
              <a:rPr lang="en-IN" sz="1600" dirty="0"/>
              <a:t>module</a:t>
            </a:r>
          </a:p>
        </p:txBody>
      </p:sp>
    </p:spTree>
    <p:extLst>
      <p:ext uri="{BB962C8B-B14F-4D97-AF65-F5344CB8AC3E}">
        <p14:creationId xmlns:p14="http://schemas.microsoft.com/office/powerpoint/2010/main" val="2413825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E42A1-908B-23CE-F1FD-1525C9474352}"/>
              </a:ext>
            </a:extLst>
          </p:cNvPr>
          <p:cNvSpPr>
            <a:spLocks noGrp="1"/>
          </p:cNvSpPr>
          <p:nvPr>
            <p:ph idx="1"/>
          </p:nvPr>
        </p:nvSpPr>
        <p:spPr>
          <a:xfrm>
            <a:off x="2313992" y="2481942"/>
            <a:ext cx="9601200" cy="3581400"/>
          </a:xfrm>
        </p:spPr>
        <p:txBody>
          <a:bodyPr>
            <a:normAutofit/>
          </a:bodyPr>
          <a:lstStyle/>
          <a:p>
            <a:pPr marL="0" indent="0">
              <a:buNone/>
            </a:pPr>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0070057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{5ED1FB80-5670-4B8A-A8DF-2E7D4C3BF5F1}tf10001105</Template>
  <TotalTime>344</TotalTime>
  <Words>1028</Words>
  <Application>Microsoft Office PowerPoint</Application>
  <PresentationFormat>Widescreen</PresentationFormat>
  <Paragraphs>105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Franklin Gothic Book</vt:lpstr>
      <vt:lpstr>Times New Roman</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VICKY21EEE34@outlook.com</dc:creator>
  <cp:lastModifiedBy>VICKY21EEE34@outlook.com</cp:lastModifiedBy>
  <cp:revision>6</cp:revision>
  <dcterms:created xsi:type="dcterms:W3CDTF">2023-10-17T11:04:32Z</dcterms:created>
  <dcterms:modified xsi:type="dcterms:W3CDTF">2023-10-20T06:58:13Z</dcterms:modified>
</cp:coreProperties>
</file>