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p:scale>
          <a:sx n="75" d="100"/>
          <a:sy n="75"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9/5/2024</a:t>
            </a:fld>
            <a:endParaRPr lang="zh-CN" altLang="en-US" sz="1200">
              <a:latin typeface="Calibri" charset="0"/>
              <a:ea typeface="等线" charset="0"/>
              <a:cs typeface="Calibri"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699696231"/>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0689123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588806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7724418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2642096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613107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102968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71315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6649595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9410486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67709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772303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526246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936549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2024/9/5</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36685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2024/9/5</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00742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2024/9/5</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588493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542658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035594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2024/9/5</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61639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2024/9/5</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438404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2024/9/5</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404260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2024/9/5</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67611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2024/9/5</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51567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2024/9/5</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00857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2024/9/5</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6676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2024/9/5</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48367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9/5/2024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683809593"/>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2.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13.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13.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3.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3.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3.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3.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3.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3.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3.xml" /></Relationships>
</file>

<file path=ppt/slides/_rels/slide9.xml.rels><?xml version="1.0" encoding="UTF-8" standalone="yes"?>
<Relationships xmlns="http://schemas.openxmlformats.org/package/2006/relationships"><Relationship Id="rId3" Type="http://schemas.openxmlformats.org/officeDocument/2006/relationships/hyperlink" Target="https://word.tips/unscramble-word-finder/" TargetMode="External" /><Relationship Id="rId2" Type="http://schemas.openxmlformats.org/officeDocument/2006/relationships/notesSlide" Target="../notesSlides/notesSlide9.xml" /><Relationship Id="rId1" Type="http://schemas.openxmlformats.org/officeDocument/2006/relationships/slideLayout" Target="../slideLayouts/slideLayout13.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828675" y="19665"/>
            <a:ext cx="9982200" cy="98806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charset="0"/>
                <a:cs typeface="Times New Roman" pitchFamily="18" charset="0"/>
              </a:rPr>
              <a:t>Employee Data Analysis using Excel </a:t>
            </a:r>
            <a:br>
              <a:rPr lang="zh-CN" altLang="en-US" sz="3200" b="1" i="0" u="none" strike="noStrike" kern="0" cap="none" spc="0" baseline="0">
                <a:solidFill>
                  <a:srgbClr val="0F0F0F"/>
                </a:solidFill>
                <a:latin typeface="Roboto" pitchFamily="2" charset="0"/>
                <a:ea typeface="宋体" charset="0"/>
                <a:cs typeface="Trebuchet MS" charset="0"/>
              </a:rPr>
            </a:br>
            <a:endParaRPr lang="zh-CN" altLang="en-US" sz="3200" b="0" i="0" u="none" strike="noStrike" kern="0" cap="none" spc="15" baseline="0">
              <a:solidFill>
                <a:schemeClr val="tx1"/>
              </a:solidFill>
              <a:latin typeface="Trebuchet MS" charset="0"/>
              <a:ea typeface="宋体" charset="0"/>
              <a:cs typeface="Trebuchet MS" charset="0"/>
            </a:endParaRPr>
          </a:p>
        </p:txBody>
      </p:sp>
      <p:pic>
        <p:nvPicPr>
          <p:cNvPr id="44" name="图片"/>
          <p:cNvPicPr>
            <a:picLocks/>
          </p:cNvPicPr>
          <p:nvPr/>
        </p:nvPicPr>
        <p:blipFill>
          <a:blip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2640265" y="3209376"/>
            <a:ext cx="8610599" cy="19011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STUDENT NAME: S.MADHUMITHA</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REGISTER NO:312200256</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DEPARTMENT: B.com(Accounting and finance)</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COLLEGE: S.I.V.E.T COLLEGE </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 NM ID:asunm103312200256</a:t>
            </a:r>
            <a:endParaRPr lang="zh-CN" altLang="en-US" sz="24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426220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46" name="图片"/>
          <p:cNvPicPr>
            <a:picLocks/>
          </p:cNvPicPr>
          <p:nvPr/>
        </p:nvPicPr>
        <p:blipFill>
          <a:blip cstate="print"/>
          <a:stretch>
            <a:fillRect/>
          </a:stretch>
        </p:blipFill>
        <p:spPr>
          <a:xfrm>
            <a:off x="1666874" y="6467475"/>
            <a:ext cx="76200" cy="177799"/>
          </a:xfrm>
          <a:prstGeom prst="rect">
            <a:avLst/>
          </a:prstGeom>
          <a:noFill/>
          <a:ln w="12700" cap="flat" cmpd="sng">
            <a:noFill/>
            <a:prstDash val="solid"/>
            <a:miter/>
          </a:ln>
        </p:spPr>
      </p:pic>
      <p:sp>
        <p:nvSpPr>
          <p:cNvPr id="147"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48" name="矩形"/>
          <p:cNvSpPr>
            <a:spLocks/>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49"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66" name="矩形"/>
          <p:cNvSpPr>
            <a:spLocks/>
          </p:cNvSpPr>
          <p:nvPr/>
        </p:nvSpPr>
        <p:spPr>
          <a:xfrm>
            <a:off x="1123932" y="1200131"/>
            <a:ext cx="7708325" cy="491204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just" rtl="0" eaLnBrk="1" fontAlgn="auto" latinLnBrk="0" hangingPunct="1">
              <a:lnSpc>
                <a:spcPct val="241000"/>
              </a:lnSpc>
              <a:spcBef>
                <a:spcPts val="1700"/>
              </a:spcBef>
              <a:spcAft>
                <a:spcPts val="1650"/>
              </a:spcAft>
              <a:buNone/>
            </a:pPr>
            <a:r>
              <a:rPr lang="en-US" altLang="zh-CN" sz="2200" b="1" i="1" u="none" strike="noStrike" kern="1200" cap="none" spc="0" baseline="0">
                <a:latin typeface="Google Sans"/>
                <a:ea typeface="宋体" charset="0"/>
                <a:cs typeface="Calibri" charset="0"/>
              </a:rPr>
              <a:t>Modeling involves making a representation of something. Creating a tiny, functioning volcano is an example of modeling. Teachers use modeling when they have a class election that represents a larger one, like a presidential election. Modeling is anything that represents something else, usually on a smaller scale.</a:t>
            </a:r>
            <a:endParaRPr lang="zh-CN" altLang="en-US" sz="2200" b="1" i="1" u="none" strike="noStrike" kern="1200" cap="none" spc="0" baseline="0">
              <a:latin typeface="Calibri" charset="0"/>
              <a:ea typeface="宋体" charset="0"/>
              <a:cs typeface="Calibri" charset="0"/>
            </a:endParaRPr>
          </a:p>
        </p:txBody>
      </p:sp>
    </p:spTree>
    <p:extLst>
      <p:ext uri="{BB962C8B-B14F-4D97-AF65-F5344CB8AC3E}">
        <p14:creationId xmlns:p14="http://schemas.microsoft.com/office/powerpoint/2010/main" val="1906765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1"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2"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53" name="图片"/>
          <p:cNvPicPr>
            <a:picLocks/>
          </p:cNvPicPr>
          <p:nvPr/>
        </p:nvPicPr>
        <p:blipFill>
          <a:blip cstate="print"/>
          <a:stretch>
            <a:fillRect/>
          </a:stretch>
        </p:blipFill>
        <p:spPr>
          <a:xfrm>
            <a:off x="1666874" y="6467475"/>
            <a:ext cx="76200" cy="177799"/>
          </a:xfrm>
          <a:prstGeom prst="rect">
            <a:avLst/>
          </a:prstGeom>
          <a:noFill/>
          <a:ln w="12700" cap="flat" cmpd="sng">
            <a:noFill/>
            <a:prstDash val="solid"/>
            <a:miter/>
          </a:ln>
        </p:spPr>
      </p:pic>
      <p:sp>
        <p:nvSpPr>
          <p:cNvPr id="154" name="文本框"/>
          <p:cNvSpPr>
            <a:spLocks noGrp="1"/>
          </p:cNvSpPr>
          <p:nvPr>
            <p:ph type="title"/>
          </p:nvPr>
        </p:nvSpPr>
        <p:spPr>
          <a:xfrm>
            <a:off x="755332" y="385444"/>
            <a:ext cx="243713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55"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7" name="矩形"/>
          <p:cNvSpPr>
            <a:spLocks/>
          </p:cNvSpPr>
          <p:nvPr/>
        </p:nvSpPr>
        <p:spPr>
          <a:xfrm>
            <a:off x="838187" y="1771623"/>
            <a:ext cx="6107494" cy="4108608"/>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just" rtl="0" eaLnBrk="1" fontAlgn="auto" latinLnBrk="0" hangingPunct="1">
              <a:lnSpc>
                <a:spcPct val="241000"/>
              </a:lnSpc>
              <a:spcBef>
                <a:spcPts val="1700"/>
              </a:spcBef>
              <a:spcAft>
                <a:spcPts val="1650"/>
              </a:spcAft>
              <a:buNone/>
            </a:pPr>
            <a:r>
              <a:rPr lang="en-US" altLang="zh-CN" sz="2200" b="0" i="0" u="none" strike="noStrike" kern="1200" cap="none" spc="0" baseline="0">
                <a:latin typeface="Calibri" charset="0"/>
                <a:ea typeface="宋体" charset="0"/>
                <a:cs typeface="Calibri" charset="0"/>
              </a:rPr>
              <a:t>To provide you with accurate help, could you please clarify what kind of result or project you're referring to in Excel? Are you working on a specific type of analysis, formula, or data visualization? The more details you provide, the better I can assist you.</a:t>
            </a:r>
            <a:endParaRPr lang="zh-CN" altLang="en-US" sz="2200" b="0" i="0" u="none" strike="noStrike" kern="1200" cap="none" spc="0" baseline="0">
              <a:latin typeface="Calibri" charset="0"/>
              <a:ea typeface="宋体" charset="0"/>
              <a:cs typeface="Calibri" charset="0"/>
            </a:endParaRPr>
          </a:p>
        </p:txBody>
      </p:sp>
    </p:spTree>
    <p:extLst>
      <p:ext uri="{BB962C8B-B14F-4D97-AF65-F5344CB8AC3E}">
        <p14:creationId xmlns:p14="http://schemas.microsoft.com/office/powerpoint/2010/main" val="1858961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charset="0"/>
              <a:cs typeface="Times New Roman" pitchFamily="18" charset="0"/>
            </a:endParaRPr>
          </a:p>
        </p:txBody>
      </p:sp>
      <p:sp>
        <p:nvSpPr>
          <p:cNvPr id="168" name="矩形"/>
          <p:cNvSpPr>
            <a:spLocks/>
          </p:cNvSpPr>
          <p:nvPr/>
        </p:nvSpPr>
        <p:spPr>
          <a:xfrm>
            <a:off x="266695" y="-819137"/>
            <a:ext cx="11855912" cy="2724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zh-CN" altLang="en-US" sz="1200" b="0" i="0" u="none" strike="noStrike" kern="0" cap="none" spc="0" baseline="0">
              <a:latin typeface="Droid Sans" charset="0"/>
              <a:ea typeface="Droid Sans" charset="0"/>
              <a:cs typeface="Lucida Sans"/>
            </a:endParaRPr>
          </a:p>
        </p:txBody>
      </p:sp>
      <p:sp>
        <p:nvSpPr>
          <p:cNvPr id="169" name="矩形"/>
          <p:cNvSpPr>
            <a:spLocks/>
          </p:cNvSpPr>
          <p:nvPr/>
        </p:nvSpPr>
        <p:spPr>
          <a:xfrm>
            <a:off x="266695" y="904861"/>
            <a:ext cx="10947677" cy="576294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just" rtl="0" eaLnBrk="1" fontAlgn="auto" latinLnBrk="0" hangingPunct="1">
              <a:lnSpc>
                <a:spcPct val="241000"/>
              </a:lnSpc>
              <a:spcBef>
                <a:spcPts val="1700"/>
              </a:spcBef>
              <a:spcAft>
                <a:spcPts val="1650"/>
              </a:spcAft>
              <a:buNone/>
            </a:pPr>
            <a:r>
              <a:rPr lang="en-US" altLang="zh-CN" sz="2200" b="1" i="0" u="none" strike="noStrike" kern="1200" cap="none" spc="0" baseline="0">
                <a:latin typeface="Calibri" charset="0"/>
                <a:ea typeface="宋体" charset="0"/>
                <a:cs typeface="Calibri" charset="0"/>
              </a:rPr>
              <a:t>Objective</a:t>
            </a:r>
            <a:r>
              <a:rPr lang="en-US" altLang="zh-CN" sz="2200" b="0" i="0" u="none" strike="noStrike" kern="1200" cap="none" spc="0" baseline="0">
                <a:latin typeface="Calibri" charset="0"/>
                <a:ea typeface="宋体" charset="0"/>
                <a:cs typeface="Calibri" charset="0"/>
              </a:rPr>
              <a:t>: The project aimed to analyze quarterly sales data to identify trends and make forecasts for the next quarter.</a:t>
            </a:r>
          </a:p>
          <a:p>
            <a:pPr marL="0" indent="0" algn="just" rtl="0" eaLnBrk="1" fontAlgn="auto" latinLnBrk="0" hangingPunct="1">
              <a:lnSpc>
                <a:spcPct val="241000"/>
              </a:lnSpc>
              <a:spcBef>
                <a:spcPts val="1700"/>
              </a:spcBef>
              <a:spcAft>
                <a:spcPts val="1650"/>
              </a:spcAft>
              <a:buNone/>
            </a:pPr>
            <a:r>
              <a:rPr lang="en-US" altLang="zh-CN" sz="2200" b="1" i="0" u="none" strike="noStrike" kern="1200" cap="none" spc="0" baseline="0">
                <a:latin typeface="Calibri" charset="0"/>
                <a:ea typeface="宋体" charset="0"/>
                <a:cs typeface="Calibri" charset="0"/>
              </a:rPr>
              <a:t>Key Findings</a:t>
            </a:r>
            <a:r>
              <a:rPr lang="en-US" altLang="zh-CN" sz="2200" b="0" i="0" u="none" strike="noStrike" kern="1200" cap="none" spc="0" baseline="0">
                <a:latin typeface="Calibri" charset="0"/>
                <a:ea typeface="宋体" charset="0"/>
                <a:cs typeface="Calibri" charset="0"/>
              </a:rPr>
              <a:t>: The analysis revealed a significant increase in sales during the holiday season, with a 20% rise compared to the previous quarter.</a:t>
            </a:r>
          </a:p>
          <a:p>
            <a:pPr marL="0" indent="0" algn="just" rtl="0" eaLnBrk="1" fontAlgn="auto" latinLnBrk="0" hangingPunct="1">
              <a:lnSpc>
                <a:spcPct val="241000"/>
              </a:lnSpc>
              <a:spcBef>
                <a:spcPts val="1700"/>
              </a:spcBef>
              <a:spcAft>
                <a:spcPts val="1650"/>
              </a:spcAft>
              <a:buNone/>
            </a:pPr>
            <a:r>
              <a:rPr lang="en-US" altLang="zh-CN" sz="2200" b="1" i="0" u="none" strike="noStrike" kern="1200" cap="none" spc="0" baseline="0">
                <a:latin typeface="Calibri" charset="0"/>
                <a:ea typeface="宋体" charset="0"/>
                <a:cs typeface="Calibri" charset="0"/>
              </a:rPr>
              <a:t>Analysis</a:t>
            </a:r>
            <a:r>
              <a:rPr lang="en-US" altLang="zh-CN" sz="2200" b="0" i="0" u="none" strike="noStrike" kern="1200" cap="none" spc="0" baseline="0">
                <a:latin typeface="Calibri" charset="0"/>
                <a:ea typeface="宋体" charset="0"/>
                <a:cs typeface="Calibri" charset="0"/>
              </a:rPr>
              <a:t>: This trend indicates strong seasonal demand, suggesting that marketing efforts should be intensified before the holiday period to capitalize on this.</a:t>
            </a:r>
            <a:endParaRPr lang="zh-CN" altLang="en-US" sz="2200" b="0" i="0" u="none" strike="noStrike" kern="1200" cap="none" spc="0" baseline="0">
              <a:latin typeface="Calibri" charset="0"/>
              <a:ea typeface="宋体" charset="0"/>
              <a:cs typeface="Calibri" charset="0"/>
            </a:endParaRPr>
          </a:p>
        </p:txBody>
      </p:sp>
      <p:sp>
        <p:nvSpPr>
          <p:cNvPr id="172" name="文本框"/>
          <p:cNvSpPr txBox="1">
            <a:spLocks/>
          </p:cNvSpPr>
          <p:nvPr/>
        </p:nvSpPr>
        <p:spPr>
          <a:xfrm>
            <a:off x="5467266" y="2800307"/>
            <a:ext cx="1257280" cy="3867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Droid Sans" charset="0"/>
              <a:ea typeface="宋体" charset="0"/>
              <a:cs typeface="Lucida Sans"/>
            </a:endParaRPr>
          </a:p>
        </p:txBody>
      </p:sp>
    </p:spTree>
    <p:extLst>
      <p:ext uri="{BB962C8B-B14F-4D97-AF65-F5344CB8AC3E}">
        <p14:creationId xmlns:p14="http://schemas.microsoft.com/office/powerpoint/2010/main" val="313158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8916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cstate="print"/>
            <a:stretch>
              <a:fillRect/>
            </a:stretch>
          </p:blipFill>
          <p:spPr>
            <a:xfrm>
              <a:off x="676275" y="6467475"/>
              <a:ext cx="2143125" cy="200024"/>
            </a:xfrm>
            <a:prstGeom prst="rect">
              <a:avLst/>
            </a:prstGeom>
            <a:noFill/>
            <a:ln w="12700" cap="flat" cmpd="sng">
              <a:noFill/>
              <a:prstDash val="solid"/>
              <a:miter/>
            </a:ln>
          </p:spPr>
        </p:pic>
        <p:pic>
          <p:nvPicPr>
            <p:cNvPr id="80" name="图片"/>
            <p:cNvPicPr>
              <a:picLocks/>
            </p:cNvPicPr>
            <p:nvPr/>
          </p:nvPicPr>
          <p:blipFill>
            <a:blip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616742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7"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图片"/>
          <p:cNvPicPr>
            <a:picLocks/>
          </p:cNvPicPr>
          <p:nvPr/>
        </p:nvPicPr>
        <p:blipFill>
          <a:blip cstate="print"/>
          <a:stretch>
            <a:fillRect/>
          </a:stretch>
        </p:blipFill>
        <p:spPr>
          <a:xfrm>
            <a:off x="10687050" y="6134100"/>
            <a:ext cx="247649" cy="247650"/>
          </a:xfrm>
          <a:prstGeom prst="rect">
            <a:avLst/>
          </a:prstGeom>
          <a:noFill/>
          <a:ln w="12700" cap="flat" cmpd="sng">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cstate="print"/>
            <a:stretch>
              <a:fillRect/>
            </a:stretch>
          </p:blipFill>
          <p:spPr>
            <a:xfrm>
              <a:off x="466725" y="6410325"/>
              <a:ext cx="3705224" cy="295275"/>
            </a:xfrm>
            <a:prstGeom prst="rect">
              <a:avLst/>
            </a:prstGeom>
            <a:noFill/>
            <a:ln w="12700" cap="flat" cmpd="sng">
              <a:noFill/>
              <a:prstDash val="solid"/>
              <a:miter/>
            </a:ln>
          </p:spPr>
        </p:pic>
        <p:pic>
          <p:nvPicPr>
            <p:cNvPr id="101" name="图片"/>
            <p:cNvPicPr>
              <a:picLocks/>
            </p:cNvPicPr>
            <p:nvPr/>
          </p:nvPicPr>
          <p:blipFill>
            <a:blip cstate="print"/>
            <a:stretch>
              <a:fillRect/>
            </a:stretch>
          </p:blipFill>
          <p:spPr>
            <a:xfrm>
              <a:off x="47625" y="3819523"/>
              <a:ext cx="1733550" cy="3009897"/>
            </a:xfrm>
            <a:prstGeom prst="rect">
              <a:avLst/>
            </a:prstGeom>
            <a:noFill/>
            <a:ln w="12700" cap="flat" cmpd="sng">
              <a:noFill/>
              <a:prstDash val="solid"/>
              <a:miter/>
            </a:ln>
          </p:spPr>
        </p:pic>
      </p:grpSp>
      <p:sp>
        <p:nvSpPr>
          <p:cNvPr id="103"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5"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739212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08" name="图片"/>
            <p:cNvPicPr>
              <a:picLocks/>
            </p:cNvPicPr>
            <p:nvPr/>
          </p:nvPicPr>
          <p:blipFill>
            <a:blip cstate="print"/>
            <a:stretch>
              <a:fillRect/>
            </a:stretch>
          </p:blipFill>
          <p:spPr>
            <a:xfrm>
              <a:off x="7991475" y="2933700"/>
              <a:ext cx="2762249" cy="3257550"/>
            </a:xfrm>
            <a:prstGeom prst="rect">
              <a:avLst/>
            </a:prstGeom>
            <a:noFill/>
            <a:ln w="12700" cap="flat" cmpd="sng">
              <a:noFill/>
              <a:prstDash val="solid"/>
              <a:miter/>
            </a:ln>
          </p:spPr>
        </p:pic>
      </p:grpSp>
      <p:sp>
        <p:nvSpPr>
          <p:cNvPr id="110"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11" name="文本框"/>
          <p:cNvSpPr>
            <a:spLocks noGrp="1"/>
          </p:cNvSpPr>
          <p:nvPr>
            <p:ph type="title"/>
          </p:nvPr>
        </p:nvSpPr>
        <p:spPr>
          <a:xfrm>
            <a:off x="834071" y="575055"/>
            <a:ext cx="563689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12" name="图片"/>
          <p:cNvPicPr>
            <a:picLocks/>
          </p:cNvPicPr>
          <p:nvPr/>
        </p:nvPicPr>
        <p:blipFill>
          <a:blip cstate="print"/>
          <a:stretch>
            <a:fillRect/>
          </a:stretch>
        </p:blipFill>
        <p:spPr>
          <a:xfrm>
            <a:off x="676275" y="6467475"/>
            <a:ext cx="2143125" cy="200024"/>
          </a:xfrm>
          <a:prstGeom prst="rect">
            <a:avLst/>
          </a:prstGeom>
          <a:noFill/>
          <a:ln w="12700" cap="flat" cmpd="sng">
            <a:noFill/>
            <a:prstDash val="solid"/>
            <a:miter/>
          </a:ln>
        </p:spPr>
      </p:pic>
      <p:sp>
        <p:nvSpPr>
          <p:cNvPr id="113"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59" name="矩形"/>
          <p:cNvSpPr>
            <a:spLocks/>
          </p:cNvSpPr>
          <p:nvPr/>
        </p:nvSpPr>
        <p:spPr>
          <a:xfrm>
            <a:off x="1419203" y="1704949"/>
            <a:ext cx="5904978" cy="491204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just" rtl="0" eaLnBrk="1" fontAlgn="auto" latinLnBrk="0" hangingPunct="1">
              <a:lnSpc>
                <a:spcPct val="241000"/>
              </a:lnSpc>
              <a:spcBef>
                <a:spcPts val="1700"/>
              </a:spcBef>
              <a:spcAft>
                <a:spcPts val="1650"/>
              </a:spcAft>
              <a:buNone/>
            </a:pPr>
            <a:r>
              <a:rPr lang="en-US" altLang="zh-CN" sz="2200" b="1" i="1" u="none" strike="noStrike" kern="1200" cap="none" spc="0" baseline="0">
                <a:latin typeface="Google Sans"/>
                <a:ea typeface="宋体" charset="0"/>
                <a:cs typeface="Calibri" charset="0"/>
              </a:rPr>
              <a:t>A problem statement addresses issues in a timely and efficient manner. They help professionals break down complex situations into tangible goals that they can then communicate throughout an organisation. In every workplace, problems are inevitable</a:t>
            </a:r>
            <a:endParaRPr lang="zh-CN" altLang="en-US" sz="2200" b="1" i="1" u="none" strike="noStrike" kern="1200" cap="none" spc="0" baseline="0">
              <a:latin typeface="Calibri" charset="0"/>
              <a:ea typeface="宋体" charset="0"/>
              <a:cs typeface="Calibri" charset="0"/>
            </a:endParaRPr>
          </a:p>
        </p:txBody>
      </p:sp>
    </p:spTree>
    <p:extLst>
      <p:ext uri="{BB962C8B-B14F-4D97-AF65-F5344CB8AC3E}">
        <p14:creationId xmlns:p14="http://schemas.microsoft.com/office/powerpoint/2010/main" val="1366453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7" name="组合"/>
          <p:cNvGrpSpPr>
            <a:grpSpLocks/>
          </p:cNvGrpSpPr>
          <p:nvPr/>
        </p:nvGrpSpPr>
        <p:grpSpPr>
          <a:xfrm>
            <a:off x="8658225" y="2647950"/>
            <a:ext cx="3533775" cy="3810000"/>
            <a:chOff x="8658225" y="2647950"/>
            <a:chExt cx="3533775" cy="3810000"/>
          </a:xfrm>
        </p:grpSpPr>
        <p:sp>
          <p:nvSpPr>
            <p:cNvPr id="114"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1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16" name="图片"/>
            <p:cNvPicPr>
              <a:picLocks/>
            </p:cNvPicPr>
            <p:nvPr/>
          </p:nvPicPr>
          <p:blipFill>
            <a:blip cstate="print"/>
            <a:stretch>
              <a:fillRect/>
            </a:stretch>
          </p:blipFill>
          <p:spPr>
            <a:xfrm>
              <a:off x="8658225" y="2647950"/>
              <a:ext cx="3533775" cy="3810000"/>
            </a:xfrm>
            <a:prstGeom prst="rect">
              <a:avLst/>
            </a:prstGeom>
            <a:noFill/>
            <a:ln w="12700" cap="flat" cmpd="sng">
              <a:noFill/>
              <a:prstDash val="solid"/>
              <a:miter/>
            </a:ln>
          </p:spPr>
        </p:pic>
      </p:grpSp>
      <p:sp>
        <p:nvSpPr>
          <p:cNvPr id="118" name="曲线"/>
          <p:cNvSpPr>
            <a:spLocks/>
          </p:cNvSpPr>
          <p:nvPr/>
        </p:nvSpPr>
        <p:spPr>
          <a:xfrm>
            <a:off x="984077" y="1695450"/>
            <a:ext cx="7991878" cy="3821518"/>
          </a:xfrm>
          <a:custGeom>
            <a:avLst/>
            <a:gdLst>
              <a:gd name="T1" fmla="*/ 0 w 21600"/>
              <a:gd name="T2" fmla="*/ 0 h 21600"/>
              <a:gd name="T3" fmla="*/ 21600 w 21600"/>
              <a:gd name="T4" fmla="*/ 21600 h 21600"/>
            </a:gdLst>
            <a:ahLst/>
            <a:cxnLst/>
            <a:rect l="T1" t="T2" r="T3" b="T4"/>
            <a:pathLst>
              <a:path w="21600" h="21600">
                <a:moveTo>
                  <a:pt x="21599" y="0"/>
                </a:moveTo>
                <a:lnTo>
                  <a:pt x="0" y="0"/>
                </a:lnTo>
                <a:lnTo>
                  <a:pt x="0" y="21599"/>
                </a:lnTo>
                <a:lnTo>
                  <a:pt x="21599" y="21599"/>
                </a:lnTo>
                <a:lnTo>
                  <a:pt x="21599" y="0"/>
                </a:lnTo>
                <a:close/>
              </a:path>
            </a:pathLst>
          </a:custGeom>
          <a:solidFill>
            <a:srgbClr val="2D83C3"/>
          </a:solidFill>
          <a:ln cap="flat" cmpd="sng">
            <a:noFill/>
            <a:prstDash val="solid"/>
            <a:miter/>
          </a:ln>
        </p:spPr>
      </p:sp>
      <p:sp>
        <p:nvSpPr>
          <p:cNvPr id="119"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20" name="图片"/>
          <p:cNvPicPr>
            <a:picLocks/>
          </p:cNvPicPr>
          <p:nvPr/>
        </p:nvPicPr>
        <p:blipFill>
          <a:blip cstate="print"/>
          <a:stretch>
            <a:fillRect/>
          </a:stretch>
        </p:blipFill>
        <p:spPr>
          <a:xfrm>
            <a:off x="676275" y="6467475"/>
            <a:ext cx="2143125" cy="200024"/>
          </a:xfrm>
          <a:prstGeom prst="rect">
            <a:avLst/>
          </a:prstGeom>
          <a:noFill/>
          <a:ln w="12700" cap="flat" cmpd="sng">
            <a:noFill/>
            <a:prstDash val="solid"/>
            <a:miter/>
          </a:ln>
        </p:spPr>
      </p:pic>
      <p:sp>
        <p:nvSpPr>
          <p:cNvPr id="121"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22" name="矩形"/>
          <p:cNvSpPr>
            <a:spLocks/>
          </p:cNvSpPr>
          <p:nvPr/>
        </p:nvSpPr>
        <p:spPr>
          <a:xfrm>
            <a:off x="990600" y="2133600"/>
            <a:ext cx="7924800" cy="8153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charset="0"/>
                <a:cs typeface="Times New Roman" pitchFamily="18" charset="0"/>
              </a:rPr>
              <a:t>.</a:t>
            </a: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
        <p:nvSpPr>
          <p:cNvPr id="160" name="矩形"/>
          <p:cNvSpPr>
            <a:spLocks/>
          </p:cNvSpPr>
          <p:nvPr/>
        </p:nvSpPr>
        <p:spPr>
          <a:xfrm>
            <a:off x="1272073" y="1343004"/>
            <a:ext cx="7703882" cy="4108608"/>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just" rtl="0" eaLnBrk="1" fontAlgn="auto" latinLnBrk="0" hangingPunct="1">
              <a:lnSpc>
                <a:spcPct val="241000"/>
              </a:lnSpc>
              <a:spcBef>
                <a:spcPts val="1700"/>
              </a:spcBef>
              <a:spcAft>
                <a:spcPts val="1650"/>
              </a:spcAft>
              <a:buNone/>
            </a:pPr>
            <a:r>
              <a:rPr lang="en-US" altLang="zh-CN" sz="2200" b="1" i="1" u="none" strike="noStrike" kern="1200" cap="none" spc="0" baseline="0">
                <a:latin typeface="Google Sans"/>
                <a:ea typeface="宋体" charset="0"/>
                <a:cs typeface="Calibri" charset="0"/>
              </a:rPr>
              <a:t>A project overview is a detailed description of a project's goals and objectives, the steps to achieve these goals, and the expected outcomes. In addition, a project overview enables you to outline the project schedule, budget, necessary resources, and status.</a:t>
            </a:r>
            <a:endParaRPr lang="zh-CN" altLang="en-US" sz="2200" b="1" i="1" u="none" strike="noStrike" kern="1200" cap="none" spc="0" baseline="0">
              <a:latin typeface="Calibri" charset="0"/>
              <a:ea typeface="宋体" charset="0"/>
              <a:cs typeface="Calibri" charset="0"/>
            </a:endParaRPr>
          </a:p>
        </p:txBody>
      </p:sp>
    </p:spTree>
    <p:extLst>
      <p:ext uri="{BB962C8B-B14F-4D97-AF65-F5344CB8AC3E}">
        <p14:creationId xmlns:p14="http://schemas.microsoft.com/office/powerpoint/2010/main" val="591797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2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26" name="文本框"/>
          <p:cNvSpPr>
            <a:spLocks noGrp="1"/>
          </p:cNvSpPr>
          <p:nvPr>
            <p:ph type="title"/>
          </p:nvPr>
        </p:nvSpPr>
        <p:spPr>
          <a:xfrm>
            <a:off x="699452" y="891793"/>
            <a:ext cx="5014595" cy="502284"/>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pic>
        <p:nvPicPr>
          <p:cNvPr id="127" name="图片"/>
          <p:cNvPicPr>
            <a:picLocks/>
          </p:cNvPicPr>
          <p:nvPr/>
        </p:nvPicPr>
        <p:blipFill>
          <a:blip cstate="print"/>
          <a:stretch>
            <a:fillRect/>
          </a:stretch>
        </p:blipFill>
        <p:spPr>
          <a:xfrm>
            <a:off x="723900" y="6172200"/>
            <a:ext cx="2181225" cy="485775"/>
          </a:xfrm>
          <a:prstGeom prst="rect">
            <a:avLst/>
          </a:prstGeom>
          <a:noFill/>
          <a:ln w="12700" cap="flat" cmpd="sng">
            <a:noFill/>
            <a:prstDash val="solid"/>
            <a:miter/>
          </a:ln>
        </p:spPr>
      </p:pic>
      <p:sp>
        <p:nvSpPr>
          <p:cNvPr id="128"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62" name="矩形"/>
          <p:cNvSpPr>
            <a:spLocks/>
          </p:cNvSpPr>
          <p:nvPr/>
        </p:nvSpPr>
        <p:spPr>
          <a:xfrm>
            <a:off x="1057258" y="2133567"/>
            <a:ext cx="7848948" cy="330517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just" rtl="0" eaLnBrk="1" fontAlgn="auto" latinLnBrk="0" hangingPunct="1">
              <a:lnSpc>
                <a:spcPct val="241000"/>
              </a:lnSpc>
              <a:spcBef>
                <a:spcPts val="1700"/>
              </a:spcBef>
              <a:spcAft>
                <a:spcPts val="1650"/>
              </a:spcAft>
              <a:buNone/>
            </a:pPr>
            <a:r>
              <a:rPr lang="en-US" altLang="zh-CN" sz="2200" b="1" i="1" u="none" strike="noStrike" kern="1200" cap="none" spc="0" baseline="0">
                <a:latin typeface="Google Sans"/>
                <a:ea typeface="宋体" charset="0"/>
                <a:cs typeface="Calibri" charset="0"/>
              </a:rPr>
              <a:t>The end-user is the person who makes the final purchase or use of the product. In contrast, a customer is anyone who buys the product or service. Customers may purchase and resell products, but the end-user makes the final purchase and use of the product.</a:t>
            </a:r>
            <a:endParaRPr lang="zh-CN" altLang="en-US" sz="2200" b="1" i="1" u="none" strike="noStrike" kern="1200" cap="none" spc="0" baseline="0">
              <a:latin typeface="Calibri" charset="0"/>
              <a:ea typeface="宋体" charset="0"/>
              <a:cs typeface="Calibri" charset="0"/>
            </a:endParaRPr>
          </a:p>
        </p:txBody>
      </p:sp>
    </p:spTree>
    <p:extLst>
      <p:ext uri="{BB962C8B-B14F-4D97-AF65-F5344CB8AC3E}">
        <p14:creationId xmlns:p14="http://schemas.microsoft.com/office/powerpoint/2010/main" val="481824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9" name="图片"/>
          <p:cNvPicPr>
            <a:picLocks/>
          </p:cNvPicPr>
          <p:nvPr/>
        </p:nvPicPr>
        <p:blipFill>
          <a:blip cstate="print"/>
          <a:stretch>
            <a:fillRect/>
          </a:stretch>
        </p:blipFill>
        <p:spPr>
          <a:xfrm>
            <a:off x="0" y="1476375"/>
            <a:ext cx="2695574" cy="3248025"/>
          </a:xfrm>
          <a:prstGeom prst="rect">
            <a:avLst/>
          </a:prstGeom>
          <a:noFill/>
          <a:ln w="12700" cap="flat" cmpd="sng">
            <a:noFill/>
            <a:prstDash val="solid"/>
            <a:miter/>
          </a:ln>
        </p:spPr>
      </p:pic>
      <p:sp>
        <p:nvSpPr>
          <p:cNvPr id="13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1"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2"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33" name="文本框"/>
          <p:cNvSpPr>
            <a:spLocks noGrp="1"/>
          </p:cNvSpPr>
          <p:nvPr>
            <p:ph type="title"/>
          </p:nvPr>
        </p:nvSpPr>
        <p:spPr>
          <a:xfrm>
            <a:off x="558165" y="857885"/>
            <a:ext cx="976312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pic>
        <p:nvPicPr>
          <p:cNvPr id="134" name="图片"/>
          <p:cNvPicPr>
            <a:picLocks/>
          </p:cNvPicPr>
          <p:nvPr/>
        </p:nvPicPr>
        <p:blipFill>
          <a:blip cstate="print"/>
          <a:stretch>
            <a:fillRect/>
          </a:stretch>
        </p:blipFill>
        <p:spPr>
          <a:xfrm>
            <a:off x="676275" y="6467475"/>
            <a:ext cx="2143125" cy="200024"/>
          </a:xfrm>
          <a:prstGeom prst="rect">
            <a:avLst/>
          </a:prstGeom>
          <a:noFill/>
          <a:ln w="12700" cap="flat" cmpd="sng">
            <a:noFill/>
            <a:prstDash val="solid"/>
            <a:miter/>
          </a:ln>
        </p:spPr>
      </p:pic>
      <p:sp>
        <p:nvSpPr>
          <p:cNvPr id="13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63" name="矩形"/>
          <p:cNvSpPr>
            <a:spLocks/>
          </p:cNvSpPr>
          <p:nvPr/>
        </p:nvSpPr>
        <p:spPr>
          <a:xfrm rot="21534162">
            <a:off x="2788560" y="1122476"/>
            <a:ext cx="8203372" cy="410860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just" rtl="0" eaLnBrk="1" fontAlgn="auto" latinLnBrk="0" hangingPunct="1">
              <a:lnSpc>
                <a:spcPct val="241000"/>
              </a:lnSpc>
              <a:spcBef>
                <a:spcPts val="1700"/>
              </a:spcBef>
              <a:spcAft>
                <a:spcPts val="1650"/>
              </a:spcAft>
              <a:buNone/>
            </a:pPr>
            <a:r>
              <a:rPr lang="en-US" altLang="zh-CN" sz="2200" b="1" i="1" u="none" strike="noStrike" kern="1200" cap="none" spc="0" baseline="0">
                <a:latin typeface="Google Sans"/>
                <a:ea typeface="宋体" charset="0"/>
                <a:cs typeface="Calibri" charset="0"/>
              </a:rPr>
              <a:t>A value proposition is a short statement that communicates why buyers should choose your products or services. It's more than just a product or service description — it's the specific solution that your business provides and the promise of value that a customer can expect you to deliver.</a:t>
            </a:r>
            <a:endParaRPr lang="zh-CN" altLang="en-US" sz="2200" b="1" i="1" u="none" strike="noStrike" kern="1200" cap="none" spc="0" baseline="0">
              <a:latin typeface="Calibri" charset="0"/>
              <a:ea typeface="宋体" charset="0"/>
              <a:cs typeface="Calibri" charset="0"/>
            </a:endParaRPr>
          </a:p>
        </p:txBody>
      </p:sp>
    </p:spTree>
    <p:extLst>
      <p:ext uri="{BB962C8B-B14F-4D97-AF65-F5344CB8AC3E}">
        <p14:creationId xmlns:p14="http://schemas.microsoft.com/office/powerpoint/2010/main" val="1497065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Dataset Description</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64" name="矩形"/>
          <p:cNvSpPr>
            <a:spLocks/>
          </p:cNvSpPr>
          <p:nvPr/>
        </p:nvSpPr>
        <p:spPr>
          <a:xfrm>
            <a:off x="838187" y="1552551"/>
            <a:ext cx="8068321" cy="330517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just" rtl="0" eaLnBrk="1" fontAlgn="auto" latinLnBrk="0" hangingPunct="1">
              <a:lnSpc>
                <a:spcPct val="241000"/>
              </a:lnSpc>
              <a:spcBef>
                <a:spcPts val="1700"/>
              </a:spcBef>
              <a:spcAft>
                <a:spcPts val="1650"/>
              </a:spcAft>
              <a:buNone/>
            </a:pPr>
            <a:r>
              <a:rPr lang="en-US" altLang="zh-CN" sz="2200" b="1" i="1" u="none" strike="noStrike" kern="1200" cap="none" spc="0" baseline="0">
                <a:latin typeface="Google Sans"/>
                <a:ea typeface="宋体" charset="0"/>
                <a:cs typeface="Calibri" charset="0"/>
              </a:rPr>
              <a:t>A Dataset is a set or collection of data. This set is normally presented in a tabular pattern. Every column describes a particular variable. And each row corresponds to a given member of the data set, as per the given question. This is a part of data management.</a:t>
            </a:r>
            <a:endParaRPr lang="zh-CN" altLang="en-US" sz="2200" b="1" i="1" u="none" strike="noStrike" kern="1200" cap="none" spc="0" baseline="0">
              <a:latin typeface="Calibri" charset="0"/>
              <a:ea typeface="宋体" charset="0"/>
              <a:cs typeface="Calibri" charset="0"/>
            </a:endParaRPr>
          </a:p>
        </p:txBody>
      </p:sp>
    </p:spTree>
    <p:extLst>
      <p:ext uri="{BB962C8B-B14F-4D97-AF65-F5344CB8AC3E}">
        <p14:creationId xmlns:p14="http://schemas.microsoft.com/office/powerpoint/2010/main" val="739435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38"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9"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0"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41" name="图片"/>
          <p:cNvPicPr>
            <a:picLocks/>
          </p:cNvPicPr>
          <p:nvPr/>
        </p:nvPicPr>
        <p:blipFill>
          <a:blip cstate="print"/>
          <a:stretch>
            <a:fillRect/>
          </a:stretch>
        </p:blipFill>
        <p:spPr>
          <a:xfrm>
            <a:off x="66675" y="3381373"/>
            <a:ext cx="2466975" cy="3419474"/>
          </a:xfrm>
          <a:prstGeom prst="rect">
            <a:avLst/>
          </a:prstGeom>
          <a:noFill/>
          <a:ln w="12700" cap="flat" cmpd="sng">
            <a:noFill/>
            <a:prstDash val="solid"/>
            <a:miter/>
          </a:ln>
        </p:spPr>
      </p:pic>
      <p:sp>
        <p:nvSpPr>
          <p:cNvPr id="142" name="文本框"/>
          <p:cNvSpPr>
            <a:spLocks noGrp="1"/>
          </p:cNvSpPr>
          <p:nvPr>
            <p:ph type="title"/>
          </p:nvPr>
        </p:nvSpPr>
        <p:spPr>
          <a:xfrm>
            <a:off x="739774" y="654938"/>
            <a:ext cx="848042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43"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44" name="矩形"/>
          <p:cNvSpPr>
            <a:spLocks/>
          </p:cNvSpPr>
          <p:nvPr/>
        </p:nvSpPr>
        <p:spPr>
          <a:xfrm>
            <a:off x="2743200" y="2354703"/>
            <a:ext cx="8534019" cy="948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
        <p:nvSpPr>
          <p:cNvPr id="165" name="矩形"/>
          <p:cNvSpPr>
            <a:spLocks/>
          </p:cNvSpPr>
          <p:nvPr/>
        </p:nvSpPr>
        <p:spPr>
          <a:xfrm>
            <a:off x="2638384" y="1628750"/>
            <a:ext cx="7634676" cy="491204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just" rtl="0" eaLnBrk="1" fontAlgn="auto" latinLnBrk="0" hangingPunct="1">
              <a:lnSpc>
                <a:spcPct val="241000"/>
              </a:lnSpc>
              <a:spcBef>
                <a:spcPts val="1700"/>
              </a:spcBef>
              <a:spcAft>
                <a:spcPts val="1650"/>
              </a:spcAft>
              <a:buNone/>
            </a:pPr>
            <a:r>
              <a:rPr lang="en-US" altLang="zh-CN" sz="2200" b="0" i="1" u="none" strike="noStrike" kern="1200" cap="none" spc="0" baseline="0">
                <a:solidFill>
                  <a:srgbClr val="232427"/>
                </a:solidFill>
                <a:latin typeface="Ui-sans-serif"/>
                <a:ea typeface="宋体" charset="0"/>
                <a:cs typeface="Calibri" charset="0"/>
              </a:rPr>
              <a:t>All the levels in this game have WOW Answers at the end. Let's say you get six letters to </a:t>
            </a:r>
            <a:r>
              <a:rPr lang="en-US" altLang="zh-CN" sz="2200" b="0" i="1" u="none" strike="noStrike" kern="1200" cap="none" spc="0" baseline="0">
                <a:solidFill>
                  <a:schemeClr val="tx1"/>
                </a:solidFill>
                <a:latin typeface="Ui-sans-serif"/>
                <a:ea typeface="宋体" charset="0"/>
                <a:cs typeface="Calibri" charset="0"/>
                <a:hlinkClick r:id="rId3"/>
              </a:rPr>
              <a:t>unscramble</a:t>
            </a:r>
            <a:r>
              <a:rPr lang="en-US" altLang="zh-CN" sz="2200" b="0" i="1" u="none" strike="noStrike" kern="1200" cap="none" spc="0" baseline="0">
                <a:solidFill>
                  <a:srgbClr val="232427"/>
                </a:solidFill>
                <a:latin typeface="Ui-sans-serif"/>
                <a:ea typeface="宋体" charset="0"/>
                <a:cs typeface="Calibri" charset="0"/>
              </a:rPr>
              <a:t>. To find the winning answers, make smaller words. Words of Wonders answers are tough, so you might have to make use of this cheat. Using the tool to solve the puzzles, scores well and helps you unlock higher levels.</a:t>
            </a:r>
            <a:endParaRPr lang="zh-CN" altLang="en-US" sz="2200" b="0" i="0" u="none" strike="noStrike" kern="1200" cap="none" spc="0" baseline="0">
              <a:latin typeface="Calibri" charset="0"/>
              <a:ea typeface="宋体" charset="0"/>
              <a:cs typeface="Calibri" charset="0"/>
            </a:endParaRPr>
          </a:p>
        </p:txBody>
      </p:sp>
    </p:spTree>
    <p:extLst>
      <p:ext uri="{BB962C8B-B14F-4D97-AF65-F5344CB8AC3E}">
        <p14:creationId xmlns:p14="http://schemas.microsoft.com/office/powerpoint/2010/main" val="1023808156"/>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199</TotalTime>
  <Application>Microsoft Office PowerPoint</Application>
  <PresentationFormat>Widescreen</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s.madhumitha2337@gmail.com</cp:lastModifiedBy>
  <cp:revision>13</cp:revision>
  <dcterms:created xsi:type="dcterms:W3CDTF">2024-03-29T15:07:22Z</dcterms:created>
  <dcterms:modified xsi:type="dcterms:W3CDTF">2024-09-05T05:54:23Z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ies>
</file>