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8" r:id="rId3"/>
    <p:sldId id="373" r:id="rId4"/>
    <p:sldId id="374" r:id="rId5"/>
    <p:sldId id="375" r:id="rId6"/>
    <p:sldId id="376" r:id="rId7"/>
    <p:sldId id="377" r:id="rId8"/>
    <p:sldId id="378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3" r:id="rId22"/>
    <p:sldId id="394" r:id="rId23"/>
    <p:sldId id="396" r:id="rId24"/>
    <p:sldId id="395" r:id="rId25"/>
    <p:sldId id="398" r:id="rId26"/>
    <p:sldId id="397" r:id="rId27"/>
    <p:sldId id="360" r:id="rId28"/>
    <p:sldId id="361" r:id="rId29"/>
    <p:sldId id="265" r:id="rId30"/>
    <p:sldId id="289" r:id="rId31"/>
    <p:sldId id="296" r:id="rId32"/>
    <p:sldId id="399" r:id="rId33"/>
    <p:sldId id="400" r:id="rId34"/>
    <p:sldId id="401" r:id="rId35"/>
    <p:sldId id="406" r:id="rId36"/>
    <p:sldId id="407" r:id="rId37"/>
    <p:sldId id="408" r:id="rId38"/>
    <p:sldId id="409" r:id="rId39"/>
    <p:sldId id="410" r:id="rId40"/>
    <p:sldId id="411" r:id="rId41"/>
    <p:sldId id="402" r:id="rId42"/>
    <p:sldId id="403" r:id="rId43"/>
    <p:sldId id="404" r:id="rId44"/>
    <p:sldId id="4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5D6B23-F8BD-4B34-92B3-7D797AACDBFB}">
          <p14:sldIdLst>
            <p14:sldId id="256"/>
            <p14:sldId id="328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3"/>
            <p14:sldId id="394"/>
            <p14:sldId id="396"/>
            <p14:sldId id="395"/>
            <p14:sldId id="398"/>
            <p14:sldId id="397"/>
            <p14:sldId id="360"/>
            <p14:sldId id="361"/>
            <p14:sldId id="265"/>
            <p14:sldId id="289"/>
            <p14:sldId id="296"/>
            <p14:sldId id="399"/>
            <p14:sldId id="400"/>
            <p14:sldId id="401"/>
            <p14:sldId id="406"/>
            <p14:sldId id="407"/>
            <p14:sldId id="408"/>
            <p14:sldId id="409"/>
            <p14:sldId id="410"/>
            <p14:sldId id="41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5710-4EAA-4C3E-8651-5313A53E0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43488-1618-4F3A-8106-8B922790E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C4BE3-77EB-421F-BB69-11C1B77A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46956-75EB-4774-B84F-FA1EA5AE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0006-A83C-4C26-B36C-F0E320B1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3E07-D97D-4BBF-B3CC-DD0237F7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4F45C-8F3C-4A42-8BE7-6D8F1C60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D08C-FFBB-47FF-9834-EB2966F1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1FFF-488B-40AB-93C3-4C8D7E0D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99FF-D054-4FA4-89EA-4C27D53B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607FF-CAC1-4189-AE46-9AD6ECE52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58590-30C3-4ADE-A513-AFF82A2C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4AE5-FD6A-448F-B04B-0B579878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2A270-8DCE-451D-8EB3-B88B3EB6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3444-650A-4D3D-A04B-286183B6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CF06-B40B-4501-B2DA-C5D0D765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5D1E-9E53-499C-B340-607584E2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AB9D-F016-414A-9064-F21BFB6E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B05B-8A59-410F-9C0E-342AEFD1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F58F-C1D9-4E24-AD73-24B98ECB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E677-3ED8-4CED-9517-50AABF07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CE8C0-63C1-44D7-8751-BF109B20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374F-82DB-406A-8649-FCEAC930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8BB7-76D2-4657-9E27-758C454D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9D17-55E1-430F-8797-F43B7CA4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7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C921-73B1-4187-A73A-75071CFC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E9DD-19FC-494D-A1EB-E802B0C3D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F41A2-CC97-4581-AC6D-EA5553A82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82BA3-DFD4-407D-A3B6-7A6A8E54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46B1-44E6-4F4F-A502-63A0A059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18E47-6C79-4F3D-BE90-2A5E3F7D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C2F3-F719-489D-A85C-A150C10D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2437F-041D-4359-AAE5-C043428A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19CDF-43C7-4480-9AA5-7953F846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1557F-413F-4563-8994-4BABBB6DC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48E32-059B-44B3-B6AB-9FBC9E6A6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4A2DC-174F-4D0C-BCA4-E6821515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F6BA4-1B36-477A-9F35-124956D6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0D408-5E59-42C7-B013-13E4B969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3826-8091-4DCD-A750-99B108AA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AF610-A8AE-45C6-92A0-4CA468D7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3B8C7-632D-497A-9597-707DD713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220C-5EAB-41DA-AFB1-EE4FB48D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C7B0F-436C-49C1-9D18-754A0558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CC2CE-F73B-4620-82AE-00DCBD5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D4619-9BC7-4711-9E53-2FC60B08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9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51C3-9F13-490D-ACE7-54D717BC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BDCF-00E0-48E0-96B2-FBB2C23F7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7CF4-6998-4D5D-BBE3-2D4A1E7E3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B3169-6AC0-4520-AB85-F1F7E272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51515-23FC-4120-89EC-B4535B58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7394E-9BA2-4CAC-ABAE-A9E9EFAC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66D8-A475-40F7-A823-88E4C2B2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97E76-A854-4AEB-B488-9B2A091CE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00D8B-817B-4075-A53B-A4D7F148F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9E1D4-E7B5-4541-9A1C-B674CE2F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1E5F-0BD1-4651-810C-79A487644F3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43971-8800-4E04-8980-2776DE1B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7082A-BB7D-43AE-8DF2-CB28D45B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0BB34-1CCA-4A81-94E3-069FC779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6974-3F05-4B27-8C2D-57D8A2040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FC9E9-C9D3-433E-88D7-DCF116E1C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1E5F-0BD1-4651-810C-79A487644F3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927F-6DDC-44DD-B615-289A5D6E8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D965-CDF7-4379-ABB3-0C618A1D0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E8B3-7E88-44A1-936A-63DA8D6C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9606-ADDB-4E61-A7B8-09E2BBD81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OPERATING SYSTEMS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973B-72DD-4766-8E12-2B38857E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51EA2-7DEC-4C20-8173-44FFE5D7CA5B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B8A8B1-7539-49F7-B6FE-28988CE1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22" y="660042"/>
            <a:ext cx="9659155" cy="55379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C0B0A1-7C79-4574-A284-A18768D51BAF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07AF33-9D66-4575-A2C6-8C7F221A8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16" y="1825625"/>
            <a:ext cx="5451792" cy="4074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662CD-5AF9-462F-971C-C44BB917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C6FA-A881-4923-BC1A-C320901F6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773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multi-programming more than one process can reside in the main memory at a time. </a:t>
            </a:r>
          </a:p>
          <a:p>
            <a:r>
              <a:rPr lang="en-US" sz="2400" dirty="0"/>
              <a:t>Thus, when process P1 goes for I/O operation the CPU is not kept waiting and is allocated to some another process (lets say P2). </a:t>
            </a:r>
          </a:p>
          <a:p>
            <a:r>
              <a:rPr lang="en-US" sz="2400" dirty="0"/>
              <a:t>This keeps the CPU busy at all times.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10074-D81C-44CC-8066-6B7585D1C365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B07417-C90A-4ED8-9562-5FEDAE35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53" y="679360"/>
            <a:ext cx="9453093" cy="54992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CB547A-5F86-4098-8347-664CC283B328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6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82FF58-2577-43A0-80F8-FB6C99F2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10" y="518374"/>
            <a:ext cx="8912180" cy="58212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00034D-30C0-4625-AF8E-0DAA1657D69D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0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153F76-79A4-4795-ABE4-E41C3366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79" y="631065"/>
            <a:ext cx="9118242" cy="55958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C8839-C191-48CA-B9CA-B9F64EF44452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5CF897-4107-4E0A-99F7-6B48BF06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32" y="611746"/>
            <a:ext cx="9427335" cy="56345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0DD009-99EA-4548-9F4F-BCF12E5F4292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6F870-16CD-47F5-B959-51BEC3E3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38" y="643943"/>
            <a:ext cx="9556124" cy="55701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C96579-7D46-47B2-8F56-665C06CC6166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28D031-4493-43BB-AFCC-A1063972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90" y="614966"/>
            <a:ext cx="9375820" cy="56280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DA976B-44E3-4A0A-97F8-DE5559DEBDAC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E72D70-9CAD-450D-9EBF-BF189EAFB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27" y="627845"/>
            <a:ext cx="9298546" cy="56023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9A2264-90BB-4329-B7FC-16F05537F96C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00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CF78C-45B1-4AB1-BFE9-B05FD8B04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53603"/>
            <a:ext cx="9144000" cy="55507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477D27-EAEA-45B9-8714-B69E1F1A1927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E161-9238-4BF0-9C63-4CAE3CB3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 of OS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443AA-EC93-43B7-BFB7-285815CF130D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FFB9-7087-4D7F-A942-B5BA7EF2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operating system can be thought of as having three objectives or as performing three functions.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Convenience</a:t>
            </a:r>
            <a:r>
              <a:rPr lang="en-US" dirty="0"/>
              <a:t> - An operating system makes a computer more convenient to use.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Efficiency</a:t>
            </a:r>
            <a:r>
              <a:rPr lang="en-US" dirty="0"/>
              <a:t> - An operating system allows the computer system resources to be used in an efficient manner.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Ability to evolve </a:t>
            </a:r>
            <a:r>
              <a:rPr lang="en-US" dirty="0"/>
              <a:t>- An operating system should be constructed in such a way as to permit the effective development, testing and introduction of new system functions without interfering with current services provided.</a:t>
            </a:r>
          </a:p>
        </p:txBody>
      </p:sp>
    </p:spTree>
    <p:extLst>
      <p:ext uri="{BB962C8B-B14F-4D97-AF65-F5344CB8AC3E}">
        <p14:creationId xmlns:p14="http://schemas.microsoft.com/office/powerpoint/2010/main" val="37611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327-9A8C-44AE-AD8B-6D9FF392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Multi-tasking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15B0-8DA0-41B5-B23B-AED82895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Multitasking is the process of performing multiple tasks at the same time. </a:t>
            </a:r>
          </a:p>
          <a:p>
            <a:r>
              <a:rPr lang="en-US" sz="2400" dirty="0"/>
              <a:t>For example, multiple applications execute in a computer simultaneously. </a:t>
            </a:r>
          </a:p>
          <a:p>
            <a:r>
              <a:rPr lang="en-US" sz="2400" dirty="0"/>
              <a:t>Browser, word application, calculator, etc. can execute at the same time.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4B183-9CF6-4502-A3DB-90693345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776" y="3576638"/>
            <a:ext cx="5391150" cy="2600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EFD486-829B-4104-9235-AE2039604064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F88C-02FE-44D9-BF1E-B0DBF6AB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Multi-tasking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6855-6E40-494C-97F0-84411B46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 though most modern computers support multitasking, the system can execute a specific number of tasks at a time. </a:t>
            </a:r>
          </a:p>
          <a:p>
            <a:r>
              <a:rPr lang="en-US" sz="2400" dirty="0"/>
              <a:t>It is because when there are multiple tasks, each task requires more resources. </a:t>
            </a:r>
          </a:p>
          <a:p>
            <a:r>
              <a:rPr lang="en-US" sz="2400" dirty="0"/>
              <a:t>Thus, this can cause a decrease in system performance. </a:t>
            </a:r>
          </a:p>
          <a:p>
            <a:r>
              <a:rPr lang="en-US" sz="2400" dirty="0"/>
              <a:t>Therefore, an adequate number of tasks executes at a time. </a:t>
            </a:r>
          </a:p>
          <a:p>
            <a:r>
              <a:rPr lang="en-US" sz="2400" dirty="0"/>
              <a:t>Overall, multitasking helps to improve the productivity of the system.</a:t>
            </a:r>
          </a:p>
          <a:p>
            <a:r>
              <a:rPr lang="en-US" sz="2400" dirty="0"/>
              <a:t>Multi-tasking system uses multi-programming.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EFBADA-9CB6-4FB3-9230-CCFAD60C085A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95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8600-1732-4EE7-A7EC-B3119C6A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Time-sharing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2A373-F922-4A1C-98BD-C0063F72E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Time sharing is a method that allows multiple users to share resources at the same time. </a:t>
            </a:r>
          </a:p>
          <a:p>
            <a:r>
              <a:rPr lang="en-US" sz="2400" dirty="0"/>
              <a:t>Multiple users in various locations can use a specific computer system at a time. </a:t>
            </a:r>
          </a:p>
          <a:p>
            <a:r>
              <a:rPr lang="en-US" sz="2400" dirty="0"/>
              <a:t>Several terminals are attached to a single dedicated server with its own process. </a:t>
            </a:r>
          </a:p>
          <a:p>
            <a:r>
              <a:rPr lang="en-US" sz="2400" dirty="0"/>
              <a:t>Therefore, the processor executes multiple user programs simultaneously. </a:t>
            </a:r>
          </a:p>
          <a:p>
            <a:r>
              <a:rPr lang="en-US" sz="2400" dirty="0"/>
              <a:t>In other words, the processor time is shared between multiple users at a time. </a:t>
            </a:r>
          </a:p>
          <a:p>
            <a:r>
              <a:rPr lang="en-US" sz="2400" dirty="0"/>
              <a:t>The processor allows each user program to execute for a small time quantum. </a:t>
            </a:r>
          </a:p>
          <a:p>
            <a:r>
              <a:rPr lang="en-US" sz="2400" dirty="0"/>
              <a:t>Moreover, time sharing systems use multiprogramming and multitasking.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2FC3D-D929-4E92-83DF-E648C4F7B19F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21CD-988F-4EE6-B1CF-2964E884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Time-sharing vs Multi-tasking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D0FA-CBB5-4E35-923F-E87DB4A91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Time sharing is the sharing of a computing resource among many users by means of multiprogramming and multitasking at the same time whereas </a:t>
            </a:r>
            <a:r>
              <a:rPr lang="en-US" sz="2400" dirty="0">
                <a:solidFill>
                  <a:srgbClr val="FF0000"/>
                </a:solidFill>
              </a:rPr>
              <a:t>multitasking is the concurrent execution of multiple tasks or processes over a certain period of time.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67609-3934-4024-A0D3-D752CBCE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40" y="3842267"/>
            <a:ext cx="4362450" cy="2047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D03484-C589-492A-B993-5DAEC5F70BFA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426C-9BAF-4550-8DDB-E7955050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46E9-F2D4-4C2D-8F77-8BF55B65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 </a:t>
            </a:r>
            <a:r>
              <a:rPr lang="en-US" sz="2400" dirty="0" err="1"/>
              <a:t>uni</a:t>
            </a:r>
            <a:r>
              <a:rPr lang="en-US" sz="2400" dirty="0"/>
              <a:t>-processor system, only one process executes at a time.</a:t>
            </a:r>
          </a:p>
          <a:p>
            <a:r>
              <a:rPr lang="en-US" sz="2400" dirty="0"/>
              <a:t>Multiprocessing is the use of two or more CPUs (processors) within a single Computer system. </a:t>
            </a:r>
          </a:p>
          <a:p>
            <a:r>
              <a:rPr lang="en-US" sz="2400" dirty="0"/>
              <a:t>The term also refers to the ability of a system to support more than one processor within a single computer system. </a:t>
            </a:r>
          </a:p>
          <a:p>
            <a:r>
              <a:rPr lang="en-US" sz="2400" dirty="0"/>
              <a:t>Now since there are multiple processors available, multiple processes can be executed at a time. </a:t>
            </a:r>
          </a:p>
          <a:p>
            <a:r>
              <a:rPr lang="en-US" sz="2400" dirty="0"/>
              <a:t>These multi processors share the computer bus, sometimes the clock, memory and peripheral devices also.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28472-FD26-4182-8C6D-39E57D42D3FE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1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25B5-9DDE-4950-A9A1-D937EECC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C523-BE99-44ED-8B49-96FFE35A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Multiprocessing refers to the hardware (i.e., the CPU units) rather than the software (i.e., running processes). </a:t>
            </a:r>
          </a:p>
          <a:p>
            <a:r>
              <a:rPr lang="en-US" sz="2400" dirty="0"/>
              <a:t>If the underlying hardware provides more than one processor then that is multiprocessing. </a:t>
            </a:r>
          </a:p>
          <a:p>
            <a:r>
              <a:rPr lang="en-US" sz="2400" dirty="0"/>
              <a:t>It is the ability of the system to leverage multiple processors’ computing power.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96D19-092B-4A2F-B66B-1005F9C3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358" y="3785871"/>
            <a:ext cx="4117284" cy="24703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00734E-0243-46A2-B120-511FD01F70E4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3359-298C-49F1-9DA2-A09BB8CA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765D-97E5-4CC5-A7E6-FB7809A6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thread is a basic unit of CPU utilization. </a:t>
            </a:r>
          </a:p>
          <a:p>
            <a:r>
              <a:rPr lang="en-US" sz="2400" dirty="0"/>
              <a:t>Multi threading is an execution model that allows a single process to have multiple code segments (i.e., threads) running concurrently within the “context” of that process.</a:t>
            </a:r>
          </a:p>
          <a:p>
            <a:r>
              <a:rPr lang="en-US" sz="2400" dirty="0"/>
              <a:t>e.g. VLC media player, where one thread is used for opening the VLC media player, one thread for playing a particular song and another thread for adding new songs to the playlist.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65043-1568-4C60-AC2C-531813D5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284" y="4190205"/>
            <a:ext cx="3020005" cy="24160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DE22E2-3E10-4978-AA48-889BA783E661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AB4298-0837-4996-BB38-38D15271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A8FBA1-A3AD-4341-947C-6A98005EE4E4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2C37C9-3D5C-4B94-87C9-8EF3B263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6234F5-5B7E-44FD-9A75-64506E7CBED2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21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C19E-8D16-4026-BD32-F8113EBD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 mode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B2ED-F528-4C19-9679-1A367549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ensure the proper execution of the operating system, we must be able to distinguish between the execution of operating-system code and user defined code.</a:t>
            </a:r>
          </a:p>
          <a:p>
            <a:r>
              <a:rPr lang="en-US" sz="2400" dirty="0"/>
              <a:t>At the very least, we need two separate modes of operation: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user mode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kernel mode </a:t>
            </a:r>
            <a:r>
              <a:rPr lang="en-US" dirty="0"/>
              <a:t>(also called </a:t>
            </a:r>
            <a:r>
              <a:rPr lang="en-US" dirty="0">
                <a:solidFill>
                  <a:srgbClr val="FF0000"/>
                </a:solidFill>
              </a:rPr>
              <a:t>supervisor </a:t>
            </a:r>
            <a:r>
              <a:rPr lang="en-US" dirty="0"/>
              <a:t>mode,</a:t>
            </a:r>
            <a:r>
              <a:rPr lang="en-US" dirty="0">
                <a:solidFill>
                  <a:srgbClr val="FF0000"/>
                </a:solidFill>
              </a:rPr>
              <a:t> system </a:t>
            </a:r>
            <a:r>
              <a:rPr lang="en-US" dirty="0"/>
              <a:t>mode</a:t>
            </a:r>
            <a:r>
              <a:rPr lang="en-US" dirty="0">
                <a:solidFill>
                  <a:srgbClr val="FF0000"/>
                </a:solidFill>
              </a:rPr>
              <a:t>, or privileged </a:t>
            </a:r>
            <a:r>
              <a:rPr lang="en-US" dirty="0"/>
              <a:t>mode). </a:t>
            </a:r>
          </a:p>
          <a:p>
            <a:r>
              <a:rPr lang="en-US" sz="2400" dirty="0"/>
              <a:t>A bit, called the </a:t>
            </a:r>
            <a:r>
              <a:rPr lang="en-US" sz="2400" dirty="0">
                <a:solidFill>
                  <a:srgbClr val="FF0000"/>
                </a:solidFill>
              </a:rPr>
              <a:t>mode bit</a:t>
            </a:r>
            <a:r>
              <a:rPr lang="en-US" sz="2400" dirty="0"/>
              <a:t>, is added to the hardware of the computer to indicate the current mode: </a:t>
            </a:r>
            <a:r>
              <a:rPr lang="en-US" sz="2400" dirty="0">
                <a:solidFill>
                  <a:srgbClr val="FF0000"/>
                </a:solidFill>
              </a:rPr>
              <a:t>kernel (0) or user (1).</a:t>
            </a:r>
          </a:p>
          <a:p>
            <a:r>
              <a:rPr lang="en-US" sz="2400" dirty="0"/>
              <a:t>Increasingly CPUs support </a:t>
            </a:r>
            <a:r>
              <a:rPr lang="en-US" sz="2400" dirty="0">
                <a:solidFill>
                  <a:srgbClr val="FF0000"/>
                </a:solidFill>
              </a:rPr>
              <a:t>multi-mode </a:t>
            </a:r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i.e. virtual machine manager (VMM) mode for guest VMs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54D90-5F37-48B0-8D69-29A2B5BBEBC8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2730-7446-4350-A02D-4ECC0B5B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Uni-programming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BCF5-B42A-44ED-AFC5-CD269064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Uni-programming is a term used for those computers which can have only a single task/job in the main memory at a time.</a:t>
            </a:r>
          </a:p>
          <a:p>
            <a:r>
              <a:rPr lang="en-US" sz="2400" dirty="0"/>
              <a:t>Any job/task which has to be executed/run by the CPU must be present in the main memory and if a computer can have only a single task in the main memory at a time then it is known as Uni-Programming.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466EB-0F7E-4C9E-9572-74F0D1B3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534" y="3429000"/>
            <a:ext cx="1971675" cy="2952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F38CB1-77B6-4D77-A3D3-177D6088CD24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9E47-1C8D-4227-84DA-7159A172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 mode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0E26-0531-4709-A50C-85FDA85C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the computer system is executing on behalf of a user application, the system is in </a:t>
            </a:r>
            <a:r>
              <a:rPr lang="en-US" sz="2400" dirty="0">
                <a:solidFill>
                  <a:srgbClr val="FF0000"/>
                </a:solidFill>
              </a:rPr>
              <a:t>user mode</a:t>
            </a:r>
            <a:r>
              <a:rPr lang="en-US" sz="2400" dirty="0"/>
              <a:t>. </a:t>
            </a:r>
          </a:p>
          <a:p>
            <a:r>
              <a:rPr lang="en-US" sz="2400" dirty="0"/>
              <a:t>However, when a user application requests a service from the operating system (via a system call), the system must transition from user to kernel mode to fulfill the request.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D087A-7193-4A46-9633-EA72B7BC6D4A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9FA00-9660-439D-8C30-1801FEC0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1" y="3750591"/>
            <a:ext cx="7602371" cy="2347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1BFBC-32AD-40A8-8FDA-E14F4ED76F60}"/>
              </a:ext>
            </a:extLst>
          </p:cNvPr>
          <p:cNvSpPr txBox="1"/>
          <p:nvPr/>
        </p:nvSpPr>
        <p:spPr>
          <a:xfrm>
            <a:off x="4053178" y="603590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Transition from user to kernel mode</a:t>
            </a:r>
          </a:p>
        </p:txBody>
      </p:sp>
    </p:spTree>
    <p:extLst>
      <p:ext uri="{BB962C8B-B14F-4D97-AF65-F5344CB8AC3E}">
        <p14:creationId xmlns:p14="http://schemas.microsoft.com/office/powerpoint/2010/main" val="2332654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E86D-FBEF-4492-B997-FD5F772C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 mode operation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B6807A-2310-4CAD-B3E2-B5CD4741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system boot time, the hardware starts in </a:t>
            </a:r>
            <a:r>
              <a:rPr lang="en-US" sz="2400" dirty="0">
                <a:solidFill>
                  <a:srgbClr val="FF0000"/>
                </a:solidFill>
              </a:rPr>
              <a:t>kernel mode</a:t>
            </a:r>
            <a:r>
              <a:rPr lang="en-US" sz="2400" dirty="0"/>
              <a:t>. </a:t>
            </a:r>
          </a:p>
          <a:p>
            <a:r>
              <a:rPr lang="en-US" sz="2400" dirty="0"/>
              <a:t>The operating system is then loaded and starts user applications in </a:t>
            </a:r>
            <a:r>
              <a:rPr lang="en-US" sz="2400" dirty="0">
                <a:solidFill>
                  <a:srgbClr val="FF0000"/>
                </a:solidFill>
              </a:rPr>
              <a:t>user mode</a:t>
            </a:r>
            <a:r>
              <a:rPr lang="en-US" sz="2400" dirty="0"/>
              <a:t>. </a:t>
            </a:r>
          </a:p>
          <a:p>
            <a:r>
              <a:rPr lang="en-US" sz="2400" dirty="0"/>
              <a:t>Whenever a trap or interrupt occurs, the hardware switches from </a:t>
            </a:r>
            <a:r>
              <a:rPr lang="en-US" sz="2400" dirty="0">
                <a:solidFill>
                  <a:srgbClr val="FF0000"/>
                </a:solidFill>
              </a:rPr>
              <a:t>user mode to kernel mode </a:t>
            </a:r>
            <a:r>
              <a:rPr lang="en-US" sz="2400" dirty="0"/>
              <a:t>(that is, changes the state of the mode bit to 0). </a:t>
            </a:r>
          </a:p>
          <a:p>
            <a:r>
              <a:rPr lang="en-US" sz="2400" dirty="0"/>
              <a:t>Thus, whenever the operating system gains control of the computer, it is in </a:t>
            </a:r>
            <a:r>
              <a:rPr lang="en-US" sz="2400" dirty="0">
                <a:solidFill>
                  <a:srgbClr val="FF0000"/>
                </a:solidFill>
              </a:rPr>
              <a:t>kernel mode. </a:t>
            </a:r>
          </a:p>
          <a:p>
            <a:r>
              <a:rPr lang="en-US" sz="2400" dirty="0"/>
              <a:t>The system always switches to user mode (by setting the mode bit to 1) before passing control to a user program.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6B01B-A707-4636-803A-4D2BE9D6F337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17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F54-B970-4E0A-9901-2E88D716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 mode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219D-B17B-4784-B04D-FA1426DE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dual mode of operation provides us with the means for protecting the operating system from errant users—and errant users from one another. </a:t>
            </a:r>
          </a:p>
          <a:p>
            <a:r>
              <a:rPr lang="en-US" sz="2400" dirty="0"/>
              <a:t>We accomplish this protection by designating some of the machine instructions that may cause harm as </a:t>
            </a:r>
            <a:r>
              <a:rPr lang="en-US" sz="2400" dirty="0">
                <a:solidFill>
                  <a:srgbClr val="FF0000"/>
                </a:solidFill>
              </a:rPr>
              <a:t>privileged instructions</a:t>
            </a:r>
            <a:r>
              <a:rPr lang="en-US" sz="2400" dirty="0"/>
              <a:t>. </a:t>
            </a:r>
          </a:p>
          <a:p>
            <a:r>
              <a:rPr lang="en-US" sz="2400" dirty="0"/>
              <a:t>The hardware allows privileged instructions to be executed only </a:t>
            </a:r>
            <a:r>
              <a:rPr lang="en-US" sz="2400" dirty="0">
                <a:solidFill>
                  <a:srgbClr val="FF0000"/>
                </a:solidFill>
              </a:rPr>
              <a:t>in kernel mode</a:t>
            </a:r>
            <a:r>
              <a:rPr lang="en-US" sz="2400" dirty="0"/>
              <a:t>. </a:t>
            </a:r>
          </a:p>
          <a:p>
            <a:r>
              <a:rPr lang="en-US" sz="2400" dirty="0"/>
              <a:t>If an attempt is made to execute a privileged instruction in user mode, the hardware does not execute the instruction but rather treats it as illegal and </a:t>
            </a:r>
            <a:r>
              <a:rPr lang="en-US" sz="2400" dirty="0">
                <a:solidFill>
                  <a:srgbClr val="FF0000"/>
                </a:solidFill>
              </a:rPr>
              <a:t>traps</a:t>
            </a:r>
            <a:r>
              <a:rPr lang="en-US" sz="2400" dirty="0"/>
              <a:t> it to the operating 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85388-7FB8-490E-9B16-70E57FA03AD1}"/>
              </a:ext>
            </a:extLst>
          </p:cNvPr>
          <p:cNvSpPr txBox="1"/>
          <p:nvPr/>
        </p:nvSpPr>
        <p:spPr>
          <a:xfrm>
            <a:off x="1137037" y="5170453"/>
            <a:ext cx="9700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trap (or an exception) is a software-generated interrupt caused either by an error (for example, division by zero or invalid memory access) or by a specific request from a user program that an operating-system service be performed.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56C9C-2D39-4DCE-B2A8-CE31C9BCF830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5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7CBE-D2AB-4DF8-9CCF-E788EFB1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5E15-F550-4057-8522-3374400F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System calls </a:t>
            </a:r>
            <a:r>
              <a:rPr lang="en-US" sz="2400" dirty="0"/>
              <a:t>provide the means for a user program to ask the operating system to perform tasks reserved for the operating system on the user program’s behalf. </a:t>
            </a:r>
          </a:p>
          <a:p>
            <a:r>
              <a:rPr lang="en-US" sz="2400" dirty="0"/>
              <a:t>A system call is invoked in a variety of ways, depending on the functionality provided by the underlying processor, like a trap to a specific location in the interrupt vector. </a:t>
            </a:r>
          </a:p>
          <a:p>
            <a:r>
              <a:rPr lang="en-US" sz="2400" dirty="0"/>
              <a:t>In all forms, it is the method used by a process to request action by the operating system. </a:t>
            </a:r>
          </a:p>
          <a:p>
            <a:r>
              <a:rPr lang="en-US" sz="2400" dirty="0"/>
              <a:t>The system-call service routine is a part of the operating system. </a:t>
            </a:r>
          </a:p>
          <a:p>
            <a:r>
              <a:rPr lang="en-US" sz="2400" dirty="0"/>
              <a:t>These calls are generally available as functions written in C and C++, although certain low-level tasks (for example, tasks where hardware must be accessed directly) may have to be written using assembly-language instructions.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C38C5-90CB-4FBA-A467-F3135CDAE1A8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18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8602-8FB9-45CC-B87A-C3C80E4D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BBE6-100B-41D7-82F3-087A355F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When a system call is executed, it is typically treated by the hardware as a software interrupt. </a:t>
            </a:r>
          </a:p>
          <a:p>
            <a:r>
              <a:rPr lang="en-US" sz="2400" dirty="0"/>
              <a:t>Control passes through the interrupt vector to a service routine in the operating system, and the mode bit is set to kernel mode. </a:t>
            </a:r>
          </a:p>
          <a:p>
            <a:r>
              <a:rPr lang="en-US" sz="2400" dirty="0"/>
              <a:t>The kernel examines the interrupting instruction to determine what system call has occurred; a parameter indicates what type of service the user program is requesting. </a:t>
            </a:r>
          </a:p>
          <a:p>
            <a:r>
              <a:rPr lang="en-US" sz="2400" dirty="0"/>
              <a:t>Additional information needed for the request may be passed in registers, on the stack, or in memory (with pointers to the memory locations passed in registers). </a:t>
            </a:r>
          </a:p>
          <a:p>
            <a:r>
              <a:rPr lang="en-US" sz="2400" dirty="0"/>
              <a:t>The kernel verifies that the parameters are correct and legal, executes the request, and returns control to the instruction following the system call.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43DCD3-4682-44C0-A2CA-D08A99129871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4D1F-8FEB-47CB-A3D4-07737227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Calls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E7783-E0D1-4B04-B60F-8465102CA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78" y="1486891"/>
            <a:ext cx="7235298" cy="4252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15346F-15DA-4437-8C8C-3093A8B3ECBD}"/>
              </a:ext>
            </a:extLst>
          </p:cNvPr>
          <p:cNvSpPr txBox="1"/>
          <p:nvPr/>
        </p:nvSpPr>
        <p:spPr>
          <a:xfrm>
            <a:off x="2560320" y="5586559"/>
            <a:ext cx="6955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handling of a user application invoking the open() system call.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6AFBE7-1C1E-47B0-B94F-35D099329895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2694-035E-4B70-8B6C-B616F36B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2452-E4EC-4A01-8E49-916DAF91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calls can be grouped roughly into six major categories: </a:t>
            </a:r>
          </a:p>
          <a:p>
            <a:pPr lvl="1"/>
            <a:r>
              <a:rPr lang="en-US" dirty="0"/>
              <a:t>process control</a:t>
            </a:r>
          </a:p>
          <a:p>
            <a:pPr lvl="1"/>
            <a:r>
              <a:rPr lang="en-US"/>
              <a:t>file </a:t>
            </a:r>
            <a:r>
              <a:rPr lang="en-US" dirty="0"/>
              <a:t>management </a:t>
            </a:r>
          </a:p>
          <a:p>
            <a:pPr lvl="1"/>
            <a:r>
              <a:rPr lang="en-US" dirty="0"/>
              <a:t>device management</a:t>
            </a:r>
          </a:p>
          <a:p>
            <a:pPr lvl="1"/>
            <a:r>
              <a:rPr lang="en-US" dirty="0"/>
              <a:t>information maintenance</a:t>
            </a:r>
          </a:p>
          <a:p>
            <a:pPr lvl="1"/>
            <a:r>
              <a:rPr lang="en-US" dirty="0"/>
              <a:t>communications</a:t>
            </a:r>
          </a:p>
          <a:p>
            <a:pPr lvl="1"/>
            <a:r>
              <a:rPr lang="en-US" dirty="0"/>
              <a:t>protection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6E414-08D0-45C6-AABF-7A1027FEBBB2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42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F207-C836-4FF3-A26C-CF9B6ED7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System Calls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28AF3-189C-4956-BCCA-1D92A403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75" y="1539613"/>
            <a:ext cx="4524083" cy="466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1DB512-1644-4310-9A81-A94B8084D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266" y="1949729"/>
            <a:ext cx="5276952" cy="39503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381BD7-DCEF-42AD-8E53-A4FDC081F776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22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A9F6-790F-4735-B3BC-CE21B221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examples of System Calls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00E3B-F825-4A78-8341-C478CEAF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48" y="1768609"/>
            <a:ext cx="5446885" cy="4447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8B46E-64B1-4381-8B8D-0CAE1E91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050" y="2831228"/>
            <a:ext cx="5177307" cy="13780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C166F2-9574-4955-8351-F734D6A61BD2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59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6595-481A-4377-BE9C-2014E6C4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Library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94A31-34A9-419F-B8F1-42ED7BCF0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639" y="383506"/>
            <a:ext cx="5837109" cy="59319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61E4A6-0C52-4D7B-BDB0-C22D18885644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ED6EBA-D1A3-4C61-8A39-BCEEA3CF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84" y="637504"/>
            <a:ext cx="9247031" cy="5582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14C5E5-CDCA-4918-BA86-B2840543EE90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7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6EE3-86F7-4E00-8B6A-564E394B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for 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B25F-7213-4A68-980A-E2BBA202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Typically, application developers design programs according to an application programming interface (API).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API </a:t>
            </a:r>
            <a:r>
              <a:rPr lang="en-US" sz="2400" dirty="0"/>
              <a:t>specifies a set of functions that are available to an application programmer, including the parameters that are passed to each function and the return values the programmer can expect.</a:t>
            </a:r>
          </a:p>
          <a:p>
            <a:r>
              <a:rPr lang="en-US" sz="2400" dirty="0"/>
              <a:t>A programmer accesses an API via a library of code provided by the operating system and is called </a:t>
            </a:r>
            <a:r>
              <a:rPr lang="en-US" sz="2400" dirty="0" err="1">
                <a:solidFill>
                  <a:srgbClr val="FF0000"/>
                </a:solidFill>
              </a:rPr>
              <a:t>libc</a:t>
            </a:r>
            <a:r>
              <a:rPr lang="en-US" sz="2400" dirty="0"/>
              <a:t> (in case of Linux and Unix).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Why would an application programmer prefer programming according to an API rather than invoking actual system calls? </a:t>
            </a:r>
          </a:p>
          <a:p>
            <a:pPr lvl="1"/>
            <a:r>
              <a:rPr lang="en-US" sz="2000" dirty="0"/>
              <a:t>One benefit concerns program portability. </a:t>
            </a:r>
          </a:p>
          <a:p>
            <a:pPr lvl="1"/>
            <a:r>
              <a:rPr lang="en-US" sz="2000" dirty="0"/>
              <a:t>An application programmer designing a program using an API can expect her program to compile and run on any system that supports the same API</a:t>
            </a:r>
          </a:p>
        </p:txBody>
      </p:sp>
    </p:spTree>
    <p:extLst>
      <p:ext uri="{BB962C8B-B14F-4D97-AF65-F5344CB8AC3E}">
        <p14:creationId xmlns:p14="http://schemas.microsoft.com/office/powerpoint/2010/main" val="1070381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57B8-DAE9-4539-A41E-3B50E077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968A-C35D-4277-B4F9-0CDA13DB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891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The procedure of starting a computer by loading the kernel is known as booting the system. </a:t>
            </a:r>
          </a:p>
          <a:p>
            <a:r>
              <a:rPr lang="en-US" sz="2400" dirty="0"/>
              <a:t>On most computer systems, a small piece of code known as the bootstrap program or bootstrap loader locates the kernel, loads it into main memory, and starts its execution.</a:t>
            </a:r>
          </a:p>
          <a:p>
            <a:r>
              <a:rPr lang="en-US" sz="2400" dirty="0"/>
              <a:t>When a CPU is powered up or rebooted—the instruction register is loaded with a predefined memory location, and execution starts there. </a:t>
            </a:r>
          </a:p>
          <a:p>
            <a:r>
              <a:rPr lang="en-US" sz="2400" dirty="0"/>
              <a:t>At that location is the initial bootstrap program. </a:t>
            </a:r>
          </a:p>
          <a:p>
            <a:r>
              <a:rPr lang="en-US" sz="2400" dirty="0"/>
              <a:t>This program is in the form of read-only memory (ROM), because the RAM is in an unknown state at system startup. </a:t>
            </a:r>
          </a:p>
          <a:p>
            <a:r>
              <a:rPr lang="en-US" sz="2400" dirty="0"/>
              <a:t>ROM is convenient because it needs no initialization and cannot easily be infected by a computer virus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21963A-2A93-4B87-821E-8C55E42F24EE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12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839B-3E94-4F87-968A-83172086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7923-809F-4336-88EE-F0078453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bootstrap program can perform a variety of tasks. </a:t>
            </a:r>
          </a:p>
          <a:p>
            <a:r>
              <a:rPr lang="en-US" sz="2400" dirty="0"/>
              <a:t>Usually, one task is to run diagnostics to determine the state of the machine. </a:t>
            </a:r>
          </a:p>
          <a:p>
            <a:r>
              <a:rPr lang="en-US" sz="2400" dirty="0"/>
              <a:t>If the diagnostics pass, the program can continue with the booting steps. </a:t>
            </a:r>
          </a:p>
          <a:p>
            <a:r>
              <a:rPr lang="en-US" sz="2400" dirty="0"/>
              <a:t>It can also initialize all aspects of the system, from CPU registers to device controllers and the contents of main memory. </a:t>
            </a:r>
          </a:p>
          <a:p>
            <a:r>
              <a:rPr lang="en-US" sz="2400" dirty="0"/>
              <a:t>Sooner or later, it starts the operating system.</a:t>
            </a:r>
          </a:p>
          <a:p>
            <a:r>
              <a:rPr lang="en-US" sz="2400" dirty="0"/>
              <a:t>A problem with this approach is that changing the bootstrap code requires changing the ROM hardware chips. </a:t>
            </a:r>
          </a:p>
          <a:p>
            <a:r>
              <a:rPr lang="en-US" sz="2400" dirty="0"/>
              <a:t>Some systems resolve this problem by using erasable programmable read-only memory (EPROM), which is read-only except when explicitly given a command to become writable.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F8FCF-AA1F-4A46-9E71-CE4A59DDD616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2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38E5-2E4A-49D3-8325-A3F9E46A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E432-AED9-48F9-AF30-DE7F3C16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large operating systems (including most general-purpose operating systems like Windows, Mac OS X, and UNIX) or for systems that change frequently, the bootstrap loader is stored in firmware, and the operating system is on disk.</a:t>
            </a:r>
          </a:p>
          <a:p>
            <a:r>
              <a:rPr lang="en-US" sz="2400" dirty="0"/>
              <a:t>In this case, the bootstrap runs diagnostics and has a bit of code that can read a single block at a fixed location (say block zero) from disk into memory and execute the code from that boot block. </a:t>
            </a:r>
          </a:p>
          <a:p>
            <a:r>
              <a:rPr lang="en-US" sz="2400" dirty="0"/>
              <a:t>The program stored in the boot block may be sophisticated enough to load the entire operating system into memory and begin its execution.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GRUB (Grand Unified Boot Loader) </a:t>
            </a:r>
            <a:r>
              <a:rPr lang="en-US" sz="2400" dirty="0"/>
              <a:t>is an example of an open-source bootstrap program for Linux systems. It also allows user to chose the OS to be booted, in case more than one OS available in the system.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3614C5-197B-440C-8A4F-BFF029CBD8FB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9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66DC-43CA-4087-8407-8F53BD30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Boot Process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2DA27-F440-443F-AEAB-0D10FE91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120" y="1690688"/>
            <a:ext cx="4801760" cy="4654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85B724-85E1-4315-87E6-872BF0171631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5C5D6A-9FCB-42F5-9B8A-566AFEE9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32" y="701898"/>
            <a:ext cx="9427335" cy="54542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25E1A9-D050-4B27-8C43-D63894E78BED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1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C9FA27-84C7-4659-929A-623707A1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80" y="647163"/>
            <a:ext cx="9607639" cy="55636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1AE80B-FFCB-49E3-A8E7-6AF63E7A2E79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1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160E63-D15F-4874-9648-E698430B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38" y="621405"/>
            <a:ext cx="9556124" cy="56151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88F11F-4747-475B-B9B2-BCAAADF4728B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5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478F0-3D0E-4A24-9EC7-4F70C136B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34" y="631065"/>
            <a:ext cx="9916732" cy="55958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6D494E-4540-49E0-AF9A-055BA5054194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5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E0C2D5-65AA-401F-B46B-455F32AA9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32" y="666481"/>
            <a:ext cx="9427335" cy="55250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D2E2E7-B3EC-4268-A7EE-EBA603A9623D}"/>
              </a:ext>
            </a:extLst>
          </p:cNvPr>
          <p:cNvSpPr/>
          <p:nvPr/>
        </p:nvSpPr>
        <p:spPr>
          <a:xfrm>
            <a:off x="0" y="6405239"/>
            <a:ext cx="1219200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</TotalTime>
  <Words>1961</Words>
  <Application>Microsoft Office PowerPoint</Application>
  <PresentationFormat>Widescreen</PresentationFormat>
  <Paragraphs>125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OPERATING SYSTEMS</vt:lpstr>
      <vt:lpstr>Objectives of OS</vt:lpstr>
      <vt:lpstr>Uni-programming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Multi-tasking</vt:lpstr>
      <vt:lpstr>Multi-tasking</vt:lpstr>
      <vt:lpstr>Time-sharing</vt:lpstr>
      <vt:lpstr>Time-sharing vs Multi-tasking</vt:lpstr>
      <vt:lpstr>Multi-processing</vt:lpstr>
      <vt:lpstr>Multi-processing</vt:lpstr>
      <vt:lpstr>Multi-threading</vt:lpstr>
      <vt:lpstr>PowerPoint Presentation</vt:lpstr>
      <vt:lpstr>PowerPoint Presentation</vt:lpstr>
      <vt:lpstr>Dual mode operation</vt:lpstr>
      <vt:lpstr>Dual mode operation</vt:lpstr>
      <vt:lpstr>Dual mode operation</vt:lpstr>
      <vt:lpstr>Dual mode operation</vt:lpstr>
      <vt:lpstr>System Calls</vt:lpstr>
      <vt:lpstr>System Calls</vt:lpstr>
      <vt:lpstr>System Calls</vt:lpstr>
      <vt:lpstr>Types of System Calls</vt:lpstr>
      <vt:lpstr>Types of System Calls</vt:lpstr>
      <vt:lpstr>Some examples of System Calls</vt:lpstr>
      <vt:lpstr>C Library </vt:lpstr>
      <vt:lpstr>API for System Calls</vt:lpstr>
      <vt:lpstr>System Boot</vt:lpstr>
      <vt:lpstr>System Boot</vt:lpstr>
      <vt:lpstr>System Boot</vt:lpstr>
      <vt:lpstr>Linux Boot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kirthi</dc:creator>
  <cp:lastModifiedBy>kirthi</cp:lastModifiedBy>
  <cp:revision>171</cp:revision>
  <dcterms:created xsi:type="dcterms:W3CDTF">2020-12-27T09:13:56Z</dcterms:created>
  <dcterms:modified xsi:type="dcterms:W3CDTF">2021-01-07T02:26:22Z</dcterms:modified>
</cp:coreProperties>
</file>