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412" r:id="rId3"/>
    <p:sldId id="299" r:id="rId4"/>
    <p:sldId id="436" r:id="rId5"/>
    <p:sldId id="437" r:id="rId6"/>
    <p:sldId id="438" r:id="rId7"/>
    <p:sldId id="439" r:id="rId8"/>
    <p:sldId id="440" r:id="rId9"/>
    <p:sldId id="444" r:id="rId10"/>
    <p:sldId id="441" r:id="rId11"/>
    <p:sldId id="442" r:id="rId12"/>
    <p:sldId id="445" r:id="rId13"/>
    <p:sldId id="443" r:id="rId14"/>
    <p:sldId id="446" r:id="rId15"/>
    <p:sldId id="447" r:id="rId16"/>
    <p:sldId id="448" r:id="rId17"/>
    <p:sldId id="449" r:id="rId18"/>
    <p:sldId id="450" r:id="rId19"/>
    <p:sldId id="451" r:id="rId20"/>
    <p:sldId id="458" r:id="rId21"/>
    <p:sldId id="459" r:id="rId22"/>
    <p:sldId id="454" r:id="rId23"/>
    <p:sldId id="455" r:id="rId24"/>
    <p:sldId id="456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71" r:id="rId33"/>
    <p:sldId id="472" r:id="rId34"/>
    <p:sldId id="473" r:id="rId35"/>
    <p:sldId id="468" r:id="rId36"/>
    <p:sldId id="470" r:id="rId37"/>
    <p:sldId id="474" r:id="rId38"/>
    <p:sldId id="475" r:id="rId39"/>
    <p:sldId id="4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6B23-F8BD-4B34-92B3-7D797AACDBFB}">
          <p14:sldIdLst>
            <p14:sldId id="256"/>
            <p14:sldId id="412"/>
            <p14:sldId id="299"/>
            <p14:sldId id="436"/>
            <p14:sldId id="437"/>
            <p14:sldId id="438"/>
            <p14:sldId id="439"/>
            <p14:sldId id="440"/>
            <p14:sldId id="444"/>
            <p14:sldId id="441"/>
            <p14:sldId id="442"/>
            <p14:sldId id="445"/>
            <p14:sldId id="443"/>
            <p14:sldId id="446"/>
            <p14:sldId id="447"/>
            <p14:sldId id="448"/>
            <p14:sldId id="449"/>
            <p14:sldId id="450"/>
            <p14:sldId id="451"/>
            <p14:sldId id="458"/>
            <p14:sldId id="459"/>
            <p14:sldId id="454"/>
            <p14:sldId id="455"/>
            <p14:sldId id="456"/>
            <p14:sldId id="461"/>
            <p14:sldId id="462"/>
            <p14:sldId id="463"/>
            <p14:sldId id="464"/>
            <p14:sldId id="465"/>
            <p14:sldId id="466"/>
            <p14:sldId id="467"/>
            <p14:sldId id="471"/>
            <p14:sldId id="472"/>
            <p14:sldId id="473"/>
            <p14:sldId id="468"/>
            <p14:sldId id="470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1A44B-5DDF-4F2C-BC20-3D3C0261ADE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EED63-F778-458F-9A31-B877D64A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F81CF74-C3E6-4A08-A786-4EE9D453D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FB139F-ECF8-48D7-B378-48D4EAA78C91}" type="slidenum">
              <a:rPr lang="he-IL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12E69FD-C7AC-4D19-811A-D88D375FA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05588" cy="3716337"/>
          </a:xfrm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C62D80-7C02-4384-986B-EB199EEB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8525"/>
            <a:ext cx="4972050" cy="4459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976" tIns="46488" rIns="92976" bIns="46488"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59797E-4FFE-4530-B8DA-347612278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0D838D-B5D5-4CA8-A940-DB4121490AE4}" type="slidenum">
              <a:rPr lang="he-IL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F1A6403-6C67-4556-9ED8-059E58E85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5476A8-2ED8-4D40-84BC-B3013FF33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59797E-4FFE-4530-B8DA-347612278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0D838D-B5D5-4CA8-A940-DB4121490AE4}" type="slidenum">
              <a:rPr lang="he-IL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F1A6403-6C67-4556-9ED8-059E58E85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5476A8-2ED8-4D40-84BC-B3013FF33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75205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5710-4EAA-4C3E-8651-5313A53E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43488-1618-4F3A-8106-8B922790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4BE3-77EB-421F-BB69-11C1B77A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6956-75EB-4774-B84F-FA1EA5AE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0006-A83C-4C26-B36C-F0E320B1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3E07-D97D-4BBF-B3CC-DD0237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4F45C-8F3C-4A42-8BE7-6D8F1C60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D08C-FFBB-47FF-9834-EB2966F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1FFF-488B-40AB-93C3-4C8D7E0D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99FF-D054-4FA4-89EA-4C27D53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607FF-CAC1-4189-AE46-9AD6ECE52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8590-30C3-4ADE-A513-AFF82A2C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4AE5-FD6A-448F-B04B-0B57987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A270-8DCE-451D-8EB3-B88B3EB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3444-650A-4D3D-A04B-286183B6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F06-B40B-4501-B2DA-C5D0D76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D1E-9E53-499C-B340-607584E2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B9D-F016-414A-9064-F21BFB6E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B05B-8A59-410F-9C0E-342AEFD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F58F-C1D9-4E24-AD73-24B98EC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E677-3ED8-4CED-9517-50AABF0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E8C0-63C1-44D7-8751-BF109B20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374F-82DB-406A-8649-FCEAC93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8BB7-76D2-4657-9E27-758C454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9D17-55E1-430F-8797-F43B7CA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C921-73B1-4187-A73A-75071CF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9DD-19FC-494D-A1EB-E802B0C3D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F41A2-CC97-4581-AC6D-EA5553A82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2BA3-DFD4-407D-A3B6-7A6A8E54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46B1-44E6-4F4F-A502-63A0A059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8E47-6C79-4F3D-BE90-2A5E3F7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2F3-F719-489D-A85C-A150C10D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437F-041D-4359-AAE5-C043428A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19CDF-43C7-4480-9AA5-7953F846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557F-413F-4563-8994-4BABBB6DC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8E32-059B-44B3-B6AB-9FBC9E6A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4A2DC-174F-4D0C-BCA4-E682151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F6BA4-1B36-477A-9F35-124956D6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0D408-5E59-42C7-B013-13E4B96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3826-8091-4DCD-A750-99B108A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F610-A8AE-45C6-92A0-4CA468D7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3B8C7-632D-497A-9597-707DD713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20C-5EAB-41DA-AFB1-EE4FB48D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C7B0F-436C-49C1-9D18-754A055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C2CE-F73B-4620-82AE-00DCBD5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4619-9BC7-4711-9E53-2FC60B08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51C3-9F13-490D-ACE7-54D717B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BDCF-00E0-48E0-96B2-FBB2C23F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7CF4-6998-4D5D-BBE3-2D4A1E7E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3169-6AC0-4520-AB85-F1F7E272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1515-23FC-4120-89EC-B4535B58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394E-9BA2-4CAC-ABAE-A9E9EFA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66D8-A475-40F7-A823-88E4C2B2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97E76-A854-4AEB-B488-9B2A091C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00D8B-817B-4075-A53B-A4D7F148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E1D4-E7B5-4541-9A1C-B674CE2F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3971-8800-4E04-8980-2776DE1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082A-BB7D-43AE-8DF2-CB28D45B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0BB34-1CCA-4A81-94E3-069FC779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6974-3F05-4B27-8C2D-57D8A204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C9E9-C9D3-433E-88D7-DCF116E1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1E5F-0BD1-4651-810C-79A487644F3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927F-6DDC-44DD-B615-289A5D6E8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D965-CDF7-4379-ABB3-0C618A1D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9606-ADDB-4E61-A7B8-09E2BBD81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Evolution of Operating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1EA2-7DEC-4C20-8173-44FFE5D7CA5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5850-C38F-4AA7-9AAB-E254738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853-60C1-46D7-B2A1-164ADD59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How does the monitor know about the nature of the job (e.g., Fortran versus Assembly) or which program to execute?</a:t>
            </a:r>
          </a:p>
          <a:p>
            <a:pPr lvl="1"/>
            <a:r>
              <a:rPr lang="en-US" dirty="0"/>
              <a:t>How does the monitor distinguish: </a:t>
            </a:r>
            <a:br>
              <a:rPr lang="en-US" dirty="0"/>
            </a:br>
            <a:r>
              <a:rPr lang="en-US" dirty="0"/>
              <a:t>(a) job from job?</a:t>
            </a:r>
            <a:br>
              <a:rPr lang="en-US" dirty="0"/>
            </a:br>
            <a:r>
              <a:rPr lang="en-US" dirty="0"/>
              <a:t>(b) data from program?</a:t>
            </a:r>
          </a:p>
          <a:p>
            <a:r>
              <a:rPr lang="en-US" dirty="0"/>
              <a:t>Solution: Job Control Language (JCL) and control cards.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28F83-41B8-4572-B732-301E9E873499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F9A9-5B86-4A60-A1FD-D4C665BD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 Language (JCL)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0D1A-7866-4DF8-AAC8-54A11C25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JCL is the language that provides instructions </a:t>
            </a:r>
          </a:p>
          <a:p>
            <a:pPr marL="0" indent="0">
              <a:buNone/>
            </a:pPr>
            <a:r>
              <a:rPr lang="en-US" dirty="0"/>
              <a:t>  to the monitor:</a:t>
            </a:r>
          </a:p>
          <a:p>
            <a:pPr lvl="1"/>
            <a:r>
              <a:rPr lang="en-US" dirty="0"/>
              <a:t>what compiler to use</a:t>
            </a:r>
          </a:p>
          <a:p>
            <a:pPr lvl="1"/>
            <a:r>
              <a:rPr lang="en-US" dirty="0"/>
              <a:t>what data to use</a:t>
            </a:r>
          </a:p>
          <a:p>
            <a:r>
              <a:rPr lang="en-US" dirty="0"/>
              <a:t>Example of job format: -------&gt;&gt;</a:t>
            </a:r>
          </a:p>
          <a:p>
            <a:pPr lvl="1"/>
            <a:r>
              <a:rPr lang="en-US" dirty="0"/>
              <a:t>$FTN loads the FORTRAN compiler and transfers control to it.</a:t>
            </a:r>
          </a:p>
          <a:p>
            <a:pPr lvl="1"/>
            <a:r>
              <a:rPr lang="en-US" dirty="0"/>
              <a:t>$LOAD loads the object code (along in place of compiler).</a:t>
            </a:r>
          </a:p>
          <a:p>
            <a:pPr lvl="1"/>
            <a:r>
              <a:rPr lang="en-US" dirty="0"/>
              <a:t>$RUN transfers control to user program.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8E72883-B156-497B-ACF3-3C7AAC33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998" y="1367570"/>
            <a:ext cx="1722438" cy="4524315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$JOB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$FTN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FORTRAN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program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$LOAD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$RUN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Data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5942D-0036-4275-AD7A-B7702F6E312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16F9-B1A3-4D05-B814-0024E82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card deck of a Job</a:t>
            </a:r>
          </a:p>
        </p:txBody>
      </p:sp>
      <p:pic>
        <p:nvPicPr>
          <p:cNvPr id="4" name="Picture 4" descr="t1">
            <a:extLst>
              <a:ext uri="{FF2B5EF4-FFF2-40B4-BE49-F238E27FC236}">
                <a16:creationId xmlns:a16="http://schemas.microsoft.com/office/drawing/2014/main" id="{4948A7FF-20DD-4617-B56C-1FD9124B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86" y="1687514"/>
            <a:ext cx="7400015" cy="45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image">
            <a:extLst>
              <a:ext uri="{FF2B5EF4-FFF2-40B4-BE49-F238E27FC236}">
                <a16:creationId xmlns:a16="http://schemas.microsoft.com/office/drawing/2014/main" id="{A22DE970-08C1-4D2E-AF8D-4FF350B8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687514"/>
            <a:ext cx="19383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86B2F-3CE7-4A89-B4CB-3A0240D401A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21B1-4774-49C5-947F-79A384C1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Simple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C701-04C4-4C09-9951-03FFC314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setup time by batching similar jobs.</a:t>
            </a:r>
          </a:p>
          <a:p>
            <a:r>
              <a:rPr lang="en-US" dirty="0"/>
              <a:t>Alternate execution between user program (user mode) and the monitor program (kernel mode).</a:t>
            </a:r>
          </a:p>
          <a:p>
            <a:r>
              <a:rPr lang="en-US" dirty="0"/>
              <a:t>Sacrifices:</a:t>
            </a:r>
          </a:p>
          <a:p>
            <a:pPr lvl="1"/>
            <a:r>
              <a:rPr lang="en-US" dirty="0"/>
              <a:t>some main memory is now given over to the monitor</a:t>
            </a:r>
          </a:p>
          <a:p>
            <a:pPr lvl="1"/>
            <a:r>
              <a:rPr lang="en-US" dirty="0"/>
              <a:t>some processor time is consumed by the monitor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BE88E-2E50-4197-A1FF-C102635EC90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AC7-C057-4508-977D-B742406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2E72-0081-4FB5-81FD-B6366387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protection</a:t>
            </a:r>
          </a:p>
          <a:p>
            <a:pPr lvl="1"/>
            <a:r>
              <a:rPr lang="en-US" dirty="0"/>
              <a:t>do not allow the memory area containing the monitor to be altered by a user program.</a:t>
            </a:r>
          </a:p>
          <a:p>
            <a:r>
              <a:rPr lang="en-US" dirty="0"/>
              <a:t>Privileged instructions</a:t>
            </a:r>
          </a:p>
          <a:p>
            <a:pPr lvl="1"/>
            <a:r>
              <a:rPr lang="en-US" dirty="0"/>
              <a:t>can be executed only by the resident monitor.</a:t>
            </a:r>
          </a:p>
          <a:p>
            <a:pPr lvl="1"/>
            <a:r>
              <a:rPr lang="en-US" dirty="0"/>
              <a:t>A trap occurs if a program tries these instructions.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provide flexibility for relinquishing control to and regaining control from user programs.</a:t>
            </a:r>
          </a:p>
          <a:p>
            <a:pPr lvl="1"/>
            <a:r>
              <a:rPr lang="en-US" dirty="0"/>
              <a:t>Timer interrupts prevent a job from monopolizing the system.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B5A53-B14B-49C1-84A3-EFB8180BDE40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D934-7BB9-4BA5-AFA9-6C27FE17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9B6E-8BFF-4B33-B6AF-30510891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 </a:t>
            </a:r>
          </a:p>
          <a:p>
            <a:pPr lvl="1"/>
            <a:r>
              <a:rPr lang="en-US" dirty="0"/>
              <a:t>Card reader, Line printer and Tape drives slow (compared to Disk).</a:t>
            </a:r>
          </a:p>
          <a:p>
            <a:pPr lvl="1"/>
            <a:r>
              <a:rPr lang="en-US" dirty="0"/>
              <a:t>I/O and CPU could not overlap.</a:t>
            </a:r>
          </a:p>
          <a:p>
            <a:r>
              <a:rPr lang="en-US" dirty="0"/>
              <a:t>Solution: Spooling -</a:t>
            </a:r>
          </a:p>
          <a:p>
            <a:pPr lvl="1"/>
            <a:r>
              <a:rPr lang="en-US" dirty="0"/>
              <a:t>Overlap I/O of one job with the computation of another job (using double buffering, DMA,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Technique is called </a:t>
            </a:r>
            <a:r>
              <a:rPr lang="en-US" dirty="0" err="1"/>
              <a:t>SPOOLing</a:t>
            </a:r>
            <a:r>
              <a:rPr lang="en-US" dirty="0"/>
              <a:t>: Simultaneous Peripheral Operation On Line.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30CD7-6BA6-4B16-831D-C5BAA746DFE5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A068-DF90-4879-9865-CE522C14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6539-3800-40B5-B4E3-95B4351E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executing one job, the OS:</a:t>
            </a:r>
          </a:p>
          <a:p>
            <a:pPr lvl="1"/>
            <a:r>
              <a:rPr lang="en-US" dirty="0"/>
              <a:t>Reads next job from card reader into a storage area on the disk (Job pool).</a:t>
            </a:r>
          </a:p>
          <a:p>
            <a:pPr lvl="1"/>
            <a:r>
              <a:rPr lang="en-US" dirty="0"/>
              <a:t>Outputs printout of previous job from disk to printer.</a:t>
            </a:r>
          </a:p>
          <a:p>
            <a:r>
              <a:rPr lang="en-US" dirty="0"/>
              <a:t>Job pool – data structure that allows the OS to select which job to run next in order to increase CPU utilization. </a:t>
            </a:r>
          </a:p>
          <a:p>
            <a:endParaRPr lang="en-US" dirty="0"/>
          </a:p>
        </p:txBody>
      </p:sp>
      <p:pic>
        <p:nvPicPr>
          <p:cNvPr id="4" name="Picture 4" descr="mod1d3">
            <a:extLst>
              <a:ext uri="{FF2B5EF4-FFF2-40B4-BE49-F238E27FC236}">
                <a16:creationId xmlns:a16="http://schemas.microsoft.com/office/drawing/2014/main" id="{2297A8E3-B2BB-4590-95EE-13D46BF0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4086970"/>
            <a:ext cx="4302251" cy="18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DAF625-A567-464E-B286-0CF974403F5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9F0-FBAF-4BFA-82D3-A2173684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Uni-programming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EF9A-906B-41D3-9522-C628C05F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operations are exceedingly slow (compared to instruction execution).</a:t>
            </a:r>
          </a:p>
          <a:p>
            <a:r>
              <a:rPr lang="en-US" dirty="0"/>
              <a:t>A program containing even a very small number of I/O operations, will spend most of its time waiting for them.</a:t>
            </a:r>
          </a:p>
          <a:p>
            <a:r>
              <a:rPr lang="en-US" dirty="0"/>
              <a:t>Hence: poor CPU usage when only one program is present in memory.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11F6AFC-9A77-418D-8C6A-928F8946E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52548"/>
              </p:ext>
            </p:extLst>
          </p:nvPr>
        </p:nvGraphicFramePr>
        <p:xfrm>
          <a:off x="2712244" y="4506600"/>
          <a:ext cx="64547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038095" imgH="1257476" progId="Adobe.Illustrator.7">
                  <p:embed/>
                </p:oleObj>
              </mc:Choice>
              <mc:Fallback>
                <p:oleObj name="Artwork" r:id="rId2" imgW="5038095" imgH="1257476" progId="Adobe.Illustrator.7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0F866614-057C-47BA-A4C3-72F381223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244" y="4506600"/>
                        <a:ext cx="645477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BA0DEC1-EAE5-4DFF-87FE-7C3DA99FFD1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F6E8-7E04-4404-8B99-3641569B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for Uni-programming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52748-6EAD-4498-8C62-BB80F7F0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5" t="1007" r="28203" b="806"/>
          <a:stretch>
            <a:fillRect/>
          </a:stretch>
        </p:blipFill>
        <p:spPr bwMode="auto">
          <a:xfrm>
            <a:off x="4469370" y="2141010"/>
            <a:ext cx="2168498" cy="365278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DE429A-D485-43B5-AD4B-BE55B1ECD6F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B75A5-5438-4C06-B17B-87595BC7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for Batch Multiprogramming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42344-25D6-48B4-9D29-4420BE7F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jobs are kept in main memory at the same time, and the CPU is multiplexed among them.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1DF7C-8F75-49E8-9D40-35E0B9B2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04" y="2732424"/>
            <a:ext cx="2810500" cy="3444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71D6-7E02-4024-BE6E-A56FF3DAC570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03206-59FC-4E25-8686-D83B70FC8F3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EDF1D-5EA2-4D45-96B5-EF533378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Evolution of an Operating 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7B0BA3-D2AB-4D5C-80A6-EE602D87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adapt to hardware upgrades and new types of hardware</a:t>
            </a:r>
          </a:p>
          <a:p>
            <a:r>
              <a:rPr lang="en-US" dirty="0"/>
              <a:t>Must offer new services</a:t>
            </a:r>
          </a:p>
          <a:p>
            <a:r>
              <a:rPr lang="en-US" dirty="0"/>
              <a:t>Fixes – Any OS has faults</a:t>
            </a:r>
          </a:p>
          <a:p>
            <a:pPr lvl="1"/>
            <a:r>
              <a:rPr lang="en-US" dirty="0"/>
              <a:t>The need to change the OS on regular basis places certain requirements on it’s design:</a:t>
            </a:r>
          </a:p>
          <a:p>
            <a:pPr lvl="2"/>
            <a:r>
              <a:rPr lang="en-US" dirty="0"/>
              <a:t>modular construction with clean interfaces.</a:t>
            </a:r>
          </a:p>
          <a:p>
            <a:pPr lvl="2"/>
            <a:r>
              <a:rPr lang="en-US" dirty="0"/>
              <a:t>much more to be done than simple partitioning a program into modules - object oriented methodology. 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3C85-8137-4C8E-B8AC-8342CE34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6178-1585-4607-A9FA-896853CD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enough memory to hold the OS (resident monitor) and one user program</a:t>
            </a:r>
          </a:p>
          <a:p>
            <a:r>
              <a:rPr lang="en-US" dirty="0"/>
              <a:t>When one job needs to wait for I/O, the processor can switch to the other job, which is likely not waiting for I/O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FD2BB-F339-4563-AA29-DB64E6CC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37" y="3800130"/>
            <a:ext cx="6626926" cy="2511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305EA-738D-4296-A333-3DD288BCBD7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D068-B127-4834-A8B5-F3F6767D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E301-A882-4627-BE11-7ED45C8C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  <a:p>
            <a:pPr lvl="1"/>
            <a:r>
              <a:rPr lang="en-US" dirty="0"/>
              <a:t>also known as multitasking</a:t>
            </a:r>
          </a:p>
          <a:p>
            <a:pPr lvl="1"/>
            <a:r>
              <a:rPr lang="en-US" dirty="0"/>
              <a:t>memory is expanded to hold three, four, or more programs and switch among all of them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CCFF-41EC-4DAA-8056-DECCB5FF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48" y="3069998"/>
            <a:ext cx="5501053" cy="3422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B79A8-AED3-4EA5-876F-C37A25524A4A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E1C55D-27D8-4C00-A785-20807D93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Multiprogramming?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BEA-DFD6-45C2-BB54-AEE5CD7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Multiprogramming needed for efficiency:</a:t>
            </a:r>
          </a:p>
          <a:p>
            <a:pPr lvl="1"/>
            <a:r>
              <a:rPr lang="en-US" dirty="0"/>
              <a:t>Single user cannot keep CPU and I/O devices busy at all times.</a:t>
            </a:r>
          </a:p>
          <a:p>
            <a:pPr lvl="1"/>
            <a:r>
              <a:rPr lang="en-US" dirty="0"/>
              <a:t>Multiprogramming organizes jobs (code and data) so CPU always has one to execute.</a:t>
            </a:r>
          </a:p>
          <a:p>
            <a:pPr lvl="1"/>
            <a:r>
              <a:rPr lang="en-US" dirty="0"/>
              <a:t>A subset of total jobs in system is kept in memory.</a:t>
            </a:r>
          </a:p>
          <a:p>
            <a:pPr lvl="1"/>
            <a:r>
              <a:rPr lang="en-US" dirty="0"/>
              <a:t>One job selected and run via job scheduling.</a:t>
            </a:r>
          </a:p>
          <a:p>
            <a:pPr lvl="1"/>
            <a:r>
              <a:rPr lang="en-US" dirty="0"/>
              <a:t>When it has to wait (for I/O for example), OS switches to another job.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1C5F9-8A36-4858-9375-90FD5DAF2CF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B7A6-937E-4F92-849E-A481BAFA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CF65-032E-4DA0-89DD-2C00844D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support:</a:t>
            </a:r>
          </a:p>
          <a:p>
            <a:pPr lvl="1"/>
            <a:r>
              <a:rPr lang="en-US" dirty="0"/>
              <a:t>I/O interrupts and DMA controllers</a:t>
            </a:r>
          </a:p>
          <a:p>
            <a:pPr lvl="2"/>
            <a:r>
              <a:rPr lang="en-US" dirty="0"/>
              <a:t>in order to execute instructions while I/O device is busy.</a:t>
            </a:r>
          </a:p>
          <a:p>
            <a:pPr lvl="1"/>
            <a:r>
              <a:rPr lang="en-US" dirty="0"/>
              <a:t>Timer interrupts for CPU to gain control. </a:t>
            </a:r>
          </a:p>
          <a:p>
            <a:pPr lvl="1"/>
            <a:r>
              <a:rPr lang="en-US" dirty="0"/>
              <a:t>Memory management</a:t>
            </a:r>
          </a:p>
          <a:p>
            <a:pPr lvl="2"/>
            <a:r>
              <a:rPr lang="en-US" dirty="0"/>
              <a:t>several ready-to-run jobs must be kept in memory.</a:t>
            </a:r>
          </a:p>
          <a:p>
            <a:pPr lvl="1"/>
            <a:r>
              <a:rPr lang="en-US" dirty="0"/>
              <a:t>Memory protection (data and programs).</a:t>
            </a:r>
          </a:p>
          <a:p>
            <a:r>
              <a:rPr lang="en-US" dirty="0"/>
              <a:t>Software support from the OS:</a:t>
            </a:r>
          </a:p>
          <a:p>
            <a:pPr lvl="1"/>
            <a:r>
              <a:rPr lang="en-US" dirty="0"/>
              <a:t>For scheduling (which program is to be run next).</a:t>
            </a:r>
          </a:p>
          <a:p>
            <a:pPr lvl="1"/>
            <a:r>
              <a:rPr lang="en-US" dirty="0"/>
              <a:t>To manage resource contention.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C378E-02A7-409E-823C-3C86FBD3401C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07DA-AF4C-4A2E-A5FA-E1577EAE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Time-Sharing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3994-3FBE-4A7D-AB11-018D3D3B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be used to handle multiple interactive jobs</a:t>
            </a:r>
          </a:p>
          <a:p>
            <a:r>
              <a:rPr lang="en-US" sz="2400" dirty="0"/>
              <a:t>Processor time is shared among multiple users</a:t>
            </a:r>
          </a:p>
          <a:p>
            <a:r>
              <a:rPr lang="en-US" sz="2400" dirty="0"/>
              <a:t>Multiple users simultaneously access the system through terminals, with the OS interleaving the execution of each user program in a short CPU burst or  time quantum of computation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B2FE0-5AFE-4FE6-9844-621CE76B655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C99EE-418E-42F7-AA5C-9EBABED4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51" y="3598212"/>
            <a:ext cx="4706999" cy="25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36C-7D1B-498B-BA51-B1F84222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Compatible Time-Sharing Systems CTSS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6946-CE57-4E15-870C-3C64D72C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time-sharing operating systems</a:t>
            </a:r>
          </a:p>
          <a:p>
            <a:r>
              <a:rPr lang="en-US" dirty="0"/>
              <a:t>Developed at MIT by a group known as Project MAC</a:t>
            </a:r>
          </a:p>
          <a:p>
            <a:r>
              <a:rPr lang="en-US" dirty="0"/>
              <a:t>Ran on a computer with 32,000     36-bit words of main memory, with the resident monitor consuming 5000 of that</a:t>
            </a:r>
          </a:p>
          <a:p>
            <a:r>
              <a:rPr lang="en-US" dirty="0"/>
              <a:t>To simplify both the monitor and memory management a program was always loaded to start at the location of the 5000th word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09480-8F76-4A05-B947-54D3F35AE41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6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ECE6-EEE9-4123-8AD7-A822C205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93F5-76B2-404D-B254-5713A2A63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clock generates interrupts at a rate of approximately once every 0.2 seconds</a:t>
            </a:r>
          </a:p>
          <a:p>
            <a:r>
              <a:rPr lang="en-US" dirty="0"/>
              <a:t>At each interrupt OS regained control and could assign processor to another user</a:t>
            </a:r>
          </a:p>
          <a:p>
            <a:r>
              <a:rPr lang="en-US" dirty="0"/>
              <a:t>At regular time intervals the current user would be preempted and another user loaded in</a:t>
            </a:r>
          </a:p>
          <a:p>
            <a:r>
              <a:rPr lang="en-US" dirty="0"/>
              <a:t>Old user programs and data were written out to disk</a:t>
            </a:r>
          </a:p>
          <a:p>
            <a:r>
              <a:rPr lang="en-US" dirty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BCF1E-1EC6-437B-9315-B9FB2792F99C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1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95F2-E588-453E-83D1-8B3AA1DB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88F2-9C70-4405-BDDF-E39BC43D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2F3D6-5463-4C97-99EA-942B3A5C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73" y="2138750"/>
            <a:ext cx="5595801" cy="37250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CC1C6B-D486-45A2-91CB-8A9473C046B3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AECB-072E-43EE-B5C9-75DC553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Operating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1542-89A4-49E1-80FF-EC57D574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operating system (RTOS) is an operating system intended to serve real time application that process data as it comes in, mostly without buffer delay. </a:t>
            </a:r>
          </a:p>
          <a:p>
            <a:r>
              <a:rPr lang="en-US" dirty="0"/>
              <a:t>It is time-bound system that can be defined as fixed time constraints. </a:t>
            </a:r>
          </a:p>
          <a:p>
            <a:r>
              <a:rPr lang="en-US" dirty="0"/>
              <a:t>In this type of system, processing must be done inside the specified constraints. Otherwise, the system will fail.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1F228-FED9-47DD-A785-6CF3423D89E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280-E22E-49C0-A22B-52F4187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18F2-1821-4D15-9430-81A26B21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RTOS systems are:</a:t>
            </a:r>
          </a:p>
          <a:p>
            <a:r>
              <a:rPr lang="en-US" dirty="0"/>
              <a:t>Hard Real Time :</a:t>
            </a:r>
          </a:p>
          <a:p>
            <a:pPr lvl="1"/>
            <a:r>
              <a:rPr lang="en-US" dirty="0"/>
              <a:t>In Hard RTOS, the deadline is handled very strictly which means that given task must start executing on specified scheduled time, and must be completed within the assigned time duration.</a:t>
            </a:r>
          </a:p>
          <a:p>
            <a:pPr lvl="1"/>
            <a:r>
              <a:rPr lang="en-US" dirty="0"/>
              <a:t>Example: Medical critical care system, Aircraft systems,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F0483-6023-462E-947D-DB5B96683709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B0C76-D4A3-4BB0-8380-33BADD4C34DE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6110EDA-EA7C-4826-8BC4-7145F428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Evolution of an Operating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9D900-9D54-4D15-860A-59B68937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Systems/Serial Processing (mid 1940s to mid 1950s)</a:t>
            </a:r>
          </a:p>
          <a:p>
            <a:r>
              <a:rPr lang="en-US" dirty="0"/>
              <a:t>Simple Batch Systems (1960)</a:t>
            </a:r>
          </a:p>
          <a:p>
            <a:r>
              <a:rPr lang="en-US" dirty="0"/>
              <a:t>Multi-programmed Batch Systems (1970)</a:t>
            </a:r>
          </a:p>
          <a:p>
            <a:r>
              <a:rPr lang="en-US" dirty="0"/>
              <a:t>Time-Sharing and Real-Time Systems (1970)</a:t>
            </a:r>
          </a:p>
          <a:p>
            <a:r>
              <a:rPr lang="en-US" dirty="0"/>
              <a:t>Multiprocessor Systems (1980)</a:t>
            </a:r>
          </a:p>
          <a:p>
            <a:r>
              <a:rPr lang="en-US" dirty="0"/>
              <a:t>Networked/Distributed Systems (1980)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CEC6-576B-48FF-82CD-D458669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20D2-A33F-47B5-8C6D-E7CBC708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Firm Real time:</a:t>
            </a:r>
          </a:p>
          <a:p>
            <a:pPr lvl="1"/>
            <a:r>
              <a:rPr lang="en-US" dirty="0"/>
              <a:t>These type of RTOS also need to follow the deadlines. However, missing a deadline may not have big impact but could cause undesired affects, like a huge reduction in quality of a product.</a:t>
            </a:r>
          </a:p>
          <a:p>
            <a:pPr lvl="1"/>
            <a:r>
              <a:rPr lang="en-US" dirty="0"/>
              <a:t>Example: Various types of Multimedia applications.</a:t>
            </a:r>
          </a:p>
          <a:p>
            <a:r>
              <a:rPr lang="en-US" dirty="0"/>
              <a:t>Soft Real Time:</a:t>
            </a:r>
          </a:p>
          <a:p>
            <a:pPr lvl="1"/>
            <a:r>
              <a:rPr lang="en-US" dirty="0"/>
              <a:t>Soft Real time RTOS, accepts some delays by the Operating system. In this type of RTOS, there is a deadline assigned for a specific job, but a delay for a small amount of time is acceptable. So, deadlines are handled softly by this type of RTOS.</a:t>
            </a:r>
          </a:p>
          <a:p>
            <a:pPr lvl="1"/>
            <a:r>
              <a:rPr lang="en-US" dirty="0"/>
              <a:t>Example: Online Transaction system and Livestock price quotation System.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798EA-8610-454A-A303-BA13AFD6C7F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4D4-E0EF-402E-A137-341CBA52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F2E2-40D7-4BE6-921A-48632709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systems are used in:</a:t>
            </a:r>
          </a:p>
          <a:p>
            <a:pPr lvl="1"/>
            <a:r>
              <a:rPr lang="en-US" dirty="0"/>
              <a:t>Airlines reservation system.</a:t>
            </a:r>
          </a:p>
          <a:p>
            <a:pPr lvl="1"/>
            <a:r>
              <a:rPr lang="en-US" dirty="0"/>
              <a:t>Air traffic control system.</a:t>
            </a:r>
          </a:p>
          <a:p>
            <a:pPr lvl="1"/>
            <a:r>
              <a:rPr lang="en-US" dirty="0"/>
              <a:t>Systems that need immediate updating.</a:t>
            </a:r>
          </a:p>
          <a:p>
            <a:pPr lvl="1"/>
            <a:r>
              <a:rPr lang="en-US" dirty="0"/>
              <a:t>Used in any system that provides up to date and minute information on stock prices.</a:t>
            </a:r>
          </a:p>
          <a:p>
            <a:pPr lvl="1"/>
            <a:r>
              <a:rPr lang="en-US" dirty="0"/>
              <a:t>Defense application systems like RADAR.</a:t>
            </a:r>
          </a:p>
          <a:p>
            <a:pPr lvl="1"/>
            <a:r>
              <a:rPr lang="en-US" dirty="0"/>
              <a:t>Networked Multimedia Systems</a:t>
            </a:r>
          </a:p>
          <a:p>
            <a:pPr lvl="1"/>
            <a:r>
              <a:rPr lang="en-US" dirty="0"/>
              <a:t>Command Control Systems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16B2A-05D1-44FF-98BD-FEA56290F49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DB7F-5DFD-4829-B79F-2F5DA92F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Multi-processor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A147-4F24-4A2D-A2D6-3D93D0FF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Multiprocessor Operating System refers to the use of two or more central processing units (CPU) within a single computer system. </a:t>
            </a:r>
          </a:p>
          <a:p>
            <a:r>
              <a:rPr lang="en-US" dirty="0"/>
              <a:t>These multiple CPUs are in a close communication sharing the computer bus, memory and other peripheral devices. </a:t>
            </a:r>
          </a:p>
          <a:p>
            <a:r>
              <a:rPr lang="en-US" dirty="0"/>
              <a:t>These systems are referred as tightly coupled systems.</a:t>
            </a:r>
          </a:p>
          <a:p>
            <a:r>
              <a:rPr lang="en-US" dirty="0"/>
              <a:t>These types of systems are used when very high speed is required to process a large volume of data. </a:t>
            </a:r>
          </a:p>
          <a:p>
            <a:r>
              <a:rPr lang="en-US" dirty="0"/>
              <a:t>These systems are generally used in environment like satellite control, weather forecasting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A5282-BBCD-4983-BF8F-6A69B9F793A3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2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97B-4336-4C00-8F28-EDBEE117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Multi-processor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CF45-5EA5-4616-B25E-824D0248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Multiprocessors</a:t>
            </a:r>
          </a:p>
          <a:p>
            <a:pPr lvl="1"/>
            <a:r>
              <a:rPr lang="en-US" dirty="0"/>
              <a:t>In these types of systems, each processor contains a similar copy of the operating system and they all communicate with each other. All the processors are in a peer to peer relationship i.e. no master - slave relationship exists between them.</a:t>
            </a:r>
          </a:p>
          <a:p>
            <a:pPr lvl="1"/>
            <a:r>
              <a:rPr lang="en-US" dirty="0"/>
              <a:t>An example of the symmetric multiprocessing system is the Encore version of Unix for the </a:t>
            </a:r>
            <a:r>
              <a:rPr lang="en-US" dirty="0" err="1"/>
              <a:t>Multimax</a:t>
            </a:r>
            <a:r>
              <a:rPr lang="en-US" dirty="0"/>
              <a:t> Computer.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23277-9D17-4187-8832-BB6A0245298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7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D014-4691-4F84-B71D-83A168D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4E52-DD75-457E-829D-BDFC99DD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Multiprocessors</a:t>
            </a:r>
          </a:p>
          <a:p>
            <a:pPr lvl="1"/>
            <a:r>
              <a:rPr lang="en-US" dirty="0"/>
              <a:t>In asymmetric systems, each processor is given a predefined task. There is a master processor that gives instruction to all the other processors. Asymmetric multiprocessor system contains a master slave relationship.</a:t>
            </a:r>
          </a:p>
          <a:p>
            <a:pPr lvl="1"/>
            <a:r>
              <a:rPr lang="en-US" dirty="0"/>
              <a:t>Asymmetric multiprocessor was the only type of multiprocessor available before symmetric multiprocessors were created.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8A020-B38C-4EAF-BE30-A07AA21BFB0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3102-F0C1-43EA-A345-E1B883C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Operating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80C0-299B-44A7-983E-18B8DBB8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DOS is a system which contains multiple components located on different machines, which coordinate and communicate actions in order to appear as a single coherent working system to the user.</a:t>
            </a:r>
          </a:p>
          <a:p>
            <a:r>
              <a:rPr lang="en-US" dirty="0"/>
              <a:t>A distributed operating system (DOS), are systems which model where distributed applications are running on multiple computers, linked by communications.</a:t>
            </a:r>
          </a:p>
          <a:p>
            <a:r>
              <a:rPr lang="en-US" dirty="0"/>
              <a:t>All software and hardware compounds are located remotely. In order for them to communicate with each other, they pass messages.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031DB-F25B-42BB-9080-C31781F7820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FF7D9-05CE-46D5-A912-6D90FEBB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97" y="622189"/>
            <a:ext cx="7484828" cy="56136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C66B1-4DCF-4587-9EBC-00AC0B975FE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6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2B9F-01C5-4FBD-A49D-8C9532B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Operating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B728-F5C9-479C-A4C2-7A9F62E7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Operating System is an operating system that includes special functions for connecting computers and devices into a local-area network (LAN) or Inter-network. </a:t>
            </a:r>
          </a:p>
          <a:p>
            <a:r>
              <a:rPr lang="en-US" dirty="0"/>
              <a:t>Some popular network operating systems are Novell Netware, Windows NT/2000, Linux, Sun Solaris, UNIX, and IBM OS/2. </a:t>
            </a:r>
          </a:p>
          <a:p>
            <a:r>
              <a:rPr lang="en-US" dirty="0"/>
              <a:t>An operating system that provides the connectivity among a number of autonomous computers is called a network operating system. </a:t>
            </a:r>
          </a:p>
          <a:p>
            <a:r>
              <a:rPr lang="en-US" dirty="0"/>
              <a:t>A typical configuration for a network operating system is a collection of personal computers along with a common printer, server and file server for archival storage, all tied together by a local network.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8F21A6-3D1E-4C29-A7FC-6DB156473CEF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6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887C-3D61-4225-ACD5-B35E1C31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9FDA-4B9C-4F9A-839D-F55D65A1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file, print, web services and back-up services.</a:t>
            </a:r>
          </a:p>
          <a:p>
            <a:r>
              <a:rPr lang="en-US" dirty="0"/>
              <a:t>Support Internet working such as routing and WAN ports.</a:t>
            </a:r>
          </a:p>
          <a:p>
            <a:r>
              <a:rPr lang="en-US" dirty="0"/>
              <a:t>User management and support for logon and logoff, remote access; system management, administration and auditing tools with graphical interfaces. </a:t>
            </a:r>
          </a:p>
          <a:p>
            <a:r>
              <a:rPr lang="en-US"/>
              <a:t>In </a:t>
            </a:r>
            <a:r>
              <a:rPr lang="en-US" dirty="0"/>
              <a:t>this, the users can remotely access each other.</a:t>
            </a:r>
          </a:p>
          <a:p>
            <a:r>
              <a:rPr lang="en-US" dirty="0"/>
              <a:t>It also includes security features.</a:t>
            </a:r>
          </a:p>
          <a:p>
            <a:pPr lvl="1"/>
            <a:r>
              <a:rPr lang="en-US" dirty="0"/>
              <a:t>Example: authentication of data, restrictions on required data, authorizations of users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89EB0-868D-44B7-94C2-D61642C6306F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5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B92E-6C5F-4BAB-B7EB-E03C3D3A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99FE-F42D-483C-BFEE-C4B3D55B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Clustered Systems</a:t>
            </a:r>
          </a:p>
          <a:p>
            <a:r>
              <a:rPr lang="en-IN" dirty="0"/>
              <a:t>Peer-Peer Systems</a:t>
            </a:r>
          </a:p>
          <a:p>
            <a:r>
              <a:rPr lang="en-IN" dirty="0"/>
              <a:t>Mobile Computing Systems</a:t>
            </a:r>
          </a:p>
          <a:p>
            <a:r>
              <a:rPr lang="en-IN" dirty="0"/>
              <a:t>Web/Cloud-based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B0C76-D4A3-4BB0-8380-33BADD4C34DE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6110EDA-EA7C-4826-8BC4-7145F428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Early Systems/Serial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9D900-9D54-4D15-860A-59B68937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Programmer/User as operator interacted directly with the </a:t>
            </a:r>
          </a:p>
          <a:p>
            <a:pPr marL="457200" lvl="1" indent="0">
              <a:buNone/>
            </a:pPr>
            <a:r>
              <a:rPr lang="en-US" dirty="0"/>
              <a:t>   hardware</a:t>
            </a:r>
          </a:p>
          <a:p>
            <a:pPr lvl="1"/>
            <a:r>
              <a:rPr lang="en-US" dirty="0"/>
              <a:t>Large machines run from console, since </a:t>
            </a:r>
            <a:r>
              <a:rPr lang="en-US" dirty="0">
                <a:solidFill>
                  <a:srgbClr val="FF0000"/>
                </a:solidFill>
              </a:rPr>
              <a:t>no OS</a:t>
            </a:r>
          </a:p>
          <a:p>
            <a:pPr lvl="1"/>
            <a:r>
              <a:rPr lang="en-US" dirty="0"/>
              <a:t>Programs in machine code are read through card reader</a:t>
            </a:r>
          </a:p>
          <a:p>
            <a:endParaRPr lang="en-US" dirty="0"/>
          </a:p>
        </p:txBody>
      </p:sp>
      <p:pic>
        <p:nvPicPr>
          <p:cNvPr id="8" name="Picture 12" descr="card05">
            <a:extLst>
              <a:ext uri="{FF2B5EF4-FFF2-40B4-BE49-F238E27FC236}">
                <a16:creationId xmlns:a16="http://schemas.microsoft.com/office/drawing/2014/main" id="{31733780-1EEB-4C4B-BB88-36737E1F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20272" y="4425441"/>
            <a:ext cx="3012612" cy="1569012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EB87C4E-E7AA-467E-9711-C989B4D7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3807229"/>
            <a:ext cx="5755262" cy="214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C7E914-74E7-4360-B546-1BF62FB7E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789" y="1918964"/>
            <a:ext cx="1670449" cy="12314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0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93E-2EA8-4E42-9FEC-F6BAB19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early computer system</a:t>
            </a:r>
          </a:p>
        </p:txBody>
      </p:sp>
      <p:pic>
        <p:nvPicPr>
          <p:cNvPr id="4" name="Picture 7" descr="CSIRAC Uncovered">
            <a:extLst>
              <a:ext uri="{FF2B5EF4-FFF2-40B4-BE49-F238E27FC236}">
                <a16:creationId xmlns:a16="http://schemas.microsoft.com/office/drawing/2014/main" id="{5D82A11F-8044-40CF-8E98-C2E00754D0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6709" y="1699443"/>
            <a:ext cx="6866104" cy="4367982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B1AC45-1FB9-45A3-A5A9-75561BBF7FB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B28A-EC21-4480-9F78-AC4B7C7F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 /Serial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F547-2DA2-4BF7-A15B-C1CB4B6D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Machines run from a console with display lights, toggle switches, input device, and printer</a:t>
            </a:r>
          </a:p>
          <a:p>
            <a:r>
              <a:rPr lang="en-US" dirty="0"/>
              <a:t>If no error, program output in printer, or else error indicated by lights</a:t>
            </a:r>
          </a:p>
          <a:p>
            <a:r>
              <a:rPr lang="en-US" dirty="0"/>
              <a:t>Extremely slow I/O devices</a:t>
            </a:r>
          </a:p>
          <a:p>
            <a:r>
              <a:rPr lang="en-US" dirty="0"/>
              <a:t>Very low CPU utilization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69263-A6C3-4B17-9135-248FA5F48E6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E7D68-6301-4683-8DAE-F357903C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91" y="3543914"/>
            <a:ext cx="3687516" cy="23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EA51-1E1F-4E41-8487-D8D4688D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 /Serial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FCC8-5955-4177-AC57-AF35E668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processing</a:t>
            </a:r>
          </a:p>
          <a:p>
            <a:pPr lvl="1"/>
            <a:r>
              <a:rPr lang="en-US" dirty="0"/>
              <a:t>Scheduling: </a:t>
            </a:r>
          </a:p>
          <a:p>
            <a:pPr lvl="2"/>
            <a:r>
              <a:rPr lang="en-US" dirty="0"/>
              <a:t>User should reserve computer time in hard copy sheet, in multiples of 30 minutes or so.</a:t>
            </a:r>
          </a:p>
          <a:p>
            <a:pPr lvl="2"/>
            <a:r>
              <a:rPr lang="en-US" dirty="0"/>
              <a:t>Overhead in scheduling time.</a:t>
            </a:r>
          </a:p>
          <a:p>
            <a:pPr lvl="1"/>
            <a:r>
              <a:rPr lang="en-US" dirty="0"/>
              <a:t>Setup included loading the compiler, source program, saving compiled program, and loading and linking</a:t>
            </a:r>
          </a:p>
          <a:p>
            <a:pPr lvl="2"/>
            <a:r>
              <a:rPr lang="en-US" dirty="0"/>
              <a:t>Need significant amount of setup time </a:t>
            </a:r>
          </a:p>
          <a:p>
            <a:pPr marL="914400" lvl="2" indent="0">
              <a:buNone/>
            </a:pPr>
            <a:r>
              <a:rPr lang="en-US" dirty="0"/>
              <a:t>    in mounting and dismounting card decks</a:t>
            </a:r>
          </a:p>
          <a:p>
            <a:pPr lvl="1"/>
            <a:r>
              <a:rPr lang="en-US" dirty="0"/>
              <a:t>Various system software tools were developed to make </a:t>
            </a:r>
          </a:p>
          <a:p>
            <a:pPr marL="457200" lvl="1" indent="0">
              <a:buNone/>
            </a:pPr>
            <a:r>
              <a:rPr lang="en-US" dirty="0"/>
              <a:t>    serial processing easier – linkers, loaders, debuggers and </a:t>
            </a:r>
          </a:p>
          <a:p>
            <a:pPr marL="457200" lvl="1" indent="0">
              <a:buNone/>
            </a:pPr>
            <a:r>
              <a:rPr lang="en-US" dirty="0"/>
              <a:t>    I/O driver routines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7B954-DC66-497A-807B-4EAFD095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87" y="3734960"/>
            <a:ext cx="2530059" cy="26702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828E-8BF8-41F8-BD0C-BD0E531BB870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8229-85AF-447A-85F9-CEBD42A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F6CE-7EDB-44FB-A4A0-56F897BE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Early computers were expensive  - important to maximize CPU utilization</a:t>
            </a:r>
          </a:p>
          <a:p>
            <a:pPr lvl="1"/>
            <a:r>
              <a:rPr lang="en-IN" dirty="0"/>
              <a:t>Scheduling and setup time was unacceptable</a:t>
            </a:r>
          </a:p>
          <a:p>
            <a:r>
              <a:rPr lang="en-US" sz="2400" dirty="0"/>
              <a:t>Jobs of users are batched together by an operator - submits the entire batch to the input device for use by the </a:t>
            </a:r>
            <a:r>
              <a:rPr lang="en-US" sz="2400" dirty="0">
                <a:solidFill>
                  <a:srgbClr val="FF0000"/>
                </a:solidFill>
              </a:rPr>
              <a:t>monitor</a:t>
            </a:r>
            <a:r>
              <a:rPr lang="en-US" sz="2400" dirty="0"/>
              <a:t>.</a:t>
            </a:r>
          </a:p>
          <a:p>
            <a:r>
              <a:rPr lang="en-US" sz="2400" dirty="0"/>
              <a:t>After each job, the control branches back to the monitor, and the monitor automatically begins loading the next job for execution</a:t>
            </a:r>
          </a:p>
          <a:p>
            <a:pPr eaLnBrk="1" hangingPunct="1"/>
            <a:r>
              <a:rPr lang="en-US" altLang="en-US" sz="2400" dirty="0"/>
              <a:t>A special program, the monitor, manages the execution of each program in the batch.</a:t>
            </a:r>
          </a:p>
          <a:p>
            <a:pPr eaLnBrk="1" hangingPunct="1"/>
            <a:r>
              <a:rPr lang="en-US" altLang="en-US" sz="2400" dirty="0"/>
              <a:t>Monitor utilities are loaded when needed – compilers, assemblers, drivers...</a:t>
            </a:r>
          </a:p>
          <a:p>
            <a:r>
              <a:rPr lang="en-US" altLang="en-US" sz="2400" dirty="0"/>
              <a:t>“Resident monitor” is always in main memory and available for execution that controls the sequence of events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7E873-2690-4BC6-A995-75B33D61B85E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9487-0582-4C15-B424-0C40181B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 Monitor Layout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41F4FA-C702-4301-B907-0BA6648B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25" y="1690688"/>
            <a:ext cx="5324722" cy="461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3B6BF-FAD8-4AF6-85D7-EE6165E55A6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7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5"/>
  <p:tag name="BSN" val="45"/>
  <p:tag name="SVT" val="FALSE"/>
  <p:tag name="NBP" val="1"/>
  <p:tag name="CVB" val="45"/>
  <p:tag name="SPT" val="FALSE"/>
  <p:tag name="CII" val="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"/>
  <p:tag name="BSN" val="8"/>
  <p:tag name="SVT" val="FALSE"/>
  <p:tag name="NBP" val="1"/>
  <p:tag name="CVB" val="8"/>
  <p:tag name="SPT" val="FALSE"/>
  <p:tag name="CII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"/>
  <p:tag name="BSN" val="8"/>
  <p:tag name="SVT" val="FALSE"/>
  <p:tag name="NBP" val="1"/>
  <p:tag name="CVB" val="8"/>
  <p:tag name="SPT" val="FALSE"/>
  <p:tag name="CII" val="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2088</Words>
  <Application>Microsoft Office PowerPoint</Application>
  <PresentationFormat>Widescreen</PresentationFormat>
  <Paragraphs>211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 New Roman</vt:lpstr>
      <vt:lpstr>Office Theme</vt:lpstr>
      <vt:lpstr>Artwork</vt:lpstr>
      <vt:lpstr>Evolution of Operating Systems</vt:lpstr>
      <vt:lpstr>Need for Evolution of an Operating Systems</vt:lpstr>
      <vt:lpstr>Evolution of an Operating Systems</vt:lpstr>
      <vt:lpstr>Early Systems/Serial Processing</vt:lpstr>
      <vt:lpstr>Example of an early computer system</vt:lpstr>
      <vt:lpstr>Early Systems /Serial Processing</vt:lpstr>
      <vt:lpstr>Early Systems /Serial Processing</vt:lpstr>
      <vt:lpstr>Simple Batch Systems</vt:lpstr>
      <vt:lpstr>Resident Monitor Layout</vt:lpstr>
      <vt:lpstr>Control Cards </vt:lpstr>
      <vt:lpstr>Job Control Language (JCL)</vt:lpstr>
      <vt:lpstr>Example card deck of a Job</vt:lpstr>
      <vt:lpstr>Idea of Simple Batch Systems</vt:lpstr>
      <vt:lpstr>Desirable Hardware Features</vt:lpstr>
      <vt:lpstr>Spooling</vt:lpstr>
      <vt:lpstr>Spooling </vt:lpstr>
      <vt:lpstr>Uni-programming until now</vt:lpstr>
      <vt:lpstr>Memory Layout for Uni-programming</vt:lpstr>
      <vt:lpstr>Memory Layout for Batch Multiprogramming</vt:lpstr>
      <vt:lpstr>Multiprogramming</vt:lpstr>
      <vt:lpstr>Multiprogramming</vt:lpstr>
      <vt:lpstr>Why Multiprogramming?</vt:lpstr>
      <vt:lpstr>Requirements for Multiprogramming</vt:lpstr>
      <vt:lpstr>Time-Sharing Systems</vt:lpstr>
      <vt:lpstr>Compatible Time-Sharing Systems CTSS</vt:lpstr>
      <vt:lpstr>Time Slicing</vt:lpstr>
      <vt:lpstr>CTSS Operation</vt:lpstr>
      <vt:lpstr>Real-time Operating Systems</vt:lpstr>
      <vt:lpstr>Real-time Systems</vt:lpstr>
      <vt:lpstr>Real-time Systems</vt:lpstr>
      <vt:lpstr>Real-time Systems</vt:lpstr>
      <vt:lpstr>Multi-processor Systems</vt:lpstr>
      <vt:lpstr>Multi-processor Systems</vt:lpstr>
      <vt:lpstr>Multi-processor Systems</vt:lpstr>
      <vt:lpstr>Distributed Operating Systems</vt:lpstr>
      <vt:lpstr>PowerPoint Presentation</vt:lpstr>
      <vt:lpstr>Network Operating System</vt:lpstr>
      <vt:lpstr>Network Operating System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kirthi</dc:creator>
  <cp:lastModifiedBy>kirthi</cp:lastModifiedBy>
  <cp:revision>265</cp:revision>
  <dcterms:created xsi:type="dcterms:W3CDTF">2020-12-27T09:13:56Z</dcterms:created>
  <dcterms:modified xsi:type="dcterms:W3CDTF">2021-01-12T05:24:49Z</dcterms:modified>
</cp:coreProperties>
</file>