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0" r:id="rId8"/>
    <p:sldId id="262"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3F4DB04-C8BA-4D29-AF66-B772B103ECE7}"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C751-2BE0-4B95-A902-6430DE0F6859}" type="slidenum">
              <a:rPr lang="en-US" smtClean="0"/>
              <a:t>‹#›</a:t>
            </a:fld>
            <a:endParaRPr lang="en-US"/>
          </a:p>
        </p:txBody>
      </p:sp>
    </p:spTree>
    <p:extLst>
      <p:ext uri="{BB962C8B-B14F-4D97-AF65-F5344CB8AC3E}">
        <p14:creationId xmlns:p14="http://schemas.microsoft.com/office/powerpoint/2010/main" val="94803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F4DB04-C8BA-4D29-AF66-B772B103ECE7}"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C751-2BE0-4B95-A902-6430DE0F6859}" type="slidenum">
              <a:rPr lang="en-US" smtClean="0"/>
              <a:t>‹#›</a:t>
            </a:fld>
            <a:endParaRPr lang="en-US"/>
          </a:p>
        </p:txBody>
      </p:sp>
    </p:spTree>
    <p:extLst>
      <p:ext uri="{BB962C8B-B14F-4D97-AF65-F5344CB8AC3E}">
        <p14:creationId xmlns:p14="http://schemas.microsoft.com/office/powerpoint/2010/main" val="100803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F4DB04-C8BA-4D29-AF66-B772B103ECE7}"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C751-2BE0-4B95-A902-6430DE0F6859}" type="slidenum">
              <a:rPr lang="en-US" smtClean="0"/>
              <a:t>‹#›</a:t>
            </a:fld>
            <a:endParaRPr lang="en-US"/>
          </a:p>
        </p:txBody>
      </p:sp>
    </p:spTree>
    <p:extLst>
      <p:ext uri="{BB962C8B-B14F-4D97-AF65-F5344CB8AC3E}">
        <p14:creationId xmlns:p14="http://schemas.microsoft.com/office/powerpoint/2010/main" val="34130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F4DB04-C8BA-4D29-AF66-B772B103ECE7}"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C751-2BE0-4B95-A902-6430DE0F6859}" type="slidenum">
              <a:rPr lang="en-US" smtClean="0"/>
              <a:t>‹#›</a:t>
            </a:fld>
            <a:endParaRPr lang="en-US"/>
          </a:p>
        </p:txBody>
      </p:sp>
    </p:spTree>
    <p:extLst>
      <p:ext uri="{BB962C8B-B14F-4D97-AF65-F5344CB8AC3E}">
        <p14:creationId xmlns:p14="http://schemas.microsoft.com/office/powerpoint/2010/main" val="426118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4DB04-C8BA-4D29-AF66-B772B103ECE7}"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C751-2BE0-4B95-A902-6430DE0F6859}" type="slidenum">
              <a:rPr lang="en-US" smtClean="0"/>
              <a:t>‹#›</a:t>
            </a:fld>
            <a:endParaRPr lang="en-US"/>
          </a:p>
        </p:txBody>
      </p:sp>
    </p:spTree>
    <p:extLst>
      <p:ext uri="{BB962C8B-B14F-4D97-AF65-F5344CB8AC3E}">
        <p14:creationId xmlns:p14="http://schemas.microsoft.com/office/powerpoint/2010/main" val="362160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F4DB04-C8BA-4D29-AF66-B772B103ECE7}"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2C751-2BE0-4B95-A902-6430DE0F6859}" type="slidenum">
              <a:rPr lang="en-US" smtClean="0"/>
              <a:t>‹#›</a:t>
            </a:fld>
            <a:endParaRPr lang="en-US"/>
          </a:p>
        </p:txBody>
      </p:sp>
    </p:spTree>
    <p:extLst>
      <p:ext uri="{BB962C8B-B14F-4D97-AF65-F5344CB8AC3E}">
        <p14:creationId xmlns:p14="http://schemas.microsoft.com/office/powerpoint/2010/main" val="72022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F4DB04-C8BA-4D29-AF66-B772B103ECE7}"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72C751-2BE0-4B95-A902-6430DE0F6859}" type="slidenum">
              <a:rPr lang="en-US" smtClean="0"/>
              <a:t>‹#›</a:t>
            </a:fld>
            <a:endParaRPr lang="en-US"/>
          </a:p>
        </p:txBody>
      </p:sp>
    </p:spTree>
    <p:extLst>
      <p:ext uri="{BB962C8B-B14F-4D97-AF65-F5344CB8AC3E}">
        <p14:creationId xmlns:p14="http://schemas.microsoft.com/office/powerpoint/2010/main" val="154453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F4DB04-C8BA-4D29-AF66-B772B103ECE7}"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72C751-2BE0-4B95-A902-6430DE0F6859}" type="slidenum">
              <a:rPr lang="en-US" smtClean="0"/>
              <a:t>‹#›</a:t>
            </a:fld>
            <a:endParaRPr lang="en-US"/>
          </a:p>
        </p:txBody>
      </p:sp>
    </p:spTree>
    <p:extLst>
      <p:ext uri="{BB962C8B-B14F-4D97-AF65-F5344CB8AC3E}">
        <p14:creationId xmlns:p14="http://schemas.microsoft.com/office/powerpoint/2010/main" val="322185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4DB04-C8BA-4D29-AF66-B772B103ECE7}" type="datetimeFigureOut">
              <a:rPr lang="en-US" smtClean="0"/>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72C751-2BE0-4B95-A902-6430DE0F6859}" type="slidenum">
              <a:rPr lang="en-US" smtClean="0"/>
              <a:t>‹#›</a:t>
            </a:fld>
            <a:endParaRPr lang="en-US"/>
          </a:p>
        </p:txBody>
      </p:sp>
    </p:spTree>
    <p:extLst>
      <p:ext uri="{BB962C8B-B14F-4D97-AF65-F5344CB8AC3E}">
        <p14:creationId xmlns:p14="http://schemas.microsoft.com/office/powerpoint/2010/main" val="283107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F4DB04-C8BA-4D29-AF66-B772B103ECE7}"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2C751-2BE0-4B95-A902-6430DE0F6859}" type="slidenum">
              <a:rPr lang="en-US" smtClean="0"/>
              <a:t>‹#›</a:t>
            </a:fld>
            <a:endParaRPr lang="en-US"/>
          </a:p>
        </p:txBody>
      </p:sp>
    </p:spTree>
    <p:extLst>
      <p:ext uri="{BB962C8B-B14F-4D97-AF65-F5344CB8AC3E}">
        <p14:creationId xmlns:p14="http://schemas.microsoft.com/office/powerpoint/2010/main" val="86075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F4DB04-C8BA-4D29-AF66-B772B103ECE7}"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2C751-2BE0-4B95-A902-6430DE0F6859}" type="slidenum">
              <a:rPr lang="en-US" smtClean="0"/>
              <a:t>‹#›</a:t>
            </a:fld>
            <a:endParaRPr lang="en-US"/>
          </a:p>
        </p:txBody>
      </p:sp>
    </p:spTree>
    <p:extLst>
      <p:ext uri="{BB962C8B-B14F-4D97-AF65-F5344CB8AC3E}">
        <p14:creationId xmlns:p14="http://schemas.microsoft.com/office/powerpoint/2010/main" val="297758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4DB04-C8BA-4D29-AF66-B772B103ECE7}" type="datetimeFigureOut">
              <a:rPr lang="en-US" smtClean="0"/>
              <a:t>2/25/2021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2C751-2BE0-4B95-A902-6430DE0F6859}" type="slidenum">
              <a:rPr lang="en-US" smtClean="0"/>
              <a:t>‹#›</a:t>
            </a:fld>
            <a:endParaRPr lang="en-US"/>
          </a:p>
        </p:txBody>
      </p:sp>
    </p:spTree>
    <p:extLst>
      <p:ext uri="{BB962C8B-B14F-4D97-AF65-F5344CB8AC3E}">
        <p14:creationId xmlns:p14="http://schemas.microsoft.com/office/powerpoint/2010/main" val="316426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 Process Communication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91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B214-F03D-410D-BE4B-62888F7F20FF}"/>
              </a:ext>
            </a:extLst>
          </p:cNvPr>
          <p:cNvSpPr>
            <a:spLocks noGrp="1"/>
          </p:cNvSpPr>
          <p:nvPr>
            <p:ph type="title"/>
          </p:nvPr>
        </p:nvSpPr>
        <p:spPr/>
        <p:txBody>
          <a:bodyPr/>
          <a:lstStyle/>
          <a:p>
            <a:r>
              <a:rPr lang="en-IN" dirty="0"/>
              <a:t>Producer Consumer Problem</a:t>
            </a:r>
            <a:endParaRPr lang="en-US" dirty="0"/>
          </a:p>
        </p:txBody>
      </p:sp>
      <p:sp>
        <p:nvSpPr>
          <p:cNvPr id="3" name="Content Placeholder 2">
            <a:extLst>
              <a:ext uri="{FF2B5EF4-FFF2-40B4-BE49-F238E27FC236}">
                <a16:creationId xmlns:a16="http://schemas.microsoft.com/office/drawing/2014/main" id="{173C0C83-B744-43AF-8A29-D06C877D71D5}"/>
              </a:ext>
            </a:extLst>
          </p:cNvPr>
          <p:cNvSpPr>
            <a:spLocks noGrp="1"/>
          </p:cNvSpPr>
          <p:nvPr>
            <p:ph idx="1"/>
          </p:nvPr>
        </p:nvSpPr>
        <p:spPr/>
        <p:txBody>
          <a:bodyPr>
            <a:noAutofit/>
          </a:bodyPr>
          <a:lstStyle/>
          <a:p>
            <a:r>
              <a:rPr lang="en-US" sz="2400" dirty="0"/>
              <a:t>A producer process produces information that is consumed by consumer process. </a:t>
            </a:r>
          </a:p>
          <a:p>
            <a:pPr lvl="1"/>
            <a:r>
              <a:rPr lang="en-US" dirty="0"/>
              <a:t>For example, compiler code makes assembly code consumed by an assembler. A Web server produces HTML, images, etc., and client computers consume the information through the browser.</a:t>
            </a:r>
          </a:p>
          <a:p>
            <a:r>
              <a:rPr lang="en-US" sz="2400" dirty="0"/>
              <a:t>The producer-consumer problem can be solved by a shared memory region. </a:t>
            </a:r>
          </a:p>
          <a:p>
            <a:r>
              <a:rPr lang="en-US" sz="2400" dirty="0"/>
              <a:t>We must have a buffer of items that is filled by a producer and the buffer emptied by the consumer. </a:t>
            </a:r>
          </a:p>
          <a:p>
            <a:r>
              <a:rPr lang="en-US" sz="2400" dirty="0"/>
              <a:t>The buffer resides in the shared memory region.</a:t>
            </a:r>
          </a:p>
          <a:p>
            <a:r>
              <a:rPr lang="en-US" sz="2400" dirty="0"/>
              <a:t>The producer and the consumer must be synchronized. </a:t>
            </a:r>
          </a:p>
          <a:p>
            <a:r>
              <a:rPr lang="en-US" sz="2400" dirty="0"/>
              <a:t>While producer creates an item, the consumer consumes another item and not try to consume something not yet created.</a:t>
            </a:r>
          </a:p>
        </p:txBody>
      </p:sp>
    </p:spTree>
    <p:extLst>
      <p:ext uri="{BB962C8B-B14F-4D97-AF65-F5344CB8AC3E}">
        <p14:creationId xmlns:p14="http://schemas.microsoft.com/office/powerpoint/2010/main" val="425034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0274-5B0F-4BC4-92C9-DF082DA55983}"/>
              </a:ext>
            </a:extLst>
          </p:cNvPr>
          <p:cNvSpPr>
            <a:spLocks noGrp="1"/>
          </p:cNvSpPr>
          <p:nvPr>
            <p:ph type="title"/>
          </p:nvPr>
        </p:nvSpPr>
        <p:spPr/>
        <p:txBody>
          <a:bodyPr/>
          <a:lstStyle/>
          <a:p>
            <a:r>
              <a:rPr lang="en-IN" dirty="0"/>
              <a:t>Producer Consumer Problem - </a:t>
            </a:r>
            <a:r>
              <a:rPr lang="en-US" dirty="0"/>
              <a:t>The Buffer</a:t>
            </a:r>
          </a:p>
        </p:txBody>
      </p:sp>
      <p:sp>
        <p:nvSpPr>
          <p:cNvPr id="3" name="Content Placeholder 2">
            <a:extLst>
              <a:ext uri="{FF2B5EF4-FFF2-40B4-BE49-F238E27FC236}">
                <a16:creationId xmlns:a16="http://schemas.microsoft.com/office/drawing/2014/main" id="{A6D55912-4A4A-4218-83A2-91F8D748C484}"/>
              </a:ext>
            </a:extLst>
          </p:cNvPr>
          <p:cNvSpPr>
            <a:spLocks noGrp="1"/>
          </p:cNvSpPr>
          <p:nvPr>
            <p:ph idx="1"/>
          </p:nvPr>
        </p:nvSpPr>
        <p:spPr/>
        <p:txBody>
          <a:bodyPr>
            <a:normAutofit/>
          </a:bodyPr>
          <a:lstStyle/>
          <a:p>
            <a:r>
              <a:rPr lang="en-US" sz="2400" dirty="0"/>
              <a:t>The buffer can be of two types:</a:t>
            </a:r>
          </a:p>
          <a:p>
            <a:pPr lvl="1"/>
            <a:r>
              <a:rPr lang="en-US" dirty="0"/>
              <a:t>Unbounded buffer</a:t>
            </a:r>
          </a:p>
          <a:p>
            <a:pPr lvl="1"/>
            <a:r>
              <a:rPr lang="en-US" dirty="0"/>
              <a:t>Bounded buffer</a:t>
            </a:r>
          </a:p>
          <a:p>
            <a:r>
              <a:rPr lang="en-US" sz="2400" dirty="0"/>
              <a:t>Unbounded buffer</a:t>
            </a:r>
          </a:p>
          <a:p>
            <a:pPr lvl="1"/>
            <a:r>
              <a:rPr lang="en-US" dirty="0"/>
              <a:t>There is no limit on the size of the unbounded buffer.</a:t>
            </a:r>
          </a:p>
          <a:p>
            <a:pPr lvl="1"/>
            <a:r>
              <a:rPr lang="en-US" dirty="0"/>
              <a:t>The consumer waits for a new item, however, there is no restriction on the producer to produce items.</a:t>
            </a:r>
          </a:p>
          <a:p>
            <a:r>
              <a:rPr lang="en-US" sz="2400" dirty="0"/>
              <a:t>Bounded buffer</a:t>
            </a:r>
          </a:p>
          <a:p>
            <a:pPr lvl="1"/>
            <a:r>
              <a:rPr lang="en-US" dirty="0"/>
              <a:t>If the buffer is empty, the consumer must wait for a new item.</a:t>
            </a:r>
          </a:p>
          <a:p>
            <a:pPr lvl="1"/>
            <a:r>
              <a:rPr lang="en-US" dirty="0"/>
              <a:t>When the buffer is full, the producer waits until it can produce new items.</a:t>
            </a:r>
          </a:p>
        </p:txBody>
      </p:sp>
    </p:spTree>
    <p:extLst>
      <p:ext uri="{BB962C8B-B14F-4D97-AF65-F5344CB8AC3E}">
        <p14:creationId xmlns:p14="http://schemas.microsoft.com/office/powerpoint/2010/main" val="391781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2942-D7CE-4433-9D6B-09B474B634F0}"/>
              </a:ext>
            </a:extLst>
          </p:cNvPr>
          <p:cNvSpPr>
            <a:spLocks noGrp="1"/>
          </p:cNvSpPr>
          <p:nvPr>
            <p:ph type="title"/>
          </p:nvPr>
        </p:nvSpPr>
        <p:spPr/>
        <p:txBody>
          <a:bodyPr/>
          <a:lstStyle/>
          <a:p>
            <a:r>
              <a:rPr lang="en-IN" dirty="0"/>
              <a:t>Producer Consumer Problem - </a:t>
            </a:r>
            <a:r>
              <a:rPr lang="en-US" dirty="0"/>
              <a:t>The Buffer</a:t>
            </a:r>
          </a:p>
        </p:txBody>
      </p:sp>
      <p:sp>
        <p:nvSpPr>
          <p:cNvPr id="3" name="Content Placeholder 2">
            <a:extLst>
              <a:ext uri="{FF2B5EF4-FFF2-40B4-BE49-F238E27FC236}">
                <a16:creationId xmlns:a16="http://schemas.microsoft.com/office/drawing/2014/main" id="{696FBD16-B163-43EE-94FD-3D16C0CADA87}"/>
              </a:ext>
            </a:extLst>
          </p:cNvPr>
          <p:cNvSpPr>
            <a:spLocks noGrp="1"/>
          </p:cNvSpPr>
          <p:nvPr>
            <p:ph idx="1"/>
          </p:nvPr>
        </p:nvSpPr>
        <p:spPr/>
        <p:txBody>
          <a:bodyPr>
            <a:noAutofit/>
          </a:bodyPr>
          <a:lstStyle/>
          <a:p>
            <a:r>
              <a:rPr lang="en-US" sz="2400" dirty="0"/>
              <a:t>Let us see how bounded buffer is implemented. A bounded buffer is implemented using a circular queue of an array.</a:t>
            </a:r>
          </a:p>
          <a:p>
            <a:pPr marL="457200" lvl="1" indent="0">
              <a:buNone/>
            </a:pPr>
            <a:endParaRPr lang="en-US" dirty="0"/>
          </a:p>
          <a:p>
            <a:pPr marL="457200" lvl="1" indent="0">
              <a:buNone/>
            </a:pPr>
            <a:r>
              <a:rPr lang="en-US" dirty="0"/>
              <a:t>#define BUFFER_SIZE 10</a:t>
            </a:r>
          </a:p>
          <a:p>
            <a:pPr marL="457200" lvl="1" indent="0">
              <a:buNone/>
            </a:pPr>
            <a:r>
              <a:rPr lang="en-US" dirty="0"/>
              <a:t>typedef struct </a:t>
            </a:r>
          </a:p>
          <a:p>
            <a:pPr marL="457200" lvl="1" indent="0">
              <a:buNone/>
            </a:pPr>
            <a:r>
              <a:rPr lang="en-US" dirty="0"/>
              <a:t>{</a:t>
            </a:r>
          </a:p>
          <a:p>
            <a:pPr marL="457200" lvl="1" indent="0">
              <a:buNone/>
            </a:pPr>
            <a:r>
              <a:rPr lang="en-US" dirty="0"/>
              <a:t>	......</a:t>
            </a:r>
          </a:p>
          <a:p>
            <a:pPr marL="457200" lvl="1" indent="0">
              <a:buNone/>
            </a:pPr>
            <a:r>
              <a:rPr lang="en-US" dirty="0"/>
              <a:t>} item;</a:t>
            </a:r>
          </a:p>
          <a:p>
            <a:pPr marL="457200" lvl="1" indent="0">
              <a:buNone/>
            </a:pPr>
            <a:r>
              <a:rPr lang="en-US" dirty="0"/>
              <a:t>item buffer[BUFFER_SIZE];</a:t>
            </a:r>
          </a:p>
          <a:p>
            <a:pPr marL="457200" lvl="1" indent="0">
              <a:buNone/>
            </a:pPr>
            <a:r>
              <a:rPr lang="en-US" dirty="0"/>
              <a:t>int in = 0;</a:t>
            </a:r>
          </a:p>
          <a:p>
            <a:pPr marL="457200" lvl="1" indent="0">
              <a:buNone/>
            </a:pPr>
            <a:r>
              <a:rPr lang="en-US" dirty="0"/>
              <a:t>int out = 0;</a:t>
            </a:r>
          </a:p>
        </p:txBody>
      </p:sp>
    </p:spTree>
    <p:extLst>
      <p:ext uri="{BB962C8B-B14F-4D97-AF65-F5344CB8AC3E}">
        <p14:creationId xmlns:p14="http://schemas.microsoft.com/office/powerpoint/2010/main" val="268695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9656-A6DF-4975-A658-8F2FF2F608E6}"/>
              </a:ext>
            </a:extLst>
          </p:cNvPr>
          <p:cNvSpPr>
            <a:spLocks noGrp="1"/>
          </p:cNvSpPr>
          <p:nvPr>
            <p:ph type="title"/>
          </p:nvPr>
        </p:nvSpPr>
        <p:spPr/>
        <p:txBody>
          <a:bodyPr/>
          <a:lstStyle/>
          <a:p>
            <a:r>
              <a:rPr lang="en-IN" dirty="0"/>
              <a:t>Producer Consumer Problem - </a:t>
            </a:r>
            <a:r>
              <a:rPr lang="en-US" dirty="0"/>
              <a:t>The Producer</a:t>
            </a:r>
          </a:p>
        </p:txBody>
      </p:sp>
      <p:sp>
        <p:nvSpPr>
          <p:cNvPr id="3" name="Content Placeholder 2">
            <a:extLst>
              <a:ext uri="{FF2B5EF4-FFF2-40B4-BE49-F238E27FC236}">
                <a16:creationId xmlns:a16="http://schemas.microsoft.com/office/drawing/2014/main" id="{F54C8636-B2CA-4BBC-A4DB-4BD9646D91A8}"/>
              </a:ext>
            </a:extLst>
          </p:cNvPr>
          <p:cNvSpPr>
            <a:spLocks noGrp="1"/>
          </p:cNvSpPr>
          <p:nvPr>
            <p:ph idx="1"/>
          </p:nvPr>
        </p:nvSpPr>
        <p:spPr/>
        <p:txBody>
          <a:bodyPr>
            <a:noAutofit/>
          </a:bodyPr>
          <a:lstStyle/>
          <a:p>
            <a:r>
              <a:rPr lang="en-US" sz="2400" dirty="0"/>
              <a:t>Consider the producer and consumer code below. The buffer is empty when in == out. The buffer is full when ((in + 1) % BUFFER_SIZE) == out;</a:t>
            </a:r>
          </a:p>
          <a:p>
            <a:r>
              <a:rPr lang="en-US" sz="2400" dirty="0">
                <a:solidFill>
                  <a:srgbClr val="FF0000"/>
                </a:solidFill>
              </a:rPr>
              <a:t>Producer</a:t>
            </a:r>
          </a:p>
          <a:p>
            <a:pPr marL="457200" lvl="1" indent="0">
              <a:buNone/>
            </a:pPr>
            <a:r>
              <a:rPr lang="en-US" dirty="0"/>
              <a:t>item </a:t>
            </a:r>
            <a:r>
              <a:rPr lang="en-US" dirty="0" err="1"/>
              <a:t>nextProduced</a:t>
            </a:r>
            <a:r>
              <a:rPr lang="en-US" dirty="0"/>
              <a:t>;</a:t>
            </a:r>
          </a:p>
          <a:p>
            <a:pPr marL="457200" lvl="1" indent="0">
              <a:buNone/>
            </a:pPr>
            <a:r>
              <a:rPr lang="en-US" dirty="0"/>
              <a:t>while (true) </a:t>
            </a:r>
          </a:p>
          <a:p>
            <a:pPr marL="457200" lvl="1" indent="0">
              <a:buNone/>
            </a:pPr>
            <a:r>
              <a:rPr lang="en-US" dirty="0"/>
              <a:t>{</a:t>
            </a:r>
          </a:p>
          <a:p>
            <a:pPr marL="457200" lvl="1" indent="0">
              <a:buNone/>
            </a:pPr>
            <a:r>
              <a:rPr lang="en-US" dirty="0"/>
              <a:t>	/* produce an item in </a:t>
            </a:r>
            <a:r>
              <a:rPr lang="en-US" dirty="0" err="1"/>
              <a:t>nextProduced</a:t>
            </a:r>
            <a:r>
              <a:rPr lang="en-US" dirty="0"/>
              <a:t> */</a:t>
            </a:r>
          </a:p>
          <a:p>
            <a:pPr marL="457200" lvl="1" indent="0">
              <a:buNone/>
            </a:pPr>
            <a:r>
              <a:rPr lang="en-US" dirty="0"/>
              <a:t>	while(((in + 1)% BUFFER_SIZE) == out)</a:t>
            </a:r>
          </a:p>
          <a:p>
            <a:pPr marL="457200" lvl="1" indent="0">
              <a:buNone/>
            </a:pPr>
            <a:r>
              <a:rPr lang="en-US" dirty="0"/>
              <a:t>		; /* do nothing */</a:t>
            </a:r>
          </a:p>
          <a:p>
            <a:pPr marL="457200" lvl="1" indent="0">
              <a:buNone/>
            </a:pPr>
            <a:r>
              <a:rPr lang="en-US" dirty="0"/>
              <a:t>	buffer[in] = </a:t>
            </a:r>
            <a:r>
              <a:rPr lang="en-US" dirty="0" err="1"/>
              <a:t>nextProduced</a:t>
            </a:r>
            <a:r>
              <a:rPr lang="en-US" dirty="0"/>
              <a:t>;</a:t>
            </a:r>
          </a:p>
          <a:p>
            <a:pPr marL="457200" lvl="1" indent="0">
              <a:buNone/>
            </a:pPr>
            <a:r>
              <a:rPr lang="en-US" dirty="0"/>
              <a:t>	in = (in + 1) % BUFFER_SIZE;</a:t>
            </a:r>
          </a:p>
          <a:p>
            <a:pPr marL="457200" lvl="1" indent="0">
              <a:buNone/>
            </a:pPr>
            <a:r>
              <a:rPr lang="en-US" dirty="0"/>
              <a:t>}</a:t>
            </a:r>
          </a:p>
        </p:txBody>
      </p:sp>
    </p:spTree>
    <p:extLst>
      <p:ext uri="{BB962C8B-B14F-4D97-AF65-F5344CB8AC3E}">
        <p14:creationId xmlns:p14="http://schemas.microsoft.com/office/powerpoint/2010/main" val="406422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18B9-D1D9-4535-BF35-43ABA1253BCD}"/>
              </a:ext>
            </a:extLst>
          </p:cNvPr>
          <p:cNvSpPr>
            <a:spLocks noGrp="1"/>
          </p:cNvSpPr>
          <p:nvPr>
            <p:ph type="title"/>
          </p:nvPr>
        </p:nvSpPr>
        <p:spPr/>
        <p:txBody>
          <a:bodyPr/>
          <a:lstStyle/>
          <a:p>
            <a:r>
              <a:rPr lang="en-IN" dirty="0"/>
              <a:t>Producer Consumer Problem - </a:t>
            </a:r>
            <a:r>
              <a:rPr lang="en-US" dirty="0"/>
              <a:t>The Consumer</a:t>
            </a:r>
          </a:p>
        </p:txBody>
      </p:sp>
      <p:sp>
        <p:nvSpPr>
          <p:cNvPr id="3" name="Content Placeholder 2">
            <a:extLst>
              <a:ext uri="{FF2B5EF4-FFF2-40B4-BE49-F238E27FC236}">
                <a16:creationId xmlns:a16="http://schemas.microsoft.com/office/drawing/2014/main" id="{9744F626-162D-42DD-8D22-9C5898A5A955}"/>
              </a:ext>
            </a:extLst>
          </p:cNvPr>
          <p:cNvSpPr>
            <a:spLocks noGrp="1"/>
          </p:cNvSpPr>
          <p:nvPr>
            <p:ph idx="1"/>
          </p:nvPr>
        </p:nvSpPr>
        <p:spPr>
          <a:xfrm>
            <a:off x="838200" y="1566407"/>
            <a:ext cx="10515600" cy="4610556"/>
          </a:xfrm>
        </p:spPr>
        <p:txBody>
          <a:bodyPr>
            <a:noAutofit/>
          </a:bodyPr>
          <a:lstStyle/>
          <a:p>
            <a:r>
              <a:rPr lang="en-US" sz="2400" dirty="0">
                <a:solidFill>
                  <a:srgbClr val="FF0000"/>
                </a:solidFill>
              </a:rPr>
              <a:t>Consumer</a:t>
            </a:r>
          </a:p>
          <a:p>
            <a:pPr marL="914400" lvl="2" indent="0">
              <a:buNone/>
            </a:pPr>
            <a:r>
              <a:rPr lang="en-US" sz="2400" dirty="0"/>
              <a:t>item </a:t>
            </a:r>
            <a:r>
              <a:rPr lang="en-US" sz="2400" dirty="0" err="1"/>
              <a:t>nextConsumed</a:t>
            </a:r>
            <a:r>
              <a:rPr lang="en-US" sz="2400" dirty="0"/>
              <a:t>;</a:t>
            </a:r>
          </a:p>
          <a:p>
            <a:pPr marL="914400" lvl="2" indent="0">
              <a:buNone/>
            </a:pPr>
            <a:r>
              <a:rPr lang="en-US" sz="2400" dirty="0"/>
              <a:t>while(true)</a:t>
            </a:r>
          </a:p>
          <a:p>
            <a:pPr marL="914400" lvl="2" indent="0">
              <a:buNone/>
            </a:pPr>
            <a:r>
              <a:rPr lang="en-US" sz="2400" dirty="0"/>
              <a:t>{</a:t>
            </a:r>
          </a:p>
          <a:p>
            <a:pPr marL="914400" lvl="2" indent="0">
              <a:buNone/>
            </a:pPr>
            <a:r>
              <a:rPr lang="en-US" sz="2400" dirty="0"/>
              <a:t>	/* consume an item in </a:t>
            </a:r>
            <a:r>
              <a:rPr lang="en-US" sz="2400" dirty="0" err="1"/>
              <a:t>nextConsumed</a:t>
            </a:r>
            <a:r>
              <a:rPr lang="en-US" sz="2400" dirty="0"/>
              <a:t> */</a:t>
            </a:r>
          </a:p>
          <a:p>
            <a:pPr marL="914400" lvl="2" indent="0">
              <a:buNone/>
            </a:pPr>
            <a:r>
              <a:rPr lang="en-US" sz="2400" dirty="0"/>
              <a:t>	while(in == out)</a:t>
            </a:r>
          </a:p>
          <a:p>
            <a:pPr marL="914400" lvl="2" indent="0">
              <a:buNone/>
            </a:pPr>
            <a:r>
              <a:rPr lang="en-US" sz="2400" dirty="0"/>
              <a:t>	; /* do nothing */</a:t>
            </a:r>
          </a:p>
          <a:p>
            <a:pPr marL="914400" lvl="2" indent="0">
              <a:buNone/>
            </a:pPr>
            <a:r>
              <a:rPr lang="en-US" sz="2400" dirty="0"/>
              <a:t>	buffer[out] = </a:t>
            </a:r>
            <a:r>
              <a:rPr lang="en-US" sz="2400" dirty="0" err="1"/>
              <a:t>nextConsumed</a:t>
            </a:r>
            <a:r>
              <a:rPr lang="en-US" sz="2400" dirty="0"/>
              <a:t>;</a:t>
            </a:r>
          </a:p>
          <a:p>
            <a:pPr marL="914400" lvl="2" indent="0">
              <a:buNone/>
            </a:pPr>
            <a:r>
              <a:rPr lang="en-US" sz="2400" dirty="0"/>
              <a:t>	out = ( out + 1) % BUFFER_SIZE;</a:t>
            </a:r>
          </a:p>
          <a:p>
            <a:pPr marL="914400" lvl="2" indent="0">
              <a:buNone/>
            </a:pPr>
            <a:r>
              <a:rPr lang="en-US" sz="2400" dirty="0"/>
              <a:t>	/* consume the item in </a:t>
            </a:r>
            <a:r>
              <a:rPr lang="en-US" sz="2400" dirty="0" err="1"/>
              <a:t>nextConsumed</a:t>
            </a:r>
            <a:r>
              <a:rPr lang="en-US" sz="2400" dirty="0"/>
              <a:t> */</a:t>
            </a:r>
          </a:p>
          <a:p>
            <a:pPr marL="914400" lvl="2" indent="0">
              <a:buNone/>
            </a:pPr>
            <a:r>
              <a:rPr lang="en-US" sz="2400" dirty="0"/>
              <a:t>}</a:t>
            </a:r>
          </a:p>
          <a:p>
            <a:r>
              <a:rPr lang="en-US" sz="2400" dirty="0"/>
              <a:t>The buffer contains BUFFER_SIZE - 1 items in the above implementation and no more. And no synchronized access to the shared buffer here.</a:t>
            </a:r>
          </a:p>
        </p:txBody>
      </p:sp>
    </p:spTree>
    <p:extLst>
      <p:ext uri="{BB962C8B-B14F-4D97-AF65-F5344CB8AC3E}">
        <p14:creationId xmlns:p14="http://schemas.microsoft.com/office/powerpoint/2010/main" val="312160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FA83-4311-43DD-BDF5-BF0D2592437F}"/>
              </a:ext>
            </a:extLst>
          </p:cNvPr>
          <p:cNvSpPr>
            <a:spLocks noGrp="1"/>
          </p:cNvSpPr>
          <p:nvPr>
            <p:ph type="title"/>
          </p:nvPr>
        </p:nvSpPr>
        <p:spPr/>
        <p:txBody>
          <a:bodyPr/>
          <a:lstStyle/>
          <a:p>
            <a:r>
              <a:rPr lang="en-IN" dirty="0"/>
              <a:t>Message Passing</a:t>
            </a:r>
            <a:endParaRPr lang="en-US" dirty="0"/>
          </a:p>
        </p:txBody>
      </p:sp>
      <p:sp>
        <p:nvSpPr>
          <p:cNvPr id="3" name="Content Placeholder 2">
            <a:extLst>
              <a:ext uri="{FF2B5EF4-FFF2-40B4-BE49-F238E27FC236}">
                <a16:creationId xmlns:a16="http://schemas.microsoft.com/office/drawing/2014/main" id="{43C4DA6D-1C26-4BA9-9ADF-35C9525CF62A}"/>
              </a:ext>
            </a:extLst>
          </p:cNvPr>
          <p:cNvSpPr>
            <a:spLocks noGrp="1"/>
          </p:cNvSpPr>
          <p:nvPr>
            <p:ph idx="1"/>
          </p:nvPr>
        </p:nvSpPr>
        <p:spPr/>
        <p:txBody>
          <a:bodyPr>
            <a:normAutofit/>
          </a:bodyPr>
          <a:lstStyle/>
          <a:p>
            <a:r>
              <a:rPr lang="en-IN" sz="2400" dirty="0"/>
              <a:t>Message passing provides a mechanism to allow processes to communicate and to synchronize their actions without sharing the same address space.</a:t>
            </a:r>
          </a:p>
          <a:p>
            <a:r>
              <a:rPr lang="en-IN" sz="2400" dirty="0"/>
              <a:t>It is particularly useful in a distributed environment, where the communicating processes may reside on different computers connected by a network.</a:t>
            </a:r>
          </a:p>
          <a:p>
            <a:pPr lvl="1"/>
            <a:r>
              <a:rPr lang="en-IN" sz="2000" dirty="0"/>
              <a:t>For example. An Internet chat program</a:t>
            </a:r>
          </a:p>
          <a:p>
            <a:r>
              <a:rPr lang="en-IN" sz="2400" dirty="0"/>
              <a:t>A message passing facility provides at least two operations</a:t>
            </a:r>
          </a:p>
          <a:p>
            <a:pPr lvl="1"/>
            <a:r>
              <a:rPr lang="en-IN" dirty="0"/>
              <a:t>send(message)</a:t>
            </a:r>
          </a:p>
          <a:p>
            <a:pPr lvl="1"/>
            <a:r>
              <a:rPr lang="en-IN" dirty="0"/>
              <a:t>receive(message)</a:t>
            </a:r>
            <a:endParaRPr lang="en-US" dirty="0"/>
          </a:p>
        </p:txBody>
      </p:sp>
    </p:spTree>
    <p:extLst>
      <p:ext uri="{BB962C8B-B14F-4D97-AF65-F5344CB8AC3E}">
        <p14:creationId xmlns:p14="http://schemas.microsoft.com/office/powerpoint/2010/main" val="426041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FC0C-EBFF-46D1-AE9F-356B336FE85C}"/>
              </a:ext>
            </a:extLst>
          </p:cNvPr>
          <p:cNvSpPr>
            <a:spLocks noGrp="1"/>
          </p:cNvSpPr>
          <p:nvPr>
            <p:ph type="title"/>
          </p:nvPr>
        </p:nvSpPr>
        <p:spPr/>
        <p:txBody>
          <a:bodyPr/>
          <a:lstStyle/>
          <a:p>
            <a:r>
              <a:rPr lang="en-US" dirty="0"/>
              <a:t>Message Passing</a:t>
            </a:r>
          </a:p>
        </p:txBody>
      </p:sp>
      <p:sp>
        <p:nvSpPr>
          <p:cNvPr id="3" name="Content Placeholder 2">
            <a:extLst>
              <a:ext uri="{FF2B5EF4-FFF2-40B4-BE49-F238E27FC236}">
                <a16:creationId xmlns:a16="http://schemas.microsoft.com/office/drawing/2014/main" id="{D2FA922A-E106-4E26-8329-46E55C228D12}"/>
              </a:ext>
            </a:extLst>
          </p:cNvPr>
          <p:cNvSpPr>
            <a:spLocks noGrp="1"/>
          </p:cNvSpPr>
          <p:nvPr>
            <p:ph idx="1"/>
          </p:nvPr>
        </p:nvSpPr>
        <p:spPr/>
        <p:txBody>
          <a:bodyPr>
            <a:normAutofit/>
          </a:bodyPr>
          <a:lstStyle/>
          <a:p>
            <a:r>
              <a:rPr lang="en-IN" sz="2400" dirty="0"/>
              <a:t>Messages sent by processes are of fixed size or variable size.</a:t>
            </a:r>
          </a:p>
          <a:p>
            <a:r>
              <a:rPr lang="en-IN" sz="2400" dirty="0"/>
              <a:t>If processes P and Q want to communicate, they must send messages to and receive messages from each other.</a:t>
            </a:r>
          </a:p>
          <a:p>
            <a:r>
              <a:rPr lang="en-IN" sz="2400" dirty="0"/>
              <a:t>The communication can be</a:t>
            </a:r>
          </a:p>
          <a:p>
            <a:pPr lvl="1"/>
            <a:r>
              <a:rPr lang="en-IN" dirty="0"/>
              <a:t>Direct or indirect</a:t>
            </a:r>
          </a:p>
          <a:p>
            <a:pPr lvl="1"/>
            <a:r>
              <a:rPr lang="en-IN" dirty="0"/>
              <a:t>Synchronous or asynchronous</a:t>
            </a:r>
          </a:p>
          <a:p>
            <a:pPr lvl="1"/>
            <a:r>
              <a:rPr lang="en-IN" dirty="0"/>
              <a:t>Automatic or explicit buffering</a:t>
            </a:r>
            <a:endParaRPr lang="en-US" dirty="0"/>
          </a:p>
        </p:txBody>
      </p:sp>
    </p:spTree>
    <p:extLst>
      <p:ext uri="{BB962C8B-B14F-4D97-AF65-F5344CB8AC3E}">
        <p14:creationId xmlns:p14="http://schemas.microsoft.com/office/powerpoint/2010/main" val="325897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7804-2146-4296-BCB0-1A6245C1247C}"/>
              </a:ext>
            </a:extLst>
          </p:cNvPr>
          <p:cNvSpPr>
            <a:spLocks noGrp="1"/>
          </p:cNvSpPr>
          <p:nvPr>
            <p:ph type="title"/>
          </p:nvPr>
        </p:nvSpPr>
        <p:spPr/>
        <p:txBody>
          <a:bodyPr/>
          <a:lstStyle/>
          <a:p>
            <a:r>
              <a:rPr lang="en-IN" dirty="0"/>
              <a:t>Naming – Message Passing</a:t>
            </a:r>
            <a:endParaRPr lang="en-US" dirty="0"/>
          </a:p>
        </p:txBody>
      </p:sp>
      <p:sp>
        <p:nvSpPr>
          <p:cNvPr id="3" name="Content Placeholder 2">
            <a:extLst>
              <a:ext uri="{FF2B5EF4-FFF2-40B4-BE49-F238E27FC236}">
                <a16:creationId xmlns:a16="http://schemas.microsoft.com/office/drawing/2014/main" id="{B04FA9C7-965E-47F2-B378-DF24BD935093}"/>
              </a:ext>
            </a:extLst>
          </p:cNvPr>
          <p:cNvSpPr>
            <a:spLocks noGrp="1"/>
          </p:cNvSpPr>
          <p:nvPr>
            <p:ph idx="1"/>
          </p:nvPr>
        </p:nvSpPr>
        <p:spPr/>
        <p:txBody>
          <a:bodyPr>
            <a:normAutofit/>
          </a:bodyPr>
          <a:lstStyle/>
          <a:p>
            <a:r>
              <a:rPr lang="en-IN" sz="2400" dirty="0"/>
              <a:t>In </a:t>
            </a:r>
            <a:r>
              <a:rPr lang="en-IN" sz="2400" dirty="0">
                <a:solidFill>
                  <a:srgbClr val="FF0000"/>
                </a:solidFill>
              </a:rPr>
              <a:t>direct communication</a:t>
            </a:r>
            <a:r>
              <a:rPr lang="en-IN" sz="2400" dirty="0"/>
              <a:t>, each process that wants to communicate must explicitly name the recipient or sender of the communication</a:t>
            </a:r>
          </a:p>
          <a:p>
            <a:r>
              <a:rPr lang="en-IN" sz="2400" dirty="0" err="1"/>
              <a:t>Eg</a:t>
            </a:r>
            <a:r>
              <a:rPr lang="en-IN" sz="2400" dirty="0"/>
              <a:t>:</a:t>
            </a:r>
          </a:p>
          <a:p>
            <a:pPr lvl="1"/>
            <a:r>
              <a:rPr lang="en-IN" dirty="0"/>
              <a:t>send(</a:t>
            </a:r>
            <a:r>
              <a:rPr lang="en-IN" dirty="0" err="1"/>
              <a:t>P,message</a:t>
            </a:r>
            <a:r>
              <a:rPr lang="en-IN" dirty="0"/>
              <a:t>) – send a message to process P</a:t>
            </a:r>
          </a:p>
          <a:p>
            <a:pPr lvl="1"/>
            <a:r>
              <a:rPr lang="en-IN" dirty="0"/>
              <a:t>receive(</a:t>
            </a:r>
            <a:r>
              <a:rPr lang="en-IN" dirty="0" err="1"/>
              <a:t>Q,message</a:t>
            </a:r>
            <a:r>
              <a:rPr lang="en-IN" dirty="0"/>
              <a:t>) – receive a message from process Q</a:t>
            </a:r>
          </a:p>
          <a:p>
            <a:r>
              <a:rPr lang="en-IN" sz="2400" dirty="0"/>
              <a:t>Here</a:t>
            </a:r>
          </a:p>
          <a:p>
            <a:pPr lvl="1"/>
            <a:r>
              <a:rPr lang="en-IN" dirty="0"/>
              <a:t>The link is established automatically, the processes need to know each others identity to communicate</a:t>
            </a:r>
          </a:p>
          <a:p>
            <a:pPr lvl="1"/>
            <a:r>
              <a:rPr lang="en-IN" dirty="0"/>
              <a:t>A link is associated with exactly two processes</a:t>
            </a:r>
          </a:p>
          <a:p>
            <a:pPr lvl="1"/>
            <a:r>
              <a:rPr lang="en-IN" dirty="0"/>
              <a:t>Between each pair of processes, there exists exactly one link</a:t>
            </a:r>
            <a:endParaRPr lang="en-US" dirty="0"/>
          </a:p>
        </p:txBody>
      </p:sp>
    </p:spTree>
    <p:extLst>
      <p:ext uri="{BB962C8B-B14F-4D97-AF65-F5344CB8AC3E}">
        <p14:creationId xmlns:p14="http://schemas.microsoft.com/office/powerpoint/2010/main" val="1955658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2846-F3BA-4C7F-B94D-9407ADFC575F}"/>
              </a:ext>
            </a:extLst>
          </p:cNvPr>
          <p:cNvSpPr>
            <a:spLocks noGrp="1"/>
          </p:cNvSpPr>
          <p:nvPr>
            <p:ph type="title"/>
          </p:nvPr>
        </p:nvSpPr>
        <p:spPr/>
        <p:txBody>
          <a:bodyPr/>
          <a:lstStyle/>
          <a:p>
            <a:r>
              <a:rPr lang="en-IN" dirty="0"/>
              <a:t>Naming – Message Passing</a:t>
            </a:r>
            <a:endParaRPr lang="en-US" dirty="0"/>
          </a:p>
        </p:txBody>
      </p:sp>
      <p:sp>
        <p:nvSpPr>
          <p:cNvPr id="3" name="Content Placeholder 2">
            <a:extLst>
              <a:ext uri="{FF2B5EF4-FFF2-40B4-BE49-F238E27FC236}">
                <a16:creationId xmlns:a16="http://schemas.microsoft.com/office/drawing/2014/main" id="{1F36F91E-EAE1-401A-A88A-DD7F1BB7DE22}"/>
              </a:ext>
            </a:extLst>
          </p:cNvPr>
          <p:cNvSpPr>
            <a:spLocks noGrp="1"/>
          </p:cNvSpPr>
          <p:nvPr>
            <p:ph idx="1"/>
          </p:nvPr>
        </p:nvSpPr>
        <p:spPr/>
        <p:txBody>
          <a:bodyPr>
            <a:normAutofit/>
          </a:bodyPr>
          <a:lstStyle/>
          <a:p>
            <a:r>
              <a:rPr lang="en-IN" sz="2400" dirty="0"/>
              <a:t>The above scheme </a:t>
            </a:r>
            <a:r>
              <a:rPr lang="en-IN" sz="2400" dirty="0">
                <a:solidFill>
                  <a:srgbClr val="FF0000"/>
                </a:solidFill>
              </a:rPr>
              <a:t>exhibits symmetry </a:t>
            </a:r>
            <a:r>
              <a:rPr lang="en-IN" sz="2400" dirty="0"/>
              <a:t>in addressing; both sender and receiver must name each other to communicate.</a:t>
            </a:r>
          </a:p>
          <a:p>
            <a:r>
              <a:rPr lang="en-IN" sz="2400" dirty="0"/>
              <a:t>A variant of the above scheme is only the sender has to name the recipient.</a:t>
            </a:r>
          </a:p>
          <a:p>
            <a:pPr lvl="1"/>
            <a:r>
              <a:rPr lang="en-IN" dirty="0"/>
              <a:t>send(P, message)</a:t>
            </a:r>
          </a:p>
          <a:p>
            <a:pPr lvl="1"/>
            <a:r>
              <a:rPr lang="en-IN" dirty="0"/>
              <a:t>receive(id, message) – the variable id is set to the name of the process with which communication has taken place.</a:t>
            </a:r>
            <a:endParaRPr lang="en-US" dirty="0"/>
          </a:p>
        </p:txBody>
      </p:sp>
    </p:spTree>
    <p:extLst>
      <p:ext uri="{BB962C8B-B14F-4D97-AF65-F5344CB8AC3E}">
        <p14:creationId xmlns:p14="http://schemas.microsoft.com/office/powerpoint/2010/main" val="218864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1FABA-B06D-4C2F-A8AD-05DF8A89BF6B}"/>
              </a:ext>
            </a:extLst>
          </p:cNvPr>
          <p:cNvSpPr>
            <a:spLocks noGrp="1"/>
          </p:cNvSpPr>
          <p:nvPr>
            <p:ph type="title"/>
          </p:nvPr>
        </p:nvSpPr>
        <p:spPr/>
        <p:txBody>
          <a:bodyPr/>
          <a:lstStyle/>
          <a:p>
            <a:r>
              <a:rPr lang="en-US" dirty="0"/>
              <a:t>Message Passing</a:t>
            </a:r>
          </a:p>
        </p:txBody>
      </p:sp>
      <p:sp>
        <p:nvSpPr>
          <p:cNvPr id="3" name="Content Placeholder 2">
            <a:extLst>
              <a:ext uri="{FF2B5EF4-FFF2-40B4-BE49-F238E27FC236}">
                <a16:creationId xmlns:a16="http://schemas.microsoft.com/office/drawing/2014/main" id="{080BE34E-07B5-4EE8-B0ED-40A0F63A00DF}"/>
              </a:ext>
            </a:extLst>
          </p:cNvPr>
          <p:cNvSpPr>
            <a:spLocks noGrp="1"/>
          </p:cNvSpPr>
          <p:nvPr>
            <p:ph idx="1"/>
          </p:nvPr>
        </p:nvSpPr>
        <p:spPr/>
        <p:txBody>
          <a:bodyPr>
            <a:noAutofit/>
          </a:bodyPr>
          <a:lstStyle/>
          <a:p>
            <a:r>
              <a:rPr lang="en-IN" sz="2400" dirty="0"/>
              <a:t>In </a:t>
            </a:r>
            <a:r>
              <a:rPr lang="en-IN" sz="2400" dirty="0">
                <a:solidFill>
                  <a:srgbClr val="FF0000"/>
                </a:solidFill>
              </a:rPr>
              <a:t>indirect communication</a:t>
            </a:r>
            <a:r>
              <a:rPr lang="en-IN" sz="2400" dirty="0"/>
              <a:t>, the messages are sent to and received from mailboxes or ports.</a:t>
            </a:r>
          </a:p>
          <a:p>
            <a:r>
              <a:rPr lang="en-IN" sz="2400" dirty="0"/>
              <a:t>Each mailbox has an unique id.</a:t>
            </a:r>
          </a:p>
          <a:p>
            <a:pPr lvl="1"/>
            <a:r>
              <a:rPr lang="en-IN" dirty="0"/>
              <a:t>send(A, message) - send a message to mailbox A</a:t>
            </a:r>
          </a:p>
          <a:p>
            <a:pPr lvl="1"/>
            <a:r>
              <a:rPr lang="en-IN" dirty="0"/>
              <a:t>receive(A, message)- receive a message from mailbox A</a:t>
            </a:r>
          </a:p>
          <a:p>
            <a:r>
              <a:rPr lang="en-IN" sz="2400" dirty="0"/>
              <a:t>Here</a:t>
            </a:r>
          </a:p>
          <a:p>
            <a:pPr lvl="1"/>
            <a:r>
              <a:rPr lang="en-IN" dirty="0"/>
              <a:t>A link is established between pair of processes only if both the members have a shared mailbox</a:t>
            </a:r>
          </a:p>
          <a:p>
            <a:pPr lvl="1"/>
            <a:r>
              <a:rPr lang="en-IN" dirty="0"/>
              <a:t>A link may be associated with more than two processes</a:t>
            </a:r>
          </a:p>
          <a:p>
            <a:pPr lvl="1"/>
            <a:r>
              <a:rPr lang="en-IN" dirty="0"/>
              <a:t>Between each pair of communicating processes, a number of different links may exist, with each link corresponding to one mailbox</a:t>
            </a:r>
          </a:p>
          <a:p>
            <a:endParaRPr lang="en-IN" sz="2400" dirty="0"/>
          </a:p>
          <a:p>
            <a:endParaRPr lang="en-US" sz="2400" dirty="0"/>
          </a:p>
        </p:txBody>
      </p:sp>
    </p:spTree>
    <p:extLst>
      <p:ext uri="{BB962C8B-B14F-4D97-AF65-F5344CB8AC3E}">
        <p14:creationId xmlns:p14="http://schemas.microsoft.com/office/powerpoint/2010/main" val="15970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Interprocess</a:t>
            </a:r>
            <a:r>
              <a:rPr lang="en-US" dirty="0"/>
              <a:t> Communication</a:t>
            </a:r>
          </a:p>
        </p:txBody>
      </p:sp>
      <p:sp>
        <p:nvSpPr>
          <p:cNvPr id="3" name="Content Placeholder 2"/>
          <p:cNvSpPr>
            <a:spLocks noGrp="1"/>
          </p:cNvSpPr>
          <p:nvPr>
            <p:ph idx="1"/>
          </p:nvPr>
        </p:nvSpPr>
        <p:spPr/>
        <p:txBody>
          <a:bodyPr>
            <a:normAutofit/>
          </a:bodyPr>
          <a:lstStyle/>
          <a:p>
            <a:r>
              <a:rPr lang="en-US" sz="2400" dirty="0"/>
              <a:t>Processes executing concurrently in the operating system may be either independent processes or cooperating processes. </a:t>
            </a:r>
          </a:p>
          <a:p>
            <a:r>
              <a:rPr lang="en-US" sz="2400" dirty="0"/>
              <a:t>A process is independent if it cannot affect or be affected by the other processes executing in the system.</a:t>
            </a:r>
          </a:p>
          <a:p>
            <a:pPr lvl="1"/>
            <a:r>
              <a:rPr lang="en-US" dirty="0"/>
              <a:t>Any process that does not share data with any other process is independent. </a:t>
            </a:r>
          </a:p>
          <a:p>
            <a:r>
              <a:rPr lang="en-US" sz="2400" dirty="0"/>
              <a:t>A process is cooperating if it can affect or be affected by the other processes executing in the system. </a:t>
            </a:r>
          </a:p>
          <a:p>
            <a:pPr lvl="1"/>
            <a:r>
              <a:rPr lang="en-US" dirty="0"/>
              <a:t>Clearly, any process that shares data with other processes is a cooperating process.</a:t>
            </a:r>
          </a:p>
        </p:txBody>
      </p:sp>
    </p:spTree>
    <p:extLst>
      <p:ext uri="{BB962C8B-B14F-4D97-AF65-F5344CB8AC3E}">
        <p14:creationId xmlns:p14="http://schemas.microsoft.com/office/powerpoint/2010/main" val="3087199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4192-2E3F-4DBA-AB0E-98167717DECB}"/>
              </a:ext>
            </a:extLst>
          </p:cNvPr>
          <p:cNvSpPr>
            <a:spLocks noGrp="1"/>
          </p:cNvSpPr>
          <p:nvPr>
            <p:ph type="title"/>
          </p:nvPr>
        </p:nvSpPr>
        <p:spPr/>
        <p:txBody>
          <a:bodyPr/>
          <a:lstStyle/>
          <a:p>
            <a:r>
              <a:rPr lang="en-US" dirty="0"/>
              <a:t>Message Passing</a:t>
            </a:r>
          </a:p>
        </p:txBody>
      </p:sp>
      <p:sp>
        <p:nvSpPr>
          <p:cNvPr id="3" name="Content Placeholder 2">
            <a:extLst>
              <a:ext uri="{FF2B5EF4-FFF2-40B4-BE49-F238E27FC236}">
                <a16:creationId xmlns:a16="http://schemas.microsoft.com/office/drawing/2014/main" id="{02349A44-CE0E-4745-862B-D0FA83FC53F6}"/>
              </a:ext>
            </a:extLst>
          </p:cNvPr>
          <p:cNvSpPr>
            <a:spLocks noGrp="1"/>
          </p:cNvSpPr>
          <p:nvPr>
            <p:ph idx="1"/>
          </p:nvPr>
        </p:nvSpPr>
        <p:spPr/>
        <p:txBody>
          <a:bodyPr>
            <a:normAutofit/>
          </a:bodyPr>
          <a:lstStyle/>
          <a:p>
            <a:r>
              <a:rPr lang="en-IN" sz="2400" dirty="0"/>
              <a:t>Suppose P1,P2 and P3 all share  mailbox. P1 sends message to A, while both P2 and P3 execute a receive() from A.</a:t>
            </a:r>
          </a:p>
          <a:p>
            <a:r>
              <a:rPr lang="en-IN" sz="2400" dirty="0"/>
              <a:t>Which process will receive the message from P1?</a:t>
            </a:r>
          </a:p>
          <a:p>
            <a:r>
              <a:rPr lang="en-IN" sz="2400" dirty="0"/>
              <a:t>The answer depends on:</a:t>
            </a:r>
          </a:p>
          <a:p>
            <a:pPr lvl="1"/>
            <a:r>
              <a:rPr lang="en-IN" dirty="0"/>
              <a:t>Allow a link to be associated with two processes at most.</a:t>
            </a:r>
          </a:p>
          <a:p>
            <a:pPr lvl="1"/>
            <a:r>
              <a:rPr lang="en-IN" dirty="0"/>
              <a:t>Allow at most one process at a time to execute a receive() operation</a:t>
            </a:r>
          </a:p>
          <a:p>
            <a:pPr lvl="1"/>
            <a:r>
              <a:rPr lang="en-US" dirty="0"/>
              <a:t>The system may have an algorithm to select arbitrarily which process will receive the message.</a:t>
            </a:r>
            <a:endParaRPr lang="en-IN" dirty="0"/>
          </a:p>
        </p:txBody>
      </p:sp>
    </p:spTree>
    <p:extLst>
      <p:ext uri="{BB962C8B-B14F-4D97-AF65-F5344CB8AC3E}">
        <p14:creationId xmlns:p14="http://schemas.microsoft.com/office/powerpoint/2010/main" val="289179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144B-508A-4FCE-B4EA-1808216C362B}"/>
              </a:ext>
            </a:extLst>
          </p:cNvPr>
          <p:cNvSpPr>
            <a:spLocks noGrp="1"/>
          </p:cNvSpPr>
          <p:nvPr>
            <p:ph type="title"/>
          </p:nvPr>
        </p:nvSpPr>
        <p:spPr/>
        <p:txBody>
          <a:bodyPr/>
          <a:lstStyle/>
          <a:p>
            <a:r>
              <a:rPr lang="en-IN" dirty="0"/>
              <a:t>Message Passing</a:t>
            </a:r>
            <a:endParaRPr lang="en-US" dirty="0"/>
          </a:p>
        </p:txBody>
      </p:sp>
      <p:sp>
        <p:nvSpPr>
          <p:cNvPr id="3" name="Content Placeholder 2">
            <a:extLst>
              <a:ext uri="{FF2B5EF4-FFF2-40B4-BE49-F238E27FC236}">
                <a16:creationId xmlns:a16="http://schemas.microsoft.com/office/drawing/2014/main" id="{3FD54AED-D66E-4886-8B8C-DB766E70F901}"/>
              </a:ext>
            </a:extLst>
          </p:cNvPr>
          <p:cNvSpPr>
            <a:spLocks noGrp="1"/>
          </p:cNvSpPr>
          <p:nvPr>
            <p:ph idx="1"/>
          </p:nvPr>
        </p:nvSpPr>
        <p:spPr/>
        <p:txBody>
          <a:bodyPr>
            <a:normAutofit/>
          </a:bodyPr>
          <a:lstStyle/>
          <a:p>
            <a:r>
              <a:rPr lang="en-IN" sz="2400" dirty="0"/>
              <a:t>A mailbox can be owned by a process or OS.</a:t>
            </a:r>
          </a:p>
          <a:p>
            <a:r>
              <a:rPr lang="en-IN" sz="2400" dirty="0"/>
              <a:t>If a process which owns the mailbox terminates, the mailbox disappears</a:t>
            </a:r>
          </a:p>
          <a:p>
            <a:r>
              <a:rPr lang="en-IN" sz="2400" dirty="0"/>
              <a:t>Any process subsequently sends a message to that mailbox must be notified that the mailbox no longer exists.</a:t>
            </a:r>
          </a:p>
          <a:p>
            <a:r>
              <a:rPr lang="en-IN" sz="2400" dirty="0"/>
              <a:t>If mailbox owned by OS, then it is not attached to any process. </a:t>
            </a:r>
          </a:p>
          <a:p>
            <a:r>
              <a:rPr lang="en-IN" sz="2400" dirty="0"/>
              <a:t>The OS must provide mechanism that allows a process to do the following</a:t>
            </a:r>
          </a:p>
          <a:p>
            <a:pPr lvl="1"/>
            <a:r>
              <a:rPr lang="en-IN" dirty="0"/>
              <a:t>Create a new mailbox</a:t>
            </a:r>
          </a:p>
          <a:p>
            <a:pPr lvl="1"/>
            <a:r>
              <a:rPr lang="en-IN" dirty="0"/>
              <a:t>Send and receive messages through mailbox</a:t>
            </a:r>
          </a:p>
          <a:p>
            <a:pPr lvl="1"/>
            <a:r>
              <a:rPr lang="en-IN" dirty="0"/>
              <a:t>Delete a mailbox</a:t>
            </a:r>
            <a:endParaRPr lang="en-US" dirty="0"/>
          </a:p>
        </p:txBody>
      </p:sp>
    </p:spTree>
    <p:extLst>
      <p:ext uri="{BB962C8B-B14F-4D97-AF65-F5344CB8AC3E}">
        <p14:creationId xmlns:p14="http://schemas.microsoft.com/office/powerpoint/2010/main" val="446429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FCFE-A749-4E3A-B493-FB662240BDD9}"/>
              </a:ext>
            </a:extLst>
          </p:cNvPr>
          <p:cNvSpPr>
            <a:spLocks noGrp="1"/>
          </p:cNvSpPr>
          <p:nvPr>
            <p:ph type="title"/>
          </p:nvPr>
        </p:nvSpPr>
        <p:spPr/>
        <p:txBody>
          <a:bodyPr/>
          <a:lstStyle/>
          <a:p>
            <a:r>
              <a:rPr lang="en-IN" dirty="0"/>
              <a:t>Message Passing</a:t>
            </a:r>
            <a:endParaRPr lang="en-US" dirty="0"/>
          </a:p>
        </p:txBody>
      </p:sp>
      <p:sp>
        <p:nvSpPr>
          <p:cNvPr id="3" name="Content Placeholder 2">
            <a:extLst>
              <a:ext uri="{FF2B5EF4-FFF2-40B4-BE49-F238E27FC236}">
                <a16:creationId xmlns:a16="http://schemas.microsoft.com/office/drawing/2014/main" id="{48943F08-DD85-4E45-AA67-8D3DA7A2C928}"/>
              </a:ext>
            </a:extLst>
          </p:cNvPr>
          <p:cNvSpPr>
            <a:spLocks noGrp="1"/>
          </p:cNvSpPr>
          <p:nvPr>
            <p:ph idx="1"/>
          </p:nvPr>
        </p:nvSpPr>
        <p:spPr/>
        <p:txBody>
          <a:bodyPr>
            <a:normAutofit/>
          </a:bodyPr>
          <a:lstStyle/>
          <a:p>
            <a:r>
              <a:rPr lang="en-IN" sz="2400" dirty="0"/>
              <a:t>The process which has created the mailbox is the owner and it can receive messages through the mailbox</a:t>
            </a:r>
          </a:p>
          <a:p>
            <a:r>
              <a:rPr lang="en-IN" sz="2400" dirty="0"/>
              <a:t>But the ownership and receiving privileges can be passed on to other processes that could result in multiple receiver for each mailbox.</a:t>
            </a:r>
            <a:endParaRPr lang="en-US" sz="2400" dirty="0"/>
          </a:p>
        </p:txBody>
      </p:sp>
    </p:spTree>
    <p:extLst>
      <p:ext uri="{BB962C8B-B14F-4D97-AF65-F5344CB8AC3E}">
        <p14:creationId xmlns:p14="http://schemas.microsoft.com/office/powerpoint/2010/main" val="3743119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DFCC-87A9-4564-8C50-44958EACD3FC}"/>
              </a:ext>
            </a:extLst>
          </p:cNvPr>
          <p:cNvSpPr>
            <a:spLocks noGrp="1"/>
          </p:cNvSpPr>
          <p:nvPr>
            <p:ph type="title"/>
          </p:nvPr>
        </p:nvSpPr>
        <p:spPr/>
        <p:txBody>
          <a:bodyPr/>
          <a:lstStyle/>
          <a:p>
            <a:r>
              <a:rPr lang="en-IN" dirty="0"/>
              <a:t>Synchronization</a:t>
            </a:r>
            <a:endParaRPr lang="en-US" dirty="0"/>
          </a:p>
        </p:txBody>
      </p:sp>
      <p:sp>
        <p:nvSpPr>
          <p:cNvPr id="3" name="Content Placeholder 2">
            <a:extLst>
              <a:ext uri="{FF2B5EF4-FFF2-40B4-BE49-F238E27FC236}">
                <a16:creationId xmlns:a16="http://schemas.microsoft.com/office/drawing/2014/main" id="{46AD0DEF-98A0-4038-9918-9A710B625090}"/>
              </a:ext>
            </a:extLst>
          </p:cNvPr>
          <p:cNvSpPr>
            <a:spLocks noGrp="1"/>
          </p:cNvSpPr>
          <p:nvPr>
            <p:ph idx="1"/>
          </p:nvPr>
        </p:nvSpPr>
        <p:spPr/>
        <p:txBody>
          <a:bodyPr>
            <a:normAutofit/>
          </a:bodyPr>
          <a:lstStyle/>
          <a:p>
            <a:r>
              <a:rPr lang="en-IN" sz="2400" dirty="0"/>
              <a:t>Communication between processes takes place through calls to send() and receive() primitives.</a:t>
            </a:r>
          </a:p>
          <a:p>
            <a:r>
              <a:rPr lang="en-IN" sz="2400" dirty="0"/>
              <a:t>Message passing may be either blocking or nonblocking also known as synchronous and asynchronous.</a:t>
            </a:r>
          </a:p>
          <a:p>
            <a:pPr lvl="1"/>
            <a:r>
              <a:rPr lang="en-IN" dirty="0">
                <a:solidFill>
                  <a:srgbClr val="FF0000"/>
                </a:solidFill>
              </a:rPr>
              <a:t>Blocking send: </a:t>
            </a:r>
            <a:r>
              <a:rPr lang="en-IN" dirty="0"/>
              <a:t>the sending process is blocked until the message is received by the receiving process or by the mailbox.</a:t>
            </a:r>
          </a:p>
          <a:p>
            <a:pPr lvl="1"/>
            <a:r>
              <a:rPr lang="en-IN" dirty="0">
                <a:solidFill>
                  <a:srgbClr val="FF0000"/>
                </a:solidFill>
              </a:rPr>
              <a:t>Nonblocking send</a:t>
            </a:r>
            <a:r>
              <a:rPr lang="en-IN" dirty="0"/>
              <a:t>: the sending process sends the message and resumes operation.</a:t>
            </a:r>
          </a:p>
          <a:p>
            <a:pPr lvl="1"/>
            <a:r>
              <a:rPr lang="en-IN" dirty="0">
                <a:solidFill>
                  <a:srgbClr val="FF0000"/>
                </a:solidFill>
              </a:rPr>
              <a:t>Blocking receive: </a:t>
            </a:r>
            <a:r>
              <a:rPr lang="en-IN" dirty="0"/>
              <a:t>the receiver blocks until a message is available.</a:t>
            </a:r>
          </a:p>
          <a:p>
            <a:pPr lvl="1"/>
            <a:r>
              <a:rPr lang="en-IN" dirty="0">
                <a:solidFill>
                  <a:srgbClr val="FF0000"/>
                </a:solidFill>
              </a:rPr>
              <a:t>Nonblocking receive</a:t>
            </a:r>
            <a:r>
              <a:rPr lang="en-IN" dirty="0"/>
              <a:t>: the receiver retrieves either a valid message or a null.</a:t>
            </a:r>
            <a:endParaRPr lang="en-US" dirty="0"/>
          </a:p>
        </p:txBody>
      </p:sp>
    </p:spTree>
    <p:extLst>
      <p:ext uri="{BB962C8B-B14F-4D97-AF65-F5344CB8AC3E}">
        <p14:creationId xmlns:p14="http://schemas.microsoft.com/office/powerpoint/2010/main" val="408190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8DB2-6C7E-4322-B4BD-C65CDBB8A94E}"/>
              </a:ext>
            </a:extLst>
          </p:cNvPr>
          <p:cNvSpPr>
            <a:spLocks noGrp="1"/>
          </p:cNvSpPr>
          <p:nvPr>
            <p:ph type="title"/>
          </p:nvPr>
        </p:nvSpPr>
        <p:spPr/>
        <p:txBody>
          <a:bodyPr/>
          <a:lstStyle/>
          <a:p>
            <a:r>
              <a:rPr lang="en-IN" dirty="0"/>
              <a:t>Synchronization</a:t>
            </a:r>
            <a:endParaRPr lang="en-US" dirty="0"/>
          </a:p>
        </p:txBody>
      </p:sp>
      <p:sp>
        <p:nvSpPr>
          <p:cNvPr id="3" name="Content Placeholder 2">
            <a:extLst>
              <a:ext uri="{FF2B5EF4-FFF2-40B4-BE49-F238E27FC236}">
                <a16:creationId xmlns:a16="http://schemas.microsoft.com/office/drawing/2014/main" id="{54A6990A-1BDF-4EA9-877B-2949070DFAA1}"/>
              </a:ext>
            </a:extLst>
          </p:cNvPr>
          <p:cNvSpPr>
            <a:spLocks noGrp="1"/>
          </p:cNvSpPr>
          <p:nvPr>
            <p:ph idx="1"/>
          </p:nvPr>
        </p:nvSpPr>
        <p:spPr/>
        <p:txBody>
          <a:bodyPr>
            <a:normAutofit/>
          </a:bodyPr>
          <a:lstStyle/>
          <a:p>
            <a:r>
              <a:rPr lang="en-IN" sz="2400" dirty="0"/>
              <a:t>The solution to the producer-consumer problem becomes trivial when we use blocking send() and receive() statements.</a:t>
            </a:r>
          </a:p>
          <a:p>
            <a:r>
              <a:rPr lang="en-IN" sz="2400" dirty="0"/>
              <a:t>The producer merely invokes the blocking send() call and waits until the message is delivered to either the receiver or the mailbox.</a:t>
            </a:r>
          </a:p>
          <a:p>
            <a:r>
              <a:rPr lang="en-IN" sz="2400" dirty="0"/>
              <a:t>Likewise, when the consumer invokes receive(), it blocks until a message is available.</a:t>
            </a:r>
            <a:endParaRPr lang="en-US" sz="2400" dirty="0"/>
          </a:p>
        </p:txBody>
      </p:sp>
    </p:spTree>
    <p:extLst>
      <p:ext uri="{BB962C8B-B14F-4D97-AF65-F5344CB8AC3E}">
        <p14:creationId xmlns:p14="http://schemas.microsoft.com/office/powerpoint/2010/main" val="38327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CE633-735D-44F8-8FB9-CD6EFF607341}"/>
              </a:ext>
            </a:extLst>
          </p:cNvPr>
          <p:cNvSpPr>
            <a:spLocks noGrp="1"/>
          </p:cNvSpPr>
          <p:nvPr>
            <p:ph type="title"/>
          </p:nvPr>
        </p:nvSpPr>
        <p:spPr>
          <a:xfrm>
            <a:off x="548639" y="365125"/>
            <a:ext cx="11081667" cy="1325563"/>
          </a:xfrm>
        </p:spPr>
        <p:txBody>
          <a:bodyPr/>
          <a:lstStyle/>
          <a:p>
            <a:r>
              <a:rPr lang="en-IN" dirty="0"/>
              <a:t>Producer Consumer - Blocking send and receive</a:t>
            </a:r>
            <a:endParaRPr lang="en-US" dirty="0"/>
          </a:p>
        </p:txBody>
      </p:sp>
      <p:pic>
        <p:nvPicPr>
          <p:cNvPr id="6" name="Picture 5">
            <a:extLst>
              <a:ext uri="{FF2B5EF4-FFF2-40B4-BE49-F238E27FC236}">
                <a16:creationId xmlns:a16="http://schemas.microsoft.com/office/drawing/2014/main" id="{05F89066-D7C2-42D2-9E24-721FC1E8B928}"/>
              </a:ext>
            </a:extLst>
          </p:cNvPr>
          <p:cNvPicPr>
            <a:picLocks noChangeAspect="1"/>
          </p:cNvPicPr>
          <p:nvPr/>
        </p:nvPicPr>
        <p:blipFill>
          <a:blip r:embed="rId2"/>
          <a:stretch>
            <a:fillRect/>
          </a:stretch>
        </p:blipFill>
        <p:spPr>
          <a:xfrm>
            <a:off x="838199" y="2425092"/>
            <a:ext cx="5026196" cy="3000348"/>
          </a:xfrm>
          <a:prstGeom prst="rect">
            <a:avLst/>
          </a:prstGeom>
        </p:spPr>
      </p:pic>
      <p:pic>
        <p:nvPicPr>
          <p:cNvPr id="8" name="Picture 7">
            <a:extLst>
              <a:ext uri="{FF2B5EF4-FFF2-40B4-BE49-F238E27FC236}">
                <a16:creationId xmlns:a16="http://schemas.microsoft.com/office/drawing/2014/main" id="{F595C23D-C35F-4246-BF8D-4AB2386F999A}"/>
              </a:ext>
            </a:extLst>
          </p:cNvPr>
          <p:cNvPicPr>
            <a:picLocks noChangeAspect="1"/>
          </p:cNvPicPr>
          <p:nvPr/>
        </p:nvPicPr>
        <p:blipFill>
          <a:blip r:embed="rId3"/>
          <a:stretch>
            <a:fillRect/>
          </a:stretch>
        </p:blipFill>
        <p:spPr>
          <a:xfrm>
            <a:off x="5864395" y="2607972"/>
            <a:ext cx="5765912" cy="2817468"/>
          </a:xfrm>
          <a:prstGeom prst="rect">
            <a:avLst/>
          </a:prstGeom>
        </p:spPr>
      </p:pic>
    </p:spTree>
    <p:extLst>
      <p:ext uri="{BB962C8B-B14F-4D97-AF65-F5344CB8AC3E}">
        <p14:creationId xmlns:p14="http://schemas.microsoft.com/office/powerpoint/2010/main" val="2992363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BAA578-5CDC-439B-9687-0A4E26265CD3}"/>
              </a:ext>
            </a:extLst>
          </p:cNvPr>
          <p:cNvSpPr>
            <a:spLocks noGrp="1"/>
          </p:cNvSpPr>
          <p:nvPr>
            <p:ph type="title"/>
          </p:nvPr>
        </p:nvSpPr>
        <p:spPr/>
        <p:txBody>
          <a:bodyPr/>
          <a:lstStyle/>
          <a:p>
            <a:r>
              <a:rPr lang="en-IN" dirty="0"/>
              <a:t>Buffering</a:t>
            </a:r>
            <a:endParaRPr lang="en-US" dirty="0"/>
          </a:p>
        </p:txBody>
      </p:sp>
      <p:sp>
        <p:nvSpPr>
          <p:cNvPr id="4" name="Content Placeholder 3">
            <a:extLst>
              <a:ext uri="{FF2B5EF4-FFF2-40B4-BE49-F238E27FC236}">
                <a16:creationId xmlns:a16="http://schemas.microsoft.com/office/drawing/2014/main" id="{677BD120-F468-40A4-9F47-3DAC70F14031}"/>
              </a:ext>
            </a:extLst>
          </p:cNvPr>
          <p:cNvSpPr>
            <a:spLocks noGrp="1"/>
          </p:cNvSpPr>
          <p:nvPr>
            <p:ph idx="1"/>
          </p:nvPr>
        </p:nvSpPr>
        <p:spPr>
          <a:xfrm>
            <a:off x="838200" y="1574358"/>
            <a:ext cx="10515600" cy="4602605"/>
          </a:xfrm>
        </p:spPr>
        <p:txBody>
          <a:bodyPr>
            <a:noAutofit/>
          </a:bodyPr>
          <a:lstStyle/>
          <a:p>
            <a:r>
              <a:rPr lang="en-IN" sz="2400" dirty="0"/>
              <a:t>Whether communication is direct or indirect, messages exchanged by communicating processes reside in temporary queue.</a:t>
            </a:r>
          </a:p>
          <a:p>
            <a:r>
              <a:rPr lang="en-IN" sz="2400" dirty="0"/>
              <a:t>Such queues can be implemented in three ways:</a:t>
            </a:r>
          </a:p>
          <a:p>
            <a:r>
              <a:rPr lang="en-IN" sz="2400" dirty="0">
                <a:solidFill>
                  <a:srgbClr val="FF0000"/>
                </a:solidFill>
              </a:rPr>
              <a:t>Zero capacity</a:t>
            </a:r>
            <a:r>
              <a:rPr lang="en-IN" sz="2400" dirty="0"/>
              <a:t>: the queue has a maximum length of zero; thus the link cannot have any messages waiting in it. In this case, the sender must block until the recipient receives the message.</a:t>
            </a:r>
          </a:p>
          <a:p>
            <a:r>
              <a:rPr lang="en-IN" sz="2400" dirty="0">
                <a:solidFill>
                  <a:srgbClr val="FF0000"/>
                </a:solidFill>
              </a:rPr>
              <a:t>Bounded capacity</a:t>
            </a:r>
            <a:r>
              <a:rPr lang="en-IN" sz="2400" dirty="0"/>
              <a:t>: the queue has finite length n; thus at most ‘n’ messages can reside in it. If the queue is not full when a new message is sent, the message is placed in the queue, and the sender can continue execution without waiting. The link capacity is finite. However, if the link is full, the sender must block until space is available in the queue.</a:t>
            </a:r>
          </a:p>
          <a:p>
            <a:r>
              <a:rPr lang="en-IN" sz="2400" dirty="0">
                <a:solidFill>
                  <a:srgbClr val="FF0000"/>
                </a:solidFill>
              </a:rPr>
              <a:t>Unbounded capacity</a:t>
            </a:r>
            <a:r>
              <a:rPr lang="en-IN" sz="2400" dirty="0"/>
              <a:t>: the queue length is potentially infinite; thus any number of messages can wait in it. The sender never blocks.</a:t>
            </a:r>
          </a:p>
          <a:p>
            <a:endParaRPr lang="en-US" sz="2400" dirty="0"/>
          </a:p>
        </p:txBody>
      </p:sp>
    </p:spTree>
    <p:extLst>
      <p:ext uri="{BB962C8B-B14F-4D97-AF65-F5344CB8AC3E}">
        <p14:creationId xmlns:p14="http://schemas.microsoft.com/office/powerpoint/2010/main" val="128159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Process Co-operation</a:t>
            </a:r>
          </a:p>
        </p:txBody>
      </p:sp>
      <p:sp>
        <p:nvSpPr>
          <p:cNvPr id="3" name="Content Placeholder 2"/>
          <p:cNvSpPr>
            <a:spLocks noGrp="1"/>
          </p:cNvSpPr>
          <p:nvPr>
            <p:ph idx="1"/>
          </p:nvPr>
        </p:nvSpPr>
        <p:spPr/>
        <p:txBody>
          <a:bodyPr>
            <a:normAutofit/>
          </a:bodyPr>
          <a:lstStyle/>
          <a:p>
            <a:r>
              <a:rPr lang="en-US" sz="2400" b="1" dirty="0"/>
              <a:t>Information sharing</a:t>
            </a:r>
            <a:r>
              <a:rPr lang="en-US" sz="2400" dirty="0"/>
              <a:t>: Since several users may be interested in the same piece of information (for instance, a shared file), we must provide an environment to allow concurrent access to such information.</a:t>
            </a:r>
          </a:p>
          <a:p>
            <a:r>
              <a:rPr lang="en-US" sz="2400" b="1" dirty="0"/>
              <a:t>Computation speedup</a:t>
            </a:r>
            <a:r>
              <a:rPr lang="en-US" sz="2400" dirty="0"/>
              <a:t>: If we want a particular task to run faster, we must break it into subtasks, each of which will be executing in parallel with the others. Such a speedup can be achieved only if the computer has multiple processing elements (such as CPUs or I/O channels).</a:t>
            </a:r>
          </a:p>
          <a:p>
            <a:r>
              <a:rPr lang="en-US" sz="2400" b="1" dirty="0"/>
              <a:t>Modularity:</a:t>
            </a:r>
            <a:r>
              <a:rPr lang="en-US" sz="2400" dirty="0"/>
              <a:t> We may want to construct the system in a modular fashion, dividing the system functions into separate processes or threads</a:t>
            </a:r>
          </a:p>
          <a:p>
            <a:r>
              <a:rPr lang="en-US" sz="2400" b="1" dirty="0"/>
              <a:t>Convenience:</a:t>
            </a:r>
            <a:r>
              <a:rPr lang="en-US" sz="2400" dirty="0"/>
              <a:t> Even an individual user may work on many tasks at the same time. For instance, a user may be editing, printing, and compiling in parallel.</a:t>
            </a:r>
          </a:p>
        </p:txBody>
      </p:sp>
    </p:spTree>
    <p:extLst>
      <p:ext uri="{BB962C8B-B14F-4D97-AF65-F5344CB8AC3E}">
        <p14:creationId xmlns:p14="http://schemas.microsoft.com/office/powerpoint/2010/main" val="301948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5946-189B-4F62-82D4-9A2B993C6E0C}"/>
              </a:ext>
            </a:extLst>
          </p:cNvPr>
          <p:cNvSpPr>
            <a:spLocks noGrp="1"/>
          </p:cNvSpPr>
          <p:nvPr>
            <p:ph type="title"/>
          </p:nvPr>
        </p:nvSpPr>
        <p:spPr/>
        <p:txBody>
          <a:bodyPr/>
          <a:lstStyle/>
          <a:p>
            <a:r>
              <a:rPr lang="en-IN" dirty="0"/>
              <a:t>IPC Mechanisms</a:t>
            </a:r>
            <a:endParaRPr lang="en-US" dirty="0"/>
          </a:p>
        </p:txBody>
      </p:sp>
      <p:sp>
        <p:nvSpPr>
          <p:cNvPr id="3" name="Content Placeholder 2">
            <a:extLst>
              <a:ext uri="{FF2B5EF4-FFF2-40B4-BE49-F238E27FC236}">
                <a16:creationId xmlns:a16="http://schemas.microsoft.com/office/drawing/2014/main" id="{EE9EA945-72BE-4FEE-A011-03A19FAFB777}"/>
              </a:ext>
            </a:extLst>
          </p:cNvPr>
          <p:cNvSpPr>
            <a:spLocks noGrp="1"/>
          </p:cNvSpPr>
          <p:nvPr>
            <p:ph idx="1"/>
          </p:nvPr>
        </p:nvSpPr>
        <p:spPr/>
        <p:txBody>
          <a:bodyPr/>
          <a:lstStyle/>
          <a:p>
            <a:r>
              <a:rPr lang="en-IN" dirty="0"/>
              <a:t>Shared Memory</a:t>
            </a:r>
          </a:p>
          <a:p>
            <a:r>
              <a:rPr lang="en-IN" dirty="0"/>
              <a:t>Pipes</a:t>
            </a:r>
          </a:p>
          <a:p>
            <a:pPr lvl="1"/>
            <a:r>
              <a:rPr lang="en-IN" dirty="0"/>
              <a:t>Unnamed pipes – pipe() for related process like parent, child, grand child - unidirectional</a:t>
            </a:r>
          </a:p>
          <a:p>
            <a:pPr lvl="1"/>
            <a:r>
              <a:rPr lang="en-IN" dirty="0"/>
              <a:t>Named pipes – </a:t>
            </a:r>
            <a:r>
              <a:rPr lang="en-IN" dirty="0" err="1"/>
              <a:t>mkfifo</a:t>
            </a:r>
            <a:r>
              <a:rPr lang="en-IN" dirty="0"/>
              <a:t>()  or </a:t>
            </a:r>
            <a:r>
              <a:rPr lang="en-IN" dirty="0" err="1"/>
              <a:t>mknod</a:t>
            </a:r>
            <a:r>
              <a:rPr lang="en-IN" dirty="0"/>
              <a:t>() for unrelated process – bidirectional communication</a:t>
            </a:r>
          </a:p>
          <a:p>
            <a:r>
              <a:rPr lang="en-IN" dirty="0"/>
              <a:t>Message Passing</a:t>
            </a:r>
          </a:p>
          <a:p>
            <a:r>
              <a:rPr lang="en-IN" dirty="0"/>
              <a:t>Signals</a:t>
            </a:r>
          </a:p>
          <a:p>
            <a:r>
              <a:rPr lang="en-IN" dirty="0"/>
              <a:t>Sockets </a:t>
            </a:r>
          </a:p>
          <a:p>
            <a:pPr lvl="1"/>
            <a:endParaRPr lang="en-US" dirty="0"/>
          </a:p>
        </p:txBody>
      </p:sp>
    </p:spTree>
    <p:extLst>
      <p:ext uri="{BB962C8B-B14F-4D97-AF65-F5344CB8AC3E}">
        <p14:creationId xmlns:p14="http://schemas.microsoft.com/office/powerpoint/2010/main" val="142150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377D7-DB8A-45CA-BD72-8D539FB33C9F}"/>
              </a:ext>
            </a:extLst>
          </p:cNvPr>
          <p:cNvSpPr>
            <a:spLocks noGrp="1"/>
          </p:cNvSpPr>
          <p:nvPr>
            <p:ph type="title"/>
          </p:nvPr>
        </p:nvSpPr>
        <p:spPr/>
        <p:txBody>
          <a:bodyPr/>
          <a:lstStyle/>
          <a:p>
            <a:r>
              <a:rPr lang="en-IN" dirty="0"/>
              <a:t>Communication Models</a:t>
            </a:r>
            <a:endParaRPr lang="en-US" dirty="0"/>
          </a:p>
        </p:txBody>
      </p:sp>
      <p:pic>
        <p:nvPicPr>
          <p:cNvPr id="5" name="Picture 4">
            <a:extLst>
              <a:ext uri="{FF2B5EF4-FFF2-40B4-BE49-F238E27FC236}">
                <a16:creationId xmlns:a16="http://schemas.microsoft.com/office/drawing/2014/main" id="{473E4E95-9D59-48F4-BF21-789218FAB32D}"/>
              </a:ext>
            </a:extLst>
          </p:cNvPr>
          <p:cNvPicPr>
            <a:picLocks noChangeAspect="1"/>
          </p:cNvPicPr>
          <p:nvPr/>
        </p:nvPicPr>
        <p:blipFill>
          <a:blip r:embed="rId2"/>
          <a:stretch>
            <a:fillRect/>
          </a:stretch>
        </p:blipFill>
        <p:spPr>
          <a:xfrm>
            <a:off x="838200" y="1968828"/>
            <a:ext cx="6340390" cy="4139543"/>
          </a:xfrm>
          <a:prstGeom prst="rect">
            <a:avLst/>
          </a:prstGeom>
        </p:spPr>
      </p:pic>
      <p:pic>
        <p:nvPicPr>
          <p:cNvPr id="6" name="Picture 5">
            <a:extLst>
              <a:ext uri="{FF2B5EF4-FFF2-40B4-BE49-F238E27FC236}">
                <a16:creationId xmlns:a16="http://schemas.microsoft.com/office/drawing/2014/main" id="{97EB2E52-562A-4B0F-A966-9F07F160C2BA}"/>
              </a:ext>
            </a:extLst>
          </p:cNvPr>
          <p:cNvPicPr>
            <a:picLocks noChangeAspect="1"/>
          </p:cNvPicPr>
          <p:nvPr/>
        </p:nvPicPr>
        <p:blipFill>
          <a:blip r:embed="rId3"/>
          <a:stretch>
            <a:fillRect/>
          </a:stretch>
        </p:blipFill>
        <p:spPr>
          <a:xfrm>
            <a:off x="7110009" y="1690688"/>
            <a:ext cx="4435573" cy="2340293"/>
          </a:xfrm>
          <a:prstGeom prst="rect">
            <a:avLst/>
          </a:prstGeom>
        </p:spPr>
      </p:pic>
      <p:pic>
        <p:nvPicPr>
          <p:cNvPr id="7" name="Picture 6">
            <a:extLst>
              <a:ext uri="{FF2B5EF4-FFF2-40B4-BE49-F238E27FC236}">
                <a16:creationId xmlns:a16="http://schemas.microsoft.com/office/drawing/2014/main" id="{CF5E9C7A-61D6-4015-A7F3-56375A741D8D}"/>
              </a:ext>
            </a:extLst>
          </p:cNvPr>
          <p:cNvPicPr>
            <a:picLocks noChangeAspect="1"/>
          </p:cNvPicPr>
          <p:nvPr/>
        </p:nvPicPr>
        <p:blipFill>
          <a:blip r:embed="rId4"/>
          <a:stretch>
            <a:fillRect/>
          </a:stretch>
        </p:blipFill>
        <p:spPr>
          <a:xfrm>
            <a:off x="8003820" y="4207663"/>
            <a:ext cx="2647950" cy="1724025"/>
          </a:xfrm>
          <a:prstGeom prst="rect">
            <a:avLst/>
          </a:prstGeom>
        </p:spPr>
      </p:pic>
    </p:spTree>
    <p:extLst>
      <p:ext uri="{BB962C8B-B14F-4D97-AF65-F5344CB8AC3E}">
        <p14:creationId xmlns:p14="http://schemas.microsoft.com/office/powerpoint/2010/main" val="400959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Interprocess</a:t>
            </a:r>
            <a:r>
              <a:rPr lang="en-US" dirty="0"/>
              <a:t> Communication</a:t>
            </a:r>
          </a:p>
        </p:txBody>
      </p:sp>
      <p:sp>
        <p:nvSpPr>
          <p:cNvPr id="3" name="Content Placeholder 2"/>
          <p:cNvSpPr>
            <a:spLocks noGrp="1"/>
          </p:cNvSpPr>
          <p:nvPr>
            <p:ph idx="1"/>
          </p:nvPr>
        </p:nvSpPr>
        <p:spPr/>
        <p:txBody>
          <a:bodyPr>
            <a:noAutofit/>
          </a:bodyPr>
          <a:lstStyle/>
          <a:p>
            <a:r>
              <a:rPr lang="en-US" sz="2400" dirty="0"/>
              <a:t>Cooperating processes require an </a:t>
            </a:r>
            <a:r>
              <a:rPr lang="en-US" sz="2400" dirty="0" err="1"/>
              <a:t>interprocess</a:t>
            </a:r>
            <a:r>
              <a:rPr lang="en-US" sz="2400" dirty="0"/>
              <a:t> communication (IPC) mechanism that will allow them to exchange data and information. </a:t>
            </a:r>
          </a:p>
          <a:p>
            <a:r>
              <a:rPr lang="en-US" sz="2400" dirty="0"/>
              <a:t>Let us </a:t>
            </a:r>
            <a:r>
              <a:rPr lang="en-US" sz="2400"/>
              <a:t>consider the two </a:t>
            </a:r>
            <a:r>
              <a:rPr lang="en-US" sz="2400" dirty="0"/>
              <a:t>fundamental models of </a:t>
            </a:r>
            <a:r>
              <a:rPr lang="en-US" sz="2400" dirty="0" err="1"/>
              <a:t>interprocess</a:t>
            </a:r>
            <a:r>
              <a:rPr lang="en-US" sz="2400" dirty="0"/>
              <a:t> communication: </a:t>
            </a:r>
          </a:p>
          <a:p>
            <a:pPr lvl="1"/>
            <a:r>
              <a:rPr lang="en-US" dirty="0"/>
              <a:t>shared memory </a:t>
            </a:r>
          </a:p>
          <a:p>
            <a:pPr lvl="1"/>
            <a:r>
              <a:rPr lang="en-US" dirty="0"/>
              <a:t>message passing</a:t>
            </a:r>
          </a:p>
          <a:p>
            <a:r>
              <a:rPr lang="en-US" sz="2400" dirty="0"/>
              <a:t>In the shared-memory model, a region of memory that is shared by cooperating processes is established. </a:t>
            </a:r>
          </a:p>
          <a:p>
            <a:r>
              <a:rPr lang="en-US" sz="2400" dirty="0"/>
              <a:t>Processes can then exchange information by reading and writing data to the shared region. </a:t>
            </a:r>
          </a:p>
          <a:p>
            <a:r>
              <a:rPr lang="en-US" sz="2400" dirty="0"/>
              <a:t>In the message-passing model, communication takes place by means of messages exchanged between the cooperating processes.</a:t>
            </a:r>
          </a:p>
        </p:txBody>
      </p:sp>
    </p:spTree>
    <p:extLst>
      <p:ext uri="{BB962C8B-B14F-4D97-AF65-F5344CB8AC3E}">
        <p14:creationId xmlns:p14="http://schemas.microsoft.com/office/powerpoint/2010/main" val="301069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Interprocess</a:t>
            </a:r>
            <a:r>
              <a:rPr lang="en-US" dirty="0"/>
              <a:t> Communication</a:t>
            </a:r>
          </a:p>
        </p:txBody>
      </p:sp>
      <p:sp>
        <p:nvSpPr>
          <p:cNvPr id="3" name="Content Placeholder 2"/>
          <p:cNvSpPr>
            <a:spLocks noGrp="1"/>
          </p:cNvSpPr>
          <p:nvPr>
            <p:ph idx="1"/>
          </p:nvPr>
        </p:nvSpPr>
        <p:spPr/>
        <p:txBody>
          <a:bodyPr>
            <a:noAutofit/>
          </a:bodyPr>
          <a:lstStyle/>
          <a:p>
            <a:r>
              <a:rPr lang="en-US" sz="2400" dirty="0"/>
              <a:t>Message passing is useful for exchanging smaller amounts of data, because no conflicts need to be avoided. </a:t>
            </a:r>
          </a:p>
          <a:p>
            <a:r>
              <a:rPr lang="en-US" sz="2400" dirty="0"/>
              <a:t>Message passing is also easier to implement than shared memory for inter-computer communication. </a:t>
            </a:r>
          </a:p>
          <a:p>
            <a:r>
              <a:rPr lang="en-US" sz="2400" dirty="0"/>
              <a:t>Shared memory allows maximum speed and convenience of communication, as it can be done at memory speeds when within a computer.</a:t>
            </a:r>
          </a:p>
          <a:p>
            <a:r>
              <a:rPr lang="en-US" sz="2400" dirty="0"/>
              <a:t>Shared memory is faster than message passing, as message-passing systems are typically implemented using system calls and thus require the more time-consuming task of kernel intervention. </a:t>
            </a:r>
          </a:p>
          <a:p>
            <a:r>
              <a:rPr lang="en-US" sz="2400" dirty="0"/>
              <a:t>In contrast, in shared-memory systems, system calls are required only to establish shared-memory regions. </a:t>
            </a:r>
          </a:p>
          <a:p>
            <a:r>
              <a:rPr lang="en-US" sz="2400" dirty="0"/>
              <a:t>Once shared memory is established, all accesses are treated as routine memory accesses, and no assistance from the kernel is required. </a:t>
            </a:r>
          </a:p>
        </p:txBody>
      </p:sp>
    </p:spTree>
    <p:extLst>
      <p:ext uri="{BB962C8B-B14F-4D97-AF65-F5344CB8AC3E}">
        <p14:creationId xmlns:p14="http://schemas.microsoft.com/office/powerpoint/2010/main" val="11672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Shared-Memory Systems</a:t>
            </a:r>
          </a:p>
        </p:txBody>
      </p:sp>
      <p:sp>
        <p:nvSpPr>
          <p:cNvPr id="3" name="Content Placeholder 2"/>
          <p:cNvSpPr>
            <a:spLocks noGrp="1"/>
          </p:cNvSpPr>
          <p:nvPr>
            <p:ph idx="1"/>
          </p:nvPr>
        </p:nvSpPr>
        <p:spPr/>
        <p:txBody>
          <a:bodyPr>
            <a:normAutofit/>
          </a:bodyPr>
          <a:lstStyle/>
          <a:p>
            <a:r>
              <a:rPr lang="en-US" sz="2400" dirty="0" err="1"/>
              <a:t>Interprocess</a:t>
            </a:r>
            <a:r>
              <a:rPr lang="en-US" sz="2400" dirty="0"/>
              <a:t> communication using shared memory requires communicating processes to establish a region of shared memory. </a:t>
            </a:r>
          </a:p>
          <a:p>
            <a:r>
              <a:rPr lang="en-US" sz="2400" dirty="0"/>
              <a:t>Typically, a shared-memory region resides in the address space of the process creating the shared-memory segment. </a:t>
            </a:r>
          </a:p>
          <a:p>
            <a:r>
              <a:rPr lang="en-US" sz="2400" dirty="0"/>
              <a:t>Other processes that wish to communicate using this shared-memory segment must attach the shared memory to their address space.</a:t>
            </a:r>
          </a:p>
        </p:txBody>
      </p:sp>
    </p:spTree>
    <p:extLst>
      <p:ext uri="{BB962C8B-B14F-4D97-AF65-F5344CB8AC3E}">
        <p14:creationId xmlns:p14="http://schemas.microsoft.com/office/powerpoint/2010/main" val="408259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Shared-Memory Systems</a:t>
            </a:r>
          </a:p>
        </p:txBody>
      </p:sp>
      <p:sp>
        <p:nvSpPr>
          <p:cNvPr id="3" name="Content Placeholder 2"/>
          <p:cNvSpPr>
            <a:spLocks noGrp="1"/>
          </p:cNvSpPr>
          <p:nvPr>
            <p:ph idx="1"/>
          </p:nvPr>
        </p:nvSpPr>
        <p:spPr/>
        <p:txBody>
          <a:bodyPr>
            <a:normAutofit/>
          </a:bodyPr>
          <a:lstStyle/>
          <a:p>
            <a:r>
              <a:rPr lang="en-US" sz="2400" dirty="0"/>
              <a:t>Processes can then exchange information by reading and writing data in the shared areas. </a:t>
            </a:r>
          </a:p>
          <a:p>
            <a:r>
              <a:rPr lang="en-US" sz="2400" dirty="0"/>
              <a:t>The form of the data and the location are determined by these processes and are not under the operating system's control. </a:t>
            </a:r>
          </a:p>
          <a:p>
            <a:r>
              <a:rPr lang="en-US" sz="2400" dirty="0"/>
              <a:t>The processes are also responsible for ensuring that they are not writing to the same location  simultaneously.</a:t>
            </a:r>
          </a:p>
          <a:p>
            <a:r>
              <a:rPr lang="en-US" sz="2400" dirty="0"/>
              <a:t>To illustrate the concept of co-operating processes, let us consider the </a:t>
            </a:r>
            <a:r>
              <a:rPr lang="en-US" sz="2400" dirty="0">
                <a:solidFill>
                  <a:srgbClr val="FF0000"/>
                </a:solidFill>
              </a:rPr>
              <a:t>producer-consumer problem.</a:t>
            </a:r>
          </a:p>
          <a:p>
            <a:endParaRPr lang="en-US" sz="2400" dirty="0"/>
          </a:p>
        </p:txBody>
      </p:sp>
    </p:spTree>
    <p:extLst>
      <p:ext uri="{BB962C8B-B14F-4D97-AF65-F5344CB8AC3E}">
        <p14:creationId xmlns:p14="http://schemas.microsoft.com/office/powerpoint/2010/main" val="2632138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1799</TotalTime>
  <Words>2005</Words>
  <Application>Microsoft Office PowerPoint</Application>
  <PresentationFormat>Widescreen</PresentationFormat>
  <Paragraphs>173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Inter Process Communication</vt:lpstr>
      <vt:lpstr>Interprocess Communication</vt:lpstr>
      <vt:lpstr>Reasons for Process Co-operation</vt:lpstr>
      <vt:lpstr>IPC Mechanisms</vt:lpstr>
      <vt:lpstr>Communication Models</vt:lpstr>
      <vt:lpstr>Interprocess Communication</vt:lpstr>
      <vt:lpstr>Interprocess Communication</vt:lpstr>
      <vt:lpstr> Shared-Memory Systems</vt:lpstr>
      <vt:lpstr>Shared-Memory Systems</vt:lpstr>
      <vt:lpstr>Producer Consumer Problem</vt:lpstr>
      <vt:lpstr>Producer Consumer Problem - The Buffer</vt:lpstr>
      <vt:lpstr>Producer Consumer Problem - The Buffer</vt:lpstr>
      <vt:lpstr>Producer Consumer Problem - The Producer</vt:lpstr>
      <vt:lpstr>Producer Consumer Problem - The Consumer</vt:lpstr>
      <vt:lpstr>Message Passing</vt:lpstr>
      <vt:lpstr>Message Passing</vt:lpstr>
      <vt:lpstr>Naming – Message Passing</vt:lpstr>
      <vt:lpstr>Naming – Message Passing</vt:lpstr>
      <vt:lpstr>Message Passing</vt:lpstr>
      <vt:lpstr>Message Passing</vt:lpstr>
      <vt:lpstr>Message Passing</vt:lpstr>
      <vt:lpstr>Message Passing</vt:lpstr>
      <vt:lpstr>Synchronization</vt:lpstr>
      <vt:lpstr>Synchronization</vt:lpstr>
      <vt:lpstr>Producer Consumer - Blocking send and receive</vt:lpstr>
      <vt:lpstr>Buffering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Kiruthika</dc:creator>
  <cp:lastModifiedBy>kirthi</cp:lastModifiedBy>
  <cp:revision>82</cp:revision>
  <dcterms:created xsi:type="dcterms:W3CDTF">2021-02-19T19:48:22Z</dcterms:created>
  <dcterms:modified xsi:type="dcterms:W3CDTF">2021-02-25T04:19:38Z</dcterms:modified>
</cp:coreProperties>
</file>