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94" r:id="rId3"/>
    <p:sldId id="340" r:id="rId4"/>
    <p:sldId id="399" r:id="rId5"/>
    <p:sldId id="398" r:id="rId6"/>
    <p:sldId id="417" r:id="rId7"/>
    <p:sldId id="416" r:id="rId8"/>
    <p:sldId id="395" r:id="rId9"/>
    <p:sldId id="414" r:id="rId10"/>
    <p:sldId id="402" r:id="rId11"/>
    <p:sldId id="403" r:id="rId12"/>
    <p:sldId id="415" r:id="rId13"/>
    <p:sldId id="418" r:id="rId14"/>
    <p:sldId id="408" r:id="rId15"/>
    <p:sldId id="419" r:id="rId16"/>
    <p:sldId id="339" r:id="rId17"/>
    <p:sldId id="409" r:id="rId18"/>
    <p:sldId id="410" r:id="rId19"/>
    <p:sldId id="411" r:id="rId20"/>
    <p:sldId id="420" r:id="rId21"/>
    <p:sldId id="421" r:id="rId22"/>
    <p:sldId id="422" r:id="rId23"/>
    <p:sldId id="423" r:id="rId24"/>
    <p:sldId id="424" r:id="rId25"/>
    <p:sldId id="42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36E04-2348-4EB2-B193-6CA0D5ABBF5B}"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25488-076D-429D-8192-D8925407733B}" type="slidenum">
              <a:rPr lang="en-US" smtClean="0"/>
              <a:t>‹#›</a:t>
            </a:fld>
            <a:endParaRPr lang="en-US"/>
          </a:p>
        </p:txBody>
      </p:sp>
    </p:spTree>
    <p:extLst>
      <p:ext uri="{BB962C8B-B14F-4D97-AF65-F5344CB8AC3E}">
        <p14:creationId xmlns:p14="http://schemas.microsoft.com/office/powerpoint/2010/main" val="2799805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29DBF1AD-B722-4699-A877-09F99DE2D7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Times New Roman" panose="02020603050405020304" pitchFamily="18"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453FF51-7BBF-4B33-A0D0-4E032A8F79CC}" type="slidenum">
              <a:rPr lang="he-IL" altLang="en-US" sz="1300"/>
              <a:pPr>
                <a:spcBef>
                  <a:spcPct val="0"/>
                </a:spcBef>
              </a:pPr>
              <a:t>3</a:t>
            </a:fld>
            <a:endParaRPr lang="en-US" altLang="en-US" sz="1300"/>
          </a:p>
        </p:txBody>
      </p:sp>
      <p:sp>
        <p:nvSpPr>
          <p:cNvPr id="10243" name="Rectangle 2">
            <a:extLst>
              <a:ext uri="{FF2B5EF4-FFF2-40B4-BE49-F238E27FC236}">
                <a16:creationId xmlns:a16="http://schemas.microsoft.com/office/drawing/2014/main" id="{79C25758-3D66-4B22-9547-41EE7F9BE14D}"/>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A3683194-1C44-49DC-BC1A-6E28B8BF23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1622937B-3C76-4587-9AF5-A8C51D2AB3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Times New Roman" panose="02020603050405020304" pitchFamily="18"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23B64FF-A543-4698-A73D-097F5F22BC30}" type="slidenum">
              <a:rPr lang="he-IL" altLang="en-US" sz="1300"/>
              <a:pPr>
                <a:spcBef>
                  <a:spcPct val="0"/>
                </a:spcBef>
              </a:pPr>
              <a:t>16</a:t>
            </a:fld>
            <a:endParaRPr lang="en-US" altLang="en-US" sz="1300"/>
          </a:p>
        </p:txBody>
      </p:sp>
      <p:sp>
        <p:nvSpPr>
          <p:cNvPr id="45059" name="Rectangle 2">
            <a:extLst>
              <a:ext uri="{FF2B5EF4-FFF2-40B4-BE49-F238E27FC236}">
                <a16:creationId xmlns:a16="http://schemas.microsoft.com/office/drawing/2014/main" id="{3D3193CC-81FF-4C67-BA3D-0888E680560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D6C7A3C3-BB83-478B-B398-848B35B6FF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FCBF-F972-4D06-BE5F-5D20B9CD5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DD5065-1CED-44A9-8139-3A4DF3AA7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61DCA-0C76-4611-9E76-C06490754201}"/>
              </a:ext>
            </a:extLst>
          </p:cNvPr>
          <p:cNvSpPr>
            <a:spLocks noGrp="1"/>
          </p:cNvSpPr>
          <p:nvPr>
            <p:ph type="dt" sz="half" idx="10"/>
          </p:nvPr>
        </p:nvSpPr>
        <p:spPr/>
        <p:txBody>
          <a:bodyPr/>
          <a:lstStyle/>
          <a:p>
            <a:fld id="{CB97580D-71E7-4511-8412-E026BB7BA12C}" type="datetimeFigureOut">
              <a:rPr lang="en-US" smtClean="0"/>
              <a:t>1/17/2021</a:t>
            </a:fld>
            <a:endParaRPr lang="en-US"/>
          </a:p>
        </p:txBody>
      </p:sp>
      <p:sp>
        <p:nvSpPr>
          <p:cNvPr id="5" name="Footer Placeholder 4">
            <a:extLst>
              <a:ext uri="{FF2B5EF4-FFF2-40B4-BE49-F238E27FC236}">
                <a16:creationId xmlns:a16="http://schemas.microsoft.com/office/drawing/2014/main" id="{80E538EE-B855-491F-B90C-E833780D6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62337-B1E7-4516-8B18-30F39CA262C4}"/>
              </a:ext>
            </a:extLst>
          </p:cNvPr>
          <p:cNvSpPr>
            <a:spLocks noGrp="1"/>
          </p:cNvSpPr>
          <p:nvPr>
            <p:ph type="sldNum" sz="quarter" idx="12"/>
          </p:nvPr>
        </p:nvSpPr>
        <p:spPr/>
        <p:txBody>
          <a:bodyPr/>
          <a:lstStyle/>
          <a:p>
            <a:fld id="{0D6B226B-BE6E-46D3-8195-5D15E7299F7F}" type="slidenum">
              <a:rPr lang="en-US" smtClean="0"/>
              <a:t>‹#›</a:t>
            </a:fld>
            <a:endParaRPr lang="en-US"/>
          </a:p>
        </p:txBody>
      </p:sp>
    </p:spTree>
    <p:extLst>
      <p:ext uri="{BB962C8B-B14F-4D97-AF65-F5344CB8AC3E}">
        <p14:creationId xmlns:p14="http://schemas.microsoft.com/office/powerpoint/2010/main" val="218620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F170-F76E-4359-B88E-9BCC2532D1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ED8A5C-BB8B-4E5E-82F8-63FF29228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828F0-47AC-4ED3-B9BE-B91909EFFD47}"/>
              </a:ext>
            </a:extLst>
          </p:cNvPr>
          <p:cNvSpPr>
            <a:spLocks noGrp="1"/>
          </p:cNvSpPr>
          <p:nvPr>
            <p:ph type="dt" sz="half" idx="10"/>
          </p:nvPr>
        </p:nvSpPr>
        <p:spPr/>
        <p:txBody>
          <a:bodyPr/>
          <a:lstStyle/>
          <a:p>
            <a:fld id="{CB97580D-71E7-4511-8412-E026BB7BA12C}" type="datetimeFigureOut">
              <a:rPr lang="en-US" smtClean="0"/>
              <a:t>1/17/2021</a:t>
            </a:fld>
            <a:endParaRPr lang="en-US"/>
          </a:p>
        </p:txBody>
      </p:sp>
      <p:sp>
        <p:nvSpPr>
          <p:cNvPr id="5" name="Footer Placeholder 4">
            <a:extLst>
              <a:ext uri="{FF2B5EF4-FFF2-40B4-BE49-F238E27FC236}">
                <a16:creationId xmlns:a16="http://schemas.microsoft.com/office/drawing/2014/main" id="{E56BFE7C-ADFB-49E6-9224-1669F2ED1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5B6C8-F9DB-4A77-9EA6-2185C17B2B44}"/>
              </a:ext>
            </a:extLst>
          </p:cNvPr>
          <p:cNvSpPr>
            <a:spLocks noGrp="1"/>
          </p:cNvSpPr>
          <p:nvPr>
            <p:ph type="sldNum" sz="quarter" idx="12"/>
          </p:nvPr>
        </p:nvSpPr>
        <p:spPr/>
        <p:txBody>
          <a:bodyPr/>
          <a:lstStyle/>
          <a:p>
            <a:fld id="{0D6B226B-BE6E-46D3-8195-5D15E7299F7F}" type="slidenum">
              <a:rPr lang="en-US" smtClean="0"/>
              <a:t>‹#›</a:t>
            </a:fld>
            <a:endParaRPr lang="en-US"/>
          </a:p>
        </p:txBody>
      </p:sp>
    </p:spTree>
    <p:extLst>
      <p:ext uri="{BB962C8B-B14F-4D97-AF65-F5344CB8AC3E}">
        <p14:creationId xmlns:p14="http://schemas.microsoft.com/office/powerpoint/2010/main" val="427479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3C4A9A-A636-4910-B7B0-BE8AF91F41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ACED11-C145-44F8-886D-6DAA397445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BC4BB-FA92-4D47-8012-272E1E59F1D3}"/>
              </a:ext>
            </a:extLst>
          </p:cNvPr>
          <p:cNvSpPr>
            <a:spLocks noGrp="1"/>
          </p:cNvSpPr>
          <p:nvPr>
            <p:ph type="dt" sz="half" idx="10"/>
          </p:nvPr>
        </p:nvSpPr>
        <p:spPr/>
        <p:txBody>
          <a:bodyPr/>
          <a:lstStyle/>
          <a:p>
            <a:fld id="{CB97580D-71E7-4511-8412-E026BB7BA12C}" type="datetimeFigureOut">
              <a:rPr lang="en-US" smtClean="0"/>
              <a:t>1/17/2021</a:t>
            </a:fld>
            <a:endParaRPr lang="en-US"/>
          </a:p>
        </p:txBody>
      </p:sp>
      <p:sp>
        <p:nvSpPr>
          <p:cNvPr id="5" name="Footer Placeholder 4">
            <a:extLst>
              <a:ext uri="{FF2B5EF4-FFF2-40B4-BE49-F238E27FC236}">
                <a16:creationId xmlns:a16="http://schemas.microsoft.com/office/drawing/2014/main" id="{4916FC60-6390-4DF4-B908-FBDB16B99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DDDC8-4984-4B3D-ABFF-8DF835267512}"/>
              </a:ext>
            </a:extLst>
          </p:cNvPr>
          <p:cNvSpPr>
            <a:spLocks noGrp="1"/>
          </p:cNvSpPr>
          <p:nvPr>
            <p:ph type="sldNum" sz="quarter" idx="12"/>
          </p:nvPr>
        </p:nvSpPr>
        <p:spPr/>
        <p:txBody>
          <a:bodyPr/>
          <a:lstStyle/>
          <a:p>
            <a:fld id="{0D6B226B-BE6E-46D3-8195-5D15E7299F7F}" type="slidenum">
              <a:rPr lang="en-US" smtClean="0"/>
              <a:t>‹#›</a:t>
            </a:fld>
            <a:endParaRPr lang="en-US"/>
          </a:p>
        </p:txBody>
      </p:sp>
    </p:spTree>
    <p:extLst>
      <p:ext uri="{BB962C8B-B14F-4D97-AF65-F5344CB8AC3E}">
        <p14:creationId xmlns:p14="http://schemas.microsoft.com/office/powerpoint/2010/main" val="143408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FD06-7814-49C9-87AC-DA4C59A4F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87BC8D-923C-46C1-87DE-F48307D18F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1AEA4-FEE5-4D50-890B-F819171FC78B}"/>
              </a:ext>
            </a:extLst>
          </p:cNvPr>
          <p:cNvSpPr>
            <a:spLocks noGrp="1"/>
          </p:cNvSpPr>
          <p:nvPr>
            <p:ph type="dt" sz="half" idx="10"/>
          </p:nvPr>
        </p:nvSpPr>
        <p:spPr/>
        <p:txBody>
          <a:bodyPr/>
          <a:lstStyle/>
          <a:p>
            <a:fld id="{CB97580D-71E7-4511-8412-E026BB7BA12C}" type="datetimeFigureOut">
              <a:rPr lang="en-US" smtClean="0"/>
              <a:t>1/17/2021</a:t>
            </a:fld>
            <a:endParaRPr lang="en-US"/>
          </a:p>
        </p:txBody>
      </p:sp>
      <p:sp>
        <p:nvSpPr>
          <p:cNvPr id="5" name="Footer Placeholder 4">
            <a:extLst>
              <a:ext uri="{FF2B5EF4-FFF2-40B4-BE49-F238E27FC236}">
                <a16:creationId xmlns:a16="http://schemas.microsoft.com/office/drawing/2014/main" id="{B5BF5CFD-E614-476D-9483-80EE5CF08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ABF0F-E509-49C0-BC79-8FCEEFD07A9B}"/>
              </a:ext>
            </a:extLst>
          </p:cNvPr>
          <p:cNvSpPr>
            <a:spLocks noGrp="1"/>
          </p:cNvSpPr>
          <p:nvPr>
            <p:ph type="sldNum" sz="quarter" idx="12"/>
          </p:nvPr>
        </p:nvSpPr>
        <p:spPr/>
        <p:txBody>
          <a:bodyPr/>
          <a:lstStyle/>
          <a:p>
            <a:fld id="{0D6B226B-BE6E-46D3-8195-5D15E7299F7F}" type="slidenum">
              <a:rPr lang="en-US" smtClean="0"/>
              <a:t>‹#›</a:t>
            </a:fld>
            <a:endParaRPr lang="en-US"/>
          </a:p>
        </p:txBody>
      </p:sp>
    </p:spTree>
    <p:extLst>
      <p:ext uri="{BB962C8B-B14F-4D97-AF65-F5344CB8AC3E}">
        <p14:creationId xmlns:p14="http://schemas.microsoft.com/office/powerpoint/2010/main" val="3244190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5F84-45F7-4CAE-BCC8-AE5B4E3979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A19652-1E3A-4FD4-9A8F-BAC3196A4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DFB442-71E2-48B0-A367-1593E4D1CB43}"/>
              </a:ext>
            </a:extLst>
          </p:cNvPr>
          <p:cNvSpPr>
            <a:spLocks noGrp="1"/>
          </p:cNvSpPr>
          <p:nvPr>
            <p:ph type="dt" sz="half" idx="10"/>
          </p:nvPr>
        </p:nvSpPr>
        <p:spPr/>
        <p:txBody>
          <a:bodyPr/>
          <a:lstStyle/>
          <a:p>
            <a:fld id="{CB97580D-71E7-4511-8412-E026BB7BA12C}" type="datetimeFigureOut">
              <a:rPr lang="en-US" smtClean="0"/>
              <a:t>1/17/2021</a:t>
            </a:fld>
            <a:endParaRPr lang="en-US"/>
          </a:p>
        </p:txBody>
      </p:sp>
      <p:sp>
        <p:nvSpPr>
          <p:cNvPr id="5" name="Footer Placeholder 4">
            <a:extLst>
              <a:ext uri="{FF2B5EF4-FFF2-40B4-BE49-F238E27FC236}">
                <a16:creationId xmlns:a16="http://schemas.microsoft.com/office/drawing/2014/main" id="{FCF327C7-513B-4BAA-BCC0-2B9A01C78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93364-26DB-45C2-A8D8-4CF46D188096}"/>
              </a:ext>
            </a:extLst>
          </p:cNvPr>
          <p:cNvSpPr>
            <a:spLocks noGrp="1"/>
          </p:cNvSpPr>
          <p:nvPr>
            <p:ph type="sldNum" sz="quarter" idx="12"/>
          </p:nvPr>
        </p:nvSpPr>
        <p:spPr/>
        <p:txBody>
          <a:bodyPr/>
          <a:lstStyle/>
          <a:p>
            <a:fld id="{0D6B226B-BE6E-46D3-8195-5D15E7299F7F}" type="slidenum">
              <a:rPr lang="en-US" smtClean="0"/>
              <a:t>‹#›</a:t>
            </a:fld>
            <a:endParaRPr lang="en-US"/>
          </a:p>
        </p:txBody>
      </p:sp>
    </p:spTree>
    <p:extLst>
      <p:ext uri="{BB962C8B-B14F-4D97-AF65-F5344CB8AC3E}">
        <p14:creationId xmlns:p14="http://schemas.microsoft.com/office/powerpoint/2010/main" val="2737481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A0DF-20AB-45C5-B9CD-E20E2D5E2B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F482E6-B83E-4982-9600-4CFBA7BE4B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83F47A-253A-4CA0-9BEF-EFC88DC8DC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1FF242-FBC2-4730-9FE8-D0E628872172}"/>
              </a:ext>
            </a:extLst>
          </p:cNvPr>
          <p:cNvSpPr>
            <a:spLocks noGrp="1"/>
          </p:cNvSpPr>
          <p:nvPr>
            <p:ph type="dt" sz="half" idx="10"/>
          </p:nvPr>
        </p:nvSpPr>
        <p:spPr/>
        <p:txBody>
          <a:bodyPr/>
          <a:lstStyle/>
          <a:p>
            <a:fld id="{CB97580D-71E7-4511-8412-E026BB7BA12C}" type="datetimeFigureOut">
              <a:rPr lang="en-US" smtClean="0"/>
              <a:t>1/17/2021</a:t>
            </a:fld>
            <a:endParaRPr lang="en-US"/>
          </a:p>
        </p:txBody>
      </p:sp>
      <p:sp>
        <p:nvSpPr>
          <p:cNvPr id="6" name="Footer Placeholder 5">
            <a:extLst>
              <a:ext uri="{FF2B5EF4-FFF2-40B4-BE49-F238E27FC236}">
                <a16:creationId xmlns:a16="http://schemas.microsoft.com/office/drawing/2014/main" id="{CA5A9555-CEB3-45CF-9E97-80FA3CC339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563C01-6C55-43DC-8323-1F050CC8ABB2}"/>
              </a:ext>
            </a:extLst>
          </p:cNvPr>
          <p:cNvSpPr>
            <a:spLocks noGrp="1"/>
          </p:cNvSpPr>
          <p:nvPr>
            <p:ph type="sldNum" sz="quarter" idx="12"/>
          </p:nvPr>
        </p:nvSpPr>
        <p:spPr/>
        <p:txBody>
          <a:bodyPr/>
          <a:lstStyle/>
          <a:p>
            <a:fld id="{0D6B226B-BE6E-46D3-8195-5D15E7299F7F}" type="slidenum">
              <a:rPr lang="en-US" smtClean="0"/>
              <a:t>‹#›</a:t>
            </a:fld>
            <a:endParaRPr lang="en-US"/>
          </a:p>
        </p:txBody>
      </p:sp>
    </p:spTree>
    <p:extLst>
      <p:ext uri="{BB962C8B-B14F-4D97-AF65-F5344CB8AC3E}">
        <p14:creationId xmlns:p14="http://schemas.microsoft.com/office/powerpoint/2010/main" val="330544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FECB-4392-4698-A1E0-C5793CBE98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B3AF11-1D40-487F-AF47-39D23FEAC2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40606D-13F4-446C-84AD-63329641E1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E9FD6-8542-43EE-AA44-DA864C6DA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5D8635-BCA3-45CA-978E-718604E0CB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509E49-9B4A-40FD-B94F-1B8A09F88A9C}"/>
              </a:ext>
            </a:extLst>
          </p:cNvPr>
          <p:cNvSpPr>
            <a:spLocks noGrp="1"/>
          </p:cNvSpPr>
          <p:nvPr>
            <p:ph type="dt" sz="half" idx="10"/>
          </p:nvPr>
        </p:nvSpPr>
        <p:spPr/>
        <p:txBody>
          <a:bodyPr/>
          <a:lstStyle/>
          <a:p>
            <a:fld id="{CB97580D-71E7-4511-8412-E026BB7BA12C}" type="datetimeFigureOut">
              <a:rPr lang="en-US" smtClean="0"/>
              <a:t>1/17/2021</a:t>
            </a:fld>
            <a:endParaRPr lang="en-US"/>
          </a:p>
        </p:txBody>
      </p:sp>
      <p:sp>
        <p:nvSpPr>
          <p:cNvPr id="8" name="Footer Placeholder 7">
            <a:extLst>
              <a:ext uri="{FF2B5EF4-FFF2-40B4-BE49-F238E27FC236}">
                <a16:creationId xmlns:a16="http://schemas.microsoft.com/office/drawing/2014/main" id="{4E337EBC-40B9-4E4C-8B6D-E781356DC9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DB6B5-0D57-4880-A2C2-D30FF361BF93}"/>
              </a:ext>
            </a:extLst>
          </p:cNvPr>
          <p:cNvSpPr>
            <a:spLocks noGrp="1"/>
          </p:cNvSpPr>
          <p:nvPr>
            <p:ph type="sldNum" sz="quarter" idx="12"/>
          </p:nvPr>
        </p:nvSpPr>
        <p:spPr/>
        <p:txBody>
          <a:bodyPr/>
          <a:lstStyle/>
          <a:p>
            <a:fld id="{0D6B226B-BE6E-46D3-8195-5D15E7299F7F}" type="slidenum">
              <a:rPr lang="en-US" smtClean="0"/>
              <a:t>‹#›</a:t>
            </a:fld>
            <a:endParaRPr lang="en-US"/>
          </a:p>
        </p:txBody>
      </p:sp>
    </p:spTree>
    <p:extLst>
      <p:ext uri="{BB962C8B-B14F-4D97-AF65-F5344CB8AC3E}">
        <p14:creationId xmlns:p14="http://schemas.microsoft.com/office/powerpoint/2010/main" val="450123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B271A-A5B6-41C5-BC0D-B3DD709BAC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736D58-DE25-4537-8955-E6056125EE76}"/>
              </a:ext>
            </a:extLst>
          </p:cNvPr>
          <p:cNvSpPr>
            <a:spLocks noGrp="1"/>
          </p:cNvSpPr>
          <p:nvPr>
            <p:ph type="dt" sz="half" idx="10"/>
          </p:nvPr>
        </p:nvSpPr>
        <p:spPr/>
        <p:txBody>
          <a:bodyPr/>
          <a:lstStyle/>
          <a:p>
            <a:fld id="{CB97580D-71E7-4511-8412-E026BB7BA12C}" type="datetimeFigureOut">
              <a:rPr lang="en-US" smtClean="0"/>
              <a:t>1/17/2021</a:t>
            </a:fld>
            <a:endParaRPr lang="en-US"/>
          </a:p>
        </p:txBody>
      </p:sp>
      <p:sp>
        <p:nvSpPr>
          <p:cNvPr id="4" name="Footer Placeholder 3">
            <a:extLst>
              <a:ext uri="{FF2B5EF4-FFF2-40B4-BE49-F238E27FC236}">
                <a16:creationId xmlns:a16="http://schemas.microsoft.com/office/drawing/2014/main" id="{1AE895FC-0CAB-4F89-813E-7D5A762A07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A56E12-50FA-40FB-8CDB-CA888D509368}"/>
              </a:ext>
            </a:extLst>
          </p:cNvPr>
          <p:cNvSpPr>
            <a:spLocks noGrp="1"/>
          </p:cNvSpPr>
          <p:nvPr>
            <p:ph type="sldNum" sz="quarter" idx="12"/>
          </p:nvPr>
        </p:nvSpPr>
        <p:spPr/>
        <p:txBody>
          <a:bodyPr/>
          <a:lstStyle/>
          <a:p>
            <a:fld id="{0D6B226B-BE6E-46D3-8195-5D15E7299F7F}" type="slidenum">
              <a:rPr lang="en-US" smtClean="0"/>
              <a:t>‹#›</a:t>
            </a:fld>
            <a:endParaRPr lang="en-US"/>
          </a:p>
        </p:txBody>
      </p:sp>
    </p:spTree>
    <p:extLst>
      <p:ext uri="{BB962C8B-B14F-4D97-AF65-F5344CB8AC3E}">
        <p14:creationId xmlns:p14="http://schemas.microsoft.com/office/powerpoint/2010/main" val="3290341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481A73-2DEF-4CE7-8BEC-90A0D2DD1AFD}"/>
              </a:ext>
            </a:extLst>
          </p:cNvPr>
          <p:cNvSpPr>
            <a:spLocks noGrp="1"/>
          </p:cNvSpPr>
          <p:nvPr>
            <p:ph type="dt" sz="half" idx="10"/>
          </p:nvPr>
        </p:nvSpPr>
        <p:spPr/>
        <p:txBody>
          <a:bodyPr/>
          <a:lstStyle/>
          <a:p>
            <a:fld id="{CB97580D-71E7-4511-8412-E026BB7BA12C}" type="datetimeFigureOut">
              <a:rPr lang="en-US" smtClean="0"/>
              <a:t>1/17/2021</a:t>
            </a:fld>
            <a:endParaRPr lang="en-US"/>
          </a:p>
        </p:txBody>
      </p:sp>
      <p:sp>
        <p:nvSpPr>
          <p:cNvPr id="3" name="Footer Placeholder 2">
            <a:extLst>
              <a:ext uri="{FF2B5EF4-FFF2-40B4-BE49-F238E27FC236}">
                <a16:creationId xmlns:a16="http://schemas.microsoft.com/office/drawing/2014/main" id="{12E3CBCE-BAE5-4F67-86ED-C291F8141E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6537A6-4835-4A2A-B671-CB40EFCA40FD}"/>
              </a:ext>
            </a:extLst>
          </p:cNvPr>
          <p:cNvSpPr>
            <a:spLocks noGrp="1"/>
          </p:cNvSpPr>
          <p:nvPr>
            <p:ph type="sldNum" sz="quarter" idx="12"/>
          </p:nvPr>
        </p:nvSpPr>
        <p:spPr/>
        <p:txBody>
          <a:bodyPr/>
          <a:lstStyle/>
          <a:p>
            <a:fld id="{0D6B226B-BE6E-46D3-8195-5D15E7299F7F}" type="slidenum">
              <a:rPr lang="en-US" smtClean="0"/>
              <a:t>‹#›</a:t>
            </a:fld>
            <a:endParaRPr lang="en-US"/>
          </a:p>
        </p:txBody>
      </p:sp>
    </p:spTree>
    <p:extLst>
      <p:ext uri="{BB962C8B-B14F-4D97-AF65-F5344CB8AC3E}">
        <p14:creationId xmlns:p14="http://schemas.microsoft.com/office/powerpoint/2010/main" val="166316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62E6-DBBE-4113-A135-838BB54461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432405-3F72-4D93-B0BB-6408AD1044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662C82-7E27-429C-9045-435466D66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2B414-23AD-4FA9-A09C-2F6730035334}"/>
              </a:ext>
            </a:extLst>
          </p:cNvPr>
          <p:cNvSpPr>
            <a:spLocks noGrp="1"/>
          </p:cNvSpPr>
          <p:nvPr>
            <p:ph type="dt" sz="half" idx="10"/>
          </p:nvPr>
        </p:nvSpPr>
        <p:spPr/>
        <p:txBody>
          <a:bodyPr/>
          <a:lstStyle/>
          <a:p>
            <a:fld id="{CB97580D-71E7-4511-8412-E026BB7BA12C}" type="datetimeFigureOut">
              <a:rPr lang="en-US" smtClean="0"/>
              <a:t>1/17/2021</a:t>
            </a:fld>
            <a:endParaRPr lang="en-US"/>
          </a:p>
        </p:txBody>
      </p:sp>
      <p:sp>
        <p:nvSpPr>
          <p:cNvPr id="6" name="Footer Placeholder 5">
            <a:extLst>
              <a:ext uri="{FF2B5EF4-FFF2-40B4-BE49-F238E27FC236}">
                <a16:creationId xmlns:a16="http://schemas.microsoft.com/office/drawing/2014/main" id="{DEF959CF-4FD7-4C8F-844E-9147E63D2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8A397-4BFB-402E-A230-037B37E80450}"/>
              </a:ext>
            </a:extLst>
          </p:cNvPr>
          <p:cNvSpPr>
            <a:spLocks noGrp="1"/>
          </p:cNvSpPr>
          <p:nvPr>
            <p:ph type="sldNum" sz="quarter" idx="12"/>
          </p:nvPr>
        </p:nvSpPr>
        <p:spPr/>
        <p:txBody>
          <a:bodyPr/>
          <a:lstStyle/>
          <a:p>
            <a:fld id="{0D6B226B-BE6E-46D3-8195-5D15E7299F7F}" type="slidenum">
              <a:rPr lang="en-US" smtClean="0"/>
              <a:t>‹#›</a:t>
            </a:fld>
            <a:endParaRPr lang="en-US"/>
          </a:p>
        </p:txBody>
      </p:sp>
    </p:spTree>
    <p:extLst>
      <p:ext uri="{BB962C8B-B14F-4D97-AF65-F5344CB8AC3E}">
        <p14:creationId xmlns:p14="http://schemas.microsoft.com/office/powerpoint/2010/main" val="75118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A5E6-2CEA-4872-ACB0-32A57D084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048CBF-97C4-4D8D-B447-FC933D1D19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F3EC13-7C89-4855-BCAB-3E454DB7B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8A7C0-3781-4AB6-A35F-37992A567FD1}"/>
              </a:ext>
            </a:extLst>
          </p:cNvPr>
          <p:cNvSpPr>
            <a:spLocks noGrp="1"/>
          </p:cNvSpPr>
          <p:nvPr>
            <p:ph type="dt" sz="half" idx="10"/>
          </p:nvPr>
        </p:nvSpPr>
        <p:spPr/>
        <p:txBody>
          <a:bodyPr/>
          <a:lstStyle/>
          <a:p>
            <a:fld id="{CB97580D-71E7-4511-8412-E026BB7BA12C}" type="datetimeFigureOut">
              <a:rPr lang="en-US" smtClean="0"/>
              <a:t>1/17/2021</a:t>
            </a:fld>
            <a:endParaRPr lang="en-US"/>
          </a:p>
        </p:txBody>
      </p:sp>
      <p:sp>
        <p:nvSpPr>
          <p:cNvPr id="6" name="Footer Placeholder 5">
            <a:extLst>
              <a:ext uri="{FF2B5EF4-FFF2-40B4-BE49-F238E27FC236}">
                <a16:creationId xmlns:a16="http://schemas.microsoft.com/office/drawing/2014/main" id="{1849416C-B120-46D8-B4B9-A683FA8C9B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8EC51F-0AB4-4A86-B231-5B1C46D8A3B6}"/>
              </a:ext>
            </a:extLst>
          </p:cNvPr>
          <p:cNvSpPr>
            <a:spLocks noGrp="1"/>
          </p:cNvSpPr>
          <p:nvPr>
            <p:ph type="sldNum" sz="quarter" idx="12"/>
          </p:nvPr>
        </p:nvSpPr>
        <p:spPr/>
        <p:txBody>
          <a:bodyPr/>
          <a:lstStyle/>
          <a:p>
            <a:fld id="{0D6B226B-BE6E-46D3-8195-5D15E7299F7F}" type="slidenum">
              <a:rPr lang="en-US" smtClean="0"/>
              <a:t>‹#›</a:t>
            </a:fld>
            <a:endParaRPr lang="en-US"/>
          </a:p>
        </p:txBody>
      </p:sp>
    </p:spTree>
    <p:extLst>
      <p:ext uri="{BB962C8B-B14F-4D97-AF65-F5344CB8AC3E}">
        <p14:creationId xmlns:p14="http://schemas.microsoft.com/office/powerpoint/2010/main" val="420113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3374EB-67AB-4094-9F67-20D3B37E2B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11F814-1DCA-4147-A5B6-612E5EE15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AF11E5-DCB5-4A56-B8AD-6223CBDC2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7580D-71E7-4511-8412-E026BB7BA12C}" type="datetimeFigureOut">
              <a:rPr lang="en-US" smtClean="0"/>
              <a:t>1/17/2021</a:t>
            </a:fld>
            <a:endParaRPr lang="en-US"/>
          </a:p>
        </p:txBody>
      </p:sp>
      <p:sp>
        <p:nvSpPr>
          <p:cNvPr id="5" name="Footer Placeholder 4">
            <a:extLst>
              <a:ext uri="{FF2B5EF4-FFF2-40B4-BE49-F238E27FC236}">
                <a16:creationId xmlns:a16="http://schemas.microsoft.com/office/drawing/2014/main" id="{DEFD8CED-3109-44C9-AE3D-07F39D7883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37D850-7A19-4606-9E3C-542393BDD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B226B-BE6E-46D3-8195-5D15E7299F7F}" type="slidenum">
              <a:rPr lang="en-US" smtClean="0"/>
              <a:t>‹#›</a:t>
            </a:fld>
            <a:endParaRPr lang="en-US"/>
          </a:p>
        </p:txBody>
      </p:sp>
    </p:spTree>
    <p:extLst>
      <p:ext uri="{BB962C8B-B14F-4D97-AF65-F5344CB8AC3E}">
        <p14:creationId xmlns:p14="http://schemas.microsoft.com/office/powerpoint/2010/main" val="2624960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CFC8-F58B-4F85-BA16-9A7BF065CC40}"/>
              </a:ext>
            </a:extLst>
          </p:cNvPr>
          <p:cNvSpPr>
            <a:spLocks noGrp="1"/>
          </p:cNvSpPr>
          <p:nvPr>
            <p:ph type="ctrTitle"/>
          </p:nvPr>
        </p:nvSpPr>
        <p:spPr/>
        <p:txBody>
          <a:bodyPr/>
          <a:lstStyle/>
          <a:p>
            <a:r>
              <a:rPr lang="en-US"/>
              <a:t>Operating Systems Structures</a:t>
            </a:r>
          </a:p>
        </p:txBody>
      </p:sp>
      <p:sp>
        <p:nvSpPr>
          <p:cNvPr id="3" name="Subtitle 2">
            <a:extLst>
              <a:ext uri="{FF2B5EF4-FFF2-40B4-BE49-F238E27FC236}">
                <a16:creationId xmlns:a16="http://schemas.microsoft.com/office/drawing/2014/main" id="{8A0997E1-2567-4BFC-B479-2D64831046CA}"/>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F51DCF38-A5F6-4EC3-8CB8-6FC8441EC6A1}"/>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721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E25D-7048-4BBD-B5A5-75D375D6A71C}"/>
              </a:ext>
            </a:extLst>
          </p:cNvPr>
          <p:cNvSpPr>
            <a:spLocks noGrp="1"/>
          </p:cNvSpPr>
          <p:nvPr>
            <p:ph type="title"/>
          </p:nvPr>
        </p:nvSpPr>
        <p:spPr/>
        <p:txBody>
          <a:bodyPr/>
          <a:lstStyle/>
          <a:p>
            <a:r>
              <a:rPr lang="en-US" altLang="en-US" sz="4400" dirty="0"/>
              <a:t>Layered Approach</a:t>
            </a:r>
            <a:endParaRPr lang="en-US" dirty="0"/>
          </a:p>
        </p:txBody>
      </p:sp>
      <p:sp>
        <p:nvSpPr>
          <p:cNvPr id="3" name="Content Placeholder 2">
            <a:extLst>
              <a:ext uri="{FF2B5EF4-FFF2-40B4-BE49-F238E27FC236}">
                <a16:creationId xmlns:a16="http://schemas.microsoft.com/office/drawing/2014/main" id="{6050AC27-F0C8-4446-AC1D-DF9B0974D8F1}"/>
              </a:ext>
            </a:extLst>
          </p:cNvPr>
          <p:cNvSpPr>
            <a:spLocks noGrp="1"/>
          </p:cNvSpPr>
          <p:nvPr>
            <p:ph idx="1"/>
          </p:nvPr>
        </p:nvSpPr>
        <p:spPr/>
        <p:txBody>
          <a:bodyPr>
            <a:normAutofit/>
          </a:bodyPr>
          <a:lstStyle/>
          <a:p>
            <a:r>
              <a:rPr lang="en-US" sz="2400" dirty="0"/>
              <a:t>The operating system is divided into a number of layers (levels), each built on top of lower layers.  </a:t>
            </a:r>
          </a:p>
          <a:p>
            <a:r>
              <a:rPr lang="en-US" sz="2400" dirty="0"/>
              <a:t>The bottom layer (layer 0) is the hardware; the highest (layer N) is the user interface.</a:t>
            </a:r>
          </a:p>
          <a:p>
            <a:r>
              <a:rPr lang="en-US" sz="2400" dirty="0"/>
              <a:t>With modularity, layers are selected such that each uses functions (operations) and services of only lower-level layers.</a:t>
            </a:r>
          </a:p>
          <a:p>
            <a:r>
              <a:rPr lang="en-US" sz="2400" dirty="0"/>
              <a:t>Hence, each layer hides the existence of certain data structures, operations, and hardware from higher-level layers.</a:t>
            </a:r>
          </a:p>
        </p:txBody>
      </p:sp>
      <p:sp>
        <p:nvSpPr>
          <p:cNvPr id="4" name="Rectangle 3">
            <a:extLst>
              <a:ext uri="{FF2B5EF4-FFF2-40B4-BE49-F238E27FC236}">
                <a16:creationId xmlns:a16="http://schemas.microsoft.com/office/drawing/2014/main" id="{F3B84672-54FC-49E9-949E-6580A75B25E4}"/>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05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3E29-102D-4790-8245-7FF75C6501B1}"/>
              </a:ext>
            </a:extLst>
          </p:cNvPr>
          <p:cNvSpPr>
            <a:spLocks noGrp="1"/>
          </p:cNvSpPr>
          <p:nvPr>
            <p:ph type="title"/>
          </p:nvPr>
        </p:nvSpPr>
        <p:spPr/>
        <p:txBody>
          <a:bodyPr/>
          <a:lstStyle/>
          <a:p>
            <a:r>
              <a:rPr lang="en-US" dirty="0"/>
              <a:t>Layered Operating System</a:t>
            </a:r>
          </a:p>
        </p:txBody>
      </p:sp>
      <p:pic>
        <p:nvPicPr>
          <p:cNvPr id="4" name="Picture 3">
            <a:extLst>
              <a:ext uri="{FF2B5EF4-FFF2-40B4-BE49-F238E27FC236}">
                <a16:creationId xmlns:a16="http://schemas.microsoft.com/office/drawing/2014/main" id="{D9B9EC83-E269-4384-AD5B-0C5EB877214C}"/>
              </a:ext>
            </a:extLst>
          </p:cNvPr>
          <p:cNvPicPr>
            <a:picLocks noChangeAspect="1"/>
          </p:cNvPicPr>
          <p:nvPr/>
        </p:nvPicPr>
        <p:blipFill>
          <a:blip r:embed="rId2"/>
          <a:stretch>
            <a:fillRect/>
          </a:stretch>
        </p:blipFill>
        <p:spPr>
          <a:xfrm>
            <a:off x="3290822" y="1690688"/>
            <a:ext cx="5133277" cy="4608975"/>
          </a:xfrm>
          <a:prstGeom prst="rect">
            <a:avLst/>
          </a:prstGeom>
        </p:spPr>
      </p:pic>
      <p:sp>
        <p:nvSpPr>
          <p:cNvPr id="5" name="Rectangle 4">
            <a:extLst>
              <a:ext uri="{FF2B5EF4-FFF2-40B4-BE49-F238E27FC236}">
                <a16:creationId xmlns:a16="http://schemas.microsoft.com/office/drawing/2014/main" id="{AB9FF66B-8D81-4289-ACB8-F03D228DDC2B}"/>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0875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0368-90EF-4B34-9304-2F25DF139623}"/>
              </a:ext>
            </a:extLst>
          </p:cNvPr>
          <p:cNvSpPr>
            <a:spLocks noGrp="1"/>
          </p:cNvSpPr>
          <p:nvPr>
            <p:ph type="title"/>
          </p:nvPr>
        </p:nvSpPr>
        <p:spPr/>
        <p:txBody>
          <a:bodyPr/>
          <a:lstStyle/>
          <a:p>
            <a:r>
              <a:rPr lang="en-US" dirty="0"/>
              <a:t>Layered Approach</a:t>
            </a:r>
          </a:p>
        </p:txBody>
      </p:sp>
      <p:sp>
        <p:nvSpPr>
          <p:cNvPr id="3" name="Content Placeholder 2">
            <a:extLst>
              <a:ext uri="{FF2B5EF4-FFF2-40B4-BE49-F238E27FC236}">
                <a16:creationId xmlns:a16="http://schemas.microsoft.com/office/drawing/2014/main" id="{F7885BE5-C74B-4560-85AD-2C8000B3F4A5}"/>
              </a:ext>
            </a:extLst>
          </p:cNvPr>
          <p:cNvSpPr>
            <a:spLocks noGrp="1"/>
          </p:cNvSpPr>
          <p:nvPr>
            <p:ph idx="1"/>
          </p:nvPr>
        </p:nvSpPr>
        <p:spPr/>
        <p:txBody>
          <a:bodyPr>
            <a:normAutofit/>
          </a:bodyPr>
          <a:lstStyle/>
          <a:p>
            <a:r>
              <a:rPr lang="en-US" sz="2400" dirty="0"/>
              <a:t>Relatively few operating systems use a pure layered approach. </a:t>
            </a:r>
          </a:p>
          <a:p>
            <a:r>
              <a:rPr lang="en-US" sz="2400" dirty="0"/>
              <a:t>One reason involves the challenges of appropriately defining the functionality of each layer. </a:t>
            </a:r>
          </a:p>
          <a:p>
            <a:r>
              <a:rPr lang="en-US" sz="2400" dirty="0"/>
              <a:t>In addition, the overall performance of such systems is poor due to the overhead of requiring a user program to traverse through multiple layers to obtain an operating-system service.</a:t>
            </a:r>
          </a:p>
          <a:p>
            <a:r>
              <a:rPr lang="en-US" sz="2400" dirty="0"/>
              <a:t>Generally, these systems have fewer layers with more functionality, providing most of the advantages of modularized code while avoiding the problems of layer definition and interaction.</a:t>
            </a:r>
          </a:p>
        </p:txBody>
      </p:sp>
      <p:sp>
        <p:nvSpPr>
          <p:cNvPr id="4" name="Rectangle 3">
            <a:extLst>
              <a:ext uri="{FF2B5EF4-FFF2-40B4-BE49-F238E27FC236}">
                <a16:creationId xmlns:a16="http://schemas.microsoft.com/office/drawing/2014/main" id="{793F3AD0-C8CB-4C40-8A0C-8A1B0C82F88D}"/>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497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C048-D262-4987-8103-A3A2FDE509FE}"/>
              </a:ext>
            </a:extLst>
          </p:cNvPr>
          <p:cNvSpPr>
            <a:spLocks noGrp="1"/>
          </p:cNvSpPr>
          <p:nvPr>
            <p:ph type="title"/>
          </p:nvPr>
        </p:nvSpPr>
        <p:spPr/>
        <p:txBody>
          <a:bodyPr/>
          <a:lstStyle/>
          <a:p>
            <a:r>
              <a:rPr lang="en-US" dirty="0"/>
              <a:t>Microkernel System Structure </a:t>
            </a:r>
          </a:p>
        </p:txBody>
      </p:sp>
      <p:sp>
        <p:nvSpPr>
          <p:cNvPr id="3" name="Content Placeholder 2">
            <a:extLst>
              <a:ext uri="{FF2B5EF4-FFF2-40B4-BE49-F238E27FC236}">
                <a16:creationId xmlns:a16="http://schemas.microsoft.com/office/drawing/2014/main" id="{A4876D3A-C812-4201-96E5-9004F5151916}"/>
              </a:ext>
            </a:extLst>
          </p:cNvPr>
          <p:cNvSpPr>
            <a:spLocks noGrp="1"/>
          </p:cNvSpPr>
          <p:nvPr>
            <p:ph idx="1"/>
          </p:nvPr>
        </p:nvSpPr>
        <p:spPr/>
        <p:txBody>
          <a:bodyPr>
            <a:normAutofit/>
          </a:bodyPr>
          <a:lstStyle/>
          <a:p>
            <a:r>
              <a:rPr lang="en-US" sz="2400" dirty="0"/>
              <a:t>We have already seen that the original UNIX system had a monolithic structure.</a:t>
            </a:r>
          </a:p>
          <a:p>
            <a:r>
              <a:rPr lang="en-US" sz="2400" dirty="0"/>
              <a:t>As UNIX expanded, the kernel became large and difficult to manage.</a:t>
            </a:r>
          </a:p>
          <a:p>
            <a:r>
              <a:rPr lang="en-US" sz="2400" dirty="0"/>
              <a:t>In the mid-1980s, researchers at Carnegie Mellon University developed an operating system called Mach that modularized the kernel using the microkernel approach.</a:t>
            </a:r>
          </a:p>
          <a:p>
            <a:r>
              <a:rPr lang="en-US" sz="2400" dirty="0"/>
              <a:t>This method structures the operating system by removing all nonessential components from the kernel and implementing them as user-level programs that reside in separate address spaces.</a:t>
            </a:r>
          </a:p>
        </p:txBody>
      </p:sp>
      <p:sp>
        <p:nvSpPr>
          <p:cNvPr id="4" name="Rectangle 3">
            <a:extLst>
              <a:ext uri="{FF2B5EF4-FFF2-40B4-BE49-F238E27FC236}">
                <a16:creationId xmlns:a16="http://schemas.microsoft.com/office/drawing/2014/main" id="{402ECD8B-B7F9-498B-82C9-8E8BACD0F0BC}"/>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2438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467A79-639D-42CE-96A5-AF58104251C6}"/>
              </a:ext>
            </a:extLst>
          </p:cNvPr>
          <p:cNvSpPr>
            <a:spLocks noGrp="1"/>
          </p:cNvSpPr>
          <p:nvPr>
            <p:ph type="title"/>
          </p:nvPr>
        </p:nvSpPr>
        <p:spPr/>
        <p:txBody>
          <a:bodyPr/>
          <a:lstStyle/>
          <a:p>
            <a:r>
              <a:rPr lang="en-US" dirty="0"/>
              <a:t>Microkernel System Structure </a:t>
            </a:r>
          </a:p>
        </p:txBody>
      </p:sp>
      <p:sp>
        <p:nvSpPr>
          <p:cNvPr id="4" name="Content Placeholder 3">
            <a:extLst>
              <a:ext uri="{FF2B5EF4-FFF2-40B4-BE49-F238E27FC236}">
                <a16:creationId xmlns:a16="http://schemas.microsoft.com/office/drawing/2014/main" id="{616B1C0E-B3EA-4123-AAC7-77C3D6D2443A}"/>
              </a:ext>
            </a:extLst>
          </p:cNvPr>
          <p:cNvSpPr>
            <a:spLocks noGrp="1"/>
          </p:cNvSpPr>
          <p:nvPr>
            <p:ph idx="1"/>
          </p:nvPr>
        </p:nvSpPr>
        <p:spPr/>
        <p:txBody>
          <a:bodyPr>
            <a:normAutofit/>
          </a:bodyPr>
          <a:lstStyle/>
          <a:p>
            <a:r>
              <a:rPr lang="en-US" sz="2400" dirty="0"/>
              <a:t>Move as much functionality as possible from the kernel into “user” space.</a:t>
            </a:r>
          </a:p>
          <a:p>
            <a:r>
              <a:rPr lang="en-US" sz="2400" dirty="0"/>
              <a:t>Only a few essential functions in the kernel:</a:t>
            </a:r>
          </a:p>
          <a:p>
            <a:pPr lvl="1"/>
            <a:r>
              <a:rPr lang="en-US" dirty="0"/>
              <a:t>primitive memory management (address space)</a:t>
            </a:r>
          </a:p>
          <a:p>
            <a:pPr lvl="1"/>
            <a:r>
              <a:rPr lang="en-US" dirty="0"/>
              <a:t>I/O and interrupt management</a:t>
            </a:r>
          </a:p>
          <a:p>
            <a:pPr lvl="1"/>
            <a:r>
              <a:rPr lang="en-US" dirty="0"/>
              <a:t>Inter-Process Communication (IPC)</a:t>
            </a:r>
          </a:p>
          <a:p>
            <a:pPr lvl="1"/>
            <a:r>
              <a:rPr lang="en-US" dirty="0"/>
              <a:t>basic scheduling </a:t>
            </a:r>
          </a:p>
          <a:p>
            <a:r>
              <a:rPr lang="en-US" sz="2400" dirty="0"/>
              <a:t>Other OS services are provided by processes running in user mode (vertical servers):</a:t>
            </a:r>
          </a:p>
          <a:p>
            <a:pPr lvl="1"/>
            <a:r>
              <a:rPr lang="en-US" dirty="0"/>
              <a:t>device drivers, file system, virtual memory…</a:t>
            </a:r>
          </a:p>
        </p:txBody>
      </p:sp>
      <p:sp>
        <p:nvSpPr>
          <p:cNvPr id="5" name="Rectangle 4">
            <a:extLst>
              <a:ext uri="{FF2B5EF4-FFF2-40B4-BE49-F238E27FC236}">
                <a16:creationId xmlns:a16="http://schemas.microsoft.com/office/drawing/2014/main" id="{212BCF24-E31F-44CB-A5B4-06C49CDC8433}"/>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354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95D7DE-777E-485A-A8A5-128C4670BF09}"/>
              </a:ext>
            </a:extLst>
          </p:cNvPr>
          <p:cNvSpPr>
            <a:spLocks noGrp="1"/>
          </p:cNvSpPr>
          <p:nvPr>
            <p:ph type="title"/>
          </p:nvPr>
        </p:nvSpPr>
        <p:spPr/>
        <p:txBody>
          <a:bodyPr/>
          <a:lstStyle/>
          <a:p>
            <a:r>
              <a:rPr lang="en-US" dirty="0"/>
              <a:t>Architecture of a typical microkernel</a:t>
            </a:r>
          </a:p>
        </p:txBody>
      </p:sp>
      <p:pic>
        <p:nvPicPr>
          <p:cNvPr id="6" name="Picture 5">
            <a:extLst>
              <a:ext uri="{FF2B5EF4-FFF2-40B4-BE49-F238E27FC236}">
                <a16:creationId xmlns:a16="http://schemas.microsoft.com/office/drawing/2014/main" id="{5AAE7B47-A272-4D95-B62D-C7B4DA5C6B21}"/>
              </a:ext>
            </a:extLst>
          </p:cNvPr>
          <p:cNvPicPr>
            <a:picLocks noChangeAspect="1"/>
          </p:cNvPicPr>
          <p:nvPr/>
        </p:nvPicPr>
        <p:blipFill>
          <a:blip r:embed="rId2"/>
          <a:stretch>
            <a:fillRect/>
          </a:stretch>
        </p:blipFill>
        <p:spPr>
          <a:xfrm>
            <a:off x="2566198" y="2225412"/>
            <a:ext cx="7538604" cy="3738065"/>
          </a:xfrm>
          <a:prstGeom prst="rect">
            <a:avLst/>
          </a:prstGeom>
        </p:spPr>
      </p:pic>
      <p:sp>
        <p:nvSpPr>
          <p:cNvPr id="7" name="Rectangle 6">
            <a:extLst>
              <a:ext uri="{FF2B5EF4-FFF2-40B4-BE49-F238E27FC236}">
                <a16:creationId xmlns:a16="http://schemas.microsoft.com/office/drawing/2014/main" id="{83D8BB87-BB87-4AAF-90F5-27374F61D129}"/>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0798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4">
            <a:extLst>
              <a:ext uri="{FF2B5EF4-FFF2-40B4-BE49-F238E27FC236}">
                <a16:creationId xmlns:a16="http://schemas.microsoft.com/office/drawing/2014/main" id="{B38BBBBA-6C1A-4C94-92F3-859D5E6F240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18227" y="1522219"/>
            <a:ext cx="7363812" cy="4600285"/>
          </a:xfrm>
          <a:noFill/>
        </p:spPr>
      </p:pic>
      <p:sp>
        <p:nvSpPr>
          <p:cNvPr id="3" name="Title 2">
            <a:extLst>
              <a:ext uri="{FF2B5EF4-FFF2-40B4-BE49-F238E27FC236}">
                <a16:creationId xmlns:a16="http://schemas.microsoft.com/office/drawing/2014/main" id="{99F57406-CD27-491D-B23C-5063CE58A3C0}"/>
              </a:ext>
            </a:extLst>
          </p:cNvPr>
          <p:cNvSpPr>
            <a:spLocks noGrp="1"/>
          </p:cNvSpPr>
          <p:nvPr>
            <p:ph type="title"/>
          </p:nvPr>
        </p:nvSpPr>
        <p:spPr/>
        <p:txBody>
          <a:bodyPr/>
          <a:lstStyle/>
          <a:p>
            <a:r>
              <a:rPr lang="en-US" dirty="0"/>
              <a:t>Layered vs. Microkernel Architecture</a:t>
            </a:r>
          </a:p>
        </p:txBody>
      </p:sp>
      <p:sp>
        <p:nvSpPr>
          <p:cNvPr id="4" name="Rectangle 3">
            <a:extLst>
              <a:ext uri="{FF2B5EF4-FFF2-40B4-BE49-F238E27FC236}">
                <a16:creationId xmlns:a16="http://schemas.microsoft.com/office/drawing/2014/main" id="{9E9189A6-555C-4E21-BCCA-A851CAE49480}"/>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4F24-D989-4C5A-AFE3-425311211E9E}"/>
              </a:ext>
            </a:extLst>
          </p:cNvPr>
          <p:cNvSpPr>
            <a:spLocks noGrp="1"/>
          </p:cNvSpPr>
          <p:nvPr>
            <p:ph type="title"/>
          </p:nvPr>
        </p:nvSpPr>
        <p:spPr/>
        <p:txBody>
          <a:bodyPr/>
          <a:lstStyle/>
          <a:p>
            <a:r>
              <a:rPr lang="en-US" dirty="0"/>
              <a:t>Microkernel System Structure </a:t>
            </a:r>
          </a:p>
        </p:txBody>
      </p:sp>
      <p:sp>
        <p:nvSpPr>
          <p:cNvPr id="3" name="Content Placeholder 2">
            <a:extLst>
              <a:ext uri="{FF2B5EF4-FFF2-40B4-BE49-F238E27FC236}">
                <a16:creationId xmlns:a16="http://schemas.microsoft.com/office/drawing/2014/main" id="{8E546497-ECDE-42BC-A68C-3C276C57E59F}"/>
              </a:ext>
            </a:extLst>
          </p:cNvPr>
          <p:cNvSpPr>
            <a:spLocks noGrp="1"/>
          </p:cNvSpPr>
          <p:nvPr>
            <p:ph idx="1"/>
          </p:nvPr>
        </p:nvSpPr>
        <p:spPr/>
        <p:txBody>
          <a:bodyPr>
            <a:normAutofit/>
          </a:bodyPr>
          <a:lstStyle/>
          <a:p>
            <a:r>
              <a:rPr lang="en-US" sz="2400" dirty="0"/>
              <a:t>Communication takes place between user modules using message passing.</a:t>
            </a:r>
          </a:p>
          <a:p>
            <a:r>
              <a:rPr lang="en-US" sz="2400" dirty="0"/>
              <a:t>More flexibility, extensibility, portability and reliability. 	</a:t>
            </a:r>
          </a:p>
          <a:p>
            <a:r>
              <a:rPr lang="en-US" sz="2400" dirty="0"/>
              <a:t>But performance overhead caused by replacing service calls with message exchanges between processes.</a:t>
            </a:r>
          </a:p>
          <a:p>
            <a:endParaRPr lang="en-US" sz="2400" dirty="0"/>
          </a:p>
        </p:txBody>
      </p:sp>
      <p:pic>
        <p:nvPicPr>
          <p:cNvPr id="4" name="Picture 5" descr="software">
            <a:extLst>
              <a:ext uri="{FF2B5EF4-FFF2-40B4-BE49-F238E27FC236}">
                <a16:creationId xmlns:a16="http://schemas.microsoft.com/office/drawing/2014/main" id="{20B5AC15-062A-424B-8003-071C9C9D8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639050" y="4426253"/>
            <a:ext cx="2636838" cy="1498600"/>
          </a:xfrm>
          <a:prstGeom prst="rect">
            <a:avLst/>
          </a:prstGeom>
        </p:spPr>
      </p:pic>
      <p:pic>
        <p:nvPicPr>
          <p:cNvPr id="5" name="Picture 7" descr="OnCore_Linux">
            <a:extLst>
              <a:ext uri="{FF2B5EF4-FFF2-40B4-BE49-F238E27FC236}">
                <a16:creationId xmlns:a16="http://schemas.microsoft.com/office/drawing/2014/main" id="{B9C6A5E1-25B3-45E7-89B9-5E6B7D517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745038" y="4342117"/>
            <a:ext cx="2379662" cy="1590675"/>
          </a:xfrm>
          <a:prstGeom prst="rect">
            <a:avLst/>
          </a:prstGeom>
          <a:noFill/>
        </p:spPr>
      </p:pic>
      <p:sp>
        <p:nvSpPr>
          <p:cNvPr id="6" name="Rectangle 5">
            <a:extLst>
              <a:ext uri="{FF2B5EF4-FFF2-40B4-BE49-F238E27FC236}">
                <a16:creationId xmlns:a16="http://schemas.microsoft.com/office/drawing/2014/main" id="{50490184-5F49-423C-A120-EA51371A63C7}"/>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535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0196-6E56-49C3-8D09-AD21E51534A7}"/>
              </a:ext>
            </a:extLst>
          </p:cNvPr>
          <p:cNvSpPr>
            <a:spLocks noGrp="1"/>
          </p:cNvSpPr>
          <p:nvPr>
            <p:ph type="title"/>
          </p:nvPr>
        </p:nvSpPr>
        <p:spPr/>
        <p:txBody>
          <a:bodyPr/>
          <a:lstStyle/>
          <a:p>
            <a:r>
              <a:rPr lang="en-US" dirty="0"/>
              <a:t>Benefits of a Microkernel Organization </a:t>
            </a:r>
          </a:p>
        </p:txBody>
      </p:sp>
      <p:sp>
        <p:nvSpPr>
          <p:cNvPr id="3" name="Content Placeholder 2">
            <a:extLst>
              <a:ext uri="{FF2B5EF4-FFF2-40B4-BE49-F238E27FC236}">
                <a16:creationId xmlns:a16="http://schemas.microsoft.com/office/drawing/2014/main" id="{323B1143-4609-4C0A-A829-4358AC152BCB}"/>
              </a:ext>
            </a:extLst>
          </p:cNvPr>
          <p:cNvSpPr>
            <a:spLocks noGrp="1"/>
          </p:cNvSpPr>
          <p:nvPr>
            <p:ph idx="1"/>
          </p:nvPr>
        </p:nvSpPr>
        <p:spPr/>
        <p:txBody>
          <a:bodyPr>
            <a:normAutofit/>
          </a:bodyPr>
          <a:lstStyle/>
          <a:p>
            <a:r>
              <a:rPr lang="en-US" dirty="0"/>
              <a:t>Extensibility/Reliability</a:t>
            </a:r>
          </a:p>
          <a:p>
            <a:pPr lvl="1"/>
            <a:r>
              <a:rPr lang="en-US" dirty="0"/>
              <a:t>easier to extend a microkernel</a:t>
            </a:r>
          </a:p>
          <a:p>
            <a:pPr lvl="1"/>
            <a:r>
              <a:rPr lang="en-US" dirty="0"/>
              <a:t>easier to port the operating system to new architectures</a:t>
            </a:r>
          </a:p>
          <a:p>
            <a:pPr lvl="1"/>
            <a:r>
              <a:rPr lang="en-US" dirty="0"/>
              <a:t>more reliable (less code is running in kernel mode)</a:t>
            </a:r>
          </a:p>
          <a:p>
            <a:pPr lvl="1"/>
            <a:r>
              <a:rPr lang="en-US" dirty="0"/>
              <a:t>more secure</a:t>
            </a:r>
          </a:p>
          <a:p>
            <a:pPr lvl="1"/>
            <a:r>
              <a:rPr lang="en-US" dirty="0"/>
              <a:t>small microkernel can be rigorously tested.</a:t>
            </a:r>
          </a:p>
          <a:p>
            <a:r>
              <a:rPr lang="en-US" dirty="0"/>
              <a:t>Portability</a:t>
            </a:r>
          </a:p>
          <a:p>
            <a:pPr lvl="1"/>
            <a:r>
              <a:rPr lang="en-US" dirty="0"/>
              <a:t>changes needed to port the system to a new processor is done in the microkernel, not in the other services.</a:t>
            </a:r>
          </a:p>
          <a:p>
            <a:endParaRPr lang="en-US" dirty="0"/>
          </a:p>
        </p:txBody>
      </p:sp>
      <p:sp>
        <p:nvSpPr>
          <p:cNvPr id="4" name="Rectangle 3">
            <a:extLst>
              <a:ext uri="{FF2B5EF4-FFF2-40B4-BE49-F238E27FC236}">
                <a16:creationId xmlns:a16="http://schemas.microsoft.com/office/drawing/2014/main" id="{05830FA2-C96E-4253-8C92-F7A537EA4A99}"/>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5043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E6DC-E33E-4AC9-811C-D6A09172264B}"/>
              </a:ext>
            </a:extLst>
          </p:cNvPr>
          <p:cNvSpPr>
            <a:spLocks noGrp="1"/>
          </p:cNvSpPr>
          <p:nvPr>
            <p:ph type="title"/>
          </p:nvPr>
        </p:nvSpPr>
        <p:spPr/>
        <p:txBody>
          <a:bodyPr/>
          <a:lstStyle/>
          <a:p>
            <a:r>
              <a:rPr lang="en-US" dirty="0"/>
              <a:t>Benefits of Microkernel Organization </a:t>
            </a:r>
          </a:p>
        </p:txBody>
      </p:sp>
      <p:sp>
        <p:nvSpPr>
          <p:cNvPr id="3" name="Content Placeholder 2">
            <a:extLst>
              <a:ext uri="{FF2B5EF4-FFF2-40B4-BE49-F238E27FC236}">
                <a16:creationId xmlns:a16="http://schemas.microsoft.com/office/drawing/2014/main" id="{0B11C3E2-EEAF-44C5-B9D6-4F43D6D73E90}"/>
              </a:ext>
            </a:extLst>
          </p:cNvPr>
          <p:cNvSpPr>
            <a:spLocks noGrp="1"/>
          </p:cNvSpPr>
          <p:nvPr>
            <p:ph idx="1"/>
          </p:nvPr>
        </p:nvSpPr>
        <p:spPr/>
        <p:txBody>
          <a:bodyPr/>
          <a:lstStyle/>
          <a:p>
            <a:r>
              <a:rPr lang="en-US" dirty="0"/>
              <a:t>Distributed system support</a:t>
            </a:r>
          </a:p>
          <a:p>
            <a:pPr lvl="1"/>
            <a:r>
              <a:rPr lang="en-US" dirty="0"/>
              <a:t>message are sent without knowing what the target machine is.</a:t>
            </a:r>
          </a:p>
          <a:p>
            <a:r>
              <a:rPr lang="en-US" dirty="0"/>
              <a:t>Object-oriented operating system</a:t>
            </a:r>
          </a:p>
          <a:p>
            <a:pPr lvl="1"/>
            <a:r>
              <a:rPr lang="en-US" dirty="0"/>
              <a:t>components are objects with clearly defined interfaces that can be interconnected to form software.</a:t>
            </a:r>
          </a:p>
          <a:p>
            <a:endParaRPr lang="en-US" dirty="0"/>
          </a:p>
        </p:txBody>
      </p:sp>
      <p:sp>
        <p:nvSpPr>
          <p:cNvPr id="4" name="Rectangle 3">
            <a:extLst>
              <a:ext uri="{FF2B5EF4-FFF2-40B4-BE49-F238E27FC236}">
                <a16:creationId xmlns:a16="http://schemas.microsoft.com/office/drawing/2014/main" id="{8A95412D-707D-4065-94A4-094BB1EFBB2C}"/>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31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0460C-51EA-4636-95C7-60ACD1C04D6A}"/>
              </a:ext>
            </a:extLst>
          </p:cNvPr>
          <p:cNvSpPr>
            <a:spLocks noGrp="1"/>
          </p:cNvSpPr>
          <p:nvPr>
            <p:ph type="title"/>
          </p:nvPr>
        </p:nvSpPr>
        <p:spPr/>
        <p:txBody>
          <a:bodyPr/>
          <a:lstStyle/>
          <a:p>
            <a:r>
              <a:rPr lang="en-US" dirty="0"/>
              <a:t>Operating Systems Structures</a:t>
            </a:r>
          </a:p>
        </p:txBody>
      </p:sp>
      <p:sp>
        <p:nvSpPr>
          <p:cNvPr id="3" name="Content Placeholder 2">
            <a:extLst>
              <a:ext uri="{FF2B5EF4-FFF2-40B4-BE49-F238E27FC236}">
                <a16:creationId xmlns:a16="http://schemas.microsoft.com/office/drawing/2014/main" id="{48BA3F43-3B48-438F-8BB4-3E7486FD4042}"/>
              </a:ext>
            </a:extLst>
          </p:cNvPr>
          <p:cNvSpPr>
            <a:spLocks noGrp="1"/>
          </p:cNvSpPr>
          <p:nvPr>
            <p:ph idx="1"/>
          </p:nvPr>
        </p:nvSpPr>
        <p:spPr/>
        <p:txBody>
          <a:bodyPr>
            <a:normAutofit/>
          </a:bodyPr>
          <a:lstStyle/>
          <a:p>
            <a:r>
              <a:rPr lang="en-US" sz="2400" dirty="0"/>
              <a:t>A system as large and complex as a modern operating system must be engineered carefully if it is to function properly and be modified easily</a:t>
            </a:r>
          </a:p>
          <a:p>
            <a:r>
              <a:rPr lang="en-US" sz="2400" dirty="0"/>
              <a:t>Structure/Organization/Layout of OSs:</a:t>
            </a:r>
          </a:p>
          <a:p>
            <a:pPr lvl="1"/>
            <a:r>
              <a:rPr lang="en-US" dirty="0"/>
              <a:t>Monolithic Structure(one unstructured program)</a:t>
            </a:r>
          </a:p>
          <a:p>
            <a:pPr lvl="1"/>
            <a:r>
              <a:rPr lang="en-US" dirty="0"/>
              <a:t>Layered Approach</a:t>
            </a:r>
          </a:p>
          <a:p>
            <a:pPr lvl="1"/>
            <a:r>
              <a:rPr lang="en-US" dirty="0"/>
              <a:t>Microkernels</a:t>
            </a:r>
          </a:p>
          <a:p>
            <a:pPr lvl="1"/>
            <a:r>
              <a:rPr lang="en-US" dirty="0"/>
              <a:t>Hybrid systems</a:t>
            </a:r>
          </a:p>
          <a:p>
            <a:endParaRPr lang="en-US" sz="2400" dirty="0"/>
          </a:p>
        </p:txBody>
      </p:sp>
      <p:pic>
        <p:nvPicPr>
          <p:cNvPr id="4" name="Picture 6" descr="layers_os">
            <a:extLst>
              <a:ext uri="{FF2B5EF4-FFF2-40B4-BE49-F238E27FC236}">
                <a16:creationId xmlns:a16="http://schemas.microsoft.com/office/drawing/2014/main" id="{CE3BC371-0ECD-42E1-B25B-B934AAA11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152670" y="3429000"/>
            <a:ext cx="2437634" cy="1839057"/>
          </a:xfrm>
          <a:prstGeom prst="rect">
            <a:avLst/>
          </a:prstGeom>
        </p:spPr>
      </p:pic>
      <p:sp>
        <p:nvSpPr>
          <p:cNvPr id="5" name="Rectangle 4">
            <a:extLst>
              <a:ext uri="{FF2B5EF4-FFF2-40B4-BE49-F238E27FC236}">
                <a16:creationId xmlns:a16="http://schemas.microsoft.com/office/drawing/2014/main" id="{A4CFB103-0711-446B-A280-7C1A830E0AF0}"/>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143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20B0-1DDF-4805-8F00-EA6BD2F4A1EB}"/>
              </a:ext>
            </a:extLst>
          </p:cNvPr>
          <p:cNvSpPr>
            <a:spLocks noGrp="1"/>
          </p:cNvSpPr>
          <p:nvPr>
            <p:ph type="title"/>
          </p:nvPr>
        </p:nvSpPr>
        <p:spPr/>
        <p:txBody>
          <a:bodyPr/>
          <a:lstStyle/>
          <a:p>
            <a:r>
              <a:rPr lang="en-IN" dirty="0"/>
              <a:t>Disadvantages of Microkernel Structure</a:t>
            </a:r>
            <a:endParaRPr lang="en-US" dirty="0"/>
          </a:p>
        </p:txBody>
      </p:sp>
      <p:sp>
        <p:nvSpPr>
          <p:cNvPr id="3" name="Content Placeholder 2">
            <a:extLst>
              <a:ext uri="{FF2B5EF4-FFF2-40B4-BE49-F238E27FC236}">
                <a16:creationId xmlns:a16="http://schemas.microsoft.com/office/drawing/2014/main" id="{CCD1C8BF-267B-4E1E-9053-77EF4B2AC207}"/>
              </a:ext>
            </a:extLst>
          </p:cNvPr>
          <p:cNvSpPr>
            <a:spLocks noGrp="1"/>
          </p:cNvSpPr>
          <p:nvPr>
            <p:ph idx="1"/>
          </p:nvPr>
        </p:nvSpPr>
        <p:spPr/>
        <p:txBody>
          <a:bodyPr>
            <a:normAutofit/>
          </a:bodyPr>
          <a:lstStyle/>
          <a:p>
            <a:r>
              <a:rPr lang="en-US" sz="2400" dirty="0"/>
              <a:t>Unfortunately, the performance of microkernels can suffer due to increased system-function overhead. </a:t>
            </a:r>
          </a:p>
          <a:p>
            <a:r>
              <a:rPr lang="en-US" sz="2400" dirty="0"/>
              <a:t>When two user-level services must communicate, messages must be copied between the services, which reside in separate address spaces. </a:t>
            </a:r>
          </a:p>
          <a:p>
            <a:r>
              <a:rPr lang="en-US" sz="2400" dirty="0"/>
              <a:t>In addition, the operating system may have to switch from one process to the next to exchange the messages. </a:t>
            </a:r>
          </a:p>
          <a:p>
            <a:r>
              <a:rPr lang="en-US" sz="2400" dirty="0"/>
              <a:t>The overhead involved in copying messages and switching between processes has been the largest impediment to the growth of microkernel-based operating systems.</a:t>
            </a:r>
          </a:p>
        </p:txBody>
      </p:sp>
      <p:sp>
        <p:nvSpPr>
          <p:cNvPr id="4" name="Rectangle 3">
            <a:extLst>
              <a:ext uri="{FF2B5EF4-FFF2-40B4-BE49-F238E27FC236}">
                <a16:creationId xmlns:a16="http://schemas.microsoft.com/office/drawing/2014/main" id="{F8F0B999-3AD4-41AF-83D0-C1DCD0B1324C}"/>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244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8FE2-97A5-4329-8031-D27A7456C2D0}"/>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D35226D2-EB97-4E36-B873-3887E0AAA71C}"/>
              </a:ext>
            </a:extLst>
          </p:cNvPr>
          <p:cNvSpPr>
            <a:spLocks noGrp="1"/>
          </p:cNvSpPr>
          <p:nvPr>
            <p:ph idx="1"/>
          </p:nvPr>
        </p:nvSpPr>
        <p:spPr/>
        <p:txBody>
          <a:bodyPr>
            <a:normAutofit/>
          </a:bodyPr>
          <a:lstStyle/>
          <a:p>
            <a:r>
              <a:rPr lang="en-US" sz="2400" dirty="0"/>
              <a:t>The best current methodology for operating-system design involves using loadable kernel modules (LKMs). </a:t>
            </a:r>
          </a:p>
          <a:p>
            <a:r>
              <a:rPr lang="en-US" sz="2400" dirty="0"/>
              <a:t>Here, the kernel has a set of core components and can link in additional services via modules, either at boot time or during run time. </a:t>
            </a:r>
          </a:p>
          <a:p>
            <a:r>
              <a:rPr lang="en-US" sz="2400" dirty="0"/>
              <a:t>This type of design is common in modern implementations of UNIX, such as Linux, macOS, and Solaris, as well as Windows.</a:t>
            </a:r>
          </a:p>
          <a:p>
            <a:r>
              <a:rPr lang="en-US" sz="2400" dirty="0"/>
              <a:t>The idea of the design is for the kernel to provide core services, while other services are implemented dynamically, as the kernel is running. </a:t>
            </a:r>
          </a:p>
        </p:txBody>
      </p:sp>
      <p:sp>
        <p:nvSpPr>
          <p:cNvPr id="4" name="Rectangle 3">
            <a:extLst>
              <a:ext uri="{FF2B5EF4-FFF2-40B4-BE49-F238E27FC236}">
                <a16:creationId xmlns:a16="http://schemas.microsoft.com/office/drawing/2014/main" id="{DC287664-CD09-431D-882B-66D624916517}"/>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80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D821-B7EE-4F38-BC20-C24C733AFE34}"/>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1C2B0317-3E80-4DA2-87E3-13A0D5ECFA76}"/>
              </a:ext>
            </a:extLst>
          </p:cNvPr>
          <p:cNvSpPr>
            <a:spLocks noGrp="1"/>
          </p:cNvSpPr>
          <p:nvPr>
            <p:ph idx="1"/>
          </p:nvPr>
        </p:nvSpPr>
        <p:spPr/>
        <p:txBody>
          <a:bodyPr>
            <a:normAutofit/>
          </a:bodyPr>
          <a:lstStyle/>
          <a:p>
            <a:r>
              <a:rPr lang="en-US" sz="2400" dirty="0"/>
              <a:t>Linking services dynamically is preferable to adding new features directly to the kernel, which would require recompiling the kernel every time a change was made.</a:t>
            </a:r>
          </a:p>
          <a:p>
            <a:r>
              <a:rPr lang="en-US" sz="2400" dirty="0"/>
              <a:t>Thus, for example, we might build CPU scheduling and memory management algorithms directly into the kernel and then add support for different file systems by way of loadable modules.</a:t>
            </a:r>
          </a:p>
          <a:p>
            <a:r>
              <a:rPr lang="en-US" sz="2400" dirty="0"/>
              <a:t>The overall result resembles a layered system in that each kernel section has defined, protected interfaces; but it is more flexible than a layered system, because any module can call any other module. </a:t>
            </a:r>
          </a:p>
          <a:p>
            <a:endParaRPr lang="en-US" sz="2400" dirty="0"/>
          </a:p>
          <a:p>
            <a:endParaRPr lang="en-US" sz="2400" dirty="0"/>
          </a:p>
        </p:txBody>
      </p:sp>
      <p:sp>
        <p:nvSpPr>
          <p:cNvPr id="4" name="Rectangle 3">
            <a:extLst>
              <a:ext uri="{FF2B5EF4-FFF2-40B4-BE49-F238E27FC236}">
                <a16:creationId xmlns:a16="http://schemas.microsoft.com/office/drawing/2014/main" id="{A275B2B0-C21B-4E1B-8EA8-2E293842569D}"/>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481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D383-B6C9-4CF5-8670-5769E2F26F75}"/>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FCC19F3B-CA83-4DC5-AEC4-33EB4C33F37B}"/>
              </a:ext>
            </a:extLst>
          </p:cNvPr>
          <p:cNvSpPr>
            <a:spLocks noGrp="1"/>
          </p:cNvSpPr>
          <p:nvPr>
            <p:ph idx="1"/>
          </p:nvPr>
        </p:nvSpPr>
        <p:spPr/>
        <p:txBody>
          <a:bodyPr>
            <a:normAutofit fontScale="92500"/>
          </a:bodyPr>
          <a:lstStyle/>
          <a:p>
            <a:r>
              <a:rPr lang="en-US" sz="2400" dirty="0"/>
              <a:t>The approach is also similar to the microkernel approach in that the primary module has only core functions and knowledge of how to load and communicate with other modules; but it is more efficient, because modules do not need to invoke message passing in order to communicate.</a:t>
            </a:r>
          </a:p>
          <a:p>
            <a:r>
              <a:rPr lang="en-US" sz="2400" dirty="0"/>
              <a:t>Linux uses loadable kernel modules, primarily for supporting device drivers and file systems. </a:t>
            </a:r>
          </a:p>
          <a:p>
            <a:r>
              <a:rPr lang="en-US" sz="2400" dirty="0"/>
              <a:t>LKMs can be “inserted” into the kernel as the system is started (or booted) or during run time, such as when a USB device is plugged into a running machine. </a:t>
            </a:r>
          </a:p>
          <a:p>
            <a:r>
              <a:rPr lang="en-US" sz="2400" dirty="0"/>
              <a:t>If the Linux kernel does not have the necessary driver, it can be dynamically loaded. </a:t>
            </a:r>
          </a:p>
          <a:p>
            <a:r>
              <a:rPr lang="en-US" sz="2400" dirty="0"/>
              <a:t>LKMs can be removed from the kernel during run time as well. </a:t>
            </a:r>
          </a:p>
          <a:p>
            <a:r>
              <a:rPr lang="en-US" sz="2400" dirty="0"/>
              <a:t>For Linux, LKMs allow a dynamic and modular kernel, while maintaining the performance benefits of a monolithic system.</a:t>
            </a:r>
          </a:p>
          <a:p>
            <a:endParaRPr lang="en-US" sz="2400" dirty="0"/>
          </a:p>
        </p:txBody>
      </p:sp>
      <p:sp>
        <p:nvSpPr>
          <p:cNvPr id="4" name="Rectangle 3">
            <a:extLst>
              <a:ext uri="{FF2B5EF4-FFF2-40B4-BE49-F238E27FC236}">
                <a16:creationId xmlns:a16="http://schemas.microsoft.com/office/drawing/2014/main" id="{7F8A0A49-B1D7-44E2-A3F9-F9DF6E89BA2D}"/>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677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19F7-144F-4089-B53E-7C9AA01BD058}"/>
              </a:ext>
            </a:extLst>
          </p:cNvPr>
          <p:cNvSpPr>
            <a:spLocks noGrp="1"/>
          </p:cNvSpPr>
          <p:nvPr>
            <p:ph type="title"/>
          </p:nvPr>
        </p:nvSpPr>
        <p:spPr/>
        <p:txBody>
          <a:bodyPr/>
          <a:lstStyle/>
          <a:p>
            <a:r>
              <a:rPr lang="en-US" dirty="0"/>
              <a:t>Hybrid Systems</a:t>
            </a:r>
          </a:p>
        </p:txBody>
      </p:sp>
      <p:sp>
        <p:nvSpPr>
          <p:cNvPr id="3" name="Content Placeholder 2">
            <a:extLst>
              <a:ext uri="{FF2B5EF4-FFF2-40B4-BE49-F238E27FC236}">
                <a16:creationId xmlns:a16="http://schemas.microsoft.com/office/drawing/2014/main" id="{74E2FD79-1171-4D76-82C6-B9A7EFE3B5F6}"/>
              </a:ext>
            </a:extLst>
          </p:cNvPr>
          <p:cNvSpPr>
            <a:spLocks noGrp="1"/>
          </p:cNvSpPr>
          <p:nvPr>
            <p:ph idx="1"/>
          </p:nvPr>
        </p:nvSpPr>
        <p:spPr/>
        <p:txBody>
          <a:bodyPr>
            <a:normAutofit/>
          </a:bodyPr>
          <a:lstStyle/>
          <a:p>
            <a:r>
              <a:rPr lang="en-US" sz="2400" dirty="0"/>
              <a:t>In practice, very few operating systems adopt a single, strictly defined structure.</a:t>
            </a:r>
          </a:p>
          <a:p>
            <a:r>
              <a:rPr lang="en-US" sz="2400" dirty="0"/>
              <a:t>Instead, they combine different structures, resulting in hybrid systems that address performance, security, and usability issues. </a:t>
            </a:r>
          </a:p>
          <a:p>
            <a:r>
              <a:rPr lang="en-US" sz="2400" dirty="0"/>
              <a:t>For example, Linux is monolithic, because having the operating system in a single address space provides very efficient performance. </a:t>
            </a:r>
          </a:p>
          <a:p>
            <a:r>
              <a:rPr lang="en-US" sz="2400" dirty="0"/>
              <a:t>However, it also modular, so that new functionality can be dynamically added to the kernel. </a:t>
            </a:r>
          </a:p>
        </p:txBody>
      </p:sp>
      <p:sp>
        <p:nvSpPr>
          <p:cNvPr id="4" name="Rectangle 3">
            <a:extLst>
              <a:ext uri="{FF2B5EF4-FFF2-40B4-BE49-F238E27FC236}">
                <a16:creationId xmlns:a16="http://schemas.microsoft.com/office/drawing/2014/main" id="{FB5B6B1E-C9B9-4829-8048-228582BDD096}"/>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4922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D314-D8A8-4C64-96EB-9B3C7643797D}"/>
              </a:ext>
            </a:extLst>
          </p:cNvPr>
          <p:cNvSpPr>
            <a:spLocks noGrp="1"/>
          </p:cNvSpPr>
          <p:nvPr>
            <p:ph type="title"/>
          </p:nvPr>
        </p:nvSpPr>
        <p:spPr/>
        <p:txBody>
          <a:bodyPr/>
          <a:lstStyle/>
          <a:p>
            <a:r>
              <a:rPr lang="en-US" dirty="0"/>
              <a:t>Hybrid Systems</a:t>
            </a:r>
          </a:p>
        </p:txBody>
      </p:sp>
      <p:sp>
        <p:nvSpPr>
          <p:cNvPr id="3" name="Content Placeholder 2">
            <a:extLst>
              <a:ext uri="{FF2B5EF4-FFF2-40B4-BE49-F238E27FC236}">
                <a16:creationId xmlns:a16="http://schemas.microsoft.com/office/drawing/2014/main" id="{06B1D784-84D3-47D6-8600-9F4FE7C5C8EF}"/>
              </a:ext>
            </a:extLst>
          </p:cNvPr>
          <p:cNvSpPr>
            <a:spLocks noGrp="1"/>
          </p:cNvSpPr>
          <p:nvPr>
            <p:ph idx="1"/>
          </p:nvPr>
        </p:nvSpPr>
        <p:spPr/>
        <p:txBody>
          <a:bodyPr>
            <a:normAutofit/>
          </a:bodyPr>
          <a:lstStyle/>
          <a:p>
            <a:r>
              <a:rPr lang="en-US" sz="2400" dirty="0"/>
              <a:t>Windows is largely monolithic as well (again primarily for performance reasons), but it retains some behavior typical of microkernel systems, including providing support for separate subsystems (known as operating-system personalities) that run as user-mode processes.</a:t>
            </a:r>
          </a:p>
          <a:p>
            <a:r>
              <a:rPr lang="en-US" sz="2400" dirty="0"/>
              <a:t>Windows systems also provide support for dynamically loadable kernel modules.</a:t>
            </a:r>
          </a:p>
        </p:txBody>
      </p:sp>
      <p:sp>
        <p:nvSpPr>
          <p:cNvPr id="4" name="Rectangle 3">
            <a:extLst>
              <a:ext uri="{FF2B5EF4-FFF2-40B4-BE49-F238E27FC236}">
                <a16:creationId xmlns:a16="http://schemas.microsoft.com/office/drawing/2014/main" id="{8ED8ECCB-7FB1-45B3-9079-4CC77F152D9A}"/>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692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9688F-7574-44A9-AB93-007E373577CA}"/>
              </a:ext>
            </a:extLst>
          </p:cNvPr>
          <p:cNvSpPr>
            <a:spLocks noGrp="1"/>
          </p:cNvSpPr>
          <p:nvPr>
            <p:ph type="title"/>
          </p:nvPr>
        </p:nvSpPr>
        <p:spPr/>
        <p:txBody>
          <a:bodyPr/>
          <a:lstStyle/>
          <a:p>
            <a:r>
              <a:rPr lang="en-US" dirty="0"/>
              <a:t>Monolithic Structure</a:t>
            </a:r>
          </a:p>
        </p:txBody>
      </p:sp>
      <p:sp>
        <p:nvSpPr>
          <p:cNvPr id="4" name="Content Placeholder 3">
            <a:extLst>
              <a:ext uri="{FF2B5EF4-FFF2-40B4-BE49-F238E27FC236}">
                <a16:creationId xmlns:a16="http://schemas.microsoft.com/office/drawing/2014/main" id="{43D0C9A2-16F8-4DC0-AC3D-B2A32E0BC0F0}"/>
              </a:ext>
            </a:extLst>
          </p:cNvPr>
          <p:cNvSpPr>
            <a:spLocks noGrp="1"/>
          </p:cNvSpPr>
          <p:nvPr>
            <p:ph idx="1"/>
          </p:nvPr>
        </p:nvSpPr>
        <p:spPr/>
        <p:txBody>
          <a:bodyPr>
            <a:normAutofit/>
          </a:bodyPr>
          <a:lstStyle/>
          <a:p>
            <a:r>
              <a:rPr lang="en-US" sz="2400" dirty="0"/>
              <a:t>The simplest structure for organizing an operating system is no structure at all.</a:t>
            </a:r>
          </a:p>
          <a:p>
            <a:r>
              <a:rPr lang="en-US" sz="2400" dirty="0"/>
              <a:t>That is, place all of the functionality of the kernel into a single, static binary file that runs in a single address space.</a:t>
            </a:r>
          </a:p>
          <a:p>
            <a:pPr lvl="1"/>
            <a:r>
              <a:rPr lang="en-US" dirty="0" err="1"/>
              <a:t>Eg</a:t>
            </a:r>
            <a:r>
              <a:rPr lang="en-US" dirty="0"/>
              <a:t>: Traditional UNIX System Structure</a:t>
            </a:r>
          </a:p>
          <a:p>
            <a:r>
              <a:rPr lang="en-US" sz="2400" dirty="0"/>
              <a:t>Everything below the system-call interface and above the physical hardware is the kernel. </a:t>
            </a:r>
          </a:p>
          <a:p>
            <a:r>
              <a:rPr lang="en-US" sz="2400" dirty="0"/>
              <a:t>The kernel provides the file system, CPU scheduling, memory management, and other operating system functions through system calls. </a:t>
            </a:r>
          </a:p>
          <a:p>
            <a:r>
              <a:rPr lang="en-US" sz="2400" dirty="0"/>
              <a:t>Taken in sum, that is an enormous amount of functionality to be combined into one single address space.</a:t>
            </a:r>
          </a:p>
        </p:txBody>
      </p:sp>
      <p:sp>
        <p:nvSpPr>
          <p:cNvPr id="6" name="Rectangle 5">
            <a:extLst>
              <a:ext uri="{FF2B5EF4-FFF2-40B4-BE49-F238E27FC236}">
                <a16:creationId xmlns:a16="http://schemas.microsoft.com/office/drawing/2014/main" id="{BAF3F3EB-4D03-48E1-8E05-35F42E550F0F}"/>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7F10-666B-4955-9731-B9DF0461BD7A}"/>
              </a:ext>
            </a:extLst>
          </p:cNvPr>
          <p:cNvSpPr>
            <a:spLocks noGrp="1"/>
          </p:cNvSpPr>
          <p:nvPr>
            <p:ph type="title"/>
          </p:nvPr>
        </p:nvSpPr>
        <p:spPr/>
        <p:txBody>
          <a:bodyPr/>
          <a:lstStyle/>
          <a:p>
            <a:r>
              <a:rPr lang="en-US" dirty="0"/>
              <a:t>Traditional UNIX System Structure</a:t>
            </a:r>
          </a:p>
        </p:txBody>
      </p:sp>
      <p:pic>
        <p:nvPicPr>
          <p:cNvPr id="4" name="Picture 3">
            <a:extLst>
              <a:ext uri="{FF2B5EF4-FFF2-40B4-BE49-F238E27FC236}">
                <a16:creationId xmlns:a16="http://schemas.microsoft.com/office/drawing/2014/main" id="{A237A182-858F-46C6-9C67-24363E256311}"/>
              </a:ext>
            </a:extLst>
          </p:cNvPr>
          <p:cNvPicPr>
            <a:picLocks noChangeAspect="1"/>
          </p:cNvPicPr>
          <p:nvPr/>
        </p:nvPicPr>
        <p:blipFill>
          <a:blip r:embed="rId2"/>
          <a:stretch>
            <a:fillRect/>
          </a:stretch>
        </p:blipFill>
        <p:spPr>
          <a:xfrm>
            <a:off x="2658478" y="1786104"/>
            <a:ext cx="6875043" cy="4312622"/>
          </a:xfrm>
          <a:prstGeom prst="rect">
            <a:avLst/>
          </a:prstGeom>
        </p:spPr>
      </p:pic>
      <p:sp>
        <p:nvSpPr>
          <p:cNvPr id="5" name="Rectangle 4">
            <a:extLst>
              <a:ext uri="{FF2B5EF4-FFF2-40B4-BE49-F238E27FC236}">
                <a16:creationId xmlns:a16="http://schemas.microsoft.com/office/drawing/2014/main" id="{8AF8709C-A0E6-4750-A4D0-49F0217B7A21}"/>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279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9BD9-A917-409D-A02E-9DF8C5497F51}"/>
              </a:ext>
            </a:extLst>
          </p:cNvPr>
          <p:cNvSpPr>
            <a:spLocks noGrp="1"/>
          </p:cNvSpPr>
          <p:nvPr>
            <p:ph type="title"/>
          </p:nvPr>
        </p:nvSpPr>
        <p:spPr/>
        <p:txBody>
          <a:bodyPr/>
          <a:lstStyle/>
          <a:p>
            <a:r>
              <a:rPr lang="en-US" dirty="0"/>
              <a:t>Traditional UNIX System Structure </a:t>
            </a:r>
          </a:p>
        </p:txBody>
      </p:sp>
      <p:sp>
        <p:nvSpPr>
          <p:cNvPr id="3" name="Content Placeholder 2">
            <a:extLst>
              <a:ext uri="{FF2B5EF4-FFF2-40B4-BE49-F238E27FC236}">
                <a16:creationId xmlns:a16="http://schemas.microsoft.com/office/drawing/2014/main" id="{CA051C76-02EE-4D3E-B7F3-123FF5120A9B}"/>
              </a:ext>
            </a:extLst>
          </p:cNvPr>
          <p:cNvSpPr>
            <a:spLocks noGrp="1"/>
          </p:cNvSpPr>
          <p:nvPr>
            <p:ph idx="1"/>
          </p:nvPr>
        </p:nvSpPr>
        <p:spPr/>
        <p:txBody>
          <a:bodyPr>
            <a:normAutofit/>
          </a:bodyPr>
          <a:lstStyle/>
          <a:p>
            <a:r>
              <a:rPr lang="en-US" sz="2400" dirty="0"/>
              <a:t>UNIX – limited by hardware functionality, the original UNIX OS had limited structuring.  </a:t>
            </a:r>
          </a:p>
          <a:p>
            <a:r>
              <a:rPr lang="en-US" sz="2400" dirty="0"/>
              <a:t>The UNIX OS consists of two separable parts:</a:t>
            </a:r>
          </a:p>
          <a:p>
            <a:pPr lvl="1"/>
            <a:r>
              <a:rPr lang="en-US" dirty="0"/>
              <a:t>Systems Programs:</a:t>
            </a:r>
          </a:p>
          <a:p>
            <a:pPr lvl="1"/>
            <a:r>
              <a:rPr lang="en-US" dirty="0"/>
              <a:t>The Kernel:</a:t>
            </a:r>
          </a:p>
          <a:p>
            <a:pPr lvl="2"/>
            <a:r>
              <a:rPr lang="en-US" sz="2400" dirty="0"/>
              <a:t>Consists of everything below the system-call interface and above the physical hardware.</a:t>
            </a:r>
          </a:p>
          <a:p>
            <a:pPr lvl="2"/>
            <a:r>
              <a:rPr lang="en-US" sz="2400" dirty="0"/>
              <a:t>Provides the file system, CPU scheduling, memory management, and other operating-system functions; a large number of functions for one level.</a:t>
            </a:r>
          </a:p>
          <a:p>
            <a:endParaRPr lang="en-US" sz="2400" dirty="0"/>
          </a:p>
        </p:txBody>
      </p:sp>
      <p:sp>
        <p:nvSpPr>
          <p:cNvPr id="4" name="Rectangle 3">
            <a:extLst>
              <a:ext uri="{FF2B5EF4-FFF2-40B4-BE49-F238E27FC236}">
                <a16:creationId xmlns:a16="http://schemas.microsoft.com/office/drawing/2014/main" id="{B0826DB6-7EA1-44C6-B357-56806606C51D}"/>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87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F5BDCB-4417-423D-B098-D848EF428ADB}"/>
              </a:ext>
            </a:extLst>
          </p:cNvPr>
          <p:cNvSpPr>
            <a:spLocks noGrp="1"/>
          </p:cNvSpPr>
          <p:nvPr>
            <p:ph type="title"/>
          </p:nvPr>
        </p:nvSpPr>
        <p:spPr/>
        <p:txBody>
          <a:bodyPr/>
          <a:lstStyle/>
          <a:p>
            <a:r>
              <a:rPr lang="en-US" dirty="0"/>
              <a:t>Linux system structure</a:t>
            </a:r>
          </a:p>
        </p:txBody>
      </p:sp>
      <p:sp>
        <p:nvSpPr>
          <p:cNvPr id="4" name="Content Placeholder 3">
            <a:extLst>
              <a:ext uri="{FF2B5EF4-FFF2-40B4-BE49-F238E27FC236}">
                <a16:creationId xmlns:a16="http://schemas.microsoft.com/office/drawing/2014/main" id="{4C4537CF-C96F-4663-90A9-B69F33792FAB}"/>
              </a:ext>
            </a:extLst>
          </p:cNvPr>
          <p:cNvSpPr>
            <a:spLocks noGrp="1"/>
          </p:cNvSpPr>
          <p:nvPr>
            <p:ph idx="1"/>
          </p:nvPr>
        </p:nvSpPr>
        <p:spPr/>
        <p:txBody>
          <a:bodyPr>
            <a:normAutofit/>
          </a:bodyPr>
          <a:lstStyle/>
          <a:p>
            <a:r>
              <a:rPr lang="en-US" sz="2400" dirty="0"/>
              <a:t>The Linux operating system is based on UNIX and is structured similarly, as shown in below Figure. </a:t>
            </a:r>
          </a:p>
          <a:p>
            <a:r>
              <a:rPr lang="en-US" sz="2400" dirty="0"/>
              <a:t>Applications typically use the </a:t>
            </a:r>
            <a:r>
              <a:rPr lang="en-US" sz="2400" dirty="0" err="1"/>
              <a:t>glibc</a:t>
            </a:r>
            <a:r>
              <a:rPr lang="en-US" sz="2400" dirty="0"/>
              <a:t> standard C library when communicating with the system call interface to the kernel. </a:t>
            </a:r>
          </a:p>
          <a:p>
            <a:r>
              <a:rPr lang="en-US" sz="2400" dirty="0"/>
              <a:t>The Linux kernel is monolithic in that it runs entirely in kernel mode in a single address space, but as we shall see later that, it does have a modular design that allows the kernel to be modified during run time.</a:t>
            </a:r>
          </a:p>
        </p:txBody>
      </p:sp>
      <p:sp>
        <p:nvSpPr>
          <p:cNvPr id="5" name="Rectangle 4">
            <a:extLst>
              <a:ext uri="{FF2B5EF4-FFF2-40B4-BE49-F238E27FC236}">
                <a16:creationId xmlns:a16="http://schemas.microsoft.com/office/drawing/2014/main" id="{BC2AE2DA-4239-4589-9FC2-F53A343689E2}"/>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09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EA56FE-B9E7-4610-9E38-25915471087B}"/>
              </a:ext>
            </a:extLst>
          </p:cNvPr>
          <p:cNvSpPr>
            <a:spLocks noGrp="1"/>
          </p:cNvSpPr>
          <p:nvPr>
            <p:ph type="title"/>
          </p:nvPr>
        </p:nvSpPr>
        <p:spPr/>
        <p:txBody>
          <a:bodyPr/>
          <a:lstStyle/>
          <a:p>
            <a:r>
              <a:rPr lang="en-US" dirty="0"/>
              <a:t>Linux system structure</a:t>
            </a:r>
          </a:p>
        </p:txBody>
      </p:sp>
      <p:pic>
        <p:nvPicPr>
          <p:cNvPr id="6" name="Picture 5">
            <a:extLst>
              <a:ext uri="{FF2B5EF4-FFF2-40B4-BE49-F238E27FC236}">
                <a16:creationId xmlns:a16="http://schemas.microsoft.com/office/drawing/2014/main" id="{310E5BEE-5A3B-4CDD-A48C-FA75856335A7}"/>
              </a:ext>
            </a:extLst>
          </p:cNvPr>
          <p:cNvPicPr>
            <a:picLocks noChangeAspect="1"/>
          </p:cNvPicPr>
          <p:nvPr/>
        </p:nvPicPr>
        <p:blipFill>
          <a:blip r:embed="rId2"/>
          <a:stretch>
            <a:fillRect/>
          </a:stretch>
        </p:blipFill>
        <p:spPr>
          <a:xfrm>
            <a:off x="4230095" y="1396326"/>
            <a:ext cx="3530378" cy="5008913"/>
          </a:xfrm>
          <a:prstGeom prst="rect">
            <a:avLst/>
          </a:prstGeom>
        </p:spPr>
      </p:pic>
      <p:sp>
        <p:nvSpPr>
          <p:cNvPr id="7" name="Rectangle 6">
            <a:extLst>
              <a:ext uri="{FF2B5EF4-FFF2-40B4-BE49-F238E27FC236}">
                <a16:creationId xmlns:a16="http://schemas.microsoft.com/office/drawing/2014/main" id="{7B74DE66-A8C2-4B45-B8AE-DCEEB4A3533B}"/>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442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46A0-CE9F-4C80-83A6-FE9A9E59C2B3}"/>
              </a:ext>
            </a:extLst>
          </p:cNvPr>
          <p:cNvSpPr>
            <a:spLocks noGrp="1"/>
          </p:cNvSpPr>
          <p:nvPr>
            <p:ph type="title"/>
          </p:nvPr>
        </p:nvSpPr>
        <p:spPr/>
        <p:txBody>
          <a:bodyPr/>
          <a:lstStyle/>
          <a:p>
            <a:r>
              <a:rPr lang="en-US" dirty="0"/>
              <a:t>Monolithic Structure </a:t>
            </a:r>
          </a:p>
        </p:txBody>
      </p:sp>
      <p:sp>
        <p:nvSpPr>
          <p:cNvPr id="3" name="Content Placeholder 2">
            <a:extLst>
              <a:ext uri="{FF2B5EF4-FFF2-40B4-BE49-F238E27FC236}">
                <a16:creationId xmlns:a16="http://schemas.microsoft.com/office/drawing/2014/main" id="{4500CF4A-2B03-45BC-B7E6-0A36637F21DA}"/>
              </a:ext>
            </a:extLst>
          </p:cNvPr>
          <p:cNvSpPr>
            <a:spLocks noGrp="1"/>
          </p:cNvSpPr>
          <p:nvPr>
            <p:ph idx="1"/>
          </p:nvPr>
        </p:nvSpPr>
        <p:spPr/>
        <p:txBody>
          <a:bodyPr>
            <a:normAutofit/>
          </a:bodyPr>
          <a:lstStyle/>
          <a:p>
            <a:r>
              <a:rPr lang="en-US" sz="2400" dirty="0"/>
              <a:t>Despite the apparent simplicity of monolithic kernels, they are difficult to implement and extend.</a:t>
            </a:r>
          </a:p>
          <a:p>
            <a:r>
              <a:rPr lang="en-US" sz="2400" dirty="0"/>
              <a:t>Despite the drawbacks of monolithic kernels, their speed and efficiency explains why we still see evidence of this structure in the UNIX, Linux, and Windows operating systems.</a:t>
            </a:r>
          </a:p>
        </p:txBody>
      </p:sp>
      <p:sp>
        <p:nvSpPr>
          <p:cNvPr id="4" name="Rectangle 3">
            <a:extLst>
              <a:ext uri="{FF2B5EF4-FFF2-40B4-BE49-F238E27FC236}">
                <a16:creationId xmlns:a16="http://schemas.microsoft.com/office/drawing/2014/main" id="{386372FE-EB41-434F-8E8E-41A6A248226B}"/>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97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16D6-7CA3-4D09-BE32-1A503EF97CC5}"/>
              </a:ext>
            </a:extLst>
          </p:cNvPr>
          <p:cNvSpPr>
            <a:spLocks noGrp="1"/>
          </p:cNvSpPr>
          <p:nvPr>
            <p:ph type="title"/>
          </p:nvPr>
        </p:nvSpPr>
        <p:spPr/>
        <p:txBody>
          <a:bodyPr/>
          <a:lstStyle/>
          <a:p>
            <a:r>
              <a:rPr lang="en-US" dirty="0"/>
              <a:t>Layered Approach</a:t>
            </a:r>
          </a:p>
        </p:txBody>
      </p:sp>
      <p:sp>
        <p:nvSpPr>
          <p:cNvPr id="3" name="Content Placeholder 2">
            <a:extLst>
              <a:ext uri="{FF2B5EF4-FFF2-40B4-BE49-F238E27FC236}">
                <a16:creationId xmlns:a16="http://schemas.microsoft.com/office/drawing/2014/main" id="{81C073BE-858F-498D-BF87-5279CA74E632}"/>
              </a:ext>
            </a:extLst>
          </p:cNvPr>
          <p:cNvSpPr>
            <a:spLocks noGrp="1"/>
          </p:cNvSpPr>
          <p:nvPr>
            <p:ph idx="1"/>
          </p:nvPr>
        </p:nvSpPr>
        <p:spPr/>
        <p:txBody>
          <a:bodyPr>
            <a:normAutofit/>
          </a:bodyPr>
          <a:lstStyle/>
          <a:p>
            <a:r>
              <a:rPr lang="en-US" sz="2400" dirty="0"/>
              <a:t>The monolithic approach is often known as a tightly coupled system because changes to one part of the system can have wide-ranging effects on other parts.</a:t>
            </a:r>
          </a:p>
          <a:p>
            <a:r>
              <a:rPr lang="en-US" sz="2400" dirty="0"/>
              <a:t>Alternatively, we could design a loosely coupled system. </a:t>
            </a:r>
          </a:p>
          <a:p>
            <a:r>
              <a:rPr lang="en-US" sz="2400" dirty="0"/>
              <a:t>Such a system is divided into separate, smaller components that have specific and limited functionality.</a:t>
            </a:r>
          </a:p>
          <a:p>
            <a:r>
              <a:rPr lang="en-US" sz="2400" dirty="0"/>
              <a:t>All these components together comprise the kernel. </a:t>
            </a:r>
          </a:p>
          <a:p>
            <a:r>
              <a:rPr lang="en-US" sz="2400" dirty="0"/>
              <a:t>The advantage of this modular approach is that changes in one component affect only that component, and no others, allowing system implementers more freedom in creating and changing the inner workings of the system.</a:t>
            </a:r>
          </a:p>
        </p:txBody>
      </p:sp>
      <p:sp>
        <p:nvSpPr>
          <p:cNvPr id="4" name="Rectangle 3">
            <a:extLst>
              <a:ext uri="{FF2B5EF4-FFF2-40B4-BE49-F238E27FC236}">
                <a16:creationId xmlns:a16="http://schemas.microsoft.com/office/drawing/2014/main" id="{DDE25622-30CF-4189-AEB9-955827180678}"/>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8354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1509</Words>
  <Application>Microsoft Office PowerPoint</Application>
  <PresentationFormat>Widescreen</PresentationFormat>
  <Paragraphs>113</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Operating Systems Structures</vt:lpstr>
      <vt:lpstr>Operating Systems Structures</vt:lpstr>
      <vt:lpstr>Monolithic Structure</vt:lpstr>
      <vt:lpstr>Traditional UNIX System Structure</vt:lpstr>
      <vt:lpstr>Traditional UNIX System Structure </vt:lpstr>
      <vt:lpstr>Linux system structure</vt:lpstr>
      <vt:lpstr>Linux system structure</vt:lpstr>
      <vt:lpstr>Monolithic Structure </vt:lpstr>
      <vt:lpstr>Layered Approach</vt:lpstr>
      <vt:lpstr>Layered Approach</vt:lpstr>
      <vt:lpstr>Layered Operating System</vt:lpstr>
      <vt:lpstr>Layered Approach</vt:lpstr>
      <vt:lpstr>Microkernel System Structure </vt:lpstr>
      <vt:lpstr>Microkernel System Structure </vt:lpstr>
      <vt:lpstr>Architecture of a typical microkernel</vt:lpstr>
      <vt:lpstr>Layered vs. Microkernel Architecture</vt:lpstr>
      <vt:lpstr>Microkernel System Structure </vt:lpstr>
      <vt:lpstr>Benefits of a Microkernel Organization </vt:lpstr>
      <vt:lpstr>Benefits of Microkernel Organization </vt:lpstr>
      <vt:lpstr>Disadvantages of Microkernel Structure</vt:lpstr>
      <vt:lpstr>Modules</vt:lpstr>
      <vt:lpstr>Modules</vt:lpstr>
      <vt:lpstr>Modules</vt:lpstr>
      <vt:lpstr>Hybrid Systems</vt:lpstr>
      <vt:lpstr>Hybrid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kirthi</dc:creator>
  <cp:lastModifiedBy>kirthi</cp:lastModifiedBy>
  <cp:revision>35</cp:revision>
  <dcterms:created xsi:type="dcterms:W3CDTF">2021-01-11T15:55:02Z</dcterms:created>
  <dcterms:modified xsi:type="dcterms:W3CDTF">2021-01-17T16:34:20Z</dcterms:modified>
</cp:coreProperties>
</file>