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257" r:id="rId3"/>
    <p:sldId id="258" r:id="rId4"/>
    <p:sldId id="259" r:id="rId5"/>
    <p:sldId id="924" r:id="rId6"/>
    <p:sldId id="932" r:id="rId7"/>
    <p:sldId id="925" r:id="rId8"/>
    <p:sldId id="926" r:id="rId9"/>
    <p:sldId id="929" r:id="rId10"/>
    <p:sldId id="930" r:id="rId11"/>
    <p:sldId id="931" r:id="rId12"/>
    <p:sldId id="927" r:id="rId13"/>
    <p:sldId id="928" r:id="rId14"/>
    <p:sldId id="935" r:id="rId15"/>
    <p:sldId id="936" r:id="rId16"/>
    <p:sldId id="304" r:id="rId17"/>
    <p:sldId id="940" r:id="rId18"/>
    <p:sldId id="941" r:id="rId19"/>
    <p:sldId id="305" r:id="rId20"/>
    <p:sldId id="306" r:id="rId21"/>
    <p:sldId id="937" r:id="rId22"/>
    <p:sldId id="938" r:id="rId23"/>
    <p:sldId id="939" r:id="rId24"/>
    <p:sldId id="933" r:id="rId25"/>
    <p:sldId id="942" r:id="rId26"/>
    <p:sldId id="318" r:id="rId27"/>
    <p:sldId id="945" r:id="rId28"/>
    <p:sldId id="946" r:id="rId29"/>
    <p:sldId id="947" r:id="rId30"/>
    <p:sldId id="948" r:id="rId31"/>
    <p:sldId id="949" r:id="rId32"/>
    <p:sldId id="952" r:id="rId33"/>
    <p:sldId id="953" r:id="rId34"/>
    <p:sldId id="934" r:id="rId35"/>
    <p:sldId id="944" r:id="rId36"/>
    <p:sldId id="950" r:id="rId37"/>
    <p:sldId id="951" r:id="rId38"/>
    <p:sldId id="988" r:id="rId39"/>
    <p:sldId id="954" r:id="rId40"/>
    <p:sldId id="955" r:id="rId41"/>
    <p:sldId id="956" r:id="rId42"/>
    <p:sldId id="957" r:id="rId43"/>
    <p:sldId id="958" r:id="rId44"/>
    <p:sldId id="959" r:id="rId45"/>
    <p:sldId id="960" r:id="rId46"/>
    <p:sldId id="961" r:id="rId47"/>
    <p:sldId id="962" r:id="rId48"/>
    <p:sldId id="963" r:id="rId49"/>
    <p:sldId id="964" r:id="rId50"/>
    <p:sldId id="965" r:id="rId51"/>
    <p:sldId id="966" r:id="rId52"/>
    <p:sldId id="967" r:id="rId53"/>
    <p:sldId id="968" r:id="rId54"/>
    <p:sldId id="969" r:id="rId55"/>
    <p:sldId id="970" r:id="rId56"/>
    <p:sldId id="971" r:id="rId57"/>
    <p:sldId id="972" r:id="rId58"/>
    <p:sldId id="973" r:id="rId59"/>
    <p:sldId id="974" r:id="rId60"/>
    <p:sldId id="975" r:id="rId61"/>
    <p:sldId id="976" r:id="rId62"/>
    <p:sldId id="989" r:id="rId63"/>
    <p:sldId id="977" r:id="rId64"/>
    <p:sldId id="987" r:id="rId65"/>
    <p:sldId id="978" r:id="rId66"/>
    <p:sldId id="979" r:id="rId67"/>
    <p:sldId id="980" r:id="rId68"/>
    <p:sldId id="995" r:id="rId69"/>
    <p:sldId id="981" r:id="rId70"/>
    <p:sldId id="982" r:id="rId71"/>
    <p:sldId id="990" r:id="rId72"/>
    <p:sldId id="991" r:id="rId73"/>
    <p:sldId id="992" r:id="rId74"/>
    <p:sldId id="993" r:id="rId75"/>
    <p:sldId id="983" r:id="rId76"/>
    <p:sldId id="984" r:id="rId77"/>
    <p:sldId id="994" r:id="rId78"/>
    <p:sldId id="986" r:id="rId79"/>
    <p:sldId id="985"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rthi" initials="k" lastIdx="1" clrIdx="0">
    <p:extLst>
      <p:ext uri="{19B8F6BF-5375-455C-9EA6-DF929625EA0E}">
        <p15:presenceInfo xmlns:p15="http://schemas.microsoft.com/office/powerpoint/2012/main" userId="kirth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ommentAuthors" Target="commentAuthor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31C334-AF11-3542-8C59-02AACA818E6A}" type="doc">
      <dgm:prSet loTypeId="urn:microsoft.com/office/officeart/2005/8/layout/hList1" loCatId="list" qsTypeId="urn:microsoft.com/office/officeart/2005/8/quickstyle/simple4" qsCatId="simple" csTypeId="urn:microsoft.com/office/officeart/2005/8/colors/accent1_2#4" csCatId="accent1" phldr="1"/>
      <dgm:spPr/>
      <dgm:t>
        <a:bodyPr/>
        <a:lstStyle/>
        <a:p>
          <a:endParaRPr lang="en-US"/>
        </a:p>
      </dgm:t>
    </dgm:pt>
    <dgm:pt modelId="{9D1E7E1C-1A61-644F-80B9-C9E770F86FC9}">
      <dgm:prSet/>
      <dgm:spPr/>
      <dgm:t>
        <a:bodyPr/>
        <a:lstStyle/>
        <a:p>
          <a:pPr rtl="0"/>
          <a:r>
            <a:rPr lang="en-US" b="1" i="1" dirty="0"/>
            <a:t>Process spawning</a:t>
          </a:r>
          <a:endParaRPr lang="en-US" dirty="0"/>
        </a:p>
      </dgm:t>
    </dgm:pt>
    <dgm:pt modelId="{6A3405C7-2E36-2E4D-AF8C-9D4AE8F645B0}" type="parTrans" cxnId="{AF843B3F-6031-A747-A9BE-5F055E43CA33}">
      <dgm:prSet/>
      <dgm:spPr/>
      <dgm:t>
        <a:bodyPr/>
        <a:lstStyle/>
        <a:p>
          <a:endParaRPr lang="en-US"/>
        </a:p>
      </dgm:t>
    </dgm:pt>
    <dgm:pt modelId="{90E8D42C-57D6-4F41-A553-0CEB155CE500}" type="sibTrans" cxnId="{AF843B3F-6031-A747-A9BE-5F055E43CA33}">
      <dgm:prSet/>
      <dgm:spPr/>
      <dgm:t>
        <a:bodyPr/>
        <a:lstStyle/>
        <a:p>
          <a:endParaRPr lang="en-US"/>
        </a:p>
      </dgm:t>
    </dgm:pt>
    <dgm:pt modelId="{1C2237B4-0F8E-2941-A3BA-092D9D2BD042}">
      <dgm:prSet/>
      <dgm:spPr>
        <a:ln>
          <a:solidFill>
            <a:schemeClr val="accent6">
              <a:lumMod val="75000"/>
            </a:schemeClr>
          </a:solidFill>
        </a:ln>
      </dgm:spPr>
      <dgm:t>
        <a:bodyPr/>
        <a:lstStyle/>
        <a:p>
          <a:pPr rtl="0"/>
          <a:r>
            <a:rPr lang="en-NZ" dirty="0"/>
            <a:t>when the OS creates a process at the explicit request of another process</a:t>
          </a:r>
          <a:endParaRPr lang="en-NZ" b="1" i="1" dirty="0"/>
        </a:p>
      </dgm:t>
    </dgm:pt>
    <dgm:pt modelId="{C08496CE-D553-E440-80BB-72B3C7632A65}" type="parTrans" cxnId="{A4EAA01F-4E9E-C746-879A-CEAB74D1B356}">
      <dgm:prSet/>
      <dgm:spPr/>
      <dgm:t>
        <a:bodyPr/>
        <a:lstStyle/>
        <a:p>
          <a:endParaRPr lang="en-US"/>
        </a:p>
      </dgm:t>
    </dgm:pt>
    <dgm:pt modelId="{660E20E5-A02C-0F47-BBC0-CED7556C02D8}" type="sibTrans" cxnId="{A4EAA01F-4E9E-C746-879A-CEAB74D1B356}">
      <dgm:prSet/>
      <dgm:spPr/>
      <dgm:t>
        <a:bodyPr/>
        <a:lstStyle/>
        <a:p>
          <a:endParaRPr lang="en-US"/>
        </a:p>
      </dgm:t>
    </dgm:pt>
    <dgm:pt modelId="{92B932D3-E2E3-3E4F-B639-04EAC8B67265}">
      <dgm:prSet/>
      <dgm:spPr/>
      <dgm:t>
        <a:bodyPr/>
        <a:lstStyle/>
        <a:p>
          <a:pPr rtl="0"/>
          <a:r>
            <a:rPr lang="en-US" b="1" i="1" dirty="0"/>
            <a:t>Parent process</a:t>
          </a:r>
          <a:endParaRPr lang="en-US" dirty="0"/>
        </a:p>
      </dgm:t>
    </dgm:pt>
    <dgm:pt modelId="{653244E0-F4CD-724F-A7EA-A3BB8C8D3358}" type="parTrans" cxnId="{703C341B-DDFD-1941-8C04-EC63E722421B}">
      <dgm:prSet/>
      <dgm:spPr/>
      <dgm:t>
        <a:bodyPr/>
        <a:lstStyle/>
        <a:p>
          <a:endParaRPr lang="en-US"/>
        </a:p>
      </dgm:t>
    </dgm:pt>
    <dgm:pt modelId="{D3A17F77-0C2B-EE4F-8F09-4E7D9F8AA8C6}" type="sibTrans" cxnId="{703C341B-DDFD-1941-8C04-EC63E722421B}">
      <dgm:prSet/>
      <dgm:spPr/>
      <dgm:t>
        <a:bodyPr/>
        <a:lstStyle/>
        <a:p>
          <a:endParaRPr lang="en-US"/>
        </a:p>
      </dgm:t>
    </dgm:pt>
    <dgm:pt modelId="{3B113823-13D8-0248-9A31-CA30A16088AA}">
      <dgm:prSet/>
      <dgm:spPr>
        <a:ln>
          <a:solidFill>
            <a:schemeClr val="accent6">
              <a:lumMod val="75000"/>
            </a:schemeClr>
          </a:solidFill>
        </a:ln>
      </dgm:spPr>
      <dgm:t>
        <a:bodyPr/>
        <a:lstStyle/>
        <a:p>
          <a:pPr rtl="0"/>
          <a:r>
            <a:rPr lang="en-US" dirty="0"/>
            <a:t>is the original, creating, process</a:t>
          </a:r>
        </a:p>
      </dgm:t>
    </dgm:pt>
    <dgm:pt modelId="{51D43687-5E0F-BA48-AE6F-F654B76895B8}" type="parTrans" cxnId="{C949E86E-05FE-3D4F-A8B5-661370EB1B73}">
      <dgm:prSet/>
      <dgm:spPr/>
      <dgm:t>
        <a:bodyPr/>
        <a:lstStyle/>
        <a:p>
          <a:endParaRPr lang="en-US"/>
        </a:p>
      </dgm:t>
    </dgm:pt>
    <dgm:pt modelId="{5AF1763B-4594-BC47-A83F-C2C2ACA61A5C}" type="sibTrans" cxnId="{C949E86E-05FE-3D4F-A8B5-661370EB1B73}">
      <dgm:prSet/>
      <dgm:spPr/>
      <dgm:t>
        <a:bodyPr/>
        <a:lstStyle/>
        <a:p>
          <a:endParaRPr lang="en-US"/>
        </a:p>
      </dgm:t>
    </dgm:pt>
    <dgm:pt modelId="{ED327EA9-617D-874F-AE2D-F1A810D41DF1}">
      <dgm:prSet/>
      <dgm:spPr/>
      <dgm:t>
        <a:bodyPr/>
        <a:lstStyle/>
        <a:p>
          <a:pPr rtl="0"/>
          <a:r>
            <a:rPr lang="en-US" b="1" i="1" dirty="0"/>
            <a:t>Child process </a:t>
          </a:r>
          <a:endParaRPr lang="en-US" dirty="0"/>
        </a:p>
      </dgm:t>
    </dgm:pt>
    <dgm:pt modelId="{CFFD1146-1D74-744E-9489-D7E3933DB7B2}" type="parTrans" cxnId="{2913DAFB-5020-3143-A403-52DCDDBFBD97}">
      <dgm:prSet/>
      <dgm:spPr/>
      <dgm:t>
        <a:bodyPr/>
        <a:lstStyle/>
        <a:p>
          <a:endParaRPr lang="en-US"/>
        </a:p>
      </dgm:t>
    </dgm:pt>
    <dgm:pt modelId="{84657F64-6C09-DF49-8D5B-A12A22A9E488}" type="sibTrans" cxnId="{2913DAFB-5020-3143-A403-52DCDDBFBD97}">
      <dgm:prSet/>
      <dgm:spPr/>
      <dgm:t>
        <a:bodyPr/>
        <a:lstStyle/>
        <a:p>
          <a:endParaRPr lang="en-US"/>
        </a:p>
      </dgm:t>
    </dgm:pt>
    <dgm:pt modelId="{797AA155-809C-5C4E-815A-79B6CDA5DC6A}">
      <dgm:prSet/>
      <dgm:spPr>
        <a:ln>
          <a:solidFill>
            <a:schemeClr val="accent6">
              <a:lumMod val="75000"/>
            </a:schemeClr>
          </a:solidFill>
        </a:ln>
      </dgm:spPr>
      <dgm:t>
        <a:bodyPr/>
        <a:lstStyle/>
        <a:p>
          <a:pPr rtl="0"/>
          <a:r>
            <a:rPr lang="en-US" dirty="0"/>
            <a:t>is the new process</a:t>
          </a:r>
        </a:p>
      </dgm:t>
    </dgm:pt>
    <dgm:pt modelId="{5361A0B3-E234-A041-8161-DD3C19FBF858}" type="parTrans" cxnId="{30BA5E2A-5D1E-4248-8710-822407BCD2E5}">
      <dgm:prSet/>
      <dgm:spPr/>
      <dgm:t>
        <a:bodyPr/>
        <a:lstStyle/>
        <a:p>
          <a:endParaRPr lang="en-US"/>
        </a:p>
      </dgm:t>
    </dgm:pt>
    <dgm:pt modelId="{14DEFE90-1527-4940-A7A6-1430E624F954}" type="sibTrans" cxnId="{30BA5E2A-5D1E-4248-8710-822407BCD2E5}">
      <dgm:prSet/>
      <dgm:spPr/>
      <dgm:t>
        <a:bodyPr/>
        <a:lstStyle/>
        <a:p>
          <a:endParaRPr lang="en-US"/>
        </a:p>
      </dgm:t>
    </dgm:pt>
    <dgm:pt modelId="{F3C9979B-06C3-7E45-BD10-6207B7A1BBF5}">
      <dgm:prSet/>
      <dgm:spPr>
        <a:ln>
          <a:solidFill>
            <a:schemeClr val="accent6">
              <a:lumMod val="75000"/>
            </a:schemeClr>
          </a:solidFill>
        </a:ln>
      </dgm:spPr>
      <dgm:t>
        <a:bodyPr/>
        <a:lstStyle/>
        <a:p>
          <a:pPr rtl="0"/>
          <a:endParaRPr lang="en-NZ" dirty="0"/>
        </a:p>
      </dgm:t>
    </dgm:pt>
    <dgm:pt modelId="{BA78826C-F616-EA47-A677-9118C5D360C6}" type="parTrans" cxnId="{6DCEF32D-CA4D-3645-9DA0-A1B77CA73BD4}">
      <dgm:prSet/>
      <dgm:spPr/>
      <dgm:t>
        <a:bodyPr/>
        <a:lstStyle/>
        <a:p>
          <a:endParaRPr lang="en-US"/>
        </a:p>
      </dgm:t>
    </dgm:pt>
    <dgm:pt modelId="{DB87B744-1CA6-5C40-86F9-2A00A7756880}" type="sibTrans" cxnId="{6DCEF32D-CA4D-3645-9DA0-A1B77CA73BD4}">
      <dgm:prSet/>
      <dgm:spPr/>
      <dgm:t>
        <a:bodyPr/>
        <a:lstStyle/>
        <a:p>
          <a:endParaRPr lang="en-US"/>
        </a:p>
      </dgm:t>
    </dgm:pt>
    <dgm:pt modelId="{F5D36B78-1F81-EE4A-A629-A47EF8A594F4}" type="pres">
      <dgm:prSet presAssocID="{6731C334-AF11-3542-8C59-02AACA818E6A}" presName="Name0" presStyleCnt="0">
        <dgm:presLayoutVars>
          <dgm:dir/>
          <dgm:animLvl val="lvl"/>
          <dgm:resizeHandles val="exact"/>
        </dgm:presLayoutVars>
      </dgm:prSet>
      <dgm:spPr/>
    </dgm:pt>
    <dgm:pt modelId="{A74C8154-08E7-4447-BD1E-1681AA752A13}" type="pres">
      <dgm:prSet presAssocID="{9D1E7E1C-1A61-644F-80B9-C9E770F86FC9}" presName="composite" presStyleCnt="0"/>
      <dgm:spPr/>
    </dgm:pt>
    <dgm:pt modelId="{7012A570-2292-6042-8F87-375482494525}" type="pres">
      <dgm:prSet presAssocID="{9D1E7E1C-1A61-644F-80B9-C9E770F86FC9}" presName="parTx" presStyleLbl="alignNode1" presStyleIdx="0" presStyleCnt="3" custLinFactNeighborX="3023" custLinFactNeighborY="-1489">
        <dgm:presLayoutVars>
          <dgm:chMax val="0"/>
          <dgm:chPref val="0"/>
          <dgm:bulletEnabled val="1"/>
        </dgm:presLayoutVars>
      </dgm:prSet>
      <dgm:spPr/>
    </dgm:pt>
    <dgm:pt modelId="{6E5587B0-CB6B-5F49-99BC-8512D84E1718}" type="pres">
      <dgm:prSet presAssocID="{9D1E7E1C-1A61-644F-80B9-C9E770F86FC9}" presName="desTx" presStyleLbl="alignAccFollowNode1" presStyleIdx="0" presStyleCnt="3" custLinFactNeighborX="3023" custLinFactNeighborY="244">
        <dgm:presLayoutVars>
          <dgm:bulletEnabled val="1"/>
        </dgm:presLayoutVars>
      </dgm:prSet>
      <dgm:spPr/>
    </dgm:pt>
    <dgm:pt modelId="{83FDB912-E463-BB43-A426-495E5C1B9F59}" type="pres">
      <dgm:prSet presAssocID="{90E8D42C-57D6-4F41-A553-0CEB155CE500}" presName="space" presStyleCnt="0"/>
      <dgm:spPr/>
    </dgm:pt>
    <dgm:pt modelId="{06FA7E0C-365E-3049-8EF9-25EB43125646}" type="pres">
      <dgm:prSet presAssocID="{92B932D3-E2E3-3E4F-B639-04EAC8B67265}" presName="composite" presStyleCnt="0"/>
      <dgm:spPr/>
    </dgm:pt>
    <dgm:pt modelId="{3B7AAAD3-B4B2-894D-BD62-FBDCA5DB86E5}" type="pres">
      <dgm:prSet presAssocID="{92B932D3-E2E3-3E4F-B639-04EAC8B67265}" presName="parTx" presStyleLbl="alignNode1" presStyleIdx="1" presStyleCnt="3">
        <dgm:presLayoutVars>
          <dgm:chMax val="0"/>
          <dgm:chPref val="0"/>
          <dgm:bulletEnabled val="1"/>
        </dgm:presLayoutVars>
      </dgm:prSet>
      <dgm:spPr/>
    </dgm:pt>
    <dgm:pt modelId="{094610A3-C2C3-B640-879C-283BC4C4886A}" type="pres">
      <dgm:prSet presAssocID="{92B932D3-E2E3-3E4F-B639-04EAC8B67265}" presName="desTx" presStyleLbl="alignAccFollowNode1" presStyleIdx="1" presStyleCnt="3">
        <dgm:presLayoutVars>
          <dgm:bulletEnabled val="1"/>
        </dgm:presLayoutVars>
      </dgm:prSet>
      <dgm:spPr/>
    </dgm:pt>
    <dgm:pt modelId="{CC752E20-1E1D-EE4F-94ED-EDF611B1745D}" type="pres">
      <dgm:prSet presAssocID="{D3A17F77-0C2B-EE4F-8F09-4E7D9F8AA8C6}" presName="space" presStyleCnt="0"/>
      <dgm:spPr/>
    </dgm:pt>
    <dgm:pt modelId="{C9D5DCC4-6884-7847-A551-EB55BE19C0CA}" type="pres">
      <dgm:prSet presAssocID="{ED327EA9-617D-874F-AE2D-F1A810D41DF1}" presName="composite" presStyleCnt="0"/>
      <dgm:spPr/>
    </dgm:pt>
    <dgm:pt modelId="{B5437CEF-732C-D940-ADAA-BDDAA09C9E8D}" type="pres">
      <dgm:prSet presAssocID="{ED327EA9-617D-874F-AE2D-F1A810D41DF1}" presName="parTx" presStyleLbl="alignNode1" presStyleIdx="2" presStyleCnt="3">
        <dgm:presLayoutVars>
          <dgm:chMax val="0"/>
          <dgm:chPref val="0"/>
          <dgm:bulletEnabled val="1"/>
        </dgm:presLayoutVars>
      </dgm:prSet>
      <dgm:spPr/>
    </dgm:pt>
    <dgm:pt modelId="{B830ED57-4DAF-3040-BF6C-9CF6B5560015}" type="pres">
      <dgm:prSet presAssocID="{ED327EA9-617D-874F-AE2D-F1A810D41DF1}" presName="desTx" presStyleLbl="alignAccFollowNode1" presStyleIdx="2" presStyleCnt="3">
        <dgm:presLayoutVars>
          <dgm:bulletEnabled val="1"/>
        </dgm:presLayoutVars>
      </dgm:prSet>
      <dgm:spPr/>
    </dgm:pt>
  </dgm:ptLst>
  <dgm:cxnLst>
    <dgm:cxn modelId="{703C341B-DDFD-1941-8C04-EC63E722421B}" srcId="{6731C334-AF11-3542-8C59-02AACA818E6A}" destId="{92B932D3-E2E3-3E4F-B639-04EAC8B67265}" srcOrd="1" destOrd="0" parTransId="{653244E0-F4CD-724F-A7EA-A3BB8C8D3358}" sibTransId="{D3A17F77-0C2B-EE4F-8F09-4E7D9F8AA8C6}"/>
    <dgm:cxn modelId="{57205C1D-1465-4A1B-BA5C-AF58A1F290D6}" type="presOf" srcId="{797AA155-809C-5C4E-815A-79B6CDA5DC6A}" destId="{B830ED57-4DAF-3040-BF6C-9CF6B5560015}" srcOrd="0" destOrd="0" presId="urn:microsoft.com/office/officeart/2005/8/layout/hList1"/>
    <dgm:cxn modelId="{A4EAA01F-4E9E-C746-879A-CEAB74D1B356}" srcId="{9D1E7E1C-1A61-644F-80B9-C9E770F86FC9}" destId="{1C2237B4-0F8E-2941-A3BA-092D9D2BD042}" srcOrd="0" destOrd="0" parTransId="{C08496CE-D553-E440-80BB-72B3C7632A65}" sibTransId="{660E20E5-A02C-0F47-BBC0-CED7556C02D8}"/>
    <dgm:cxn modelId="{8E098825-C35A-4F57-BDC1-B8DBF1AECD7E}" type="presOf" srcId="{1C2237B4-0F8E-2941-A3BA-092D9D2BD042}" destId="{6E5587B0-CB6B-5F49-99BC-8512D84E1718}" srcOrd="0" destOrd="0" presId="urn:microsoft.com/office/officeart/2005/8/layout/hList1"/>
    <dgm:cxn modelId="{30BA5E2A-5D1E-4248-8710-822407BCD2E5}" srcId="{ED327EA9-617D-874F-AE2D-F1A810D41DF1}" destId="{797AA155-809C-5C4E-815A-79B6CDA5DC6A}" srcOrd="0" destOrd="0" parTransId="{5361A0B3-E234-A041-8161-DD3C19FBF858}" sibTransId="{14DEFE90-1527-4940-A7A6-1430E624F954}"/>
    <dgm:cxn modelId="{6DCEF32D-CA4D-3645-9DA0-A1B77CA73BD4}" srcId="{ED327EA9-617D-874F-AE2D-F1A810D41DF1}" destId="{F3C9979B-06C3-7E45-BD10-6207B7A1BBF5}" srcOrd="1" destOrd="0" parTransId="{BA78826C-F616-EA47-A677-9118C5D360C6}" sibTransId="{DB87B744-1CA6-5C40-86F9-2A00A7756880}"/>
    <dgm:cxn modelId="{08E37C32-60CE-4F4D-99E1-B3B3D8EAF811}" type="presOf" srcId="{F3C9979B-06C3-7E45-BD10-6207B7A1BBF5}" destId="{B830ED57-4DAF-3040-BF6C-9CF6B5560015}" srcOrd="0" destOrd="1" presId="urn:microsoft.com/office/officeart/2005/8/layout/hList1"/>
    <dgm:cxn modelId="{AF843B3F-6031-A747-A9BE-5F055E43CA33}" srcId="{6731C334-AF11-3542-8C59-02AACA818E6A}" destId="{9D1E7E1C-1A61-644F-80B9-C9E770F86FC9}" srcOrd="0" destOrd="0" parTransId="{6A3405C7-2E36-2E4D-AF8C-9D4AE8F645B0}" sibTransId="{90E8D42C-57D6-4F41-A553-0CEB155CE500}"/>
    <dgm:cxn modelId="{C949E86E-05FE-3D4F-A8B5-661370EB1B73}" srcId="{92B932D3-E2E3-3E4F-B639-04EAC8B67265}" destId="{3B113823-13D8-0248-9A31-CA30A16088AA}" srcOrd="0" destOrd="0" parTransId="{51D43687-5E0F-BA48-AE6F-F654B76895B8}" sibTransId="{5AF1763B-4594-BC47-A83F-C2C2ACA61A5C}"/>
    <dgm:cxn modelId="{5F5CAC80-1111-472D-9EF9-1ADF3FB09052}" type="presOf" srcId="{3B113823-13D8-0248-9A31-CA30A16088AA}" destId="{094610A3-C2C3-B640-879C-283BC4C4886A}" srcOrd="0" destOrd="0" presId="urn:microsoft.com/office/officeart/2005/8/layout/hList1"/>
    <dgm:cxn modelId="{278E5E82-BAD1-45EE-BF8B-9CFD278FF2E6}" type="presOf" srcId="{9D1E7E1C-1A61-644F-80B9-C9E770F86FC9}" destId="{7012A570-2292-6042-8F87-375482494525}" srcOrd="0" destOrd="0" presId="urn:microsoft.com/office/officeart/2005/8/layout/hList1"/>
    <dgm:cxn modelId="{B8D9238E-2C8E-45C1-9FE1-0F5B84098245}" type="presOf" srcId="{6731C334-AF11-3542-8C59-02AACA818E6A}" destId="{F5D36B78-1F81-EE4A-A629-A47EF8A594F4}" srcOrd="0" destOrd="0" presId="urn:microsoft.com/office/officeart/2005/8/layout/hList1"/>
    <dgm:cxn modelId="{9E92D1C0-05E4-4978-8067-2976B260F383}" type="presOf" srcId="{92B932D3-E2E3-3E4F-B639-04EAC8B67265}" destId="{3B7AAAD3-B4B2-894D-BD62-FBDCA5DB86E5}" srcOrd="0" destOrd="0" presId="urn:microsoft.com/office/officeart/2005/8/layout/hList1"/>
    <dgm:cxn modelId="{661B62E1-2B2D-4046-8B58-A1D44FECD337}" type="presOf" srcId="{ED327EA9-617D-874F-AE2D-F1A810D41DF1}" destId="{B5437CEF-732C-D940-ADAA-BDDAA09C9E8D}" srcOrd="0" destOrd="0" presId="urn:microsoft.com/office/officeart/2005/8/layout/hList1"/>
    <dgm:cxn modelId="{2913DAFB-5020-3143-A403-52DCDDBFBD97}" srcId="{6731C334-AF11-3542-8C59-02AACA818E6A}" destId="{ED327EA9-617D-874F-AE2D-F1A810D41DF1}" srcOrd="2" destOrd="0" parTransId="{CFFD1146-1D74-744E-9489-D7E3933DB7B2}" sibTransId="{84657F64-6C09-DF49-8D5B-A12A22A9E488}"/>
    <dgm:cxn modelId="{2DF03430-622B-4976-B3F8-8BDE42470AE5}" type="presParOf" srcId="{F5D36B78-1F81-EE4A-A629-A47EF8A594F4}" destId="{A74C8154-08E7-4447-BD1E-1681AA752A13}" srcOrd="0" destOrd="0" presId="urn:microsoft.com/office/officeart/2005/8/layout/hList1"/>
    <dgm:cxn modelId="{90E75672-BB4F-4837-B6A3-5EECE10F5258}" type="presParOf" srcId="{A74C8154-08E7-4447-BD1E-1681AA752A13}" destId="{7012A570-2292-6042-8F87-375482494525}" srcOrd="0" destOrd="0" presId="urn:microsoft.com/office/officeart/2005/8/layout/hList1"/>
    <dgm:cxn modelId="{03B0033B-DE0C-48CD-ABC6-98DC7DF748CD}" type="presParOf" srcId="{A74C8154-08E7-4447-BD1E-1681AA752A13}" destId="{6E5587B0-CB6B-5F49-99BC-8512D84E1718}" srcOrd="1" destOrd="0" presId="urn:microsoft.com/office/officeart/2005/8/layout/hList1"/>
    <dgm:cxn modelId="{9F3706E8-869E-4D00-9431-5327C909F4FE}" type="presParOf" srcId="{F5D36B78-1F81-EE4A-A629-A47EF8A594F4}" destId="{83FDB912-E463-BB43-A426-495E5C1B9F59}" srcOrd="1" destOrd="0" presId="urn:microsoft.com/office/officeart/2005/8/layout/hList1"/>
    <dgm:cxn modelId="{9E16EF36-A486-450B-B5E8-3522EC3B8F43}" type="presParOf" srcId="{F5D36B78-1F81-EE4A-A629-A47EF8A594F4}" destId="{06FA7E0C-365E-3049-8EF9-25EB43125646}" srcOrd="2" destOrd="0" presId="urn:microsoft.com/office/officeart/2005/8/layout/hList1"/>
    <dgm:cxn modelId="{D579B5B2-761C-438B-BCAD-7B3E8E402454}" type="presParOf" srcId="{06FA7E0C-365E-3049-8EF9-25EB43125646}" destId="{3B7AAAD3-B4B2-894D-BD62-FBDCA5DB86E5}" srcOrd="0" destOrd="0" presId="urn:microsoft.com/office/officeart/2005/8/layout/hList1"/>
    <dgm:cxn modelId="{4D3C6BDA-6349-4617-81B9-8B2BB2BE9899}" type="presParOf" srcId="{06FA7E0C-365E-3049-8EF9-25EB43125646}" destId="{094610A3-C2C3-B640-879C-283BC4C4886A}" srcOrd="1" destOrd="0" presId="urn:microsoft.com/office/officeart/2005/8/layout/hList1"/>
    <dgm:cxn modelId="{424DA758-6B76-415F-AE37-EAECACCE331E}" type="presParOf" srcId="{F5D36B78-1F81-EE4A-A629-A47EF8A594F4}" destId="{CC752E20-1E1D-EE4F-94ED-EDF611B1745D}" srcOrd="3" destOrd="0" presId="urn:microsoft.com/office/officeart/2005/8/layout/hList1"/>
    <dgm:cxn modelId="{5E8FC6EB-C69F-48BF-AFF3-90BC0425014E}" type="presParOf" srcId="{F5D36B78-1F81-EE4A-A629-A47EF8A594F4}" destId="{C9D5DCC4-6884-7847-A551-EB55BE19C0CA}" srcOrd="4" destOrd="0" presId="urn:microsoft.com/office/officeart/2005/8/layout/hList1"/>
    <dgm:cxn modelId="{BEBF1BD9-12FB-40FB-9B4B-C5F4C54FABB3}" type="presParOf" srcId="{C9D5DCC4-6884-7847-A551-EB55BE19C0CA}" destId="{B5437CEF-732C-D940-ADAA-BDDAA09C9E8D}" srcOrd="0" destOrd="0" presId="urn:microsoft.com/office/officeart/2005/8/layout/hList1"/>
    <dgm:cxn modelId="{ED6222FE-1FAE-40C4-8900-507B7FEF0CBE}" type="presParOf" srcId="{C9D5DCC4-6884-7847-A551-EB55BE19C0CA}" destId="{B830ED57-4DAF-3040-BF6C-9CF6B556001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2A570-2292-6042-8F87-375482494525}">
      <dsp:nvSpPr>
        <dsp:cNvPr id="0" name=""/>
        <dsp:cNvSpPr/>
      </dsp:nvSpPr>
      <dsp:spPr>
        <a:xfrm>
          <a:off x="100142" y="65406"/>
          <a:ext cx="3203971" cy="112364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rtl="0">
            <a:lnSpc>
              <a:spcPct val="90000"/>
            </a:lnSpc>
            <a:spcBef>
              <a:spcPct val="0"/>
            </a:spcBef>
            <a:spcAft>
              <a:spcPct val="35000"/>
            </a:spcAft>
            <a:buNone/>
          </a:pPr>
          <a:r>
            <a:rPr lang="en-US" sz="3100" b="1" i="1" kern="1200" dirty="0"/>
            <a:t>Process spawning</a:t>
          </a:r>
          <a:endParaRPr lang="en-US" sz="3100" kern="1200" dirty="0"/>
        </a:p>
      </dsp:txBody>
      <dsp:txXfrm>
        <a:off x="100142" y="65406"/>
        <a:ext cx="3203971" cy="1123643"/>
      </dsp:txXfrm>
    </dsp:sp>
    <dsp:sp modelId="{6E5587B0-CB6B-5F49-99BC-8512D84E1718}">
      <dsp:nvSpPr>
        <dsp:cNvPr id="0" name=""/>
        <dsp:cNvSpPr/>
      </dsp:nvSpPr>
      <dsp:spPr>
        <a:xfrm>
          <a:off x="100142" y="1213255"/>
          <a:ext cx="3203971" cy="3063420"/>
        </a:xfrm>
        <a:prstGeom prst="rect">
          <a:avLst/>
        </a:prstGeom>
        <a:solidFill>
          <a:schemeClr val="accent1">
            <a:alpha val="90000"/>
            <a:tint val="40000"/>
            <a:hueOff val="0"/>
            <a:satOff val="0"/>
            <a:lumOff val="0"/>
            <a:alphaOff val="0"/>
          </a:schemeClr>
        </a:solidFill>
        <a:ln w="6350" cap="flat" cmpd="sng" algn="ctr">
          <a:solidFill>
            <a:schemeClr val="accent6">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rtl="0">
            <a:lnSpc>
              <a:spcPct val="90000"/>
            </a:lnSpc>
            <a:spcBef>
              <a:spcPct val="0"/>
            </a:spcBef>
            <a:spcAft>
              <a:spcPct val="15000"/>
            </a:spcAft>
            <a:buChar char="•"/>
          </a:pPr>
          <a:r>
            <a:rPr lang="en-NZ" sz="3100" kern="1200" dirty="0"/>
            <a:t>when the OS creates a process at the explicit request of another process</a:t>
          </a:r>
          <a:endParaRPr lang="en-NZ" sz="3100" b="1" i="1" kern="1200" dirty="0"/>
        </a:p>
      </dsp:txBody>
      <dsp:txXfrm>
        <a:off x="100142" y="1213255"/>
        <a:ext cx="3203971" cy="3063420"/>
      </dsp:txXfrm>
    </dsp:sp>
    <dsp:sp modelId="{3B7AAAD3-B4B2-894D-BD62-FBDCA5DB86E5}">
      <dsp:nvSpPr>
        <dsp:cNvPr id="0" name=""/>
        <dsp:cNvSpPr/>
      </dsp:nvSpPr>
      <dsp:spPr>
        <a:xfrm>
          <a:off x="3655814" y="82137"/>
          <a:ext cx="3203971" cy="112364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rtl="0">
            <a:lnSpc>
              <a:spcPct val="90000"/>
            </a:lnSpc>
            <a:spcBef>
              <a:spcPct val="0"/>
            </a:spcBef>
            <a:spcAft>
              <a:spcPct val="35000"/>
            </a:spcAft>
            <a:buNone/>
          </a:pPr>
          <a:r>
            <a:rPr lang="en-US" sz="3100" b="1" i="1" kern="1200" dirty="0"/>
            <a:t>Parent process</a:t>
          </a:r>
          <a:endParaRPr lang="en-US" sz="3100" kern="1200" dirty="0"/>
        </a:p>
      </dsp:txBody>
      <dsp:txXfrm>
        <a:off x="3655814" y="82137"/>
        <a:ext cx="3203971" cy="1123643"/>
      </dsp:txXfrm>
    </dsp:sp>
    <dsp:sp modelId="{094610A3-C2C3-B640-879C-283BC4C4886A}">
      <dsp:nvSpPr>
        <dsp:cNvPr id="0" name=""/>
        <dsp:cNvSpPr/>
      </dsp:nvSpPr>
      <dsp:spPr>
        <a:xfrm>
          <a:off x="3655814" y="1205780"/>
          <a:ext cx="3203971" cy="3063420"/>
        </a:xfrm>
        <a:prstGeom prst="rect">
          <a:avLst/>
        </a:prstGeom>
        <a:solidFill>
          <a:schemeClr val="accent1">
            <a:alpha val="90000"/>
            <a:tint val="40000"/>
            <a:hueOff val="0"/>
            <a:satOff val="0"/>
            <a:lumOff val="0"/>
            <a:alphaOff val="0"/>
          </a:schemeClr>
        </a:solidFill>
        <a:ln w="6350" cap="flat" cmpd="sng" algn="ctr">
          <a:solidFill>
            <a:schemeClr val="accent6">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rtl="0">
            <a:lnSpc>
              <a:spcPct val="90000"/>
            </a:lnSpc>
            <a:spcBef>
              <a:spcPct val="0"/>
            </a:spcBef>
            <a:spcAft>
              <a:spcPct val="15000"/>
            </a:spcAft>
            <a:buChar char="•"/>
          </a:pPr>
          <a:r>
            <a:rPr lang="en-US" sz="3100" kern="1200" dirty="0"/>
            <a:t>is the original, creating, process</a:t>
          </a:r>
        </a:p>
      </dsp:txBody>
      <dsp:txXfrm>
        <a:off x="3655814" y="1205780"/>
        <a:ext cx="3203971" cy="3063420"/>
      </dsp:txXfrm>
    </dsp:sp>
    <dsp:sp modelId="{B5437CEF-732C-D940-ADAA-BDDAA09C9E8D}">
      <dsp:nvSpPr>
        <dsp:cNvPr id="0" name=""/>
        <dsp:cNvSpPr/>
      </dsp:nvSpPr>
      <dsp:spPr>
        <a:xfrm>
          <a:off x="7308342" y="82137"/>
          <a:ext cx="3203971" cy="112364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rtl="0">
            <a:lnSpc>
              <a:spcPct val="90000"/>
            </a:lnSpc>
            <a:spcBef>
              <a:spcPct val="0"/>
            </a:spcBef>
            <a:spcAft>
              <a:spcPct val="35000"/>
            </a:spcAft>
            <a:buNone/>
          </a:pPr>
          <a:r>
            <a:rPr lang="en-US" sz="3100" b="1" i="1" kern="1200" dirty="0"/>
            <a:t>Child process </a:t>
          </a:r>
          <a:endParaRPr lang="en-US" sz="3100" kern="1200" dirty="0"/>
        </a:p>
      </dsp:txBody>
      <dsp:txXfrm>
        <a:off x="7308342" y="82137"/>
        <a:ext cx="3203971" cy="1123643"/>
      </dsp:txXfrm>
    </dsp:sp>
    <dsp:sp modelId="{B830ED57-4DAF-3040-BF6C-9CF6B5560015}">
      <dsp:nvSpPr>
        <dsp:cNvPr id="0" name=""/>
        <dsp:cNvSpPr/>
      </dsp:nvSpPr>
      <dsp:spPr>
        <a:xfrm>
          <a:off x="7308342" y="1205780"/>
          <a:ext cx="3203971" cy="3063420"/>
        </a:xfrm>
        <a:prstGeom prst="rect">
          <a:avLst/>
        </a:prstGeom>
        <a:solidFill>
          <a:schemeClr val="accent1">
            <a:alpha val="90000"/>
            <a:tint val="40000"/>
            <a:hueOff val="0"/>
            <a:satOff val="0"/>
            <a:lumOff val="0"/>
            <a:alphaOff val="0"/>
          </a:schemeClr>
        </a:solidFill>
        <a:ln w="6350" cap="flat" cmpd="sng" algn="ctr">
          <a:solidFill>
            <a:schemeClr val="accent6">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rtl="0">
            <a:lnSpc>
              <a:spcPct val="90000"/>
            </a:lnSpc>
            <a:spcBef>
              <a:spcPct val="0"/>
            </a:spcBef>
            <a:spcAft>
              <a:spcPct val="15000"/>
            </a:spcAft>
            <a:buChar char="•"/>
          </a:pPr>
          <a:r>
            <a:rPr lang="en-US" sz="3100" kern="1200" dirty="0"/>
            <a:t>is the new process</a:t>
          </a:r>
        </a:p>
        <a:p>
          <a:pPr marL="285750" lvl="1" indent="-285750" algn="l" defTabSz="1377950" rtl="0">
            <a:lnSpc>
              <a:spcPct val="90000"/>
            </a:lnSpc>
            <a:spcBef>
              <a:spcPct val="0"/>
            </a:spcBef>
            <a:spcAft>
              <a:spcPct val="15000"/>
            </a:spcAft>
            <a:buChar char="•"/>
          </a:pPr>
          <a:endParaRPr lang="en-NZ" sz="3100" kern="1200" dirty="0"/>
        </a:p>
      </dsp:txBody>
      <dsp:txXfrm>
        <a:off x="7308342" y="1205780"/>
        <a:ext cx="3203971" cy="306342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68462D-B1D1-4533-AD71-D0C9AAEEF248}" type="datetimeFigureOut">
              <a:rPr lang="en-US" smtClean="0"/>
              <a:t>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065F98-A146-4ED8-B715-1784E46F04AE}" type="slidenum">
              <a:rPr lang="en-US" smtClean="0"/>
              <a:t>‹#›</a:t>
            </a:fld>
            <a:endParaRPr lang="en-US"/>
          </a:p>
        </p:txBody>
      </p:sp>
    </p:spTree>
    <p:extLst>
      <p:ext uri="{BB962C8B-B14F-4D97-AF65-F5344CB8AC3E}">
        <p14:creationId xmlns:p14="http://schemas.microsoft.com/office/powerpoint/2010/main" val="1686042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6A64617C-2C43-4227-83AF-5AB098432D1F}"/>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17AB515B-9D3D-461F-A940-2A6A3D0F628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Mention that the aim is to fully utilize the processor.</a:t>
            </a:r>
          </a:p>
        </p:txBody>
      </p:sp>
      <p:sp>
        <p:nvSpPr>
          <p:cNvPr id="11268" name="Slide Number Placeholder 3">
            <a:extLst>
              <a:ext uri="{FF2B5EF4-FFF2-40B4-BE49-F238E27FC236}">
                <a16:creationId xmlns:a16="http://schemas.microsoft.com/office/drawing/2014/main" id="{422BA853-3140-4FFF-82DF-AD9EF7168A9B}"/>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defTabSz="947738">
              <a:defRPr>
                <a:solidFill>
                  <a:schemeClr val="tx1"/>
                </a:solidFill>
                <a:latin typeface="Helvetica" panose="020B0604020202020204" pitchFamily="34" charset="0"/>
              </a:defRPr>
            </a:lvl1pPr>
            <a:lvl2pPr marL="742950" indent="-285750" algn="ctr" defTabSz="947738">
              <a:defRPr>
                <a:solidFill>
                  <a:schemeClr val="tx1"/>
                </a:solidFill>
                <a:latin typeface="Helvetica" panose="020B0604020202020204" pitchFamily="34" charset="0"/>
              </a:defRPr>
            </a:lvl2pPr>
            <a:lvl3pPr marL="1143000" indent="-228600" algn="ctr" defTabSz="947738">
              <a:defRPr>
                <a:solidFill>
                  <a:schemeClr val="tx1"/>
                </a:solidFill>
                <a:latin typeface="Helvetica" panose="020B0604020202020204" pitchFamily="34" charset="0"/>
              </a:defRPr>
            </a:lvl3pPr>
            <a:lvl4pPr marL="1600200" indent="-228600" algn="ctr" defTabSz="947738">
              <a:defRPr>
                <a:solidFill>
                  <a:schemeClr val="tx1"/>
                </a:solidFill>
                <a:latin typeface="Helvetica" panose="020B0604020202020204" pitchFamily="34" charset="0"/>
              </a:defRPr>
            </a:lvl4pPr>
            <a:lvl5pPr marL="2057400" indent="-228600" algn="ctr" defTabSz="947738">
              <a:defRPr>
                <a:solidFill>
                  <a:schemeClr val="tx1"/>
                </a:solidFill>
                <a:latin typeface="Helvetica" panose="020B0604020202020204" pitchFamily="34" charset="0"/>
              </a:defRPr>
            </a:lvl5pPr>
            <a:lvl6pPr marL="2514600" indent="-228600" algn="ctr" defTabSz="947738" eaLnBrk="0" fontAlgn="base" hangingPunct="0">
              <a:spcBef>
                <a:spcPct val="0"/>
              </a:spcBef>
              <a:spcAft>
                <a:spcPct val="0"/>
              </a:spcAft>
              <a:defRPr>
                <a:solidFill>
                  <a:schemeClr val="tx1"/>
                </a:solidFill>
                <a:latin typeface="Helvetica" panose="020B0604020202020204" pitchFamily="34" charset="0"/>
              </a:defRPr>
            </a:lvl6pPr>
            <a:lvl7pPr marL="2971800" indent="-228600" algn="ctr" defTabSz="947738" eaLnBrk="0" fontAlgn="base" hangingPunct="0">
              <a:spcBef>
                <a:spcPct val="0"/>
              </a:spcBef>
              <a:spcAft>
                <a:spcPct val="0"/>
              </a:spcAft>
              <a:defRPr>
                <a:solidFill>
                  <a:schemeClr val="tx1"/>
                </a:solidFill>
                <a:latin typeface="Helvetica" panose="020B0604020202020204" pitchFamily="34" charset="0"/>
              </a:defRPr>
            </a:lvl7pPr>
            <a:lvl8pPr marL="3429000" indent="-228600" algn="ctr" defTabSz="947738" eaLnBrk="0" fontAlgn="base" hangingPunct="0">
              <a:spcBef>
                <a:spcPct val="0"/>
              </a:spcBef>
              <a:spcAft>
                <a:spcPct val="0"/>
              </a:spcAft>
              <a:defRPr>
                <a:solidFill>
                  <a:schemeClr val="tx1"/>
                </a:solidFill>
                <a:latin typeface="Helvetica" panose="020B0604020202020204" pitchFamily="34" charset="0"/>
              </a:defRPr>
            </a:lvl8pPr>
            <a:lvl9pPr marL="3886200" indent="-228600" algn="ctr" defTabSz="947738" eaLnBrk="0" fontAlgn="base" hangingPunct="0">
              <a:spcBef>
                <a:spcPct val="0"/>
              </a:spcBef>
              <a:spcAft>
                <a:spcPct val="0"/>
              </a:spcAft>
              <a:defRPr>
                <a:solidFill>
                  <a:schemeClr val="tx1"/>
                </a:solidFill>
                <a:latin typeface="Helvetica" panose="020B0604020202020204" pitchFamily="34" charset="0"/>
              </a:defRPr>
            </a:lvl9pPr>
          </a:lstStyle>
          <a:p>
            <a:pPr algn="r"/>
            <a:fld id="{92BF1652-AF35-4985-9431-E39ACFB51D3C}" type="slidenum">
              <a:rPr lang="en-US" altLang="en-US"/>
              <a:pPr algn="r"/>
              <a:t>16</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CE144319-EE16-4281-841C-0E1AFF2064B8}"/>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4CA72799-C029-41DB-91E4-CC6791D01A8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Again, the simple solution is to add a single state – but this only allows processes which are blocked to be swapped out.</a:t>
            </a:r>
          </a:p>
        </p:txBody>
      </p:sp>
      <p:sp>
        <p:nvSpPr>
          <p:cNvPr id="13316" name="Slide Number Placeholder 3">
            <a:extLst>
              <a:ext uri="{FF2B5EF4-FFF2-40B4-BE49-F238E27FC236}">
                <a16:creationId xmlns:a16="http://schemas.microsoft.com/office/drawing/2014/main" id="{65D56A14-BBDC-4400-B99E-FF906C5B53FB}"/>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defTabSz="947738">
              <a:defRPr>
                <a:solidFill>
                  <a:schemeClr val="tx1"/>
                </a:solidFill>
                <a:latin typeface="Helvetica" panose="020B0604020202020204" pitchFamily="34" charset="0"/>
              </a:defRPr>
            </a:lvl1pPr>
            <a:lvl2pPr marL="742950" indent="-285750" algn="ctr" defTabSz="947738">
              <a:defRPr>
                <a:solidFill>
                  <a:schemeClr val="tx1"/>
                </a:solidFill>
                <a:latin typeface="Helvetica" panose="020B0604020202020204" pitchFamily="34" charset="0"/>
              </a:defRPr>
            </a:lvl2pPr>
            <a:lvl3pPr marL="1143000" indent="-228600" algn="ctr" defTabSz="947738">
              <a:defRPr>
                <a:solidFill>
                  <a:schemeClr val="tx1"/>
                </a:solidFill>
                <a:latin typeface="Helvetica" panose="020B0604020202020204" pitchFamily="34" charset="0"/>
              </a:defRPr>
            </a:lvl3pPr>
            <a:lvl4pPr marL="1600200" indent="-228600" algn="ctr" defTabSz="947738">
              <a:defRPr>
                <a:solidFill>
                  <a:schemeClr val="tx1"/>
                </a:solidFill>
                <a:latin typeface="Helvetica" panose="020B0604020202020204" pitchFamily="34" charset="0"/>
              </a:defRPr>
            </a:lvl4pPr>
            <a:lvl5pPr marL="2057400" indent="-228600" algn="ctr" defTabSz="947738">
              <a:defRPr>
                <a:solidFill>
                  <a:schemeClr val="tx1"/>
                </a:solidFill>
                <a:latin typeface="Helvetica" panose="020B0604020202020204" pitchFamily="34" charset="0"/>
              </a:defRPr>
            </a:lvl5pPr>
            <a:lvl6pPr marL="2514600" indent="-228600" algn="ctr" defTabSz="947738" eaLnBrk="0" fontAlgn="base" hangingPunct="0">
              <a:spcBef>
                <a:spcPct val="0"/>
              </a:spcBef>
              <a:spcAft>
                <a:spcPct val="0"/>
              </a:spcAft>
              <a:defRPr>
                <a:solidFill>
                  <a:schemeClr val="tx1"/>
                </a:solidFill>
                <a:latin typeface="Helvetica" panose="020B0604020202020204" pitchFamily="34" charset="0"/>
              </a:defRPr>
            </a:lvl6pPr>
            <a:lvl7pPr marL="2971800" indent="-228600" algn="ctr" defTabSz="947738" eaLnBrk="0" fontAlgn="base" hangingPunct="0">
              <a:spcBef>
                <a:spcPct val="0"/>
              </a:spcBef>
              <a:spcAft>
                <a:spcPct val="0"/>
              </a:spcAft>
              <a:defRPr>
                <a:solidFill>
                  <a:schemeClr val="tx1"/>
                </a:solidFill>
                <a:latin typeface="Helvetica" panose="020B0604020202020204" pitchFamily="34" charset="0"/>
              </a:defRPr>
            </a:lvl7pPr>
            <a:lvl8pPr marL="3429000" indent="-228600" algn="ctr" defTabSz="947738" eaLnBrk="0" fontAlgn="base" hangingPunct="0">
              <a:spcBef>
                <a:spcPct val="0"/>
              </a:spcBef>
              <a:spcAft>
                <a:spcPct val="0"/>
              </a:spcAft>
              <a:defRPr>
                <a:solidFill>
                  <a:schemeClr val="tx1"/>
                </a:solidFill>
                <a:latin typeface="Helvetica" panose="020B0604020202020204" pitchFamily="34" charset="0"/>
              </a:defRPr>
            </a:lvl8pPr>
            <a:lvl9pPr marL="3886200" indent="-228600" algn="ctr" defTabSz="947738" eaLnBrk="0" fontAlgn="base" hangingPunct="0">
              <a:spcBef>
                <a:spcPct val="0"/>
              </a:spcBef>
              <a:spcAft>
                <a:spcPct val="0"/>
              </a:spcAft>
              <a:defRPr>
                <a:solidFill>
                  <a:schemeClr val="tx1"/>
                </a:solidFill>
                <a:latin typeface="Helvetica" panose="020B0604020202020204" pitchFamily="34" charset="0"/>
              </a:defRPr>
            </a:lvl9pPr>
          </a:lstStyle>
          <a:p>
            <a:pPr algn="r"/>
            <a:fld id="{3CB58472-F5F2-41AB-BFB5-A4B290A32A9F}" type="slidenum">
              <a:rPr lang="en-US" altLang="en-US"/>
              <a:pPr algn="r"/>
              <a:t>19</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8B70B512-DD2E-432A-AA88-1E52D7E3BF4D}"/>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1DAC08FE-7C14-4C26-913E-CDF159289ED7}"/>
              </a:ext>
            </a:extLst>
          </p:cNvPr>
          <p:cNvSpPr>
            <a:spLocks noGrp="1"/>
          </p:cNvSpPr>
          <p:nvPr>
            <p:ph type="body" idx="1"/>
          </p:nvPr>
        </p:nvSpPr>
        <p:spPr/>
        <p:txBody>
          <a:bodyPr>
            <a:normAutofit fontScale="55000" lnSpcReduction="20000"/>
          </a:bodyPr>
          <a:lstStyle/>
          <a:p>
            <a:pPr>
              <a:defRPr/>
            </a:pPr>
            <a:r>
              <a:rPr lang="en-US" dirty="0"/>
              <a:t>Two suspend states allow all processes which are not actually running to be swapped.</a:t>
            </a:r>
          </a:p>
          <a:p>
            <a:pPr>
              <a:defRPr/>
            </a:pPr>
            <a:endParaRPr lang="en-US" dirty="0"/>
          </a:p>
          <a:p>
            <a:pPr>
              <a:defRPr/>
            </a:pPr>
            <a:r>
              <a:rPr lang="en-US" dirty="0"/>
              <a:t>Run through the four states:</a:t>
            </a:r>
          </a:p>
          <a:p>
            <a:pPr>
              <a:buFont typeface="Arial" pitchFamily="34" charset="0"/>
              <a:buChar char="•"/>
              <a:defRPr/>
            </a:pPr>
            <a:r>
              <a:rPr lang="en-NZ" dirty="0"/>
              <a:t> </a:t>
            </a:r>
            <a:r>
              <a:rPr lang="en-NZ" b="1" dirty="0"/>
              <a:t>Ready: </a:t>
            </a:r>
            <a:r>
              <a:rPr lang="en-NZ" dirty="0"/>
              <a:t>The process is in main memory and available for execution.</a:t>
            </a:r>
          </a:p>
          <a:p>
            <a:pPr>
              <a:defRPr/>
            </a:pPr>
            <a:r>
              <a:rPr lang="en-NZ" dirty="0"/>
              <a:t>• </a:t>
            </a:r>
            <a:r>
              <a:rPr lang="en-NZ" b="1" dirty="0"/>
              <a:t>Blocked:</a:t>
            </a:r>
            <a:r>
              <a:rPr lang="en-NZ" dirty="0"/>
              <a:t> The process is in main memory and awaiting an event.</a:t>
            </a:r>
          </a:p>
          <a:p>
            <a:pPr>
              <a:defRPr/>
            </a:pPr>
            <a:r>
              <a:rPr lang="en-NZ" dirty="0"/>
              <a:t>• </a:t>
            </a:r>
            <a:r>
              <a:rPr lang="en-NZ" b="1" dirty="0"/>
              <a:t>Blocked/Suspend: </a:t>
            </a:r>
            <a:r>
              <a:rPr lang="en-NZ" dirty="0"/>
              <a:t>The process is in secondary memory and awaiting an event.</a:t>
            </a:r>
          </a:p>
          <a:p>
            <a:pPr>
              <a:defRPr/>
            </a:pPr>
            <a:r>
              <a:rPr lang="en-NZ" dirty="0"/>
              <a:t>• </a:t>
            </a:r>
            <a:r>
              <a:rPr lang="en-NZ" b="1" dirty="0"/>
              <a:t>Ready/Suspend: </a:t>
            </a:r>
            <a:r>
              <a:rPr lang="en-NZ" dirty="0"/>
              <a:t>The process is in secondary memory but is available for execution as soon as it is loaded into main memory.</a:t>
            </a:r>
          </a:p>
          <a:p>
            <a:pPr>
              <a:defRPr/>
            </a:pPr>
            <a:endParaRPr lang="en-NZ" dirty="0"/>
          </a:p>
          <a:p>
            <a:pPr>
              <a:defRPr/>
            </a:pPr>
            <a:endParaRPr lang="en-NZ" dirty="0"/>
          </a:p>
          <a:p>
            <a:pPr>
              <a:defRPr/>
            </a:pPr>
            <a:r>
              <a:rPr lang="en-NZ" dirty="0"/>
              <a:t>It would be useful to also summarise the main transitions (abridged)</a:t>
            </a:r>
          </a:p>
          <a:p>
            <a:pPr>
              <a:defRPr/>
            </a:pPr>
            <a:r>
              <a:rPr lang="en-NZ" b="1" i="1" dirty="0"/>
              <a:t>Blocked  </a:t>
            </a:r>
            <a:r>
              <a:rPr lang="en-NZ" b="1" i="1" dirty="0">
                <a:sym typeface="Wingdings" pitchFamily="2" charset="2"/>
              </a:rPr>
              <a:t> </a:t>
            </a:r>
            <a:r>
              <a:rPr lang="en-NZ" b="1" i="1" dirty="0"/>
              <a:t>Blocked/Suspend: </a:t>
            </a:r>
            <a:r>
              <a:rPr lang="en-NZ" dirty="0"/>
              <a:t>If there are no ready processes, then at least one blocked process is swapped out to make room for another process that is not blocked. This transition can be made even if there are ready processes available, if the OS determines that the currently running process or a ready process that it would like to dispatch requires more main memory to maintain adequate performance.</a:t>
            </a:r>
          </a:p>
          <a:p>
            <a:pPr>
              <a:defRPr/>
            </a:pPr>
            <a:r>
              <a:rPr lang="en-NZ" b="1" i="1" dirty="0"/>
              <a:t>Blocked/Suspend  </a:t>
            </a:r>
            <a:r>
              <a:rPr lang="en-NZ" b="1" i="1" dirty="0">
                <a:sym typeface="Wingdings" pitchFamily="2" charset="2"/>
              </a:rPr>
              <a:t></a:t>
            </a:r>
            <a:r>
              <a:rPr lang="en-NZ" b="1" i="1" dirty="0"/>
              <a:t> Ready/Suspend: </a:t>
            </a:r>
            <a:r>
              <a:rPr lang="en-NZ" dirty="0"/>
              <a:t>A process in the Blocked/Suspend state is moved to the Ready/Suspend state when the event for which it has been waiting occurs. </a:t>
            </a:r>
          </a:p>
          <a:p>
            <a:pPr>
              <a:defRPr/>
            </a:pPr>
            <a:r>
              <a:rPr lang="en-NZ" b="1" i="1" dirty="0"/>
              <a:t>Ready/Suspend S </a:t>
            </a:r>
            <a:r>
              <a:rPr lang="en-NZ" b="1" i="1" dirty="0">
                <a:sym typeface="Wingdings" pitchFamily="2" charset="2"/>
              </a:rPr>
              <a:t> </a:t>
            </a:r>
            <a:r>
              <a:rPr lang="en-NZ" b="1" i="1" dirty="0"/>
              <a:t>Ready: </a:t>
            </a:r>
            <a:r>
              <a:rPr lang="en-NZ" dirty="0"/>
              <a:t>When there are no ready processes in main memory, or if a suspended process has a higher priority, the OS will need to bring one in to continue execution. </a:t>
            </a:r>
          </a:p>
          <a:p>
            <a:pPr>
              <a:defRPr/>
            </a:pPr>
            <a:r>
              <a:rPr lang="en-NZ" b="1" i="1" dirty="0"/>
              <a:t>Ready  </a:t>
            </a:r>
            <a:r>
              <a:rPr lang="en-NZ" b="1" i="1" dirty="0">
                <a:sym typeface="Wingdings" pitchFamily="2" charset="2"/>
              </a:rPr>
              <a:t> </a:t>
            </a:r>
            <a:r>
              <a:rPr lang="en-NZ" b="1" i="1" dirty="0"/>
              <a:t>Ready/Suspend: </a:t>
            </a:r>
            <a:r>
              <a:rPr lang="en-NZ" dirty="0"/>
              <a:t>Normally, the OS would prefer to suspend a blocked process rather than a ready one, because the ready process can now be executed, whereas the blocked process is taking up main memory space and cannot be executed. However, it may be necessary to suspend a ready process if that is the only way to free up a sufficiently large block of main memory.</a:t>
            </a:r>
          </a:p>
          <a:p>
            <a:pPr>
              <a:defRPr/>
            </a:pPr>
            <a:endParaRPr lang="en-NZ" dirty="0"/>
          </a:p>
          <a:p>
            <a:pPr>
              <a:defRPr/>
            </a:pPr>
            <a:r>
              <a:rPr lang="en-NZ" dirty="0"/>
              <a:t>Several other transitions that are worth considering are the following:</a:t>
            </a:r>
          </a:p>
          <a:p>
            <a:pPr>
              <a:defRPr/>
            </a:pPr>
            <a:r>
              <a:rPr lang="en-NZ" b="1" i="1" dirty="0"/>
              <a:t>New </a:t>
            </a:r>
            <a:r>
              <a:rPr lang="en-NZ" b="1" i="1" dirty="0">
                <a:sym typeface="Wingdings" pitchFamily="2" charset="2"/>
              </a:rPr>
              <a:t></a:t>
            </a:r>
            <a:r>
              <a:rPr lang="en-NZ" b="1" i="1" dirty="0"/>
              <a:t> Ready/Suspend and New </a:t>
            </a:r>
            <a:r>
              <a:rPr lang="en-NZ" b="1" i="1" dirty="0">
                <a:sym typeface="Wingdings" pitchFamily="2" charset="2"/>
              </a:rPr>
              <a:t></a:t>
            </a:r>
            <a:r>
              <a:rPr lang="en-NZ" b="1" i="1" dirty="0"/>
              <a:t>Ready:  </a:t>
            </a:r>
            <a:r>
              <a:rPr lang="en-NZ" dirty="0"/>
              <a:t>When a new process is created, it can either be added to the Ready queue or the Ready/Suspend queue. In either case, the OS must create a process control block and allocate an address space to the process. It might be preferable for the OS to perform these housekeeping duties at an early time, so that it can maintain a large pool of processes that are not blocked. With this strategy, there would often be insufficient room in main memory for a new process; hence the use of the (New </a:t>
            </a:r>
            <a:r>
              <a:rPr lang="en-NZ" dirty="0">
                <a:sym typeface="Wingdings" pitchFamily="2" charset="2"/>
              </a:rPr>
              <a:t> </a:t>
            </a:r>
            <a:r>
              <a:rPr lang="en-NZ" dirty="0"/>
              <a:t>Ready/Suspend) transition. </a:t>
            </a:r>
          </a:p>
          <a:p>
            <a:pPr>
              <a:defRPr/>
            </a:pPr>
            <a:r>
              <a:rPr lang="en-NZ" b="1" i="1" dirty="0"/>
              <a:t>Blocked/Suspend </a:t>
            </a:r>
            <a:r>
              <a:rPr lang="en-NZ" b="1" i="1" dirty="0">
                <a:sym typeface="Wingdings" pitchFamily="2" charset="2"/>
              </a:rPr>
              <a:t> </a:t>
            </a:r>
            <a:r>
              <a:rPr lang="en-NZ" b="1" i="1" dirty="0"/>
              <a:t>Blocked: </a:t>
            </a:r>
            <a:r>
              <a:rPr lang="en-NZ" dirty="0"/>
              <a:t>Inclusion of this transition may seem to be poor design. After all, if a process is not ready to execute and is not already in main memory, what is the point of bringing it in? But consider the following scenario:</a:t>
            </a:r>
          </a:p>
          <a:p>
            <a:pPr lvl="1">
              <a:buFont typeface="Arial" pitchFamily="34" charset="0"/>
              <a:buChar char="•"/>
              <a:defRPr/>
            </a:pPr>
            <a:r>
              <a:rPr lang="en-NZ" dirty="0"/>
              <a:t> A process terminates, freeing up some main memory.</a:t>
            </a:r>
          </a:p>
          <a:p>
            <a:pPr lvl="1">
              <a:buFont typeface="Arial" pitchFamily="34" charset="0"/>
              <a:buChar char="•"/>
              <a:defRPr/>
            </a:pPr>
            <a:r>
              <a:rPr lang="en-NZ" dirty="0"/>
              <a:t> There is a process in the (Blocked/Suspend) queue with a higher priority than any of the processes in the (Ready/Suspend) queue and </a:t>
            </a:r>
          </a:p>
          <a:p>
            <a:pPr lvl="1">
              <a:buFont typeface="Arial" pitchFamily="34" charset="0"/>
              <a:buChar char="•"/>
              <a:defRPr/>
            </a:pPr>
            <a:r>
              <a:rPr lang="en-NZ" dirty="0"/>
              <a:t> the OS has reason to believe that the blocking event for that process will occur soon. </a:t>
            </a:r>
          </a:p>
          <a:p>
            <a:pPr lvl="1">
              <a:buFont typeface="Arial" pitchFamily="34" charset="0"/>
              <a:buChar char="•"/>
              <a:defRPr/>
            </a:pPr>
            <a:r>
              <a:rPr lang="en-NZ" dirty="0"/>
              <a:t> Under these circumstances, it would seem reasonable to bring a blocked process into main memory in preference to a ready process.</a:t>
            </a:r>
          </a:p>
          <a:p>
            <a:pPr>
              <a:defRPr/>
            </a:pPr>
            <a:r>
              <a:rPr lang="en-NZ" b="1" i="1" dirty="0"/>
              <a:t>Running  </a:t>
            </a:r>
            <a:r>
              <a:rPr lang="en-NZ" b="1" i="1" dirty="0">
                <a:sym typeface="Wingdings" pitchFamily="2" charset="2"/>
              </a:rPr>
              <a:t> </a:t>
            </a:r>
            <a:r>
              <a:rPr lang="en-NZ" b="1" i="1" dirty="0"/>
              <a:t> Ready/Suspend: </a:t>
            </a:r>
            <a:r>
              <a:rPr lang="en-NZ" dirty="0"/>
              <a:t>Normally, a running process is moved to the Ready state when its time allocation expires. If, however, the OS is pre-empting the process because a higher-priority process on the Blocked/Suspend queue has just become unblocked, the OS could move the running process directly to the (Ready/Suspend) queue and free some main memory.</a:t>
            </a:r>
          </a:p>
          <a:p>
            <a:pPr>
              <a:defRPr/>
            </a:pPr>
            <a:r>
              <a:rPr lang="en-NZ" b="1" i="1" dirty="0"/>
              <a:t>Any State </a:t>
            </a:r>
            <a:r>
              <a:rPr lang="en-NZ" b="1" i="1" dirty="0">
                <a:sym typeface="Wingdings" pitchFamily="2" charset="2"/>
              </a:rPr>
              <a:t></a:t>
            </a:r>
            <a:r>
              <a:rPr lang="en-NZ" b="1" i="1" dirty="0"/>
              <a:t> Exit: </a:t>
            </a:r>
            <a:r>
              <a:rPr lang="en-NZ" dirty="0"/>
              <a:t>Typically, a process terminates while it is running, either because it has completed or because of some fatal fault condition. However, in some operating systems, a process may be terminated by the process that created it or when the parent process is itself terminated. If this is allowed, then a process in any state can be moved to the Exit state.</a:t>
            </a:r>
            <a:endParaRPr lang="en-US" dirty="0"/>
          </a:p>
        </p:txBody>
      </p:sp>
      <p:sp>
        <p:nvSpPr>
          <p:cNvPr id="15364" name="Slide Number Placeholder 3">
            <a:extLst>
              <a:ext uri="{FF2B5EF4-FFF2-40B4-BE49-F238E27FC236}">
                <a16:creationId xmlns:a16="http://schemas.microsoft.com/office/drawing/2014/main" id="{39D35DD5-0754-40EB-9647-F202C83E1916}"/>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defTabSz="947738">
              <a:defRPr>
                <a:solidFill>
                  <a:schemeClr val="tx1"/>
                </a:solidFill>
                <a:latin typeface="Helvetica" panose="020B0604020202020204" pitchFamily="34" charset="0"/>
              </a:defRPr>
            </a:lvl1pPr>
            <a:lvl2pPr marL="742950" indent="-285750" algn="ctr" defTabSz="947738">
              <a:defRPr>
                <a:solidFill>
                  <a:schemeClr val="tx1"/>
                </a:solidFill>
                <a:latin typeface="Helvetica" panose="020B0604020202020204" pitchFamily="34" charset="0"/>
              </a:defRPr>
            </a:lvl2pPr>
            <a:lvl3pPr marL="1143000" indent="-228600" algn="ctr" defTabSz="947738">
              <a:defRPr>
                <a:solidFill>
                  <a:schemeClr val="tx1"/>
                </a:solidFill>
                <a:latin typeface="Helvetica" panose="020B0604020202020204" pitchFamily="34" charset="0"/>
              </a:defRPr>
            </a:lvl3pPr>
            <a:lvl4pPr marL="1600200" indent="-228600" algn="ctr" defTabSz="947738">
              <a:defRPr>
                <a:solidFill>
                  <a:schemeClr val="tx1"/>
                </a:solidFill>
                <a:latin typeface="Helvetica" panose="020B0604020202020204" pitchFamily="34" charset="0"/>
              </a:defRPr>
            </a:lvl4pPr>
            <a:lvl5pPr marL="2057400" indent="-228600" algn="ctr" defTabSz="947738">
              <a:defRPr>
                <a:solidFill>
                  <a:schemeClr val="tx1"/>
                </a:solidFill>
                <a:latin typeface="Helvetica" panose="020B0604020202020204" pitchFamily="34" charset="0"/>
              </a:defRPr>
            </a:lvl5pPr>
            <a:lvl6pPr marL="2514600" indent="-228600" algn="ctr" defTabSz="947738" eaLnBrk="0" fontAlgn="base" hangingPunct="0">
              <a:spcBef>
                <a:spcPct val="0"/>
              </a:spcBef>
              <a:spcAft>
                <a:spcPct val="0"/>
              </a:spcAft>
              <a:defRPr>
                <a:solidFill>
                  <a:schemeClr val="tx1"/>
                </a:solidFill>
                <a:latin typeface="Helvetica" panose="020B0604020202020204" pitchFamily="34" charset="0"/>
              </a:defRPr>
            </a:lvl6pPr>
            <a:lvl7pPr marL="2971800" indent="-228600" algn="ctr" defTabSz="947738" eaLnBrk="0" fontAlgn="base" hangingPunct="0">
              <a:spcBef>
                <a:spcPct val="0"/>
              </a:spcBef>
              <a:spcAft>
                <a:spcPct val="0"/>
              </a:spcAft>
              <a:defRPr>
                <a:solidFill>
                  <a:schemeClr val="tx1"/>
                </a:solidFill>
                <a:latin typeface="Helvetica" panose="020B0604020202020204" pitchFamily="34" charset="0"/>
              </a:defRPr>
            </a:lvl7pPr>
            <a:lvl8pPr marL="3429000" indent="-228600" algn="ctr" defTabSz="947738" eaLnBrk="0" fontAlgn="base" hangingPunct="0">
              <a:spcBef>
                <a:spcPct val="0"/>
              </a:spcBef>
              <a:spcAft>
                <a:spcPct val="0"/>
              </a:spcAft>
              <a:defRPr>
                <a:solidFill>
                  <a:schemeClr val="tx1"/>
                </a:solidFill>
                <a:latin typeface="Helvetica" panose="020B0604020202020204" pitchFamily="34" charset="0"/>
              </a:defRPr>
            </a:lvl8pPr>
            <a:lvl9pPr marL="3886200" indent="-228600" algn="ctr" defTabSz="947738" eaLnBrk="0" fontAlgn="base" hangingPunct="0">
              <a:spcBef>
                <a:spcPct val="0"/>
              </a:spcBef>
              <a:spcAft>
                <a:spcPct val="0"/>
              </a:spcAft>
              <a:defRPr>
                <a:solidFill>
                  <a:schemeClr val="tx1"/>
                </a:solidFill>
                <a:latin typeface="Helvetica" panose="020B0604020202020204" pitchFamily="34" charset="0"/>
              </a:defRPr>
            </a:lvl9pPr>
          </a:lstStyle>
          <a:p>
            <a:pPr algn="r"/>
            <a:fld id="{10EE8CA7-2BF4-4147-A842-D3DF65FD4189}" type="slidenum">
              <a:rPr lang="en-US" altLang="en-US"/>
              <a:pPr algn="r"/>
              <a:t>20</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FD0755A0-A746-4AC4-B7D1-524FEF4953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a:extLst>
              <a:ext uri="{FF2B5EF4-FFF2-40B4-BE49-F238E27FC236}">
                <a16:creationId xmlns:a16="http://schemas.microsoft.com/office/drawing/2014/main" id="{76C30036-FA1E-4F32-B31F-858E711413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As another example,</a:t>
            </a:r>
          </a:p>
          <a:p>
            <a:r>
              <a:rPr lang="en-US" altLang="en-US"/>
              <a:t>a server process (e.g., print server, file server) may generate a new process for each</a:t>
            </a:r>
          </a:p>
          <a:p>
            <a:r>
              <a:rPr lang="en-US" altLang="en-US"/>
              <a:t>request that it handles. When the OS creates a process at the explicit request of</a:t>
            </a:r>
          </a:p>
          <a:p>
            <a:r>
              <a:rPr lang="en-US" altLang="en-US"/>
              <a:t>another process, the action is referred to as </a:t>
            </a:r>
            <a:r>
              <a:rPr lang="en-US" altLang="en-US" b="1"/>
              <a:t>process spawning .</a:t>
            </a:r>
          </a:p>
          <a:p>
            <a:r>
              <a:rPr lang="en-US" altLang="en-US"/>
              <a:t>When one process spawns another, the former is referred to as the </a:t>
            </a:r>
            <a:r>
              <a:rPr lang="en-US" altLang="en-US" b="1"/>
              <a:t>parent</a:t>
            </a:r>
          </a:p>
          <a:p>
            <a:r>
              <a:rPr lang="en-US" altLang="en-US" b="1"/>
              <a:t>process , </a:t>
            </a:r>
            <a:r>
              <a:rPr lang="en-US" altLang="en-US"/>
              <a:t>and the spawned process is referred to as the </a:t>
            </a:r>
            <a:r>
              <a:rPr lang="en-US" altLang="en-US" b="1"/>
              <a:t>child process . </a:t>
            </a:r>
            <a:r>
              <a:rPr lang="en-US" altLang="en-US"/>
              <a:t>Typically, the</a:t>
            </a:r>
          </a:p>
          <a:p>
            <a:r>
              <a:rPr lang="en-US" altLang="en-US"/>
              <a:t>“related” processes need to communicate and cooperate with each other. Achieving</a:t>
            </a:r>
          </a:p>
          <a:p>
            <a:r>
              <a:rPr lang="en-US" altLang="en-US"/>
              <a:t>this cooperation is a difficult task for the programmer; this topic is discussed in</a:t>
            </a:r>
          </a:p>
          <a:p>
            <a:r>
              <a:rPr lang="en-US" altLang="en-US"/>
              <a:t>Chapter 5 .</a:t>
            </a:r>
            <a:endParaRPr lang="en-NZ" altLang="en-US"/>
          </a:p>
        </p:txBody>
      </p:sp>
      <p:sp>
        <p:nvSpPr>
          <p:cNvPr id="4" name="Slide Number Placeholder 3">
            <a:extLst>
              <a:ext uri="{FF2B5EF4-FFF2-40B4-BE49-F238E27FC236}">
                <a16:creationId xmlns:a16="http://schemas.microsoft.com/office/drawing/2014/main" id="{CF7E820A-08B9-4E23-A466-EE6EC20AD6A6}"/>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708CD86-391E-4B70-A0D5-1780C091C73A}"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7B89-B59A-4B52-A8D7-D13AE42786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5D2757-140F-4D36-AF13-E8D31B4A64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2A4956-A872-4ED9-ADCE-CDC8605F78AB}"/>
              </a:ext>
            </a:extLst>
          </p:cNvPr>
          <p:cNvSpPr>
            <a:spLocks noGrp="1"/>
          </p:cNvSpPr>
          <p:nvPr>
            <p:ph type="dt" sz="half" idx="10"/>
          </p:nvPr>
        </p:nvSpPr>
        <p:spPr/>
        <p:txBody>
          <a:bodyPr/>
          <a:lstStyle/>
          <a:p>
            <a:fld id="{332A8D45-9FBC-4FD8-AD34-EA9FE35CA8D8}" type="datetimeFigureOut">
              <a:rPr lang="en-US" smtClean="0"/>
              <a:t>1/30/2021</a:t>
            </a:fld>
            <a:endParaRPr lang="en-US"/>
          </a:p>
        </p:txBody>
      </p:sp>
      <p:sp>
        <p:nvSpPr>
          <p:cNvPr id="5" name="Footer Placeholder 4">
            <a:extLst>
              <a:ext uri="{FF2B5EF4-FFF2-40B4-BE49-F238E27FC236}">
                <a16:creationId xmlns:a16="http://schemas.microsoft.com/office/drawing/2014/main" id="{B9445B87-3B2B-4AA4-A84C-C170B25E3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2D25AD-59B3-4A07-8D91-45B026902ECB}"/>
              </a:ext>
            </a:extLst>
          </p:cNvPr>
          <p:cNvSpPr>
            <a:spLocks noGrp="1"/>
          </p:cNvSpPr>
          <p:nvPr>
            <p:ph type="sldNum" sz="quarter" idx="12"/>
          </p:nvPr>
        </p:nvSpPr>
        <p:spPr/>
        <p:txBody>
          <a:bodyPr/>
          <a:lstStyle/>
          <a:p>
            <a:fld id="{1F6134D3-629F-40B5-95BE-906BD80AAB59}" type="slidenum">
              <a:rPr lang="en-US" smtClean="0"/>
              <a:t>‹#›</a:t>
            </a:fld>
            <a:endParaRPr lang="en-US"/>
          </a:p>
        </p:txBody>
      </p:sp>
    </p:spTree>
    <p:extLst>
      <p:ext uri="{BB962C8B-B14F-4D97-AF65-F5344CB8AC3E}">
        <p14:creationId xmlns:p14="http://schemas.microsoft.com/office/powerpoint/2010/main" val="1768803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3506-63C7-48FB-B565-5DDD0E70A0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3B2581-6C86-4E7D-8A29-990D09F712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90AC0-7E8D-4AC4-8A2F-B4041430E02E}"/>
              </a:ext>
            </a:extLst>
          </p:cNvPr>
          <p:cNvSpPr>
            <a:spLocks noGrp="1"/>
          </p:cNvSpPr>
          <p:nvPr>
            <p:ph type="dt" sz="half" idx="10"/>
          </p:nvPr>
        </p:nvSpPr>
        <p:spPr/>
        <p:txBody>
          <a:bodyPr/>
          <a:lstStyle/>
          <a:p>
            <a:fld id="{332A8D45-9FBC-4FD8-AD34-EA9FE35CA8D8}" type="datetimeFigureOut">
              <a:rPr lang="en-US" smtClean="0"/>
              <a:t>1/30/2021</a:t>
            </a:fld>
            <a:endParaRPr lang="en-US"/>
          </a:p>
        </p:txBody>
      </p:sp>
      <p:sp>
        <p:nvSpPr>
          <p:cNvPr id="5" name="Footer Placeholder 4">
            <a:extLst>
              <a:ext uri="{FF2B5EF4-FFF2-40B4-BE49-F238E27FC236}">
                <a16:creationId xmlns:a16="http://schemas.microsoft.com/office/drawing/2014/main" id="{F8C16A28-D51A-4201-A74E-B20C9590A1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EFA98-01A3-4FE3-A2D7-6E4832ACB8CC}"/>
              </a:ext>
            </a:extLst>
          </p:cNvPr>
          <p:cNvSpPr>
            <a:spLocks noGrp="1"/>
          </p:cNvSpPr>
          <p:nvPr>
            <p:ph type="sldNum" sz="quarter" idx="12"/>
          </p:nvPr>
        </p:nvSpPr>
        <p:spPr/>
        <p:txBody>
          <a:bodyPr/>
          <a:lstStyle/>
          <a:p>
            <a:fld id="{1F6134D3-629F-40B5-95BE-906BD80AAB59}" type="slidenum">
              <a:rPr lang="en-US" smtClean="0"/>
              <a:t>‹#›</a:t>
            </a:fld>
            <a:endParaRPr lang="en-US"/>
          </a:p>
        </p:txBody>
      </p:sp>
    </p:spTree>
    <p:extLst>
      <p:ext uri="{BB962C8B-B14F-4D97-AF65-F5344CB8AC3E}">
        <p14:creationId xmlns:p14="http://schemas.microsoft.com/office/powerpoint/2010/main" val="1886546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EB4ACA-E1EB-47E4-BFB2-7C3286C39A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AE6246-580E-4578-AD35-DF825B81FC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A1DD44-335F-4582-8647-A038E807A556}"/>
              </a:ext>
            </a:extLst>
          </p:cNvPr>
          <p:cNvSpPr>
            <a:spLocks noGrp="1"/>
          </p:cNvSpPr>
          <p:nvPr>
            <p:ph type="dt" sz="half" idx="10"/>
          </p:nvPr>
        </p:nvSpPr>
        <p:spPr/>
        <p:txBody>
          <a:bodyPr/>
          <a:lstStyle/>
          <a:p>
            <a:fld id="{332A8D45-9FBC-4FD8-AD34-EA9FE35CA8D8}" type="datetimeFigureOut">
              <a:rPr lang="en-US" smtClean="0"/>
              <a:t>1/30/2021</a:t>
            </a:fld>
            <a:endParaRPr lang="en-US"/>
          </a:p>
        </p:txBody>
      </p:sp>
      <p:sp>
        <p:nvSpPr>
          <p:cNvPr id="5" name="Footer Placeholder 4">
            <a:extLst>
              <a:ext uri="{FF2B5EF4-FFF2-40B4-BE49-F238E27FC236}">
                <a16:creationId xmlns:a16="http://schemas.microsoft.com/office/drawing/2014/main" id="{55494BF7-BD3B-4EC9-B884-FE8EC9C0E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266F9-BA43-4EBC-918C-FCBCDA5BC5EF}"/>
              </a:ext>
            </a:extLst>
          </p:cNvPr>
          <p:cNvSpPr>
            <a:spLocks noGrp="1"/>
          </p:cNvSpPr>
          <p:nvPr>
            <p:ph type="sldNum" sz="quarter" idx="12"/>
          </p:nvPr>
        </p:nvSpPr>
        <p:spPr/>
        <p:txBody>
          <a:bodyPr/>
          <a:lstStyle/>
          <a:p>
            <a:fld id="{1F6134D3-629F-40B5-95BE-906BD80AAB59}" type="slidenum">
              <a:rPr lang="en-US" smtClean="0"/>
              <a:t>‹#›</a:t>
            </a:fld>
            <a:endParaRPr lang="en-US"/>
          </a:p>
        </p:txBody>
      </p:sp>
    </p:spTree>
    <p:extLst>
      <p:ext uri="{BB962C8B-B14F-4D97-AF65-F5344CB8AC3E}">
        <p14:creationId xmlns:p14="http://schemas.microsoft.com/office/powerpoint/2010/main" val="3557535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90DA-6A3A-4C5A-8EE9-AF57265E3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D1566A-7BAB-4219-8818-137E3D81F3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1D9EF6-EA00-4B44-87C8-356C1A04D5D8}"/>
              </a:ext>
            </a:extLst>
          </p:cNvPr>
          <p:cNvSpPr>
            <a:spLocks noGrp="1"/>
          </p:cNvSpPr>
          <p:nvPr>
            <p:ph type="dt" sz="half" idx="10"/>
          </p:nvPr>
        </p:nvSpPr>
        <p:spPr/>
        <p:txBody>
          <a:bodyPr/>
          <a:lstStyle/>
          <a:p>
            <a:fld id="{332A8D45-9FBC-4FD8-AD34-EA9FE35CA8D8}" type="datetimeFigureOut">
              <a:rPr lang="en-US" smtClean="0"/>
              <a:t>1/30/2021</a:t>
            </a:fld>
            <a:endParaRPr lang="en-US"/>
          </a:p>
        </p:txBody>
      </p:sp>
      <p:sp>
        <p:nvSpPr>
          <p:cNvPr id="5" name="Footer Placeholder 4">
            <a:extLst>
              <a:ext uri="{FF2B5EF4-FFF2-40B4-BE49-F238E27FC236}">
                <a16:creationId xmlns:a16="http://schemas.microsoft.com/office/drawing/2014/main" id="{A82DC7B8-0DA0-40F5-828B-6D4A8FE0E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ABF74-17CB-4B92-A071-D1420259A3B7}"/>
              </a:ext>
            </a:extLst>
          </p:cNvPr>
          <p:cNvSpPr>
            <a:spLocks noGrp="1"/>
          </p:cNvSpPr>
          <p:nvPr>
            <p:ph type="sldNum" sz="quarter" idx="12"/>
          </p:nvPr>
        </p:nvSpPr>
        <p:spPr/>
        <p:txBody>
          <a:bodyPr/>
          <a:lstStyle/>
          <a:p>
            <a:fld id="{1F6134D3-629F-40B5-95BE-906BD80AAB59}" type="slidenum">
              <a:rPr lang="en-US" smtClean="0"/>
              <a:t>‹#›</a:t>
            </a:fld>
            <a:endParaRPr lang="en-US"/>
          </a:p>
        </p:txBody>
      </p:sp>
    </p:spTree>
    <p:extLst>
      <p:ext uri="{BB962C8B-B14F-4D97-AF65-F5344CB8AC3E}">
        <p14:creationId xmlns:p14="http://schemas.microsoft.com/office/powerpoint/2010/main" val="104046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FB18C-62BB-4547-905B-8CE7D191FF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7C31D-C62C-4AD3-B378-12DA6B1F40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3DEADB-64AB-4024-82D2-0B144400E64E}"/>
              </a:ext>
            </a:extLst>
          </p:cNvPr>
          <p:cNvSpPr>
            <a:spLocks noGrp="1"/>
          </p:cNvSpPr>
          <p:nvPr>
            <p:ph type="dt" sz="half" idx="10"/>
          </p:nvPr>
        </p:nvSpPr>
        <p:spPr/>
        <p:txBody>
          <a:bodyPr/>
          <a:lstStyle/>
          <a:p>
            <a:fld id="{332A8D45-9FBC-4FD8-AD34-EA9FE35CA8D8}" type="datetimeFigureOut">
              <a:rPr lang="en-US" smtClean="0"/>
              <a:t>1/30/2021</a:t>
            </a:fld>
            <a:endParaRPr lang="en-US"/>
          </a:p>
        </p:txBody>
      </p:sp>
      <p:sp>
        <p:nvSpPr>
          <p:cNvPr id="5" name="Footer Placeholder 4">
            <a:extLst>
              <a:ext uri="{FF2B5EF4-FFF2-40B4-BE49-F238E27FC236}">
                <a16:creationId xmlns:a16="http://schemas.microsoft.com/office/drawing/2014/main" id="{7CE8CB87-5641-4199-A90E-39D635119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195F4-4249-4274-B029-42A441768520}"/>
              </a:ext>
            </a:extLst>
          </p:cNvPr>
          <p:cNvSpPr>
            <a:spLocks noGrp="1"/>
          </p:cNvSpPr>
          <p:nvPr>
            <p:ph type="sldNum" sz="quarter" idx="12"/>
          </p:nvPr>
        </p:nvSpPr>
        <p:spPr/>
        <p:txBody>
          <a:bodyPr/>
          <a:lstStyle/>
          <a:p>
            <a:fld id="{1F6134D3-629F-40B5-95BE-906BD80AAB59}" type="slidenum">
              <a:rPr lang="en-US" smtClean="0"/>
              <a:t>‹#›</a:t>
            </a:fld>
            <a:endParaRPr lang="en-US"/>
          </a:p>
        </p:txBody>
      </p:sp>
    </p:spTree>
    <p:extLst>
      <p:ext uri="{BB962C8B-B14F-4D97-AF65-F5344CB8AC3E}">
        <p14:creationId xmlns:p14="http://schemas.microsoft.com/office/powerpoint/2010/main" val="146805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1EC7-0285-4B9F-8ADD-0DEE87B9AB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648922-DAC8-4704-8584-FE22061444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88B8ED-FA43-41B9-8AE8-408E019C5D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D3D3FC-AD4B-4C27-87BF-795ABBC7C044}"/>
              </a:ext>
            </a:extLst>
          </p:cNvPr>
          <p:cNvSpPr>
            <a:spLocks noGrp="1"/>
          </p:cNvSpPr>
          <p:nvPr>
            <p:ph type="dt" sz="half" idx="10"/>
          </p:nvPr>
        </p:nvSpPr>
        <p:spPr/>
        <p:txBody>
          <a:bodyPr/>
          <a:lstStyle/>
          <a:p>
            <a:fld id="{332A8D45-9FBC-4FD8-AD34-EA9FE35CA8D8}" type="datetimeFigureOut">
              <a:rPr lang="en-US" smtClean="0"/>
              <a:t>1/30/2021</a:t>
            </a:fld>
            <a:endParaRPr lang="en-US"/>
          </a:p>
        </p:txBody>
      </p:sp>
      <p:sp>
        <p:nvSpPr>
          <p:cNvPr id="6" name="Footer Placeholder 5">
            <a:extLst>
              <a:ext uri="{FF2B5EF4-FFF2-40B4-BE49-F238E27FC236}">
                <a16:creationId xmlns:a16="http://schemas.microsoft.com/office/drawing/2014/main" id="{B46C878C-2C09-498C-9CB4-38FC70F21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7E318-935F-45BD-9189-DB022FC44E6F}"/>
              </a:ext>
            </a:extLst>
          </p:cNvPr>
          <p:cNvSpPr>
            <a:spLocks noGrp="1"/>
          </p:cNvSpPr>
          <p:nvPr>
            <p:ph type="sldNum" sz="quarter" idx="12"/>
          </p:nvPr>
        </p:nvSpPr>
        <p:spPr/>
        <p:txBody>
          <a:bodyPr/>
          <a:lstStyle/>
          <a:p>
            <a:fld id="{1F6134D3-629F-40B5-95BE-906BD80AAB59}" type="slidenum">
              <a:rPr lang="en-US" smtClean="0"/>
              <a:t>‹#›</a:t>
            </a:fld>
            <a:endParaRPr lang="en-US"/>
          </a:p>
        </p:txBody>
      </p:sp>
    </p:spTree>
    <p:extLst>
      <p:ext uri="{BB962C8B-B14F-4D97-AF65-F5344CB8AC3E}">
        <p14:creationId xmlns:p14="http://schemas.microsoft.com/office/powerpoint/2010/main" val="160278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EDAC4-9CE0-45D6-9C1C-F5C33D481B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EA4D75-7CF0-4036-97DC-7DB8B72E98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EF5B38-23ED-416E-9AE3-57624A6739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941F13-6453-45A5-AB9B-0AB6C0EB55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BF6F42-436F-445B-85A1-CA62F8618C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B793A9-143A-4CC8-8A14-F0200B1A003B}"/>
              </a:ext>
            </a:extLst>
          </p:cNvPr>
          <p:cNvSpPr>
            <a:spLocks noGrp="1"/>
          </p:cNvSpPr>
          <p:nvPr>
            <p:ph type="dt" sz="half" idx="10"/>
          </p:nvPr>
        </p:nvSpPr>
        <p:spPr/>
        <p:txBody>
          <a:bodyPr/>
          <a:lstStyle/>
          <a:p>
            <a:fld id="{332A8D45-9FBC-4FD8-AD34-EA9FE35CA8D8}" type="datetimeFigureOut">
              <a:rPr lang="en-US" smtClean="0"/>
              <a:t>1/30/2021</a:t>
            </a:fld>
            <a:endParaRPr lang="en-US"/>
          </a:p>
        </p:txBody>
      </p:sp>
      <p:sp>
        <p:nvSpPr>
          <p:cNvPr id="8" name="Footer Placeholder 7">
            <a:extLst>
              <a:ext uri="{FF2B5EF4-FFF2-40B4-BE49-F238E27FC236}">
                <a16:creationId xmlns:a16="http://schemas.microsoft.com/office/drawing/2014/main" id="{14B18014-D361-4F09-A625-BA817C4234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F2F56A-13CF-4555-99C7-B5BDD15087C9}"/>
              </a:ext>
            </a:extLst>
          </p:cNvPr>
          <p:cNvSpPr>
            <a:spLocks noGrp="1"/>
          </p:cNvSpPr>
          <p:nvPr>
            <p:ph type="sldNum" sz="quarter" idx="12"/>
          </p:nvPr>
        </p:nvSpPr>
        <p:spPr/>
        <p:txBody>
          <a:bodyPr/>
          <a:lstStyle/>
          <a:p>
            <a:fld id="{1F6134D3-629F-40B5-95BE-906BD80AAB59}" type="slidenum">
              <a:rPr lang="en-US" smtClean="0"/>
              <a:t>‹#›</a:t>
            </a:fld>
            <a:endParaRPr lang="en-US"/>
          </a:p>
        </p:txBody>
      </p:sp>
    </p:spTree>
    <p:extLst>
      <p:ext uri="{BB962C8B-B14F-4D97-AF65-F5344CB8AC3E}">
        <p14:creationId xmlns:p14="http://schemas.microsoft.com/office/powerpoint/2010/main" val="109327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1558B-24BB-455C-9E7E-78188613C6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D3DE25-641B-4F4D-AE86-C8475D54E889}"/>
              </a:ext>
            </a:extLst>
          </p:cNvPr>
          <p:cNvSpPr>
            <a:spLocks noGrp="1"/>
          </p:cNvSpPr>
          <p:nvPr>
            <p:ph type="dt" sz="half" idx="10"/>
          </p:nvPr>
        </p:nvSpPr>
        <p:spPr/>
        <p:txBody>
          <a:bodyPr/>
          <a:lstStyle/>
          <a:p>
            <a:fld id="{332A8D45-9FBC-4FD8-AD34-EA9FE35CA8D8}" type="datetimeFigureOut">
              <a:rPr lang="en-US" smtClean="0"/>
              <a:t>1/30/2021</a:t>
            </a:fld>
            <a:endParaRPr lang="en-US"/>
          </a:p>
        </p:txBody>
      </p:sp>
      <p:sp>
        <p:nvSpPr>
          <p:cNvPr id="4" name="Footer Placeholder 3">
            <a:extLst>
              <a:ext uri="{FF2B5EF4-FFF2-40B4-BE49-F238E27FC236}">
                <a16:creationId xmlns:a16="http://schemas.microsoft.com/office/drawing/2014/main" id="{DEC2D3AB-3360-4828-B730-B15E61380A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616A42-8C5B-4F8E-8F97-739BCCAE8CD2}"/>
              </a:ext>
            </a:extLst>
          </p:cNvPr>
          <p:cNvSpPr>
            <a:spLocks noGrp="1"/>
          </p:cNvSpPr>
          <p:nvPr>
            <p:ph type="sldNum" sz="quarter" idx="12"/>
          </p:nvPr>
        </p:nvSpPr>
        <p:spPr/>
        <p:txBody>
          <a:bodyPr/>
          <a:lstStyle/>
          <a:p>
            <a:fld id="{1F6134D3-629F-40B5-95BE-906BD80AAB59}" type="slidenum">
              <a:rPr lang="en-US" smtClean="0"/>
              <a:t>‹#›</a:t>
            </a:fld>
            <a:endParaRPr lang="en-US"/>
          </a:p>
        </p:txBody>
      </p:sp>
    </p:spTree>
    <p:extLst>
      <p:ext uri="{BB962C8B-B14F-4D97-AF65-F5344CB8AC3E}">
        <p14:creationId xmlns:p14="http://schemas.microsoft.com/office/powerpoint/2010/main" val="3411869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5950B4-AA69-4830-AA1D-B3BA3AFB6E38}"/>
              </a:ext>
            </a:extLst>
          </p:cNvPr>
          <p:cNvSpPr>
            <a:spLocks noGrp="1"/>
          </p:cNvSpPr>
          <p:nvPr>
            <p:ph type="dt" sz="half" idx="10"/>
          </p:nvPr>
        </p:nvSpPr>
        <p:spPr/>
        <p:txBody>
          <a:bodyPr/>
          <a:lstStyle/>
          <a:p>
            <a:fld id="{332A8D45-9FBC-4FD8-AD34-EA9FE35CA8D8}" type="datetimeFigureOut">
              <a:rPr lang="en-US" smtClean="0"/>
              <a:t>1/30/2021</a:t>
            </a:fld>
            <a:endParaRPr lang="en-US"/>
          </a:p>
        </p:txBody>
      </p:sp>
      <p:sp>
        <p:nvSpPr>
          <p:cNvPr id="3" name="Footer Placeholder 2">
            <a:extLst>
              <a:ext uri="{FF2B5EF4-FFF2-40B4-BE49-F238E27FC236}">
                <a16:creationId xmlns:a16="http://schemas.microsoft.com/office/drawing/2014/main" id="{095BE753-F3A0-41D8-A53E-8A82DE6E03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60EE4F-3920-4EB0-BC26-98E1827EBA07}"/>
              </a:ext>
            </a:extLst>
          </p:cNvPr>
          <p:cNvSpPr>
            <a:spLocks noGrp="1"/>
          </p:cNvSpPr>
          <p:nvPr>
            <p:ph type="sldNum" sz="quarter" idx="12"/>
          </p:nvPr>
        </p:nvSpPr>
        <p:spPr/>
        <p:txBody>
          <a:bodyPr/>
          <a:lstStyle/>
          <a:p>
            <a:fld id="{1F6134D3-629F-40B5-95BE-906BD80AAB59}" type="slidenum">
              <a:rPr lang="en-US" smtClean="0"/>
              <a:t>‹#›</a:t>
            </a:fld>
            <a:endParaRPr lang="en-US"/>
          </a:p>
        </p:txBody>
      </p:sp>
    </p:spTree>
    <p:extLst>
      <p:ext uri="{BB962C8B-B14F-4D97-AF65-F5344CB8AC3E}">
        <p14:creationId xmlns:p14="http://schemas.microsoft.com/office/powerpoint/2010/main" val="275898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4CB58-C36F-4C74-AFF1-E163F7F1C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239B32-AA4B-4AE5-A873-1C8A0EC0EA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682C0B-9D23-4159-B7AF-F14B46039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EBF78-85AC-4AF7-87E2-EF9D12C68615}"/>
              </a:ext>
            </a:extLst>
          </p:cNvPr>
          <p:cNvSpPr>
            <a:spLocks noGrp="1"/>
          </p:cNvSpPr>
          <p:nvPr>
            <p:ph type="dt" sz="half" idx="10"/>
          </p:nvPr>
        </p:nvSpPr>
        <p:spPr/>
        <p:txBody>
          <a:bodyPr/>
          <a:lstStyle/>
          <a:p>
            <a:fld id="{332A8D45-9FBC-4FD8-AD34-EA9FE35CA8D8}" type="datetimeFigureOut">
              <a:rPr lang="en-US" smtClean="0"/>
              <a:t>1/30/2021</a:t>
            </a:fld>
            <a:endParaRPr lang="en-US"/>
          </a:p>
        </p:txBody>
      </p:sp>
      <p:sp>
        <p:nvSpPr>
          <p:cNvPr id="6" name="Footer Placeholder 5">
            <a:extLst>
              <a:ext uri="{FF2B5EF4-FFF2-40B4-BE49-F238E27FC236}">
                <a16:creationId xmlns:a16="http://schemas.microsoft.com/office/drawing/2014/main" id="{8E714505-FF83-48D1-AEEB-4BCF35DE42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037509-F878-4C6F-8D60-EBE63AAE31DD}"/>
              </a:ext>
            </a:extLst>
          </p:cNvPr>
          <p:cNvSpPr>
            <a:spLocks noGrp="1"/>
          </p:cNvSpPr>
          <p:nvPr>
            <p:ph type="sldNum" sz="quarter" idx="12"/>
          </p:nvPr>
        </p:nvSpPr>
        <p:spPr/>
        <p:txBody>
          <a:bodyPr/>
          <a:lstStyle/>
          <a:p>
            <a:fld id="{1F6134D3-629F-40B5-95BE-906BD80AAB59}" type="slidenum">
              <a:rPr lang="en-US" smtClean="0"/>
              <a:t>‹#›</a:t>
            </a:fld>
            <a:endParaRPr lang="en-US"/>
          </a:p>
        </p:txBody>
      </p:sp>
    </p:spTree>
    <p:extLst>
      <p:ext uri="{BB962C8B-B14F-4D97-AF65-F5344CB8AC3E}">
        <p14:creationId xmlns:p14="http://schemas.microsoft.com/office/powerpoint/2010/main" val="612028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FE98-552F-40B9-A56D-0FF9D53D67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179C36-2917-4412-B586-BBC6F767D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DAB909-C375-442D-B1CB-F853AA704F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68B31D-B5B8-4E7C-B726-558DF5953836}"/>
              </a:ext>
            </a:extLst>
          </p:cNvPr>
          <p:cNvSpPr>
            <a:spLocks noGrp="1"/>
          </p:cNvSpPr>
          <p:nvPr>
            <p:ph type="dt" sz="half" idx="10"/>
          </p:nvPr>
        </p:nvSpPr>
        <p:spPr/>
        <p:txBody>
          <a:bodyPr/>
          <a:lstStyle/>
          <a:p>
            <a:fld id="{332A8D45-9FBC-4FD8-AD34-EA9FE35CA8D8}" type="datetimeFigureOut">
              <a:rPr lang="en-US" smtClean="0"/>
              <a:t>1/30/2021</a:t>
            </a:fld>
            <a:endParaRPr lang="en-US"/>
          </a:p>
        </p:txBody>
      </p:sp>
      <p:sp>
        <p:nvSpPr>
          <p:cNvPr id="6" name="Footer Placeholder 5">
            <a:extLst>
              <a:ext uri="{FF2B5EF4-FFF2-40B4-BE49-F238E27FC236}">
                <a16:creationId xmlns:a16="http://schemas.microsoft.com/office/drawing/2014/main" id="{9D1501AD-4068-4708-A5F9-D5CA734613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C320A3-E6CC-474C-992C-23990F184444}"/>
              </a:ext>
            </a:extLst>
          </p:cNvPr>
          <p:cNvSpPr>
            <a:spLocks noGrp="1"/>
          </p:cNvSpPr>
          <p:nvPr>
            <p:ph type="sldNum" sz="quarter" idx="12"/>
          </p:nvPr>
        </p:nvSpPr>
        <p:spPr/>
        <p:txBody>
          <a:bodyPr/>
          <a:lstStyle/>
          <a:p>
            <a:fld id="{1F6134D3-629F-40B5-95BE-906BD80AAB59}" type="slidenum">
              <a:rPr lang="en-US" smtClean="0"/>
              <a:t>‹#›</a:t>
            </a:fld>
            <a:endParaRPr lang="en-US"/>
          </a:p>
        </p:txBody>
      </p:sp>
    </p:spTree>
    <p:extLst>
      <p:ext uri="{BB962C8B-B14F-4D97-AF65-F5344CB8AC3E}">
        <p14:creationId xmlns:p14="http://schemas.microsoft.com/office/powerpoint/2010/main" val="275964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212EA5-460B-4986-8B38-FC6A7B6927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650FF3-86D5-4B32-8EF7-DBA88C1FFA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B0954-FF05-4CD4-B79E-4CADCA7CF3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2A8D45-9FBC-4FD8-AD34-EA9FE35CA8D8}" type="datetimeFigureOut">
              <a:rPr lang="en-US" smtClean="0"/>
              <a:t>1/30/2021</a:t>
            </a:fld>
            <a:endParaRPr lang="en-US"/>
          </a:p>
        </p:txBody>
      </p:sp>
      <p:sp>
        <p:nvSpPr>
          <p:cNvPr id="5" name="Footer Placeholder 4">
            <a:extLst>
              <a:ext uri="{FF2B5EF4-FFF2-40B4-BE49-F238E27FC236}">
                <a16:creationId xmlns:a16="http://schemas.microsoft.com/office/drawing/2014/main" id="{0CCF2FD9-69DC-405A-80BE-A2F8D19DD2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C6C621-CE8E-4819-AC80-2BB7FC0333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134D3-629F-40B5-95BE-906BD80AAB59}" type="slidenum">
              <a:rPr lang="en-US" smtClean="0"/>
              <a:t>‹#›</a:t>
            </a:fld>
            <a:endParaRPr lang="en-US"/>
          </a:p>
        </p:txBody>
      </p:sp>
    </p:spTree>
    <p:extLst>
      <p:ext uri="{BB962C8B-B14F-4D97-AF65-F5344CB8AC3E}">
        <p14:creationId xmlns:p14="http://schemas.microsoft.com/office/powerpoint/2010/main" val="331266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C6C60-DD20-4282-AC9E-66503ADF9D65}"/>
              </a:ext>
            </a:extLst>
          </p:cNvPr>
          <p:cNvSpPr>
            <a:spLocks noGrp="1"/>
          </p:cNvSpPr>
          <p:nvPr>
            <p:ph type="ctrTitle"/>
          </p:nvPr>
        </p:nvSpPr>
        <p:spPr/>
        <p:txBody>
          <a:bodyPr/>
          <a:lstStyle/>
          <a:p>
            <a:r>
              <a:rPr lang="en-US" dirty="0"/>
              <a:t>Process</a:t>
            </a:r>
          </a:p>
        </p:txBody>
      </p:sp>
      <p:sp>
        <p:nvSpPr>
          <p:cNvPr id="3" name="Subtitle 2">
            <a:extLst>
              <a:ext uri="{FF2B5EF4-FFF2-40B4-BE49-F238E27FC236}">
                <a16:creationId xmlns:a16="http://schemas.microsoft.com/office/drawing/2014/main" id="{AFF74DC3-861B-495D-A59A-4D58B5D5DE5D}"/>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046350A1-9FC1-4048-A8B8-4B2A26B7E55D}"/>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1218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BAE9141E-D4DF-425C-A0FA-CE62419AFAC7}"/>
              </a:ext>
            </a:extLst>
          </p:cNvPr>
          <p:cNvSpPr>
            <a:spLocks noGrp="1" noChangeArrowheads="1"/>
          </p:cNvSpPr>
          <p:nvPr>
            <p:ph type="title"/>
          </p:nvPr>
        </p:nvSpPr>
        <p:spPr/>
        <p:txBody>
          <a:bodyPr/>
          <a:lstStyle/>
          <a:p>
            <a:r>
              <a:rPr lang="en-US" altLang="en-US" dirty="0"/>
              <a:t>Process Control Block (PCB)</a:t>
            </a:r>
          </a:p>
        </p:txBody>
      </p:sp>
      <p:sp>
        <p:nvSpPr>
          <p:cNvPr id="2" name="Content Placeholder 1">
            <a:extLst>
              <a:ext uri="{FF2B5EF4-FFF2-40B4-BE49-F238E27FC236}">
                <a16:creationId xmlns:a16="http://schemas.microsoft.com/office/drawing/2014/main" id="{3A62CAE8-7723-4D3D-BCDE-F9564DF579B7}"/>
              </a:ext>
            </a:extLst>
          </p:cNvPr>
          <p:cNvSpPr>
            <a:spLocks noGrp="1"/>
          </p:cNvSpPr>
          <p:nvPr>
            <p:ph idx="1"/>
          </p:nvPr>
        </p:nvSpPr>
        <p:spPr/>
        <p:txBody>
          <a:bodyPr>
            <a:normAutofit/>
          </a:bodyPr>
          <a:lstStyle/>
          <a:p>
            <a:pPr>
              <a:buFont typeface="Monotype Sorts" pitchFamily="2" charset="2"/>
              <a:buNone/>
            </a:pPr>
            <a:r>
              <a:rPr lang="en-US" altLang="en-US" sz="2400" dirty="0"/>
              <a:t>Information associated with each process.</a:t>
            </a:r>
          </a:p>
          <a:p>
            <a:r>
              <a:rPr lang="en-US" altLang="en-US" sz="2400" dirty="0"/>
              <a:t>Process identifier</a:t>
            </a:r>
          </a:p>
          <a:p>
            <a:r>
              <a:rPr lang="en-US" altLang="en-US" sz="2400" dirty="0"/>
              <a:t>Process state</a:t>
            </a:r>
          </a:p>
          <a:p>
            <a:r>
              <a:rPr lang="en-US" altLang="en-US" sz="2400" dirty="0"/>
              <a:t>Program counter</a:t>
            </a:r>
          </a:p>
          <a:p>
            <a:r>
              <a:rPr lang="en-US" altLang="en-US" sz="2400" dirty="0"/>
              <a:t>CPU registers</a:t>
            </a:r>
          </a:p>
          <a:p>
            <a:r>
              <a:rPr lang="en-US" altLang="en-US" sz="2400" dirty="0"/>
              <a:t>CPU scheduling information</a:t>
            </a:r>
          </a:p>
          <a:p>
            <a:r>
              <a:rPr lang="en-US" altLang="en-US" sz="2400" dirty="0"/>
              <a:t>Memory-management information</a:t>
            </a:r>
          </a:p>
          <a:p>
            <a:r>
              <a:rPr lang="en-US" altLang="en-US" sz="2400" dirty="0"/>
              <a:t>Accounting information</a:t>
            </a:r>
          </a:p>
          <a:p>
            <a:r>
              <a:rPr lang="en-US" altLang="en-US" sz="2400" dirty="0"/>
              <a:t>I/O status information</a:t>
            </a:r>
          </a:p>
          <a:p>
            <a:endParaRPr lang="en-US" sz="2400" dirty="0"/>
          </a:p>
        </p:txBody>
      </p:sp>
      <p:sp>
        <p:nvSpPr>
          <p:cNvPr id="4" name="Rectangle 3">
            <a:extLst>
              <a:ext uri="{FF2B5EF4-FFF2-40B4-BE49-F238E27FC236}">
                <a16:creationId xmlns:a16="http://schemas.microsoft.com/office/drawing/2014/main" id="{FD8D7A03-5703-40B7-9433-05E60341EAAB}"/>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7727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76CD-35D2-4032-98BB-EB4C86177BC1}"/>
              </a:ext>
            </a:extLst>
          </p:cNvPr>
          <p:cNvSpPr>
            <a:spLocks noGrp="1"/>
          </p:cNvSpPr>
          <p:nvPr>
            <p:ph type="title"/>
          </p:nvPr>
        </p:nvSpPr>
        <p:spPr/>
        <p:txBody>
          <a:bodyPr/>
          <a:lstStyle/>
          <a:p>
            <a:r>
              <a:rPr lang="en-US" dirty="0"/>
              <a:t>Process Control Block (PCB)</a:t>
            </a:r>
          </a:p>
        </p:txBody>
      </p:sp>
      <p:pic>
        <p:nvPicPr>
          <p:cNvPr id="4" name="Content Placeholder 3">
            <a:extLst>
              <a:ext uri="{FF2B5EF4-FFF2-40B4-BE49-F238E27FC236}">
                <a16:creationId xmlns:a16="http://schemas.microsoft.com/office/drawing/2014/main" id="{A36D7744-2703-4121-960B-CF0E4828605B}"/>
              </a:ext>
            </a:extLst>
          </p:cNvPr>
          <p:cNvPicPr>
            <a:picLocks noGrp="1" noChangeAspect="1"/>
          </p:cNvPicPr>
          <p:nvPr>
            <p:ph idx="1"/>
          </p:nvPr>
        </p:nvPicPr>
        <p:blipFill>
          <a:blip r:embed="rId2"/>
          <a:stretch>
            <a:fillRect/>
          </a:stretch>
        </p:blipFill>
        <p:spPr>
          <a:xfrm>
            <a:off x="4537991" y="1825625"/>
            <a:ext cx="2464010" cy="4351338"/>
          </a:xfrm>
          <a:prstGeom prst="rect">
            <a:avLst/>
          </a:prstGeom>
        </p:spPr>
      </p:pic>
      <p:sp>
        <p:nvSpPr>
          <p:cNvPr id="5" name="Rectangle 4">
            <a:extLst>
              <a:ext uri="{FF2B5EF4-FFF2-40B4-BE49-F238E27FC236}">
                <a16:creationId xmlns:a16="http://schemas.microsoft.com/office/drawing/2014/main" id="{591D8E25-B8B0-45AC-834E-3F0B94CA71A9}"/>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2687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75D3-EA75-42EB-8B1F-A55A20E48C3E}"/>
              </a:ext>
            </a:extLst>
          </p:cNvPr>
          <p:cNvSpPr>
            <a:spLocks noGrp="1"/>
          </p:cNvSpPr>
          <p:nvPr>
            <p:ph type="title"/>
          </p:nvPr>
        </p:nvSpPr>
        <p:spPr/>
        <p:txBody>
          <a:bodyPr/>
          <a:lstStyle/>
          <a:p>
            <a:r>
              <a:rPr lang="en-IN" dirty="0"/>
              <a:t>Process State</a:t>
            </a:r>
            <a:endParaRPr lang="en-US" dirty="0"/>
          </a:p>
        </p:txBody>
      </p:sp>
      <p:sp>
        <p:nvSpPr>
          <p:cNvPr id="3" name="Content Placeholder 2">
            <a:extLst>
              <a:ext uri="{FF2B5EF4-FFF2-40B4-BE49-F238E27FC236}">
                <a16:creationId xmlns:a16="http://schemas.microsoft.com/office/drawing/2014/main" id="{C3F11846-F795-4BBC-A2F8-147178A15070}"/>
              </a:ext>
            </a:extLst>
          </p:cNvPr>
          <p:cNvSpPr>
            <a:spLocks noGrp="1"/>
          </p:cNvSpPr>
          <p:nvPr>
            <p:ph idx="1"/>
          </p:nvPr>
        </p:nvSpPr>
        <p:spPr/>
        <p:txBody>
          <a:bodyPr>
            <a:normAutofit/>
          </a:bodyPr>
          <a:lstStyle/>
          <a:p>
            <a:r>
              <a:rPr lang="en-IN" sz="2400" dirty="0"/>
              <a:t>As a process executes, it changes state.</a:t>
            </a:r>
          </a:p>
          <a:p>
            <a:r>
              <a:rPr lang="en-IN" sz="2400" dirty="0"/>
              <a:t>The state of a process is defined in part by the current activity of that process.</a:t>
            </a:r>
          </a:p>
          <a:p>
            <a:r>
              <a:rPr lang="en-IN" sz="2400" dirty="0"/>
              <a:t>A process may be in any one of the following states.</a:t>
            </a:r>
          </a:p>
          <a:p>
            <a:pPr lvl="1"/>
            <a:r>
              <a:rPr lang="en-US" sz="2000" dirty="0"/>
              <a:t>new:  The process is being created.</a:t>
            </a:r>
          </a:p>
          <a:p>
            <a:pPr lvl="1"/>
            <a:r>
              <a:rPr lang="en-US" sz="2000" dirty="0"/>
              <a:t>running:  Instructions are being executed.</a:t>
            </a:r>
          </a:p>
          <a:p>
            <a:pPr lvl="1"/>
            <a:r>
              <a:rPr lang="en-US" sz="2000" dirty="0"/>
              <a:t>waiting/blocked:  The process is waiting for some event to occur.</a:t>
            </a:r>
          </a:p>
          <a:p>
            <a:pPr lvl="1"/>
            <a:r>
              <a:rPr lang="en-US" sz="2000" dirty="0"/>
              <a:t>ready:  The process is waiting to be assigned to a processor.</a:t>
            </a:r>
          </a:p>
          <a:p>
            <a:pPr lvl="1"/>
            <a:r>
              <a:rPr lang="en-US" sz="2000" dirty="0"/>
              <a:t>terminated:  The process has finished execution.</a:t>
            </a:r>
          </a:p>
          <a:p>
            <a:endParaRPr lang="en-US" sz="2400" dirty="0"/>
          </a:p>
        </p:txBody>
      </p:sp>
      <p:sp>
        <p:nvSpPr>
          <p:cNvPr id="4" name="Rectangle 3">
            <a:extLst>
              <a:ext uri="{FF2B5EF4-FFF2-40B4-BE49-F238E27FC236}">
                <a16:creationId xmlns:a16="http://schemas.microsoft.com/office/drawing/2014/main" id="{2FBF79BC-C664-429A-B79A-CEA97A085344}"/>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4158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95DF-8F6D-4A2C-A070-00ADF7A6029A}"/>
              </a:ext>
            </a:extLst>
          </p:cNvPr>
          <p:cNvSpPr>
            <a:spLocks noGrp="1"/>
          </p:cNvSpPr>
          <p:nvPr>
            <p:ph type="title"/>
          </p:nvPr>
        </p:nvSpPr>
        <p:spPr/>
        <p:txBody>
          <a:bodyPr/>
          <a:lstStyle/>
          <a:p>
            <a:r>
              <a:rPr lang="en-IN" dirty="0"/>
              <a:t>Five State Process Model</a:t>
            </a:r>
            <a:endParaRPr lang="en-US" dirty="0"/>
          </a:p>
        </p:txBody>
      </p:sp>
      <p:sp>
        <p:nvSpPr>
          <p:cNvPr id="3" name="Content Placeholder 2">
            <a:extLst>
              <a:ext uri="{FF2B5EF4-FFF2-40B4-BE49-F238E27FC236}">
                <a16:creationId xmlns:a16="http://schemas.microsoft.com/office/drawing/2014/main" id="{10E800D0-6882-41DB-9E07-E12621ABCFDA}"/>
              </a:ext>
            </a:extLst>
          </p:cNvPr>
          <p:cNvSpPr>
            <a:spLocks noGrp="1"/>
          </p:cNvSpPr>
          <p:nvPr>
            <p:ph idx="1"/>
          </p:nvPr>
        </p:nvSpPr>
        <p:spPr/>
        <p:txBody>
          <a:bodyPr>
            <a:normAutofit/>
          </a:bodyPr>
          <a:lstStyle/>
          <a:p>
            <a:r>
              <a:rPr lang="en-IN" sz="2400" dirty="0"/>
              <a:t>Only one process can be running an any processor at any instant.</a:t>
            </a:r>
          </a:p>
          <a:p>
            <a:r>
              <a:rPr lang="en-IN" sz="2400" dirty="0"/>
              <a:t>Many processes can be ready and waiting</a:t>
            </a:r>
            <a:endParaRPr lang="en-US" sz="2400" dirty="0"/>
          </a:p>
        </p:txBody>
      </p:sp>
      <p:pic>
        <p:nvPicPr>
          <p:cNvPr id="4" name="Picture 7">
            <a:extLst>
              <a:ext uri="{FF2B5EF4-FFF2-40B4-BE49-F238E27FC236}">
                <a16:creationId xmlns:a16="http://schemas.microsoft.com/office/drawing/2014/main" id="{9A074DBF-7DD7-4DD1-BE19-B2152647C4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66" t="25691" r="592" b="25531"/>
          <a:stretch>
            <a:fillRect/>
          </a:stretch>
        </p:blipFill>
        <p:spPr bwMode="auto">
          <a:xfrm>
            <a:off x="2586493" y="3429000"/>
            <a:ext cx="6100763" cy="2408237"/>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47101EF4-3841-4AFB-BCE2-8ABCE3A05130}"/>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5359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46371-4797-4E58-9BD0-8FC2C3921FA8}"/>
              </a:ext>
            </a:extLst>
          </p:cNvPr>
          <p:cNvSpPr>
            <a:spLocks noGrp="1"/>
          </p:cNvSpPr>
          <p:nvPr>
            <p:ph type="title"/>
          </p:nvPr>
        </p:nvSpPr>
        <p:spPr/>
        <p:txBody>
          <a:bodyPr/>
          <a:lstStyle/>
          <a:p>
            <a:r>
              <a:rPr lang="en-IN" dirty="0"/>
              <a:t>State transitions</a:t>
            </a:r>
            <a:endParaRPr lang="en-US" dirty="0"/>
          </a:p>
        </p:txBody>
      </p:sp>
      <p:sp>
        <p:nvSpPr>
          <p:cNvPr id="3" name="Content Placeholder 2">
            <a:extLst>
              <a:ext uri="{FF2B5EF4-FFF2-40B4-BE49-F238E27FC236}">
                <a16:creationId xmlns:a16="http://schemas.microsoft.com/office/drawing/2014/main" id="{1B98C759-7E98-48DC-9532-FAF1948D72A7}"/>
              </a:ext>
            </a:extLst>
          </p:cNvPr>
          <p:cNvSpPr>
            <a:spLocks noGrp="1"/>
          </p:cNvSpPr>
          <p:nvPr>
            <p:ph idx="1"/>
          </p:nvPr>
        </p:nvSpPr>
        <p:spPr/>
        <p:txBody>
          <a:bodyPr>
            <a:normAutofit/>
          </a:bodyPr>
          <a:lstStyle/>
          <a:p>
            <a:r>
              <a:rPr lang="en-IN" sz="2400" dirty="0"/>
              <a:t>Null-&gt;new</a:t>
            </a:r>
          </a:p>
          <a:p>
            <a:pPr lvl="1"/>
            <a:r>
              <a:rPr lang="en-IN" dirty="0"/>
              <a:t>A new process is created to execute a program</a:t>
            </a:r>
          </a:p>
          <a:p>
            <a:r>
              <a:rPr lang="en-IN" sz="2400" dirty="0"/>
              <a:t>New-&gt;ready</a:t>
            </a:r>
          </a:p>
          <a:p>
            <a:pPr lvl="1"/>
            <a:r>
              <a:rPr lang="en-IN" dirty="0"/>
              <a:t>The OS will move process from new to ready when it is prepared to take on additional process. There is a limit on number of processes in main memory</a:t>
            </a:r>
          </a:p>
          <a:p>
            <a:r>
              <a:rPr lang="en-IN" sz="2400" dirty="0"/>
              <a:t>Ready-&gt;running</a:t>
            </a:r>
          </a:p>
          <a:p>
            <a:pPr lvl="1"/>
            <a:r>
              <a:rPr lang="en-IN" dirty="0"/>
              <a:t>When it is time to select a process to run, the OS chooses one of the processes in ready state. Done by scheduler or dispatcher.</a:t>
            </a:r>
          </a:p>
          <a:p>
            <a:r>
              <a:rPr lang="en-IN" sz="2400" dirty="0"/>
              <a:t>Running-&gt;exit</a:t>
            </a:r>
          </a:p>
          <a:p>
            <a:pPr lvl="1"/>
            <a:r>
              <a:rPr lang="en-IN" dirty="0"/>
              <a:t>Currently running process terminated by OS, if the process indicates that it has completed or if it aborts.</a:t>
            </a:r>
          </a:p>
        </p:txBody>
      </p:sp>
      <p:sp>
        <p:nvSpPr>
          <p:cNvPr id="4" name="Rectangle 3">
            <a:extLst>
              <a:ext uri="{FF2B5EF4-FFF2-40B4-BE49-F238E27FC236}">
                <a16:creationId xmlns:a16="http://schemas.microsoft.com/office/drawing/2014/main" id="{C01269C4-C39B-4A2D-A0D1-86BD4F76A707}"/>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6718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823AB-235A-47C8-A377-00F1DC28E13E}"/>
              </a:ext>
            </a:extLst>
          </p:cNvPr>
          <p:cNvSpPr>
            <a:spLocks noGrp="1"/>
          </p:cNvSpPr>
          <p:nvPr>
            <p:ph type="title"/>
          </p:nvPr>
        </p:nvSpPr>
        <p:spPr/>
        <p:txBody>
          <a:bodyPr/>
          <a:lstStyle/>
          <a:p>
            <a:r>
              <a:rPr lang="en-IN" dirty="0"/>
              <a:t>State transitions</a:t>
            </a:r>
            <a:endParaRPr lang="en-US" dirty="0"/>
          </a:p>
        </p:txBody>
      </p:sp>
      <p:sp>
        <p:nvSpPr>
          <p:cNvPr id="3" name="Content Placeholder 2">
            <a:extLst>
              <a:ext uri="{FF2B5EF4-FFF2-40B4-BE49-F238E27FC236}">
                <a16:creationId xmlns:a16="http://schemas.microsoft.com/office/drawing/2014/main" id="{CDB929B0-3A47-4CED-8311-9100907F9764}"/>
              </a:ext>
            </a:extLst>
          </p:cNvPr>
          <p:cNvSpPr>
            <a:spLocks noGrp="1"/>
          </p:cNvSpPr>
          <p:nvPr>
            <p:ph idx="1"/>
          </p:nvPr>
        </p:nvSpPr>
        <p:spPr/>
        <p:txBody>
          <a:bodyPr>
            <a:normAutofit fontScale="92500" lnSpcReduction="20000"/>
          </a:bodyPr>
          <a:lstStyle/>
          <a:p>
            <a:r>
              <a:rPr lang="en-IN" dirty="0"/>
              <a:t>Running -&gt; ready</a:t>
            </a:r>
          </a:p>
          <a:p>
            <a:pPr lvl="1"/>
            <a:r>
              <a:rPr lang="en-IN" dirty="0"/>
              <a:t>The most common reason for this transition is that the running processes has reached the max allowable time or some other high priority process has come in for execution</a:t>
            </a:r>
          </a:p>
          <a:p>
            <a:r>
              <a:rPr lang="en-IN" dirty="0"/>
              <a:t>Running-&gt;Blocked</a:t>
            </a:r>
          </a:p>
          <a:p>
            <a:pPr lvl="1"/>
            <a:r>
              <a:rPr lang="en-IN" dirty="0"/>
              <a:t>A process is put to blocked state if it requests for OS services like an I/O operation, or resource.</a:t>
            </a:r>
          </a:p>
          <a:p>
            <a:r>
              <a:rPr lang="en-IN" dirty="0"/>
              <a:t>Blocked-&gt;ready</a:t>
            </a:r>
          </a:p>
          <a:p>
            <a:pPr lvl="1"/>
            <a:r>
              <a:rPr lang="en-IN" dirty="0"/>
              <a:t>When the event for which the process has been waiting occurs this transition happens</a:t>
            </a:r>
          </a:p>
          <a:p>
            <a:r>
              <a:rPr lang="en-IN" dirty="0"/>
              <a:t>Ready-&gt;exit/Blocked-&gt;exit</a:t>
            </a:r>
          </a:p>
          <a:p>
            <a:pPr lvl="1"/>
            <a:r>
              <a:rPr lang="en-IN" dirty="0"/>
              <a:t>A parent process may terminate a child process at any time. Also if parent terminates all child processes associated with parent may also terminate.</a:t>
            </a:r>
            <a:endParaRPr lang="en-US" dirty="0"/>
          </a:p>
        </p:txBody>
      </p:sp>
      <p:sp>
        <p:nvSpPr>
          <p:cNvPr id="4" name="Rectangle 3">
            <a:extLst>
              <a:ext uri="{FF2B5EF4-FFF2-40B4-BE49-F238E27FC236}">
                <a16:creationId xmlns:a16="http://schemas.microsoft.com/office/drawing/2014/main" id="{6279B9EB-2117-4269-8683-EEF4F3895D81}"/>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1887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2FDCEBB-AFD3-47CA-B9AC-EC1188F6C8CD}"/>
              </a:ext>
            </a:extLst>
          </p:cNvPr>
          <p:cNvSpPr>
            <a:spLocks noGrp="1" noChangeArrowheads="1"/>
          </p:cNvSpPr>
          <p:nvPr>
            <p:ph type="title"/>
          </p:nvPr>
        </p:nvSpPr>
        <p:spPr/>
        <p:txBody>
          <a:bodyPr/>
          <a:lstStyle/>
          <a:p>
            <a:r>
              <a:rPr lang="en-US" altLang="en-US"/>
              <a:t>Suspended Processes</a:t>
            </a:r>
          </a:p>
        </p:txBody>
      </p:sp>
      <p:sp>
        <p:nvSpPr>
          <p:cNvPr id="10243" name="Content Placeholder 2">
            <a:extLst>
              <a:ext uri="{FF2B5EF4-FFF2-40B4-BE49-F238E27FC236}">
                <a16:creationId xmlns:a16="http://schemas.microsoft.com/office/drawing/2014/main" id="{BFAE72D3-B246-4ACF-A724-AEDED8395439}"/>
              </a:ext>
            </a:extLst>
          </p:cNvPr>
          <p:cNvSpPr>
            <a:spLocks noGrp="1" noChangeArrowheads="1"/>
          </p:cNvSpPr>
          <p:nvPr>
            <p:ph idx="1"/>
          </p:nvPr>
        </p:nvSpPr>
        <p:spPr/>
        <p:txBody>
          <a:bodyPr>
            <a:normAutofit/>
          </a:bodyPr>
          <a:lstStyle/>
          <a:p>
            <a:pPr>
              <a:lnSpc>
                <a:spcPct val="90000"/>
              </a:lnSpc>
            </a:pPr>
            <a:r>
              <a:rPr lang="en-US" altLang="en-US" sz="2400" dirty="0"/>
              <a:t>Processor is faster than I/O devices, so many processes could be waiting for I/O</a:t>
            </a:r>
          </a:p>
          <a:p>
            <a:pPr lvl="1">
              <a:lnSpc>
                <a:spcPct val="90000"/>
              </a:lnSpc>
            </a:pPr>
            <a:r>
              <a:rPr lang="en-US" altLang="en-US" dirty="0"/>
              <a:t>Swap these processes to disk to free up more memory and use processor on more processes</a:t>
            </a:r>
          </a:p>
          <a:p>
            <a:pPr>
              <a:lnSpc>
                <a:spcPct val="90000"/>
              </a:lnSpc>
            </a:pPr>
            <a:r>
              <a:rPr lang="en-US" altLang="en-US" sz="2400" dirty="0"/>
              <a:t>Blocked/waiting state becomes </a:t>
            </a:r>
            <a:r>
              <a:rPr lang="en-US" altLang="en-US" sz="2400" b="1" i="1" dirty="0"/>
              <a:t>suspend</a:t>
            </a:r>
            <a:r>
              <a:rPr lang="en-US" altLang="en-US" sz="2400" dirty="0"/>
              <a:t> state when swapped to disk</a:t>
            </a:r>
          </a:p>
          <a:p>
            <a:endParaRPr lang="en-US" altLang="en-US" sz="2400" dirty="0"/>
          </a:p>
        </p:txBody>
      </p:sp>
      <p:sp>
        <p:nvSpPr>
          <p:cNvPr id="4" name="Rectangle 3">
            <a:extLst>
              <a:ext uri="{FF2B5EF4-FFF2-40B4-BE49-F238E27FC236}">
                <a16:creationId xmlns:a16="http://schemas.microsoft.com/office/drawing/2014/main" id="{BC277018-4881-4C59-A19A-99ED91A7B906}"/>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C8DF6A-6FB8-4DFB-B367-1B8D7C24F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187" y="326002"/>
            <a:ext cx="8465489" cy="6349117"/>
          </a:xfrm>
          <a:prstGeom prst="rect">
            <a:avLst/>
          </a:prstGeom>
        </p:spPr>
      </p:pic>
      <p:sp>
        <p:nvSpPr>
          <p:cNvPr id="8" name="Rectangle 7">
            <a:extLst>
              <a:ext uri="{FF2B5EF4-FFF2-40B4-BE49-F238E27FC236}">
                <a16:creationId xmlns:a16="http://schemas.microsoft.com/office/drawing/2014/main" id="{4B78BFF0-C394-41B2-8280-F6787A06AAF1}"/>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3537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7208-2B39-4546-93E7-AF6E26C68424}"/>
              </a:ext>
            </a:extLst>
          </p:cNvPr>
          <p:cNvSpPr>
            <a:spLocks noGrp="1"/>
          </p:cNvSpPr>
          <p:nvPr>
            <p:ph type="title"/>
          </p:nvPr>
        </p:nvSpPr>
        <p:spPr/>
        <p:txBody>
          <a:bodyPr/>
          <a:lstStyle/>
          <a:p>
            <a:r>
              <a:rPr lang="en-IN" dirty="0"/>
              <a:t>Process States during Suspension</a:t>
            </a:r>
            <a:endParaRPr lang="en-US" dirty="0"/>
          </a:p>
        </p:txBody>
      </p:sp>
      <p:sp>
        <p:nvSpPr>
          <p:cNvPr id="3" name="Content Placeholder 2">
            <a:extLst>
              <a:ext uri="{FF2B5EF4-FFF2-40B4-BE49-F238E27FC236}">
                <a16:creationId xmlns:a16="http://schemas.microsoft.com/office/drawing/2014/main" id="{D4EFFE9D-22BA-47D7-9657-54E118A181B3}"/>
              </a:ext>
            </a:extLst>
          </p:cNvPr>
          <p:cNvSpPr>
            <a:spLocks noGrp="1"/>
          </p:cNvSpPr>
          <p:nvPr>
            <p:ph idx="1"/>
          </p:nvPr>
        </p:nvSpPr>
        <p:spPr/>
        <p:txBody>
          <a:bodyPr/>
          <a:lstStyle/>
          <a:p>
            <a:pPr>
              <a:lnSpc>
                <a:spcPct val="90000"/>
              </a:lnSpc>
            </a:pPr>
            <a:r>
              <a:rPr lang="en-US" altLang="en-US" sz="2400" dirty="0"/>
              <a:t>One new state </a:t>
            </a:r>
          </a:p>
          <a:p>
            <a:pPr lvl="1"/>
            <a:r>
              <a:rPr lang="en-US" altLang="en-US" dirty="0"/>
              <a:t>Blocked </a:t>
            </a:r>
          </a:p>
          <a:p>
            <a:pPr marL="457200" lvl="1" indent="0">
              <a:buNone/>
            </a:pPr>
            <a:r>
              <a:rPr lang="en-US" altLang="en-US" dirty="0"/>
              <a:t>         </a:t>
            </a:r>
            <a:r>
              <a:rPr lang="en-US" altLang="en-US" b="1" dirty="0"/>
              <a:t>or</a:t>
            </a:r>
          </a:p>
          <a:p>
            <a:pPr>
              <a:lnSpc>
                <a:spcPct val="90000"/>
              </a:lnSpc>
            </a:pPr>
            <a:r>
              <a:rPr lang="en-US" altLang="en-US" sz="2400" dirty="0"/>
              <a:t>Two new states</a:t>
            </a:r>
          </a:p>
          <a:p>
            <a:pPr lvl="1">
              <a:lnSpc>
                <a:spcPct val="90000"/>
              </a:lnSpc>
            </a:pPr>
            <a:r>
              <a:rPr lang="en-US" altLang="en-US" dirty="0"/>
              <a:t>Blocked/Suspend</a:t>
            </a:r>
          </a:p>
          <a:p>
            <a:pPr lvl="1">
              <a:lnSpc>
                <a:spcPct val="90000"/>
              </a:lnSpc>
            </a:pPr>
            <a:r>
              <a:rPr lang="en-US" altLang="en-US" dirty="0"/>
              <a:t>Ready/Suspend</a:t>
            </a:r>
          </a:p>
          <a:p>
            <a:endParaRPr lang="en-US" dirty="0"/>
          </a:p>
        </p:txBody>
      </p:sp>
      <p:sp>
        <p:nvSpPr>
          <p:cNvPr id="4" name="Rectangle 3">
            <a:extLst>
              <a:ext uri="{FF2B5EF4-FFF2-40B4-BE49-F238E27FC236}">
                <a16:creationId xmlns:a16="http://schemas.microsoft.com/office/drawing/2014/main" id="{9F24F16C-9458-46B4-918D-6431315E1B16}"/>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573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FCB3E45D-BD90-47E5-90A5-91E127063B99}"/>
              </a:ext>
            </a:extLst>
          </p:cNvPr>
          <p:cNvSpPr>
            <a:spLocks noGrp="1" noChangeArrowheads="1"/>
          </p:cNvSpPr>
          <p:nvPr>
            <p:ph type="title"/>
          </p:nvPr>
        </p:nvSpPr>
        <p:spPr/>
        <p:txBody>
          <a:bodyPr/>
          <a:lstStyle/>
          <a:p>
            <a:r>
              <a:rPr lang="en-US" altLang="en-US"/>
              <a:t>One Suspend State</a:t>
            </a:r>
          </a:p>
        </p:txBody>
      </p:sp>
      <p:pic>
        <p:nvPicPr>
          <p:cNvPr id="12291" name="Content Placeholder 3" descr="Fig03_09a.gif">
            <a:extLst>
              <a:ext uri="{FF2B5EF4-FFF2-40B4-BE49-F238E27FC236}">
                <a16:creationId xmlns:a16="http://schemas.microsoft.com/office/drawing/2014/main" id="{965E2432-6B74-4015-ADDB-FD55D209FB7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79725" y="2178657"/>
            <a:ext cx="8599487" cy="3733800"/>
          </a:xfrm>
        </p:spPr>
      </p:pic>
      <p:sp>
        <p:nvSpPr>
          <p:cNvPr id="4" name="Rectangle 3">
            <a:extLst>
              <a:ext uri="{FF2B5EF4-FFF2-40B4-BE49-F238E27FC236}">
                <a16:creationId xmlns:a16="http://schemas.microsoft.com/office/drawing/2014/main" id="{5BE1108B-E1B7-4AED-9399-2FAF25C8F564}"/>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A028-6645-4B33-BE5F-B9A5DBF2BACB}"/>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608A3D6C-FFE3-4782-A309-411EFE591E29}"/>
              </a:ext>
            </a:extLst>
          </p:cNvPr>
          <p:cNvSpPr>
            <a:spLocks noGrp="1"/>
          </p:cNvSpPr>
          <p:nvPr>
            <p:ph idx="1"/>
          </p:nvPr>
        </p:nvSpPr>
        <p:spPr>
          <a:xfrm>
            <a:off x="838200" y="1841527"/>
            <a:ext cx="10515600" cy="4351338"/>
          </a:xfrm>
        </p:spPr>
        <p:txBody>
          <a:bodyPr>
            <a:normAutofit/>
          </a:bodyPr>
          <a:lstStyle/>
          <a:p>
            <a:r>
              <a:rPr lang="en-IN" sz="2400" dirty="0"/>
              <a:t>Early computers allowed only one program to be executed at a time.</a:t>
            </a:r>
          </a:p>
          <a:p>
            <a:r>
              <a:rPr lang="en-IN" sz="2400" dirty="0"/>
              <a:t>This program had complete control of the system and had access to system resources.</a:t>
            </a:r>
          </a:p>
          <a:p>
            <a:r>
              <a:rPr lang="en-IN" sz="2400" dirty="0"/>
              <a:t>In contrast, contemporary computer systems allow multiple programs to be loaded into memory and executed simultaneously.</a:t>
            </a:r>
          </a:p>
          <a:p>
            <a:r>
              <a:rPr lang="en-IN" sz="2400" dirty="0"/>
              <a:t>This resulted in the notion of a process, which is a program in execution.</a:t>
            </a:r>
            <a:endParaRPr lang="en-US" sz="2400" dirty="0"/>
          </a:p>
        </p:txBody>
      </p:sp>
      <p:sp>
        <p:nvSpPr>
          <p:cNvPr id="4" name="Rectangle 3">
            <a:extLst>
              <a:ext uri="{FF2B5EF4-FFF2-40B4-BE49-F238E27FC236}">
                <a16:creationId xmlns:a16="http://schemas.microsoft.com/office/drawing/2014/main" id="{272008E2-D958-49CF-AE6A-282B4C1881E1}"/>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425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8533F19-44C7-4A21-92BB-21A43BDFE4AD}"/>
              </a:ext>
            </a:extLst>
          </p:cNvPr>
          <p:cNvSpPr>
            <a:spLocks noGrp="1" noChangeArrowheads="1"/>
          </p:cNvSpPr>
          <p:nvPr>
            <p:ph type="title"/>
          </p:nvPr>
        </p:nvSpPr>
        <p:spPr/>
        <p:txBody>
          <a:bodyPr/>
          <a:lstStyle/>
          <a:p>
            <a:r>
              <a:rPr lang="en-US" altLang="en-US" dirty="0"/>
              <a:t>Two Suspend States -  Seven State Process Model</a:t>
            </a:r>
          </a:p>
        </p:txBody>
      </p:sp>
      <p:pic>
        <p:nvPicPr>
          <p:cNvPr id="14339" name="Content Placeholder 3" descr="Fig03_09b.gif">
            <a:extLst>
              <a:ext uri="{FF2B5EF4-FFF2-40B4-BE49-F238E27FC236}">
                <a16:creationId xmlns:a16="http://schemas.microsoft.com/office/drawing/2014/main" id="{A234B88D-E8E2-442F-AEE1-49BAFE1AFF0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593181" y="1502176"/>
            <a:ext cx="7005638" cy="4748212"/>
          </a:xfrm>
        </p:spPr>
      </p:pic>
      <p:sp>
        <p:nvSpPr>
          <p:cNvPr id="4" name="Rectangle 3">
            <a:extLst>
              <a:ext uri="{FF2B5EF4-FFF2-40B4-BE49-F238E27FC236}">
                <a16:creationId xmlns:a16="http://schemas.microsoft.com/office/drawing/2014/main" id="{7BDA9655-546F-4298-B7F8-03245B0AC7E4}"/>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8ECF-583D-49B9-B451-125C38913A30}"/>
              </a:ext>
            </a:extLst>
          </p:cNvPr>
          <p:cNvSpPr>
            <a:spLocks noGrp="1"/>
          </p:cNvSpPr>
          <p:nvPr>
            <p:ph type="title"/>
          </p:nvPr>
        </p:nvSpPr>
        <p:spPr/>
        <p:txBody>
          <a:bodyPr/>
          <a:lstStyle/>
          <a:p>
            <a:r>
              <a:rPr lang="en-US" dirty="0"/>
              <a:t>Additional process states</a:t>
            </a:r>
          </a:p>
        </p:txBody>
      </p:sp>
      <p:sp>
        <p:nvSpPr>
          <p:cNvPr id="3" name="Content Placeholder 2">
            <a:extLst>
              <a:ext uri="{FF2B5EF4-FFF2-40B4-BE49-F238E27FC236}">
                <a16:creationId xmlns:a16="http://schemas.microsoft.com/office/drawing/2014/main" id="{C904AD71-4786-49C2-B146-88B2A62D9717}"/>
              </a:ext>
            </a:extLst>
          </p:cNvPr>
          <p:cNvSpPr>
            <a:spLocks noGrp="1"/>
          </p:cNvSpPr>
          <p:nvPr>
            <p:ph idx="1"/>
          </p:nvPr>
        </p:nvSpPr>
        <p:spPr/>
        <p:txBody>
          <a:bodyPr/>
          <a:lstStyle/>
          <a:p>
            <a:r>
              <a:rPr lang="en-IN" dirty="0"/>
              <a:t>Blocked/Suspend : the process in secondary memory and awaiting an event</a:t>
            </a:r>
          </a:p>
          <a:p>
            <a:r>
              <a:rPr lang="en-IN" dirty="0"/>
              <a:t>Ready/ Suspend: the process in secondary storage but is available for execution as soon as it is loaded in memory</a:t>
            </a:r>
            <a:endParaRPr lang="en-US" dirty="0"/>
          </a:p>
        </p:txBody>
      </p:sp>
      <p:sp>
        <p:nvSpPr>
          <p:cNvPr id="4" name="Rectangle 3">
            <a:extLst>
              <a:ext uri="{FF2B5EF4-FFF2-40B4-BE49-F238E27FC236}">
                <a16:creationId xmlns:a16="http://schemas.microsoft.com/office/drawing/2014/main" id="{F798163D-143E-4F4D-80A8-9A9274E0CE2C}"/>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331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AC2F-09A7-41CC-85C8-281E7C18C040}"/>
              </a:ext>
            </a:extLst>
          </p:cNvPr>
          <p:cNvSpPr>
            <a:spLocks noGrp="1"/>
          </p:cNvSpPr>
          <p:nvPr>
            <p:ph type="title"/>
          </p:nvPr>
        </p:nvSpPr>
        <p:spPr/>
        <p:txBody>
          <a:bodyPr/>
          <a:lstStyle/>
          <a:p>
            <a:r>
              <a:rPr lang="en-IN" dirty="0"/>
              <a:t>New State transitions</a:t>
            </a:r>
            <a:endParaRPr lang="en-US" dirty="0"/>
          </a:p>
        </p:txBody>
      </p:sp>
      <p:sp>
        <p:nvSpPr>
          <p:cNvPr id="3" name="Content Placeholder 2">
            <a:extLst>
              <a:ext uri="{FF2B5EF4-FFF2-40B4-BE49-F238E27FC236}">
                <a16:creationId xmlns:a16="http://schemas.microsoft.com/office/drawing/2014/main" id="{7A15A541-F9B9-4B36-9FDA-2D3D14AC776A}"/>
              </a:ext>
            </a:extLst>
          </p:cNvPr>
          <p:cNvSpPr>
            <a:spLocks noGrp="1"/>
          </p:cNvSpPr>
          <p:nvPr>
            <p:ph idx="1"/>
          </p:nvPr>
        </p:nvSpPr>
        <p:spPr/>
        <p:txBody>
          <a:bodyPr>
            <a:normAutofit/>
          </a:bodyPr>
          <a:lstStyle/>
          <a:p>
            <a:r>
              <a:rPr lang="en-IN" sz="2400" dirty="0"/>
              <a:t>Blocked -&gt;blocked/suspend</a:t>
            </a:r>
          </a:p>
          <a:p>
            <a:pPr lvl="1"/>
            <a:r>
              <a:rPr lang="en-IN" sz="2000" dirty="0"/>
              <a:t>If there are no ready processes, then at least one blocked process is swapped out to secondary storage to make space for another process which is not blocked.</a:t>
            </a:r>
          </a:p>
          <a:p>
            <a:r>
              <a:rPr lang="en-IN" sz="2400" dirty="0"/>
              <a:t>Blocked/suspend -&gt;ready/suspend</a:t>
            </a:r>
          </a:p>
          <a:p>
            <a:pPr lvl="1"/>
            <a:r>
              <a:rPr lang="en-IN" sz="2000" dirty="0"/>
              <a:t>This transition happens when the event for which the process has been waiting for occurs</a:t>
            </a:r>
          </a:p>
          <a:p>
            <a:r>
              <a:rPr lang="en-IN" sz="2400" dirty="0"/>
              <a:t>Ready/suspend-&gt;ready</a:t>
            </a:r>
          </a:p>
          <a:p>
            <a:pPr lvl="1"/>
            <a:r>
              <a:rPr lang="en-IN" sz="2000" dirty="0"/>
              <a:t>When no ready processes in memory, the OS will need to bring one in to continue execution or process in ready/suspend state has high priority than ready state processes.</a:t>
            </a:r>
          </a:p>
          <a:p>
            <a:r>
              <a:rPr lang="en-IN" sz="2400" dirty="0"/>
              <a:t>Ready-&gt;ready suspend</a:t>
            </a:r>
          </a:p>
          <a:p>
            <a:pPr lvl="1"/>
            <a:r>
              <a:rPr lang="en-IN" sz="2000" dirty="0"/>
              <a:t>Usually OS will suspend a blocked process to suspend state. But it may be necessary to suspend a ready process if that is the only way to free large block of main memory or blocked process may be high priority process than ready process</a:t>
            </a:r>
          </a:p>
          <a:p>
            <a:pPr lvl="1"/>
            <a:endParaRPr lang="en-IN" sz="2000" dirty="0"/>
          </a:p>
          <a:p>
            <a:pPr lvl="1"/>
            <a:endParaRPr lang="en-IN" sz="2000" dirty="0"/>
          </a:p>
          <a:p>
            <a:pPr lvl="1"/>
            <a:endParaRPr lang="en-US" sz="2000" dirty="0"/>
          </a:p>
        </p:txBody>
      </p:sp>
      <p:sp>
        <p:nvSpPr>
          <p:cNvPr id="4" name="Rectangle 3">
            <a:extLst>
              <a:ext uri="{FF2B5EF4-FFF2-40B4-BE49-F238E27FC236}">
                <a16:creationId xmlns:a16="http://schemas.microsoft.com/office/drawing/2014/main" id="{F3BCDF35-07FC-4EB9-8823-F2C18F87D846}"/>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212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9C1F6-AD46-465F-BDD0-ED39884EDC6A}"/>
              </a:ext>
            </a:extLst>
          </p:cNvPr>
          <p:cNvSpPr>
            <a:spLocks noGrp="1"/>
          </p:cNvSpPr>
          <p:nvPr>
            <p:ph type="title"/>
          </p:nvPr>
        </p:nvSpPr>
        <p:spPr/>
        <p:txBody>
          <a:bodyPr/>
          <a:lstStyle/>
          <a:p>
            <a:r>
              <a:rPr lang="en-IN" dirty="0"/>
              <a:t>Other transitions to consider</a:t>
            </a:r>
            <a:endParaRPr lang="en-US" dirty="0"/>
          </a:p>
        </p:txBody>
      </p:sp>
      <p:sp>
        <p:nvSpPr>
          <p:cNvPr id="3" name="Content Placeholder 2">
            <a:extLst>
              <a:ext uri="{FF2B5EF4-FFF2-40B4-BE49-F238E27FC236}">
                <a16:creationId xmlns:a16="http://schemas.microsoft.com/office/drawing/2014/main" id="{803ADE0C-DC21-4524-A4CB-037CEA88CEBB}"/>
              </a:ext>
            </a:extLst>
          </p:cNvPr>
          <p:cNvSpPr>
            <a:spLocks noGrp="1"/>
          </p:cNvSpPr>
          <p:nvPr>
            <p:ph idx="1"/>
          </p:nvPr>
        </p:nvSpPr>
        <p:spPr/>
        <p:txBody>
          <a:bodyPr>
            <a:normAutofit fontScale="85000" lnSpcReduction="10000"/>
          </a:bodyPr>
          <a:lstStyle/>
          <a:p>
            <a:r>
              <a:rPr lang="en-IN" dirty="0"/>
              <a:t>New-&gt;ready/suspend and new -&gt;ready</a:t>
            </a:r>
          </a:p>
          <a:p>
            <a:pPr lvl="1"/>
            <a:r>
              <a:rPr lang="en-IN" dirty="0"/>
              <a:t>When a new process is created it can be added either to ready state or ready suspend state based on the availability of main memory.</a:t>
            </a:r>
          </a:p>
          <a:p>
            <a:r>
              <a:rPr lang="en-IN" dirty="0"/>
              <a:t>Blocked/Suspend-&gt;Blocked</a:t>
            </a:r>
          </a:p>
          <a:p>
            <a:pPr lvl="1"/>
            <a:r>
              <a:rPr lang="en-IN" dirty="0"/>
              <a:t>It would be reasonable to bring a blocked process into main memory if it is a high priority process than any other process in ready suspend state and the OS has reason to believe that the blocking event for the process will occur soon.</a:t>
            </a:r>
          </a:p>
          <a:p>
            <a:r>
              <a:rPr lang="en-IN" dirty="0"/>
              <a:t>Running -&gt;ready/suspend</a:t>
            </a:r>
          </a:p>
          <a:p>
            <a:pPr lvl="1"/>
            <a:r>
              <a:rPr lang="en-IN" dirty="0"/>
              <a:t>OS can pre-empt a running process and move it to ready suspend state directly because a blocked suspended high priority process has just become unblocked.</a:t>
            </a:r>
          </a:p>
          <a:p>
            <a:r>
              <a:rPr lang="en-IN" dirty="0"/>
              <a:t>Any state -&gt;exit</a:t>
            </a:r>
          </a:p>
          <a:p>
            <a:pPr lvl="1"/>
            <a:r>
              <a:rPr lang="en-IN" dirty="0"/>
              <a:t>A process get terminated while running, due to its completion or fatal error conditions. Sometimes if a parent process terminates, the child processes associated with the parent process can also terminate, whatever may be the state the child process are in.</a:t>
            </a:r>
          </a:p>
          <a:p>
            <a:endParaRPr lang="en-IN" dirty="0"/>
          </a:p>
        </p:txBody>
      </p:sp>
      <p:sp>
        <p:nvSpPr>
          <p:cNvPr id="4" name="Rectangle 3">
            <a:extLst>
              <a:ext uri="{FF2B5EF4-FFF2-40B4-BE49-F238E27FC236}">
                <a16:creationId xmlns:a16="http://schemas.microsoft.com/office/drawing/2014/main" id="{2293365C-26D1-4863-B0C4-602457686460}"/>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1916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3A163-0C69-42C9-8052-ECB2FC41C43D}"/>
              </a:ext>
            </a:extLst>
          </p:cNvPr>
          <p:cNvSpPr>
            <a:spLocks noGrp="1"/>
          </p:cNvSpPr>
          <p:nvPr>
            <p:ph type="title"/>
          </p:nvPr>
        </p:nvSpPr>
        <p:spPr/>
        <p:txBody>
          <a:bodyPr/>
          <a:lstStyle/>
          <a:p>
            <a:r>
              <a:rPr lang="en-IN" dirty="0"/>
              <a:t>New State of a Process</a:t>
            </a:r>
            <a:endParaRPr lang="en-US" dirty="0"/>
          </a:p>
        </p:txBody>
      </p:sp>
      <p:sp>
        <p:nvSpPr>
          <p:cNvPr id="3" name="Content Placeholder 2">
            <a:extLst>
              <a:ext uri="{FF2B5EF4-FFF2-40B4-BE49-F238E27FC236}">
                <a16:creationId xmlns:a16="http://schemas.microsoft.com/office/drawing/2014/main" id="{9DD4AD1F-2482-42D0-AC69-73F4A544B9E6}"/>
              </a:ext>
            </a:extLst>
          </p:cNvPr>
          <p:cNvSpPr>
            <a:spLocks noGrp="1"/>
          </p:cNvSpPr>
          <p:nvPr>
            <p:ph idx="1"/>
          </p:nvPr>
        </p:nvSpPr>
        <p:spPr/>
        <p:txBody>
          <a:bodyPr>
            <a:normAutofit/>
          </a:bodyPr>
          <a:lstStyle/>
          <a:p>
            <a:r>
              <a:rPr lang="en-IN" sz="2400" dirty="0"/>
              <a:t>A new state corresponds to a process that has just been defined.</a:t>
            </a:r>
          </a:p>
          <a:p>
            <a:r>
              <a:rPr lang="en-IN" sz="2400" dirty="0"/>
              <a:t>An identifier is associated with the process.</a:t>
            </a:r>
          </a:p>
          <a:p>
            <a:r>
              <a:rPr lang="en-IN" sz="2400" dirty="0"/>
              <a:t>Any tables needed to manage the process are allocated and built.</a:t>
            </a:r>
          </a:p>
          <a:p>
            <a:r>
              <a:rPr lang="en-IN" sz="2400" dirty="0"/>
              <a:t>At this stage the process is in new state.</a:t>
            </a:r>
          </a:p>
          <a:p>
            <a:r>
              <a:rPr lang="en-IN" sz="2400" dirty="0"/>
              <a:t>While a process is in the new state, information concerning the process that is needed by the OS is maintained in control tables in main memory.</a:t>
            </a:r>
          </a:p>
          <a:p>
            <a:r>
              <a:rPr lang="en-IN" sz="2400" dirty="0"/>
              <a:t>When the process is in new state, the code of the program is not in main memory and no space has been allocated for the data associated with the program.</a:t>
            </a:r>
          </a:p>
          <a:p>
            <a:r>
              <a:rPr lang="en-IN" sz="2400" dirty="0"/>
              <a:t>The program remains in secondary storage.</a:t>
            </a:r>
            <a:endParaRPr lang="en-US" sz="2400" dirty="0"/>
          </a:p>
        </p:txBody>
      </p:sp>
      <p:sp>
        <p:nvSpPr>
          <p:cNvPr id="4" name="Rectangle 3">
            <a:extLst>
              <a:ext uri="{FF2B5EF4-FFF2-40B4-BE49-F238E27FC236}">
                <a16:creationId xmlns:a16="http://schemas.microsoft.com/office/drawing/2014/main" id="{1BA17901-22BC-4F8C-B02A-28BB5FC50D82}"/>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8710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03A31-8012-4A0A-9DFD-F7C903189B4D}"/>
              </a:ext>
            </a:extLst>
          </p:cNvPr>
          <p:cNvSpPr>
            <a:spLocks noGrp="1"/>
          </p:cNvSpPr>
          <p:nvPr>
            <p:ph type="title"/>
          </p:nvPr>
        </p:nvSpPr>
        <p:spPr/>
        <p:txBody>
          <a:bodyPr/>
          <a:lstStyle/>
          <a:p>
            <a:r>
              <a:rPr lang="en-IN" dirty="0"/>
              <a:t>Reasons for Process Creation</a:t>
            </a:r>
            <a:endParaRPr lang="en-US" dirty="0"/>
          </a:p>
        </p:txBody>
      </p:sp>
      <p:sp>
        <p:nvSpPr>
          <p:cNvPr id="3" name="Content Placeholder 2">
            <a:extLst>
              <a:ext uri="{FF2B5EF4-FFF2-40B4-BE49-F238E27FC236}">
                <a16:creationId xmlns:a16="http://schemas.microsoft.com/office/drawing/2014/main" id="{407FF7C7-97B7-485E-A416-B446489D2C56}"/>
              </a:ext>
            </a:extLst>
          </p:cNvPr>
          <p:cNvSpPr>
            <a:spLocks noGrp="1"/>
          </p:cNvSpPr>
          <p:nvPr>
            <p:ph idx="1"/>
          </p:nvPr>
        </p:nvSpPr>
        <p:spPr/>
        <p:txBody>
          <a:bodyPr>
            <a:normAutofit/>
          </a:bodyPr>
          <a:lstStyle/>
          <a:p>
            <a:r>
              <a:rPr lang="en-IN" sz="2400" dirty="0"/>
              <a:t>When a new process is to be added to those currently being managed, the OS builds the data structures that are used to manage the process and allocates address space in main memory to the process.</a:t>
            </a:r>
          </a:p>
          <a:p>
            <a:endParaRPr lang="en-US" sz="2400" dirty="0"/>
          </a:p>
        </p:txBody>
      </p:sp>
      <p:pic>
        <p:nvPicPr>
          <p:cNvPr id="4" name="Picture 3">
            <a:extLst>
              <a:ext uri="{FF2B5EF4-FFF2-40B4-BE49-F238E27FC236}">
                <a16:creationId xmlns:a16="http://schemas.microsoft.com/office/drawing/2014/main" id="{B17AC5DE-D40F-48F0-BF4E-5796EACF3B18}"/>
              </a:ext>
            </a:extLst>
          </p:cNvPr>
          <p:cNvPicPr>
            <a:picLocks noChangeAspect="1"/>
          </p:cNvPicPr>
          <p:nvPr/>
        </p:nvPicPr>
        <p:blipFill>
          <a:blip r:embed="rId2"/>
          <a:stretch>
            <a:fillRect/>
          </a:stretch>
        </p:blipFill>
        <p:spPr>
          <a:xfrm>
            <a:off x="1987825" y="2947142"/>
            <a:ext cx="7768425" cy="3458097"/>
          </a:xfrm>
          <a:prstGeom prst="rect">
            <a:avLst/>
          </a:prstGeom>
        </p:spPr>
      </p:pic>
      <p:sp>
        <p:nvSpPr>
          <p:cNvPr id="5" name="Rectangle 4">
            <a:extLst>
              <a:ext uri="{FF2B5EF4-FFF2-40B4-BE49-F238E27FC236}">
                <a16:creationId xmlns:a16="http://schemas.microsoft.com/office/drawing/2014/main" id="{8F91133B-093E-40B9-83F9-563F57183C7D}"/>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4369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BE74EEC-12DD-4E7C-BA91-6D258F78CC97}"/>
              </a:ext>
            </a:extLst>
          </p:cNvPr>
          <p:cNvGraphicFramePr>
            <a:graphicFrameLocks noGrp="1"/>
          </p:cNvGraphicFramePr>
          <p:nvPr>
            <p:ph idx="1"/>
            <p:extLst>
              <p:ext uri="{D42A27DB-BD31-4B8C-83A1-F6EECF244321}">
                <p14:modId xmlns:p14="http://schemas.microsoft.com/office/powerpoint/2010/main" val="24217907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E230EE5C-7074-45CA-9762-DE637F307D0C}"/>
              </a:ext>
            </a:extLst>
          </p:cNvPr>
          <p:cNvSpPr>
            <a:spLocks noGrp="1"/>
          </p:cNvSpPr>
          <p:nvPr>
            <p:ph type="title"/>
          </p:nvPr>
        </p:nvSpPr>
        <p:spPr/>
        <p:txBody>
          <a:bodyPr/>
          <a:lstStyle/>
          <a:p>
            <a:r>
              <a:rPr lang="en-IN" dirty="0"/>
              <a:t>Process Creation</a:t>
            </a:r>
            <a:endParaRPr lang="en-US" dirty="0"/>
          </a:p>
        </p:txBody>
      </p:sp>
      <p:sp>
        <p:nvSpPr>
          <p:cNvPr id="6" name="Rectangle 5">
            <a:extLst>
              <a:ext uri="{FF2B5EF4-FFF2-40B4-BE49-F238E27FC236}">
                <a16:creationId xmlns:a16="http://schemas.microsoft.com/office/drawing/2014/main" id="{21B97F6F-8C12-48F4-9216-FD9D74EEA52B}"/>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BA57-A79E-4A67-8BF5-72E0CAD946B6}"/>
              </a:ext>
            </a:extLst>
          </p:cNvPr>
          <p:cNvSpPr>
            <a:spLocks noGrp="1"/>
          </p:cNvSpPr>
          <p:nvPr>
            <p:ph type="title"/>
          </p:nvPr>
        </p:nvSpPr>
        <p:spPr/>
        <p:txBody>
          <a:bodyPr/>
          <a:lstStyle/>
          <a:p>
            <a:r>
              <a:rPr lang="en-IN" dirty="0"/>
              <a:t>Process Creation</a:t>
            </a:r>
            <a:endParaRPr lang="en-US" dirty="0"/>
          </a:p>
        </p:txBody>
      </p:sp>
      <p:sp>
        <p:nvSpPr>
          <p:cNvPr id="3" name="Content Placeholder 2">
            <a:extLst>
              <a:ext uri="{FF2B5EF4-FFF2-40B4-BE49-F238E27FC236}">
                <a16:creationId xmlns:a16="http://schemas.microsoft.com/office/drawing/2014/main" id="{486C07F6-AECF-4F83-B026-BFBBCE5A1E51}"/>
              </a:ext>
            </a:extLst>
          </p:cNvPr>
          <p:cNvSpPr>
            <a:spLocks noGrp="1"/>
          </p:cNvSpPr>
          <p:nvPr>
            <p:ph idx="1"/>
          </p:nvPr>
        </p:nvSpPr>
        <p:spPr/>
        <p:txBody>
          <a:bodyPr>
            <a:normAutofit/>
          </a:bodyPr>
          <a:lstStyle/>
          <a:p>
            <a:r>
              <a:rPr lang="en-US" sz="2400" dirty="0"/>
              <a:t>During the course of execution, a process may create several new processes.</a:t>
            </a:r>
          </a:p>
          <a:p>
            <a:r>
              <a:rPr lang="en-US" sz="2400" dirty="0"/>
              <a:t>The creating process is called a parent process, and the new processes are called the children of that process. </a:t>
            </a:r>
          </a:p>
          <a:p>
            <a:r>
              <a:rPr lang="en-US" sz="2400" dirty="0"/>
              <a:t>Each of these new processes may in turn create other processes, forming a tree of processes.</a:t>
            </a:r>
          </a:p>
          <a:p>
            <a:r>
              <a:rPr lang="en-US" sz="2400" dirty="0"/>
              <a:t>Most operating systems (including UNIX, Linux, and Windows) identify processes according to a unique process identifier (or </a:t>
            </a:r>
            <a:r>
              <a:rPr lang="en-US" sz="2400" dirty="0" err="1"/>
              <a:t>pid</a:t>
            </a:r>
            <a:r>
              <a:rPr lang="en-US" sz="2400" dirty="0"/>
              <a:t>), which is typically an integer number. </a:t>
            </a:r>
          </a:p>
          <a:p>
            <a:r>
              <a:rPr lang="en-US" sz="2400" dirty="0"/>
              <a:t>The </a:t>
            </a:r>
            <a:r>
              <a:rPr lang="en-US" sz="2400" dirty="0" err="1"/>
              <a:t>pid</a:t>
            </a:r>
            <a:r>
              <a:rPr lang="en-US" sz="2400" dirty="0"/>
              <a:t> provides a unique value for each process in the system, and it can be used as an index to access various attributes of a process within the kernel.</a:t>
            </a:r>
          </a:p>
        </p:txBody>
      </p:sp>
      <p:sp>
        <p:nvSpPr>
          <p:cNvPr id="4" name="Rectangle 3">
            <a:extLst>
              <a:ext uri="{FF2B5EF4-FFF2-40B4-BE49-F238E27FC236}">
                <a16:creationId xmlns:a16="http://schemas.microsoft.com/office/drawing/2014/main" id="{CA4DC341-46B6-4EEA-AE86-23BAC87C7EC5}"/>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0819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BF096-11EB-4378-A310-1A0AC74A3D99}"/>
              </a:ext>
            </a:extLst>
          </p:cNvPr>
          <p:cNvSpPr>
            <a:spLocks noGrp="1"/>
          </p:cNvSpPr>
          <p:nvPr>
            <p:ph type="title"/>
          </p:nvPr>
        </p:nvSpPr>
        <p:spPr/>
        <p:txBody>
          <a:bodyPr/>
          <a:lstStyle/>
          <a:p>
            <a:r>
              <a:rPr lang="en-IN" dirty="0"/>
              <a:t>Process Creation</a:t>
            </a:r>
            <a:endParaRPr lang="en-US" dirty="0"/>
          </a:p>
        </p:txBody>
      </p:sp>
      <p:pic>
        <p:nvPicPr>
          <p:cNvPr id="5" name="Picture 4">
            <a:extLst>
              <a:ext uri="{FF2B5EF4-FFF2-40B4-BE49-F238E27FC236}">
                <a16:creationId xmlns:a16="http://schemas.microsoft.com/office/drawing/2014/main" id="{BB577178-937C-4E52-9006-B8720F8E5F9D}"/>
              </a:ext>
            </a:extLst>
          </p:cNvPr>
          <p:cNvPicPr>
            <a:picLocks noChangeAspect="1"/>
          </p:cNvPicPr>
          <p:nvPr/>
        </p:nvPicPr>
        <p:blipFill>
          <a:blip r:embed="rId2"/>
          <a:stretch>
            <a:fillRect/>
          </a:stretch>
        </p:blipFill>
        <p:spPr>
          <a:xfrm>
            <a:off x="1642050" y="1525297"/>
            <a:ext cx="8676649" cy="3927943"/>
          </a:xfrm>
          <a:prstGeom prst="rect">
            <a:avLst/>
          </a:prstGeom>
        </p:spPr>
      </p:pic>
      <p:sp>
        <p:nvSpPr>
          <p:cNvPr id="7" name="TextBox 6">
            <a:extLst>
              <a:ext uri="{FF2B5EF4-FFF2-40B4-BE49-F238E27FC236}">
                <a16:creationId xmlns:a16="http://schemas.microsoft.com/office/drawing/2014/main" id="{B656C44D-E4F8-4E9B-B9E4-86779AF59A21}"/>
              </a:ext>
            </a:extLst>
          </p:cNvPr>
          <p:cNvSpPr txBox="1"/>
          <p:nvPr/>
        </p:nvSpPr>
        <p:spPr>
          <a:xfrm>
            <a:off x="2800846" y="5606074"/>
            <a:ext cx="6359056" cy="646331"/>
          </a:xfrm>
          <a:prstGeom prst="rect">
            <a:avLst/>
          </a:prstGeom>
          <a:noFill/>
        </p:spPr>
        <p:txBody>
          <a:bodyPr wrap="square">
            <a:spAutoFit/>
          </a:bodyPr>
          <a:lstStyle/>
          <a:p>
            <a:r>
              <a:rPr lang="en-US" dirty="0"/>
              <a:t>The above figure illustrates a typical process tree for the Linux operating system, showing the name of each process and its </a:t>
            </a:r>
            <a:r>
              <a:rPr lang="en-US" dirty="0" err="1"/>
              <a:t>pid</a:t>
            </a:r>
            <a:r>
              <a:rPr lang="en-US" dirty="0"/>
              <a:t>.</a:t>
            </a:r>
          </a:p>
        </p:txBody>
      </p:sp>
      <p:sp>
        <p:nvSpPr>
          <p:cNvPr id="6" name="Rectangle 5">
            <a:extLst>
              <a:ext uri="{FF2B5EF4-FFF2-40B4-BE49-F238E27FC236}">
                <a16:creationId xmlns:a16="http://schemas.microsoft.com/office/drawing/2014/main" id="{EC7F4B70-8BD2-48E1-8802-D4BB72653174}"/>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2326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4BD9-6FA6-47AF-A5D3-A0BE724D6A95}"/>
              </a:ext>
            </a:extLst>
          </p:cNvPr>
          <p:cNvSpPr>
            <a:spLocks noGrp="1"/>
          </p:cNvSpPr>
          <p:nvPr>
            <p:ph type="title"/>
          </p:nvPr>
        </p:nvSpPr>
        <p:spPr/>
        <p:txBody>
          <a:bodyPr/>
          <a:lstStyle/>
          <a:p>
            <a:r>
              <a:rPr lang="en-IN" dirty="0"/>
              <a:t>Process Creation</a:t>
            </a:r>
            <a:endParaRPr lang="en-US" dirty="0"/>
          </a:p>
        </p:txBody>
      </p:sp>
      <p:sp>
        <p:nvSpPr>
          <p:cNvPr id="3" name="Content Placeholder 2">
            <a:extLst>
              <a:ext uri="{FF2B5EF4-FFF2-40B4-BE49-F238E27FC236}">
                <a16:creationId xmlns:a16="http://schemas.microsoft.com/office/drawing/2014/main" id="{75ACDA09-40BC-48E8-ACAC-1D6D700762B7}"/>
              </a:ext>
            </a:extLst>
          </p:cNvPr>
          <p:cNvSpPr>
            <a:spLocks noGrp="1"/>
          </p:cNvSpPr>
          <p:nvPr>
            <p:ph idx="1"/>
          </p:nvPr>
        </p:nvSpPr>
        <p:spPr/>
        <p:txBody>
          <a:bodyPr>
            <a:noAutofit/>
          </a:bodyPr>
          <a:lstStyle/>
          <a:p>
            <a:r>
              <a:rPr lang="en-US" sz="2400" dirty="0"/>
              <a:t>The </a:t>
            </a:r>
            <a:r>
              <a:rPr lang="en-US" sz="2400" dirty="0" err="1"/>
              <a:t>systemd</a:t>
            </a:r>
            <a:r>
              <a:rPr lang="en-US" sz="2400" dirty="0"/>
              <a:t> process (which always has a </a:t>
            </a:r>
            <a:r>
              <a:rPr lang="en-US" sz="2400" dirty="0" err="1"/>
              <a:t>pid</a:t>
            </a:r>
            <a:r>
              <a:rPr lang="en-US" sz="2400" dirty="0"/>
              <a:t> of 1) serves as the root parent process for all user processes, and is the first user process created when the system boots.</a:t>
            </a:r>
          </a:p>
          <a:p>
            <a:pPr lvl="1"/>
            <a:r>
              <a:rPr lang="en-US" sz="2000" dirty="0"/>
              <a:t>Once the system has booted, the </a:t>
            </a:r>
            <a:r>
              <a:rPr lang="en-US" sz="2000" dirty="0" err="1"/>
              <a:t>systemd</a:t>
            </a:r>
            <a:r>
              <a:rPr lang="en-US" sz="2000" dirty="0"/>
              <a:t> process creates processes which provide additional services such as a web or print server, an </a:t>
            </a:r>
            <a:r>
              <a:rPr lang="en-US" sz="2000" dirty="0" err="1"/>
              <a:t>ssh</a:t>
            </a:r>
            <a:r>
              <a:rPr lang="en-US" sz="2000" dirty="0"/>
              <a:t> server, and the like. </a:t>
            </a:r>
          </a:p>
          <a:p>
            <a:r>
              <a:rPr lang="en-US" sz="2400" dirty="0"/>
              <a:t>Two children of </a:t>
            </a:r>
            <a:r>
              <a:rPr lang="en-US" sz="2400" dirty="0" err="1"/>
              <a:t>systemd</a:t>
            </a:r>
            <a:r>
              <a:rPr lang="en-US" sz="2400" dirty="0"/>
              <a:t>—</a:t>
            </a:r>
            <a:r>
              <a:rPr lang="en-US" sz="2400" dirty="0" err="1"/>
              <a:t>logind</a:t>
            </a:r>
            <a:r>
              <a:rPr lang="en-US" sz="2400" dirty="0"/>
              <a:t> and </a:t>
            </a:r>
            <a:r>
              <a:rPr lang="en-US" sz="2400" dirty="0" err="1"/>
              <a:t>sshd</a:t>
            </a:r>
            <a:r>
              <a:rPr lang="en-US" sz="2400" dirty="0"/>
              <a:t>.</a:t>
            </a:r>
          </a:p>
          <a:p>
            <a:pPr lvl="1"/>
            <a:r>
              <a:rPr lang="en-US" sz="2000" dirty="0"/>
              <a:t>The </a:t>
            </a:r>
            <a:r>
              <a:rPr lang="en-US" sz="2000" dirty="0" err="1"/>
              <a:t>logind</a:t>
            </a:r>
            <a:r>
              <a:rPr lang="en-US" sz="2000" dirty="0"/>
              <a:t> process is responsible for managing clients that directly log onto the system. </a:t>
            </a:r>
          </a:p>
          <a:p>
            <a:pPr lvl="1"/>
            <a:r>
              <a:rPr lang="en-US" sz="2000" dirty="0"/>
              <a:t>In this example, a client has logged on and is using the bash shell, which has been assigned </a:t>
            </a:r>
            <a:r>
              <a:rPr lang="en-US" sz="2000" dirty="0" err="1"/>
              <a:t>pid</a:t>
            </a:r>
            <a:r>
              <a:rPr lang="en-US" sz="2000" dirty="0"/>
              <a:t> 8416. </a:t>
            </a:r>
          </a:p>
          <a:p>
            <a:pPr lvl="1"/>
            <a:r>
              <a:rPr lang="en-US" sz="2000" dirty="0"/>
              <a:t>Using the bash command-line interface, this user has created the process </a:t>
            </a:r>
            <a:r>
              <a:rPr lang="en-US" sz="2000" dirty="0" err="1"/>
              <a:t>ps</a:t>
            </a:r>
            <a:r>
              <a:rPr lang="en-US" sz="2000" dirty="0"/>
              <a:t> as well as the vim editor. </a:t>
            </a:r>
          </a:p>
          <a:p>
            <a:pPr lvl="1"/>
            <a:r>
              <a:rPr lang="en-US" sz="2000" dirty="0"/>
              <a:t>The </a:t>
            </a:r>
            <a:r>
              <a:rPr lang="en-US" sz="2000" dirty="0" err="1"/>
              <a:t>sshd</a:t>
            </a:r>
            <a:r>
              <a:rPr lang="en-US" sz="2000" dirty="0"/>
              <a:t> process is responsible for managing clients that connect to the system by using </a:t>
            </a:r>
            <a:r>
              <a:rPr lang="en-US" sz="2000" dirty="0" err="1"/>
              <a:t>ssh</a:t>
            </a:r>
            <a:r>
              <a:rPr lang="en-US" sz="2000" dirty="0"/>
              <a:t> (which is short for secure shell).</a:t>
            </a:r>
          </a:p>
        </p:txBody>
      </p:sp>
      <p:sp>
        <p:nvSpPr>
          <p:cNvPr id="4" name="Rectangle 3">
            <a:extLst>
              <a:ext uri="{FF2B5EF4-FFF2-40B4-BE49-F238E27FC236}">
                <a16:creationId xmlns:a16="http://schemas.microsoft.com/office/drawing/2014/main" id="{ACB3D02B-2FD1-4410-9FFA-26FD5FB08510}"/>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9517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17C5-E26B-4939-81F7-68EFC1562FC1}"/>
              </a:ext>
            </a:extLst>
          </p:cNvPr>
          <p:cNvSpPr>
            <a:spLocks noGrp="1"/>
          </p:cNvSpPr>
          <p:nvPr>
            <p:ph type="title"/>
          </p:nvPr>
        </p:nvSpPr>
        <p:spPr/>
        <p:txBody>
          <a:bodyPr/>
          <a:lstStyle/>
          <a:p>
            <a:r>
              <a:rPr lang="en-IN" dirty="0"/>
              <a:t>Process Concept</a:t>
            </a:r>
            <a:endParaRPr lang="en-US" dirty="0"/>
          </a:p>
        </p:txBody>
      </p:sp>
      <p:sp>
        <p:nvSpPr>
          <p:cNvPr id="3" name="Content Placeholder 2">
            <a:extLst>
              <a:ext uri="{FF2B5EF4-FFF2-40B4-BE49-F238E27FC236}">
                <a16:creationId xmlns:a16="http://schemas.microsoft.com/office/drawing/2014/main" id="{E6DCB5F2-5AA9-4D67-B742-E1207E5F111E}"/>
              </a:ext>
            </a:extLst>
          </p:cNvPr>
          <p:cNvSpPr>
            <a:spLocks noGrp="1"/>
          </p:cNvSpPr>
          <p:nvPr>
            <p:ph idx="1"/>
          </p:nvPr>
        </p:nvSpPr>
        <p:spPr/>
        <p:txBody>
          <a:bodyPr>
            <a:normAutofit/>
          </a:bodyPr>
          <a:lstStyle/>
          <a:p>
            <a:r>
              <a:rPr lang="en-IN" sz="2400" dirty="0"/>
              <a:t>A time shared system has user programs or tasks.</a:t>
            </a:r>
          </a:p>
          <a:p>
            <a:r>
              <a:rPr lang="en-IN" sz="2400" dirty="0"/>
              <a:t>Even on a single-user system, a user may be able to run several programs at one time: a word processor, a web browser and an email package.</a:t>
            </a:r>
          </a:p>
          <a:p>
            <a:r>
              <a:rPr lang="en-IN" sz="2400" dirty="0"/>
              <a:t>The above all are processes.</a:t>
            </a:r>
            <a:endParaRPr lang="en-US" sz="2400" dirty="0"/>
          </a:p>
        </p:txBody>
      </p:sp>
      <p:sp>
        <p:nvSpPr>
          <p:cNvPr id="4" name="Rectangle 3">
            <a:extLst>
              <a:ext uri="{FF2B5EF4-FFF2-40B4-BE49-F238E27FC236}">
                <a16:creationId xmlns:a16="http://schemas.microsoft.com/office/drawing/2014/main" id="{3AD6528D-A023-4E9A-9045-EF0CDE2C8D31}"/>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5595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851E-411F-4BB5-99CE-C35DAEF5E1D8}"/>
              </a:ext>
            </a:extLst>
          </p:cNvPr>
          <p:cNvSpPr>
            <a:spLocks noGrp="1"/>
          </p:cNvSpPr>
          <p:nvPr>
            <p:ph type="title"/>
          </p:nvPr>
        </p:nvSpPr>
        <p:spPr/>
        <p:txBody>
          <a:bodyPr/>
          <a:lstStyle/>
          <a:p>
            <a:r>
              <a:rPr lang="en-IN" dirty="0"/>
              <a:t>Process Creation</a:t>
            </a:r>
            <a:endParaRPr lang="en-US" dirty="0"/>
          </a:p>
        </p:txBody>
      </p:sp>
      <p:sp>
        <p:nvSpPr>
          <p:cNvPr id="3" name="Content Placeholder 2">
            <a:extLst>
              <a:ext uri="{FF2B5EF4-FFF2-40B4-BE49-F238E27FC236}">
                <a16:creationId xmlns:a16="http://schemas.microsoft.com/office/drawing/2014/main" id="{3D4F40B8-C6B1-4944-8ECD-AD9917E997EA}"/>
              </a:ext>
            </a:extLst>
          </p:cNvPr>
          <p:cNvSpPr>
            <a:spLocks noGrp="1"/>
          </p:cNvSpPr>
          <p:nvPr>
            <p:ph idx="1"/>
          </p:nvPr>
        </p:nvSpPr>
        <p:spPr/>
        <p:txBody>
          <a:bodyPr>
            <a:normAutofit/>
          </a:bodyPr>
          <a:lstStyle/>
          <a:p>
            <a:r>
              <a:rPr lang="en-US" sz="2400" dirty="0"/>
              <a:t>Traditional UNIX systems identify the process </a:t>
            </a:r>
            <a:r>
              <a:rPr lang="en-US" sz="2400" dirty="0" err="1"/>
              <a:t>init</a:t>
            </a:r>
            <a:r>
              <a:rPr lang="en-US" sz="2400" dirty="0"/>
              <a:t> as the root of all child processes. </a:t>
            </a:r>
          </a:p>
          <a:p>
            <a:r>
              <a:rPr lang="en-US" sz="2400" dirty="0" err="1"/>
              <a:t>init</a:t>
            </a:r>
            <a:r>
              <a:rPr lang="en-US" sz="2400" dirty="0"/>
              <a:t> (also known as System V </a:t>
            </a:r>
            <a:r>
              <a:rPr lang="en-US" sz="2400" dirty="0" err="1"/>
              <a:t>init</a:t>
            </a:r>
            <a:r>
              <a:rPr lang="en-US" sz="2400" dirty="0"/>
              <a:t>) is assigned a </a:t>
            </a:r>
            <a:r>
              <a:rPr lang="en-US" sz="2400" dirty="0" err="1"/>
              <a:t>pid</a:t>
            </a:r>
            <a:r>
              <a:rPr lang="en-US" sz="2400" dirty="0"/>
              <a:t> of 1, and is the first process created when the system is booted. </a:t>
            </a:r>
          </a:p>
          <a:p>
            <a:r>
              <a:rPr lang="en-US" sz="2400" dirty="0"/>
              <a:t>On a process tree similar to what is shown in previous figure, </a:t>
            </a:r>
            <a:r>
              <a:rPr lang="en-US" sz="2400" dirty="0" err="1"/>
              <a:t>init</a:t>
            </a:r>
            <a:r>
              <a:rPr lang="en-US" sz="2400" dirty="0"/>
              <a:t> is at the root.</a:t>
            </a:r>
          </a:p>
          <a:p>
            <a:r>
              <a:rPr lang="en-US" sz="2400" dirty="0"/>
              <a:t>Linux systems initially adopted the System V </a:t>
            </a:r>
            <a:r>
              <a:rPr lang="en-US" sz="2400" dirty="0" err="1"/>
              <a:t>init</a:t>
            </a:r>
            <a:r>
              <a:rPr lang="en-US" sz="2400" dirty="0"/>
              <a:t> approach, but recent distributions have replaced it with </a:t>
            </a:r>
            <a:r>
              <a:rPr lang="en-US" sz="2400" dirty="0" err="1"/>
              <a:t>systemd</a:t>
            </a:r>
            <a:r>
              <a:rPr lang="en-US" sz="2400" dirty="0"/>
              <a:t>. </a:t>
            </a:r>
          </a:p>
          <a:p>
            <a:r>
              <a:rPr lang="en-US" sz="2400" dirty="0" err="1"/>
              <a:t>systemd</a:t>
            </a:r>
            <a:r>
              <a:rPr lang="en-US" sz="2400" dirty="0"/>
              <a:t> serves as the system’s initial process, much the same as System V </a:t>
            </a:r>
            <a:r>
              <a:rPr lang="en-US" sz="2400" dirty="0" err="1"/>
              <a:t>init</a:t>
            </a:r>
            <a:r>
              <a:rPr lang="en-US" sz="2400" dirty="0"/>
              <a:t>; however it is much more flexible, and can provide more services, than </a:t>
            </a:r>
            <a:r>
              <a:rPr lang="en-US" sz="2400" dirty="0" err="1"/>
              <a:t>init.</a:t>
            </a:r>
            <a:endParaRPr lang="en-US" sz="2400" dirty="0"/>
          </a:p>
        </p:txBody>
      </p:sp>
      <p:sp>
        <p:nvSpPr>
          <p:cNvPr id="4" name="Rectangle 3">
            <a:extLst>
              <a:ext uri="{FF2B5EF4-FFF2-40B4-BE49-F238E27FC236}">
                <a16:creationId xmlns:a16="http://schemas.microsoft.com/office/drawing/2014/main" id="{96324B08-8A9B-4C0F-AB5C-321ED55BCE5A}"/>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4170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D8A17-78E5-4B8C-8AC0-CA300BF5B531}"/>
              </a:ext>
            </a:extLst>
          </p:cNvPr>
          <p:cNvSpPr>
            <a:spLocks noGrp="1"/>
          </p:cNvSpPr>
          <p:nvPr>
            <p:ph type="title"/>
          </p:nvPr>
        </p:nvSpPr>
        <p:spPr/>
        <p:txBody>
          <a:bodyPr/>
          <a:lstStyle/>
          <a:p>
            <a:r>
              <a:rPr lang="en-IN" dirty="0"/>
              <a:t>Process Creation</a:t>
            </a:r>
            <a:endParaRPr lang="en-US" dirty="0"/>
          </a:p>
        </p:txBody>
      </p:sp>
      <p:sp>
        <p:nvSpPr>
          <p:cNvPr id="3" name="Content Placeholder 2">
            <a:extLst>
              <a:ext uri="{FF2B5EF4-FFF2-40B4-BE49-F238E27FC236}">
                <a16:creationId xmlns:a16="http://schemas.microsoft.com/office/drawing/2014/main" id="{C0FC1295-4708-4675-8605-089EEAA57DB3}"/>
              </a:ext>
            </a:extLst>
          </p:cNvPr>
          <p:cNvSpPr>
            <a:spLocks noGrp="1"/>
          </p:cNvSpPr>
          <p:nvPr>
            <p:ph idx="1"/>
          </p:nvPr>
        </p:nvSpPr>
        <p:spPr/>
        <p:txBody>
          <a:bodyPr>
            <a:normAutofit fontScale="92500" lnSpcReduction="10000"/>
          </a:bodyPr>
          <a:lstStyle/>
          <a:p>
            <a:r>
              <a:rPr lang="en-US" sz="2400" dirty="0"/>
              <a:t>On UNIX and Linux systems, we can obtain a listing of processes by using the </a:t>
            </a:r>
            <a:r>
              <a:rPr lang="en-US" sz="2400" dirty="0" err="1"/>
              <a:t>ps</a:t>
            </a:r>
            <a:r>
              <a:rPr lang="en-US" sz="2400" dirty="0"/>
              <a:t> command. </a:t>
            </a:r>
          </a:p>
          <a:p>
            <a:r>
              <a:rPr lang="en-US" sz="2400" dirty="0"/>
              <a:t>For example, the command</a:t>
            </a:r>
          </a:p>
          <a:p>
            <a:pPr marL="0" indent="0">
              <a:buNone/>
            </a:pPr>
            <a:r>
              <a:rPr lang="en-US" sz="2400" dirty="0"/>
              <a:t>		</a:t>
            </a:r>
            <a:r>
              <a:rPr lang="en-US" sz="2400" dirty="0" err="1"/>
              <a:t>ps</a:t>
            </a:r>
            <a:r>
              <a:rPr lang="en-US" sz="2400" dirty="0"/>
              <a:t> -el</a:t>
            </a:r>
          </a:p>
          <a:p>
            <a:pPr marL="457200" lvl="1" indent="0">
              <a:buNone/>
            </a:pPr>
            <a:r>
              <a:rPr lang="en-US" sz="2000" dirty="0"/>
              <a:t>will list complete information for all processes currently active in the system.</a:t>
            </a:r>
          </a:p>
          <a:p>
            <a:r>
              <a:rPr lang="en-US" sz="2400" dirty="0"/>
              <a:t>When a process creates a new process, two possibilities for execution exist:</a:t>
            </a:r>
          </a:p>
          <a:p>
            <a:pPr lvl="1"/>
            <a:r>
              <a:rPr lang="en-US" sz="2000" dirty="0"/>
              <a:t>The parent continues to execute concurrently with its children.</a:t>
            </a:r>
          </a:p>
          <a:p>
            <a:pPr lvl="1"/>
            <a:r>
              <a:rPr lang="en-US" sz="2000" dirty="0"/>
              <a:t>The parent waits until some or all of its children have terminated.</a:t>
            </a:r>
          </a:p>
          <a:p>
            <a:r>
              <a:rPr lang="en-US" sz="2400" dirty="0"/>
              <a:t>There are also two address-space possibilities for the new process:</a:t>
            </a:r>
          </a:p>
          <a:p>
            <a:pPr lvl="1"/>
            <a:r>
              <a:rPr lang="en-US" sz="2000" dirty="0"/>
              <a:t>The child process is a duplicate of the parent process (it has the same program and data as the parent - text segment is common for both process, data segment of parent duplicated(copied) for child process).</a:t>
            </a:r>
          </a:p>
          <a:p>
            <a:pPr lvl="1"/>
            <a:r>
              <a:rPr lang="en-US" sz="2000" dirty="0"/>
              <a:t>The child process has a new program loaded into it.</a:t>
            </a:r>
          </a:p>
        </p:txBody>
      </p:sp>
      <p:sp>
        <p:nvSpPr>
          <p:cNvPr id="4" name="Rectangle 3">
            <a:extLst>
              <a:ext uri="{FF2B5EF4-FFF2-40B4-BE49-F238E27FC236}">
                <a16:creationId xmlns:a16="http://schemas.microsoft.com/office/drawing/2014/main" id="{7FB02A65-50A9-40DA-B00B-81AB9E07784F}"/>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227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1353-C333-443D-9822-F2420F167B04}"/>
              </a:ext>
            </a:extLst>
          </p:cNvPr>
          <p:cNvSpPr>
            <a:spLocks noGrp="1"/>
          </p:cNvSpPr>
          <p:nvPr>
            <p:ph type="title"/>
          </p:nvPr>
        </p:nvSpPr>
        <p:spPr/>
        <p:txBody>
          <a:bodyPr/>
          <a:lstStyle/>
          <a:p>
            <a:r>
              <a:rPr lang="en-IN" dirty="0"/>
              <a:t>C Program - Process Creation &amp; Termination</a:t>
            </a:r>
            <a:endParaRPr lang="en-US" dirty="0"/>
          </a:p>
        </p:txBody>
      </p:sp>
      <p:sp>
        <p:nvSpPr>
          <p:cNvPr id="3" name="Content Placeholder 2">
            <a:extLst>
              <a:ext uri="{FF2B5EF4-FFF2-40B4-BE49-F238E27FC236}">
                <a16:creationId xmlns:a16="http://schemas.microsoft.com/office/drawing/2014/main" id="{6A35FF04-A1E1-4B1D-87B8-756234337F42}"/>
              </a:ext>
            </a:extLst>
          </p:cNvPr>
          <p:cNvSpPr>
            <a:spLocks noGrp="1"/>
          </p:cNvSpPr>
          <p:nvPr>
            <p:ph idx="1"/>
          </p:nvPr>
        </p:nvSpPr>
        <p:spPr/>
        <p:txBody>
          <a:bodyPr>
            <a:normAutofit fontScale="55000" lnSpcReduction="20000"/>
          </a:bodyPr>
          <a:lstStyle/>
          <a:p>
            <a:pPr marL="0" indent="0">
              <a:lnSpc>
                <a:spcPct val="120000"/>
              </a:lnSpc>
              <a:spcBef>
                <a:spcPts val="0"/>
              </a:spcBef>
              <a:buNone/>
            </a:pPr>
            <a:r>
              <a:rPr lang="en-US" dirty="0"/>
              <a:t>#include &lt;</a:t>
            </a:r>
            <a:r>
              <a:rPr lang="en-US" dirty="0" err="1"/>
              <a:t>stdio.h</a:t>
            </a:r>
            <a:r>
              <a:rPr lang="en-US" dirty="0"/>
              <a:t>&gt;</a:t>
            </a:r>
          </a:p>
          <a:p>
            <a:pPr marL="0" indent="0">
              <a:lnSpc>
                <a:spcPct val="120000"/>
              </a:lnSpc>
              <a:spcBef>
                <a:spcPts val="0"/>
              </a:spcBef>
              <a:buNone/>
            </a:pPr>
            <a:r>
              <a:rPr lang="en-US" dirty="0"/>
              <a:t>#include &lt;</a:t>
            </a:r>
            <a:r>
              <a:rPr lang="en-US" dirty="0" err="1"/>
              <a:t>unistd.h</a:t>
            </a:r>
            <a:r>
              <a:rPr lang="en-US" dirty="0"/>
              <a:t>&gt;</a:t>
            </a:r>
          </a:p>
          <a:p>
            <a:pPr marL="0" indent="0">
              <a:lnSpc>
                <a:spcPct val="120000"/>
              </a:lnSpc>
              <a:spcBef>
                <a:spcPts val="0"/>
              </a:spcBef>
              <a:buNone/>
            </a:pPr>
            <a:r>
              <a:rPr lang="en-US" dirty="0"/>
              <a:t>#include &lt;</a:t>
            </a:r>
            <a:r>
              <a:rPr lang="en-US" dirty="0" err="1"/>
              <a:t>stdlib.h</a:t>
            </a:r>
            <a:r>
              <a:rPr lang="en-US" dirty="0"/>
              <a:t>&gt;</a:t>
            </a:r>
          </a:p>
          <a:p>
            <a:pPr marL="0" indent="0">
              <a:lnSpc>
                <a:spcPct val="120000"/>
              </a:lnSpc>
              <a:spcBef>
                <a:spcPts val="0"/>
              </a:spcBef>
              <a:buNone/>
            </a:pPr>
            <a:r>
              <a:rPr lang="en-US" dirty="0"/>
              <a:t>#include &lt;sys/</a:t>
            </a:r>
            <a:r>
              <a:rPr lang="en-US" dirty="0" err="1"/>
              <a:t>wait.h</a:t>
            </a:r>
            <a:r>
              <a:rPr lang="en-US" dirty="0"/>
              <a:t>&gt;</a:t>
            </a:r>
          </a:p>
          <a:p>
            <a:pPr marL="0" indent="0">
              <a:lnSpc>
                <a:spcPct val="120000"/>
              </a:lnSpc>
              <a:spcBef>
                <a:spcPts val="0"/>
              </a:spcBef>
              <a:buNone/>
            </a:pPr>
            <a:r>
              <a:rPr lang="en-US" dirty="0"/>
              <a:t>int main()</a:t>
            </a:r>
          </a:p>
          <a:p>
            <a:pPr marL="0" indent="0">
              <a:lnSpc>
                <a:spcPct val="120000"/>
              </a:lnSpc>
              <a:spcBef>
                <a:spcPts val="0"/>
              </a:spcBef>
              <a:buNone/>
            </a:pPr>
            <a:r>
              <a:rPr lang="en-US" dirty="0"/>
              <a:t>{</a:t>
            </a:r>
          </a:p>
          <a:p>
            <a:pPr marL="0" indent="0">
              <a:lnSpc>
                <a:spcPct val="120000"/>
              </a:lnSpc>
              <a:spcBef>
                <a:spcPts val="0"/>
              </a:spcBef>
              <a:buNone/>
            </a:pPr>
            <a:r>
              <a:rPr lang="en-US" dirty="0"/>
              <a:t>        int </a:t>
            </a:r>
            <a:r>
              <a:rPr lang="en-US" dirty="0" err="1"/>
              <a:t>forkresult</a:t>
            </a:r>
            <a:r>
              <a:rPr lang="en-US" dirty="0"/>
              <a:t>;</a:t>
            </a:r>
          </a:p>
          <a:p>
            <a:pPr marL="0" indent="0">
              <a:lnSpc>
                <a:spcPct val="120000"/>
              </a:lnSpc>
              <a:spcBef>
                <a:spcPts val="0"/>
              </a:spcBef>
              <a:buNone/>
            </a:pPr>
            <a:endParaRPr lang="en-US" dirty="0"/>
          </a:p>
          <a:p>
            <a:pPr marL="0" indent="0">
              <a:lnSpc>
                <a:spcPct val="120000"/>
              </a:lnSpc>
              <a:spcBef>
                <a:spcPts val="0"/>
              </a:spcBef>
              <a:buNone/>
            </a:pPr>
            <a:r>
              <a:rPr lang="en-US" dirty="0"/>
              <a:t>        </a:t>
            </a:r>
            <a:r>
              <a:rPr lang="en-US" dirty="0" err="1"/>
              <a:t>printf</a:t>
            </a:r>
            <a:r>
              <a:rPr lang="en-US" dirty="0"/>
              <a:t>("Parent now going to fork a child... \n");</a:t>
            </a:r>
          </a:p>
          <a:p>
            <a:pPr marL="0" indent="0">
              <a:lnSpc>
                <a:spcPct val="120000"/>
              </a:lnSpc>
              <a:spcBef>
                <a:spcPts val="0"/>
              </a:spcBef>
              <a:buNone/>
            </a:pPr>
            <a:endParaRPr lang="en-US" dirty="0"/>
          </a:p>
          <a:p>
            <a:pPr marL="0" indent="0">
              <a:lnSpc>
                <a:spcPct val="120000"/>
              </a:lnSpc>
              <a:spcBef>
                <a:spcPts val="0"/>
              </a:spcBef>
              <a:buNone/>
            </a:pPr>
            <a:r>
              <a:rPr lang="en-US" dirty="0"/>
              <a:t>        </a:t>
            </a:r>
            <a:r>
              <a:rPr lang="en-US" dirty="0" err="1"/>
              <a:t>forkresult</a:t>
            </a:r>
            <a:r>
              <a:rPr lang="en-US" dirty="0"/>
              <a:t>=fork();</a:t>
            </a:r>
          </a:p>
          <a:p>
            <a:pPr marL="0" indent="0">
              <a:lnSpc>
                <a:spcPct val="120000"/>
              </a:lnSpc>
              <a:spcBef>
                <a:spcPts val="0"/>
              </a:spcBef>
              <a:buNone/>
            </a:pPr>
            <a:endParaRPr lang="en-US" dirty="0"/>
          </a:p>
          <a:p>
            <a:pPr marL="0" indent="0">
              <a:lnSpc>
                <a:spcPct val="120000"/>
              </a:lnSpc>
              <a:spcBef>
                <a:spcPts val="0"/>
              </a:spcBef>
              <a:buNone/>
            </a:pPr>
            <a:r>
              <a:rPr lang="en-US" dirty="0"/>
              <a:t>        if(</a:t>
            </a:r>
            <a:r>
              <a:rPr lang="en-US" dirty="0" err="1"/>
              <a:t>forkresult</a:t>
            </a:r>
            <a:r>
              <a:rPr lang="en-US" dirty="0"/>
              <a:t>==-1)</a:t>
            </a:r>
          </a:p>
          <a:p>
            <a:pPr marL="0" indent="0">
              <a:lnSpc>
                <a:spcPct val="120000"/>
              </a:lnSpc>
              <a:spcBef>
                <a:spcPts val="0"/>
              </a:spcBef>
              <a:buNone/>
            </a:pPr>
            <a:r>
              <a:rPr lang="en-US" dirty="0"/>
              <a:t>        {</a:t>
            </a:r>
          </a:p>
          <a:p>
            <a:pPr marL="0" indent="0">
              <a:lnSpc>
                <a:spcPct val="120000"/>
              </a:lnSpc>
              <a:spcBef>
                <a:spcPts val="0"/>
              </a:spcBef>
              <a:buNone/>
            </a:pPr>
            <a:r>
              <a:rPr lang="en-US" dirty="0"/>
              <a:t>                </a:t>
            </a:r>
            <a:r>
              <a:rPr lang="en-US" dirty="0" err="1"/>
              <a:t>printf</a:t>
            </a:r>
            <a:r>
              <a:rPr lang="en-US" dirty="0"/>
              <a:t>("Fork failed\n");</a:t>
            </a:r>
          </a:p>
          <a:p>
            <a:pPr marL="0" indent="0">
              <a:lnSpc>
                <a:spcPct val="120000"/>
              </a:lnSpc>
              <a:spcBef>
                <a:spcPts val="0"/>
              </a:spcBef>
              <a:buNone/>
            </a:pPr>
            <a:r>
              <a:rPr lang="en-US" dirty="0"/>
              <a:t>                exit(0);</a:t>
            </a:r>
          </a:p>
          <a:p>
            <a:pPr marL="0" indent="0">
              <a:lnSpc>
                <a:spcPct val="120000"/>
              </a:lnSpc>
              <a:spcBef>
                <a:spcPts val="0"/>
              </a:spcBef>
              <a:buNone/>
            </a:pPr>
            <a:r>
              <a:rPr lang="en-US" dirty="0"/>
              <a:t>        }</a:t>
            </a:r>
          </a:p>
        </p:txBody>
      </p:sp>
      <p:sp>
        <p:nvSpPr>
          <p:cNvPr id="4" name="Rectangle 3">
            <a:extLst>
              <a:ext uri="{FF2B5EF4-FFF2-40B4-BE49-F238E27FC236}">
                <a16:creationId xmlns:a16="http://schemas.microsoft.com/office/drawing/2014/main" id="{7C2CB9C8-B726-4B4B-A65D-9BC1CDEFB960}"/>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7427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891A9-38E7-467C-9077-050657520107}"/>
              </a:ext>
            </a:extLst>
          </p:cNvPr>
          <p:cNvSpPr>
            <a:spLocks noGrp="1"/>
          </p:cNvSpPr>
          <p:nvPr>
            <p:ph type="title"/>
          </p:nvPr>
        </p:nvSpPr>
        <p:spPr/>
        <p:txBody>
          <a:bodyPr/>
          <a:lstStyle/>
          <a:p>
            <a:r>
              <a:rPr lang="en-IN" dirty="0"/>
              <a:t>C Program - Process Creation &amp; Termination</a:t>
            </a:r>
            <a:endParaRPr lang="en-US" dirty="0"/>
          </a:p>
        </p:txBody>
      </p:sp>
      <p:sp>
        <p:nvSpPr>
          <p:cNvPr id="3" name="Content Placeholder 2">
            <a:extLst>
              <a:ext uri="{FF2B5EF4-FFF2-40B4-BE49-F238E27FC236}">
                <a16:creationId xmlns:a16="http://schemas.microsoft.com/office/drawing/2014/main" id="{9479E504-B12E-4A2B-B769-1B5E033910AA}"/>
              </a:ext>
            </a:extLst>
          </p:cNvPr>
          <p:cNvSpPr>
            <a:spLocks noGrp="1"/>
          </p:cNvSpPr>
          <p:nvPr>
            <p:ph idx="1"/>
          </p:nvPr>
        </p:nvSpPr>
        <p:spPr/>
        <p:txBody>
          <a:bodyPr>
            <a:normAutofit fontScale="55000" lnSpcReduction="20000"/>
          </a:bodyPr>
          <a:lstStyle/>
          <a:p>
            <a:pPr marL="0" indent="0">
              <a:lnSpc>
                <a:spcPct val="120000"/>
              </a:lnSpc>
              <a:spcBef>
                <a:spcPts val="0"/>
              </a:spcBef>
              <a:buNone/>
            </a:pPr>
            <a:r>
              <a:rPr lang="en-US" dirty="0"/>
              <a:t>        else if(</a:t>
            </a:r>
            <a:r>
              <a:rPr lang="en-US" dirty="0" err="1"/>
              <a:t>forkresult</a:t>
            </a:r>
            <a:r>
              <a:rPr lang="en-US" dirty="0"/>
              <a:t>!=0)</a:t>
            </a:r>
          </a:p>
          <a:p>
            <a:pPr marL="0" indent="0">
              <a:lnSpc>
                <a:spcPct val="120000"/>
              </a:lnSpc>
              <a:spcBef>
                <a:spcPts val="0"/>
              </a:spcBef>
              <a:buNone/>
            </a:pPr>
            <a:r>
              <a:rPr lang="en-US" dirty="0"/>
              <a:t>        {</a:t>
            </a:r>
          </a:p>
          <a:p>
            <a:pPr marL="0" indent="0">
              <a:lnSpc>
                <a:spcPct val="120000"/>
              </a:lnSpc>
              <a:spcBef>
                <a:spcPts val="0"/>
              </a:spcBef>
              <a:buNone/>
            </a:pPr>
            <a:r>
              <a:rPr lang="en-US" dirty="0"/>
              <a:t>                </a:t>
            </a:r>
            <a:r>
              <a:rPr lang="en-US" dirty="0" err="1"/>
              <a:t>printf</a:t>
            </a:r>
            <a:r>
              <a:rPr lang="en-US" dirty="0"/>
              <a:t>("Parent waits for child to execute ls then parent executes </a:t>
            </a:r>
            <a:r>
              <a:rPr lang="en-US" dirty="0" err="1"/>
              <a:t>pwd</a:t>
            </a:r>
            <a:r>
              <a:rPr lang="en-US" dirty="0"/>
              <a:t>.\n");</a:t>
            </a:r>
          </a:p>
          <a:p>
            <a:pPr marL="0" indent="0">
              <a:lnSpc>
                <a:spcPct val="120000"/>
              </a:lnSpc>
              <a:spcBef>
                <a:spcPts val="0"/>
              </a:spcBef>
              <a:buNone/>
            </a:pPr>
            <a:r>
              <a:rPr lang="en-US" dirty="0"/>
              <a:t>                wait(NULL);</a:t>
            </a:r>
          </a:p>
          <a:p>
            <a:pPr marL="0" indent="0">
              <a:buNone/>
            </a:pPr>
            <a:r>
              <a:rPr lang="en-US" dirty="0"/>
              <a:t>                </a:t>
            </a:r>
            <a:r>
              <a:rPr lang="en-US" dirty="0" err="1"/>
              <a:t>execlp</a:t>
            </a:r>
            <a:r>
              <a:rPr lang="en-US" dirty="0"/>
              <a:t>("</a:t>
            </a:r>
            <a:r>
              <a:rPr lang="en-US" dirty="0" err="1"/>
              <a:t>pwd</a:t>
            </a:r>
            <a:r>
              <a:rPr lang="en-US" dirty="0"/>
              <a:t>","</a:t>
            </a:r>
            <a:r>
              <a:rPr lang="en-US" dirty="0" err="1"/>
              <a:t>pwd</a:t>
            </a:r>
            <a:r>
              <a:rPr lang="en-US" dirty="0"/>
              <a:t>",NULL);</a:t>
            </a:r>
          </a:p>
          <a:p>
            <a:pPr marL="0" indent="0">
              <a:buNone/>
            </a:pPr>
            <a:r>
              <a:rPr lang="en-US" dirty="0"/>
              <a:t>                </a:t>
            </a:r>
            <a:r>
              <a:rPr lang="en-US" dirty="0" err="1"/>
              <a:t>printf</a:t>
            </a:r>
            <a:r>
              <a:rPr lang="en-US" dirty="0"/>
              <a:t>("This line gets printed when the above exec statement </a:t>
            </a:r>
            <a:r>
              <a:rPr lang="en-US" dirty="0" err="1"/>
              <a:t>pwd</a:t>
            </a:r>
            <a:r>
              <a:rPr lang="en-US" dirty="0"/>
              <a:t> fails\n");</a:t>
            </a:r>
          </a:p>
          <a:p>
            <a:pPr marL="0" indent="0">
              <a:buNone/>
            </a:pPr>
            <a:r>
              <a:rPr lang="en-US" dirty="0"/>
              <a:t>        }</a:t>
            </a:r>
          </a:p>
          <a:p>
            <a:pPr marL="0" indent="0">
              <a:buNone/>
            </a:pPr>
            <a:r>
              <a:rPr lang="en-US" dirty="0"/>
              <a:t>        else</a:t>
            </a:r>
          </a:p>
          <a:p>
            <a:pPr marL="0" indent="0">
              <a:buNone/>
            </a:pPr>
            <a:r>
              <a:rPr lang="en-US" dirty="0"/>
              <a:t>        {</a:t>
            </a:r>
          </a:p>
          <a:p>
            <a:pPr marL="0" indent="0">
              <a:buNone/>
            </a:pPr>
            <a:r>
              <a:rPr lang="en-US" dirty="0"/>
              <a:t>                </a:t>
            </a:r>
            <a:r>
              <a:rPr lang="en-US" dirty="0" err="1"/>
              <a:t>printf</a:t>
            </a:r>
            <a:r>
              <a:rPr lang="en-US" dirty="0"/>
              <a:t>("Child : I'm now going to execute ls!\n\n\n");</a:t>
            </a:r>
          </a:p>
          <a:p>
            <a:pPr marL="0" indent="0">
              <a:buNone/>
            </a:pPr>
            <a:r>
              <a:rPr lang="en-US" dirty="0"/>
              <a:t>                </a:t>
            </a:r>
            <a:r>
              <a:rPr lang="en-US" dirty="0" err="1"/>
              <a:t>execlp</a:t>
            </a:r>
            <a:r>
              <a:rPr lang="en-US" dirty="0"/>
              <a:t> ("ls", "ls", NULL);</a:t>
            </a:r>
          </a:p>
          <a:p>
            <a:pPr marL="0" indent="0">
              <a:buNone/>
            </a:pPr>
            <a:r>
              <a:rPr lang="en-US" dirty="0"/>
              <a:t>                </a:t>
            </a:r>
            <a:r>
              <a:rPr lang="en-US" dirty="0" err="1"/>
              <a:t>printf</a:t>
            </a:r>
            <a:r>
              <a:rPr lang="en-US" dirty="0"/>
              <a:t> ("Child prints %d: AAAAH ! ! My EXEC failed ! ! ! !\n", </a:t>
            </a:r>
            <a:r>
              <a:rPr lang="en-US" dirty="0" err="1"/>
              <a:t>getpid</a:t>
            </a:r>
            <a:r>
              <a:rPr lang="en-US" dirty="0"/>
              <a:t>());</a:t>
            </a:r>
          </a:p>
          <a:p>
            <a:pPr marL="0" indent="0">
              <a:buNone/>
            </a:pPr>
            <a:r>
              <a:rPr lang="en-US" dirty="0"/>
              <a:t>                exit(1);</a:t>
            </a:r>
          </a:p>
          <a:p>
            <a:pPr marL="0" indent="0">
              <a:buNone/>
            </a:pPr>
            <a:r>
              <a:rPr lang="en-US" dirty="0"/>
              <a:t>        }</a:t>
            </a:r>
          </a:p>
          <a:p>
            <a:pPr marL="0" indent="0">
              <a:buNone/>
            </a:pPr>
            <a:r>
              <a:rPr lang="en-US" dirty="0"/>
              <a:t>}</a:t>
            </a:r>
          </a:p>
        </p:txBody>
      </p:sp>
      <p:sp>
        <p:nvSpPr>
          <p:cNvPr id="4" name="Rectangle 3">
            <a:extLst>
              <a:ext uri="{FF2B5EF4-FFF2-40B4-BE49-F238E27FC236}">
                <a16:creationId xmlns:a16="http://schemas.microsoft.com/office/drawing/2014/main" id="{05F461B3-433A-43B8-9FEE-ED90A4ADC2B8}"/>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3686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02B68-A75B-458F-8EBE-257D7BB0AF8F}"/>
              </a:ext>
            </a:extLst>
          </p:cNvPr>
          <p:cNvSpPr>
            <a:spLocks noGrp="1"/>
          </p:cNvSpPr>
          <p:nvPr>
            <p:ph type="title"/>
          </p:nvPr>
        </p:nvSpPr>
        <p:spPr/>
        <p:txBody>
          <a:bodyPr/>
          <a:lstStyle/>
          <a:p>
            <a:r>
              <a:rPr lang="en-IN" dirty="0"/>
              <a:t>Terminate State of a Process</a:t>
            </a:r>
            <a:endParaRPr lang="en-US" dirty="0"/>
          </a:p>
        </p:txBody>
      </p:sp>
      <p:sp>
        <p:nvSpPr>
          <p:cNvPr id="3" name="Content Placeholder 2">
            <a:extLst>
              <a:ext uri="{FF2B5EF4-FFF2-40B4-BE49-F238E27FC236}">
                <a16:creationId xmlns:a16="http://schemas.microsoft.com/office/drawing/2014/main" id="{A1413764-B930-4E8B-9F36-E69B13D59EA0}"/>
              </a:ext>
            </a:extLst>
          </p:cNvPr>
          <p:cNvSpPr>
            <a:spLocks noGrp="1"/>
          </p:cNvSpPr>
          <p:nvPr>
            <p:ph idx="1"/>
          </p:nvPr>
        </p:nvSpPr>
        <p:spPr/>
        <p:txBody>
          <a:bodyPr>
            <a:noAutofit/>
          </a:bodyPr>
          <a:lstStyle/>
          <a:p>
            <a:r>
              <a:rPr lang="en-IN" sz="2200" dirty="0"/>
              <a:t>A process exits a system in following stages.</a:t>
            </a:r>
          </a:p>
          <a:p>
            <a:pPr lvl="1"/>
            <a:r>
              <a:rPr lang="en-IN" sz="1800" dirty="0"/>
              <a:t>When it reaches a natural completion point</a:t>
            </a:r>
          </a:p>
          <a:p>
            <a:pPr lvl="1"/>
            <a:r>
              <a:rPr lang="en-IN" sz="1800" dirty="0"/>
              <a:t>When it aborts due to an unrecoverable error</a:t>
            </a:r>
          </a:p>
          <a:p>
            <a:pPr lvl="1"/>
            <a:r>
              <a:rPr lang="en-IN" sz="1800" dirty="0"/>
              <a:t>When another process with the appropriate authority causes the process to abort.</a:t>
            </a:r>
          </a:p>
          <a:p>
            <a:r>
              <a:rPr lang="en-IN" sz="2200" dirty="0"/>
              <a:t>Termination moves the process to the exit state, and the process is no longer eligible for execution.</a:t>
            </a:r>
          </a:p>
          <a:p>
            <a:r>
              <a:rPr lang="en-IN" sz="2200" dirty="0"/>
              <a:t>The tables and other information associated with the process are temporarily preserved by the OS, for the auxiliary programs, to extract any needed information.</a:t>
            </a:r>
          </a:p>
          <a:p>
            <a:r>
              <a:rPr lang="en-IN" sz="2200" dirty="0"/>
              <a:t>Once these processes has extracted the needed information, the OS no longer needs to maintain any data relating to the process, as it is deleted from the system.</a:t>
            </a:r>
            <a:endParaRPr lang="en-US" sz="2200" dirty="0"/>
          </a:p>
        </p:txBody>
      </p:sp>
      <p:sp>
        <p:nvSpPr>
          <p:cNvPr id="4" name="Rectangle 3">
            <a:extLst>
              <a:ext uri="{FF2B5EF4-FFF2-40B4-BE49-F238E27FC236}">
                <a16:creationId xmlns:a16="http://schemas.microsoft.com/office/drawing/2014/main" id="{7D1E4542-B54A-4D79-8E40-FAD1944F4621}"/>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672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60CB-D647-4FB8-A7D4-8EC34524E08F}"/>
              </a:ext>
            </a:extLst>
          </p:cNvPr>
          <p:cNvSpPr>
            <a:spLocks noGrp="1"/>
          </p:cNvSpPr>
          <p:nvPr>
            <p:ph type="title"/>
          </p:nvPr>
        </p:nvSpPr>
        <p:spPr>
          <a:xfrm>
            <a:off x="567856" y="1263622"/>
            <a:ext cx="3495261" cy="1325563"/>
          </a:xfrm>
        </p:spPr>
        <p:txBody>
          <a:bodyPr>
            <a:normAutofit fontScale="90000"/>
          </a:bodyPr>
          <a:lstStyle/>
          <a:p>
            <a:r>
              <a:rPr lang="en-IN" dirty="0"/>
              <a:t>Reasons for Process Termination</a:t>
            </a:r>
            <a:endParaRPr lang="en-US" dirty="0"/>
          </a:p>
        </p:txBody>
      </p:sp>
      <p:pic>
        <p:nvPicPr>
          <p:cNvPr id="4" name="Picture 3">
            <a:extLst>
              <a:ext uri="{FF2B5EF4-FFF2-40B4-BE49-F238E27FC236}">
                <a16:creationId xmlns:a16="http://schemas.microsoft.com/office/drawing/2014/main" id="{908A4165-BB57-45AC-BFA6-C3504991EBA9}"/>
              </a:ext>
            </a:extLst>
          </p:cNvPr>
          <p:cNvPicPr>
            <a:picLocks noChangeAspect="1"/>
          </p:cNvPicPr>
          <p:nvPr/>
        </p:nvPicPr>
        <p:blipFill>
          <a:blip r:embed="rId2"/>
          <a:stretch>
            <a:fillRect/>
          </a:stretch>
        </p:blipFill>
        <p:spPr>
          <a:xfrm>
            <a:off x="4961614" y="114652"/>
            <a:ext cx="6837393" cy="6743348"/>
          </a:xfrm>
          <a:prstGeom prst="rect">
            <a:avLst/>
          </a:prstGeom>
        </p:spPr>
      </p:pic>
    </p:spTree>
    <p:extLst>
      <p:ext uri="{BB962C8B-B14F-4D97-AF65-F5344CB8AC3E}">
        <p14:creationId xmlns:p14="http://schemas.microsoft.com/office/powerpoint/2010/main" val="217348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0DF36-500F-4939-8AB2-9BBAAF580396}"/>
              </a:ext>
            </a:extLst>
          </p:cNvPr>
          <p:cNvSpPr>
            <a:spLocks noGrp="1"/>
          </p:cNvSpPr>
          <p:nvPr>
            <p:ph type="title"/>
          </p:nvPr>
        </p:nvSpPr>
        <p:spPr/>
        <p:txBody>
          <a:bodyPr/>
          <a:lstStyle/>
          <a:p>
            <a:r>
              <a:rPr lang="en-IN" dirty="0"/>
              <a:t>Process Termination</a:t>
            </a:r>
            <a:endParaRPr lang="en-US" dirty="0"/>
          </a:p>
        </p:txBody>
      </p:sp>
      <p:sp>
        <p:nvSpPr>
          <p:cNvPr id="3" name="Content Placeholder 2">
            <a:extLst>
              <a:ext uri="{FF2B5EF4-FFF2-40B4-BE49-F238E27FC236}">
                <a16:creationId xmlns:a16="http://schemas.microsoft.com/office/drawing/2014/main" id="{67CE11F2-0445-4491-8DDF-5AC1072E0ED1}"/>
              </a:ext>
            </a:extLst>
          </p:cNvPr>
          <p:cNvSpPr>
            <a:spLocks noGrp="1"/>
          </p:cNvSpPr>
          <p:nvPr>
            <p:ph idx="1"/>
          </p:nvPr>
        </p:nvSpPr>
        <p:spPr/>
        <p:txBody>
          <a:bodyPr>
            <a:normAutofit/>
          </a:bodyPr>
          <a:lstStyle/>
          <a:p>
            <a:r>
              <a:rPr lang="en-US" sz="2400" dirty="0"/>
              <a:t>When a process terminates, its resources are deallocated by the operating system. </a:t>
            </a:r>
          </a:p>
          <a:p>
            <a:r>
              <a:rPr lang="en-US" sz="2400" dirty="0"/>
              <a:t>However, its entry in the process table must remain there until the parent calls wait(), because the process table contains the process’s exit status.</a:t>
            </a:r>
          </a:p>
          <a:p>
            <a:r>
              <a:rPr lang="en-US" sz="2400" dirty="0"/>
              <a:t>A process that has terminated, but whose parent has not yet called wait(), is known as a </a:t>
            </a:r>
            <a:r>
              <a:rPr lang="en-US" sz="2400" dirty="0">
                <a:solidFill>
                  <a:srgbClr val="FF0000"/>
                </a:solidFill>
              </a:rPr>
              <a:t>zombie process</a:t>
            </a:r>
            <a:r>
              <a:rPr lang="en-US" sz="2400" dirty="0"/>
              <a:t>. </a:t>
            </a:r>
          </a:p>
          <a:p>
            <a:r>
              <a:rPr lang="en-US" sz="2400" dirty="0"/>
              <a:t>All processes transition to this state when they terminate, but generally they exist as zombies only briefly. </a:t>
            </a:r>
          </a:p>
          <a:p>
            <a:r>
              <a:rPr lang="en-US" sz="2400" dirty="0"/>
              <a:t>Once the parent calls wait(), the process identifier of the zombie process and its entry in the process table are released.</a:t>
            </a:r>
          </a:p>
        </p:txBody>
      </p:sp>
      <p:sp>
        <p:nvSpPr>
          <p:cNvPr id="4" name="Rectangle 3">
            <a:extLst>
              <a:ext uri="{FF2B5EF4-FFF2-40B4-BE49-F238E27FC236}">
                <a16:creationId xmlns:a16="http://schemas.microsoft.com/office/drawing/2014/main" id="{39D68406-D6F1-4B6C-801C-62A9CAF42F25}"/>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0108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98AD-F4E9-4491-BF5F-36E12DB3B033}"/>
              </a:ext>
            </a:extLst>
          </p:cNvPr>
          <p:cNvSpPr>
            <a:spLocks noGrp="1"/>
          </p:cNvSpPr>
          <p:nvPr>
            <p:ph type="title"/>
          </p:nvPr>
        </p:nvSpPr>
        <p:spPr/>
        <p:txBody>
          <a:bodyPr/>
          <a:lstStyle/>
          <a:p>
            <a:r>
              <a:rPr lang="en-IN" dirty="0"/>
              <a:t>Process Termination</a:t>
            </a:r>
            <a:endParaRPr lang="en-US" dirty="0"/>
          </a:p>
        </p:txBody>
      </p:sp>
      <p:sp>
        <p:nvSpPr>
          <p:cNvPr id="3" name="Content Placeholder 2">
            <a:extLst>
              <a:ext uri="{FF2B5EF4-FFF2-40B4-BE49-F238E27FC236}">
                <a16:creationId xmlns:a16="http://schemas.microsoft.com/office/drawing/2014/main" id="{3F929C8B-A243-497A-8025-72051BE85485}"/>
              </a:ext>
            </a:extLst>
          </p:cNvPr>
          <p:cNvSpPr>
            <a:spLocks noGrp="1"/>
          </p:cNvSpPr>
          <p:nvPr>
            <p:ph idx="1"/>
          </p:nvPr>
        </p:nvSpPr>
        <p:spPr/>
        <p:txBody>
          <a:bodyPr>
            <a:normAutofit/>
          </a:bodyPr>
          <a:lstStyle/>
          <a:p>
            <a:r>
              <a:rPr lang="en-US" sz="2400" dirty="0"/>
              <a:t>Now consider what would happen if a parent did not invoke wait() and instead terminated, thereby leaving its child processes as </a:t>
            </a:r>
            <a:r>
              <a:rPr lang="en-US" sz="2400" dirty="0">
                <a:solidFill>
                  <a:srgbClr val="FF0000"/>
                </a:solidFill>
              </a:rPr>
              <a:t>orphan processes</a:t>
            </a:r>
            <a:r>
              <a:rPr lang="en-US" sz="2400" dirty="0"/>
              <a:t>. </a:t>
            </a:r>
          </a:p>
          <a:p>
            <a:r>
              <a:rPr lang="en-US" sz="2400" dirty="0"/>
              <a:t>Traditional UNIX systems addressed this scenario by assigning the </a:t>
            </a:r>
            <a:r>
              <a:rPr lang="en-US" sz="2400" dirty="0" err="1"/>
              <a:t>init</a:t>
            </a:r>
            <a:r>
              <a:rPr lang="en-US" sz="2400" dirty="0"/>
              <a:t> process as the new parent to orphan processes. </a:t>
            </a:r>
          </a:p>
          <a:p>
            <a:r>
              <a:rPr lang="en-US" sz="2400" dirty="0"/>
              <a:t>The </a:t>
            </a:r>
            <a:r>
              <a:rPr lang="en-US" sz="2400" dirty="0" err="1"/>
              <a:t>init</a:t>
            </a:r>
            <a:r>
              <a:rPr lang="en-US" sz="2400" dirty="0"/>
              <a:t> process periodically invokes wait(), thereby allowing the exit status of any orphaned process to be collected and releasing the orphan’s process identifier and process-table entry.</a:t>
            </a:r>
          </a:p>
          <a:p>
            <a:r>
              <a:rPr lang="en-US" sz="2400" dirty="0"/>
              <a:t>Although most Linux systems have replaced </a:t>
            </a:r>
            <a:r>
              <a:rPr lang="en-US" sz="2400" dirty="0" err="1"/>
              <a:t>init</a:t>
            </a:r>
            <a:r>
              <a:rPr lang="en-US" sz="2400" dirty="0"/>
              <a:t> with </a:t>
            </a:r>
            <a:r>
              <a:rPr lang="en-US" sz="2400" dirty="0" err="1"/>
              <a:t>systemd</a:t>
            </a:r>
            <a:r>
              <a:rPr lang="en-US" sz="2400" dirty="0"/>
              <a:t>, the latter process can still serve the same role, although Linux also allows processes other than </a:t>
            </a:r>
            <a:r>
              <a:rPr lang="en-US" sz="2400" dirty="0" err="1"/>
              <a:t>systemd</a:t>
            </a:r>
            <a:r>
              <a:rPr lang="en-US" sz="2400" dirty="0"/>
              <a:t> to inherit orphan processes and manage their termination.</a:t>
            </a:r>
          </a:p>
        </p:txBody>
      </p:sp>
      <p:sp>
        <p:nvSpPr>
          <p:cNvPr id="4" name="Rectangle 3">
            <a:extLst>
              <a:ext uri="{FF2B5EF4-FFF2-40B4-BE49-F238E27FC236}">
                <a16:creationId xmlns:a16="http://schemas.microsoft.com/office/drawing/2014/main" id="{9BB5C1F8-64D9-4430-9CC0-1CD8B1200CDF}"/>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76663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A855EA-FB36-43B3-9C82-8E44E064A3A0}"/>
              </a:ext>
            </a:extLst>
          </p:cNvPr>
          <p:cNvSpPr>
            <a:spLocks noGrp="1"/>
          </p:cNvSpPr>
          <p:nvPr>
            <p:ph type="title"/>
          </p:nvPr>
        </p:nvSpPr>
        <p:spPr/>
        <p:txBody>
          <a:bodyPr/>
          <a:lstStyle/>
          <a:p>
            <a:r>
              <a:rPr lang="en-IN" dirty="0"/>
              <a:t>Process Description</a:t>
            </a:r>
            <a:endParaRPr lang="en-US" dirty="0"/>
          </a:p>
        </p:txBody>
      </p:sp>
      <p:sp>
        <p:nvSpPr>
          <p:cNvPr id="5" name="Text Placeholder 4">
            <a:extLst>
              <a:ext uri="{FF2B5EF4-FFF2-40B4-BE49-F238E27FC236}">
                <a16:creationId xmlns:a16="http://schemas.microsoft.com/office/drawing/2014/main" id="{2F15B022-9A8A-4E53-9CD8-4200782FC7C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7238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EE364-B699-4A30-BAB3-7BDC2F0F71CB}"/>
              </a:ext>
            </a:extLst>
          </p:cNvPr>
          <p:cNvSpPr>
            <a:spLocks noGrp="1"/>
          </p:cNvSpPr>
          <p:nvPr>
            <p:ph type="title"/>
          </p:nvPr>
        </p:nvSpPr>
        <p:spPr/>
        <p:txBody>
          <a:bodyPr/>
          <a:lstStyle/>
          <a:p>
            <a:r>
              <a:rPr lang="en-IN" dirty="0"/>
              <a:t>Process Description</a:t>
            </a:r>
            <a:endParaRPr lang="en-US" dirty="0"/>
          </a:p>
        </p:txBody>
      </p:sp>
      <p:sp>
        <p:nvSpPr>
          <p:cNvPr id="3" name="Content Placeholder 2">
            <a:extLst>
              <a:ext uri="{FF2B5EF4-FFF2-40B4-BE49-F238E27FC236}">
                <a16:creationId xmlns:a16="http://schemas.microsoft.com/office/drawing/2014/main" id="{530DDDA3-DF86-47BC-BD18-5147F3415658}"/>
              </a:ext>
            </a:extLst>
          </p:cNvPr>
          <p:cNvSpPr>
            <a:spLocks noGrp="1"/>
          </p:cNvSpPr>
          <p:nvPr>
            <p:ph idx="1"/>
          </p:nvPr>
        </p:nvSpPr>
        <p:spPr>
          <a:xfrm>
            <a:off x="838200" y="1825625"/>
            <a:ext cx="5257800" cy="4351338"/>
          </a:xfrm>
        </p:spPr>
        <p:txBody>
          <a:bodyPr>
            <a:normAutofit/>
          </a:bodyPr>
          <a:lstStyle/>
          <a:p>
            <a:r>
              <a:rPr lang="en-US" sz="2400" dirty="0"/>
              <a:t>The OS controls events within the computer system. It schedules and dispatches processes for execution by the processor, allocates resources to processes, and responds to requests by user processes for basic services.</a:t>
            </a:r>
          </a:p>
          <a:p>
            <a:r>
              <a:rPr lang="en-US" sz="2400" dirty="0"/>
              <a:t>Fundamentally, we can think of the OS as that entity that manages the use of system resources by processes.</a:t>
            </a:r>
          </a:p>
          <a:p>
            <a:endParaRPr lang="en-US" sz="2400" dirty="0"/>
          </a:p>
        </p:txBody>
      </p:sp>
      <p:pic>
        <p:nvPicPr>
          <p:cNvPr id="7" name="Picture 6">
            <a:extLst>
              <a:ext uri="{FF2B5EF4-FFF2-40B4-BE49-F238E27FC236}">
                <a16:creationId xmlns:a16="http://schemas.microsoft.com/office/drawing/2014/main" id="{B3E4D002-B8F4-4EFC-8EA3-0DF90613FA78}"/>
              </a:ext>
            </a:extLst>
          </p:cNvPr>
          <p:cNvPicPr>
            <a:picLocks noChangeAspect="1"/>
          </p:cNvPicPr>
          <p:nvPr/>
        </p:nvPicPr>
        <p:blipFill>
          <a:blip r:embed="rId2"/>
          <a:stretch>
            <a:fillRect/>
          </a:stretch>
        </p:blipFill>
        <p:spPr>
          <a:xfrm>
            <a:off x="6282264" y="2056213"/>
            <a:ext cx="5365734" cy="2967192"/>
          </a:xfrm>
          <a:prstGeom prst="rect">
            <a:avLst/>
          </a:prstGeom>
        </p:spPr>
      </p:pic>
    </p:spTree>
    <p:extLst>
      <p:ext uri="{BB962C8B-B14F-4D97-AF65-F5344CB8AC3E}">
        <p14:creationId xmlns:p14="http://schemas.microsoft.com/office/powerpoint/2010/main" val="263888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3772B-01D1-4AA9-8ACE-49C39047F994}"/>
              </a:ext>
            </a:extLst>
          </p:cNvPr>
          <p:cNvSpPr>
            <a:spLocks noGrp="1"/>
          </p:cNvSpPr>
          <p:nvPr>
            <p:ph type="title"/>
          </p:nvPr>
        </p:nvSpPr>
        <p:spPr/>
        <p:txBody>
          <a:bodyPr/>
          <a:lstStyle/>
          <a:p>
            <a:r>
              <a:rPr lang="en-IN" dirty="0"/>
              <a:t>The Process</a:t>
            </a:r>
            <a:endParaRPr lang="en-US" dirty="0"/>
          </a:p>
        </p:txBody>
      </p:sp>
      <p:sp>
        <p:nvSpPr>
          <p:cNvPr id="3" name="Content Placeholder 2">
            <a:extLst>
              <a:ext uri="{FF2B5EF4-FFF2-40B4-BE49-F238E27FC236}">
                <a16:creationId xmlns:a16="http://schemas.microsoft.com/office/drawing/2014/main" id="{42866D5C-5F35-48E3-956B-616263327045}"/>
              </a:ext>
            </a:extLst>
          </p:cNvPr>
          <p:cNvSpPr>
            <a:spLocks noGrp="1"/>
          </p:cNvSpPr>
          <p:nvPr>
            <p:ph idx="1"/>
          </p:nvPr>
        </p:nvSpPr>
        <p:spPr/>
        <p:txBody>
          <a:bodyPr>
            <a:normAutofit/>
          </a:bodyPr>
          <a:lstStyle/>
          <a:p>
            <a:r>
              <a:rPr lang="en-IN" sz="2400" dirty="0"/>
              <a:t>A process is a program in execution.</a:t>
            </a:r>
          </a:p>
          <a:p>
            <a:r>
              <a:rPr lang="en-IN" sz="2400" dirty="0"/>
              <a:t>But it is more than program code (text section).</a:t>
            </a:r>
          </a:p>
          <a:p>
            <a:r>
              <a:rPr lang="en-IN" sz="2400" dirty="0"/>
              <a:t>It also includes current activity as represented by the value of the program counter, process-id and the contents of the CPU registers.</a:t>
            </a:r>
          </a:p>
          <a:p>
            <a:r>
              <a:rPr lang="en-IN" sz="2400" dirty="0"/>
              <a:t>A process generally includes, </a:t>
            </a:r>
          </a:p>
          <a:p>
            <a:pPr lvl="1"/>
            <a:r>
              <a:rPr lang="en-IN" dirty="0"/>
              <a:t>Process stack(contains temporary data - function parameters, return addresses and local variables)</a:t>
            </a:r>
          </a:p>
          <a:p>
            <a:pPr lvl="1"/>
            <a:r>
              <a:rPr lang="en-IN" dirty="0"/>
              <a:t>Data section (contains global variables)</a:t>
            </a:r>
          </a:p>
          <a:p>
            <a:pPr lvl="1"/>
            <a:r>
              <a:rPr lang="en-IN" dirty="0"/>
              <a:t>Heap (for dynamically allocated memory)</a:t>
            </a:r>
            <a:endParaRPr lang="en-US" dirty="0"/>
          </a:p>
        </p:txBody>
      </p:sp>
      <p:sp>
        <p:nvSpPr>
          <p:cNvPr id="4" name="Rectangle 3">
            <a:extLst>
              <a:ext uri="{FF2B5EF4-FFF2-40B4-BE49-F238E27FC236}">
                <a16:creationId xmlns:a16="http://schemas.microsoft.com/office/drawing/2014/main" id="{DEC1E55D-CF3F-4B82-9B2E-1E4B746B557C}"/>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590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C974D-13A8-4BD3-8423-6F1977FE7350}"/>
              </a:ext>
            </a:extLst>
          </p:cNvPr>
          <p:cNvSpPr>
            <a:spLocks noGrp="1"/>
          </p:cNvSpPr>
          <p:nvPr>
            <p:ph type="title"/>
          </p:nvPr>
        </p:nvSpPr>
        <p:spPr/>
        <p:txBody>
          <a:bodyPr/>
          <a:lstStyle/>
          <a:p>
            <a:r>
              <a:rPr lang="en-US" dirty="0"/>
              <a:t>Process Description</a:t>
            </a:r>
          </a:p>
        </p:txBody>
      </p:sp>
      <p:sp>
        <p:nvSpPr>
          <p:cNvPr id="3" name="Content Placeholder 2">
            <a:extLst>
              <a:ext uri="{FF2B5EF4-FFF2-40B4-BE49-F238E27FC236}">
                <a16:creationId xmlns:a16="http://schemas.microsoft.com/office/drawing/2014/main" id="{4CA941BE-CB0E-42F6-A444-D7E087D23CCC}"/>
              </a:ext>
            </a:extLst>
          </p:cNvPr>
          <p:cNvSpPr>
            <a:spLocks noGrp="1"/>
          </p:cNvSpPr>
          <p:nvPr>
            <p:ph idx="1"/>
          </p:nvPr>
        </p:nvSpPr>
        <p:spPr/>
        <p:txBody>
          <a:bodyPr/>
          <a:lstStyle/>
          <a:p>
            <a:r>
              <a:rPr lang="en-US" dirty="0"/>
              <a:t>In above figure</a:t>
            </a:r>
          </a:p>
          <a:p>
            <a:pPr lvl="1"/>
            <a:r>
              <a:rPr lang="en-US" dirty="0"/>
              <a:t>There are a number of processes (P1, . . ., </a:t>
            </a:r>
            <a:r>
              <a:rPr lang="en-US" dirty="0" err="1"/>
              <a:t>Pn</a:t>
            </a:r>
            <a:r>
              <a:rPr lang="en-US" dirty="0"/>
              <a:t>,) that have been created and exist in virtual memory. </a:t>
            </a:r>
          </a:p>
          <a:p>
            <a:pPr lvl="1"/>
            <a:r>
              <a:rPr lang="en-US" dirty="0"/>
              <a:t>Each process, during the course of its execution, needs access to certain system resources, including the processor, I/O devices, and main memory.</a:t>
            </a:r>
          </a:p>
          <a:p>
            <a:pPr lvl="1"/>
            <a:r>
              <a:rPr lang="en-US" dirty="0"/>
              <a:t>In the figure, process P1 is running; at least part of the process is in main memory, and it has control of two I/O devices. </a:t>
            </a:r>
          </a:p>
          <a:p>
            <a:pPr lvl="1"/>
            <a:r>
              <a:rPr lang="en-US" dirty="0"/>
              <a:t>Process P2 is also in main memory but is blocked waiting for an I/O device allocated to P1.</a:t>
            </a:r>
          </a:p>
          <a:p>
            <a:pPr lvl="1"/>
            <a:r>
              <a:rPr lang="en-US" dirty="0"/>
              <a:t>Process </a:t>
            </a:r>
            <a:r>
              <a:rPr lang="en-US" dirty="0" err="1"/>
              <a:t>Pn</a:t>
            </a:r>
            <a:r>
              <a:rPr lang="en-US" dirty="0"/>
              <a:t> has been swapped out and is therefore suspended.</a:t>
            </a:r>
          </a:p>
          <a:p>
            <a:endParaRPr lang="en-US" dirty="0"/>
          </a:p>
        </p:txBody>
      </p:sp>
    </p:spTree>
    <p:extLst>
      <p:ext uri="{BB962C8B-B14F-4D97-AF65-F5344CB8AC3E}">
        <p14:creationId xmlns:p14="http://schemas.microsoft.com/office/powerpoint/2010/main" val="4589563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2D9E7-EC09-4FAB-8906-D3283C1E11DC}"/>
              </a:ext>
            </a:extLst>
          </p:cNvPr>
          <p:cNvSpPr>
            <a:spLocks noGrp="1"/>
          </p:cNvSpPr>
          <p:nvPr>
            <p:ph type="title"/>
          </p:nvPr>
        </p:nvSpPr>
        <p:spPr/>
        <p:txBody>
          <a:bodyPr/>
          <a:lstStyle/>
          <a:p>
            <a:r>
              <a:rPr lang="en-US" dirty="0"/>
              <a:t>Operating System Control Structures</a:t>
            </a:r>
          </a:p>
        </p:txBody>
      </p:sp>
      <p:sp>
        <p:nvSpPr>
          <p:cNvPr id="3" name="Content Placeholder 2">
            <a:extLst>
              <a:ext uri="{FF2B5EF4-FFF2-40B4-BE49-F238E27FC236}">
                <a16:creationId xmlns:a16="http://schemas.microsoft.com/office/drawing/2014/main" id="{39059657-9B5E-4A2B-91BA-8CB95A7C3903}"/>
              </a:ext>
            </a:extLst>
          </p:cNvPr>
          <p:cNvSpPr>
            <a:spLocks noGrp="1"/>
          </p:cNvSpPr>
          <p:nvPr>
            <p:ph idx="1"/>
          </p:nvPr>
        </p:nvSpPr>
        <p:spPr/>
        <p:txBody>
          <a:bodyPr/>
          <a:lstStyle/>
          <a:p>
            <a:r>
              <a:rPr lang="en-US" dirty="0"/>
              <a:t>For the OS is to manage processes and resources, it must have information about the current status of each process and resource. </a:t>
            </a:r>
          </a:p>
          <a:p>
            <a:r>
              <a:rPr lang="en-US" dirty="0"/>
              <a:t>Tables are constructed for each entity the operating system manages</a:t>
            </a:r>
          </a:p>
          <a:p>
            <a:endParaRPr lang="en-US" dirty="0"/>
          </a:p>
        </p:txBody>
      </p:sp>
    </p:spTree>
    <p:extLst>
      <p:ext uri="{BB962C8B-B14F-4D97-AF65-F5344CB8AC3E}">
        <p14:creationId xmlns:p14="http://schemas.microsoft.com/office/powerpoint/2010/main" val="1915776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98495C-ED93-4E14-B0AE-35F2F1BDA729}"/>
              </a:ext>
            </a:extLst>
          </p:cNvPr>
          <p:cNvSpPr>
            <a:spLocks noGrp="1"/>
          </p:cNvSpPr>
          <p:nvPr>
            <p:ph type="title"/>
          </p:nvPr>
        </p:nvSpPr>
        <p:spPr/>
        <p:txBody>
          <a:bodyPr/>
          <a:lstStyle/>
          <a:p>
            <a:r>
              <a:rPr lang="en-US" dirty="0"/>
              <a:t>OS Control Tables</a:t>
            </a:r>
          </a:p>
        </p:txBody>
      </p:sp>
      <p:pic>
        <p:nvPicPr>
          <p:cNvPr id="5" name="Content Placeholder 3" descr="Fig03_11.gif">
            <a:extLst>
              <a:ext uri="{FF2B5EF4-FFF2-40B4-BE49-F238E27FC236}">
                <a16:creationId xmlns:a16="http://schemas.microsoft.com/office/drawing/2014/main" id="{38738EAB-3A3B-4C91-A443-CF543D7AEC47}"/>
              </a:ext>
            </a:extLst>
          </p:cNvPr>
          <p:cNvPicPr>
            <a:picLocks noChangeAspect="1"/>
          </p:cNvPicPr>
          <p:nvPr/>
        </p:nvPicPr>
        <p:blipFill>
          <a:blip r:embed="rId2"/>
          <a:srcRect/>
          <a:stretch>
            <a:fillRect/>
          </a:stretch>
        </p:blipFill>
        <p:spPr>
          <a:xfrm>
            <a:off x="3013544" y="1295982"/>
            <a:ext cx="5616961" cy="5042533"/>
          </a:xfrm>
          <a:prstGeom prst="rect">
            <a:avLst/>
          </a:prstGeom>
        </p:spPr>
      </p:pic>
    </p:spTree>
    <p:extLst>
      <p:ext uri="{BB962C8B-B14F-4D97-AF65-F5344CB8AC3E}">
        <p14:creationId xmlns:p14="http://schemas.microsoft.com/office/powerpoint/2010/main" val="2069198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D74-4795-4D3B-8734-2A1DCB4A53CA}"/>
              </a:ext>
            </a:extLst>
          </p:cNvPr>
          <p:cNvSpPr>
            <a:spLocks noGrp="1"/>
          </p:cNvSpPr>
          <p:nvPr>
            <p:ph type="title"/>
          </p:nvPr>
        </p:nvSpPr>
        <p:spPr/>
        <p:txBody>
          <a:bodyPr/>
          <a:lstStyle/>
          <a:p>
            <a:r>
              <a:rPr lang="en-US" dirty="0"/>
              <a:t>OS Control Tables</a:t>
            </a:r>
          </a:p>
        </p:txBody>
      </p:sp>
      <p:sp>
        <p:nvSpPr>
          <p:cNvPr id="3" name="Content Placeholder 2">
            <a:extLst>
              <a:ext uri="{FF2B5EF4-FFF2-40B4-BE49-F238E27FC236}">
                <a16:creationId xmlns:a16="http://schemas.microsoft.com/office/drawing/2014/main" id="{1DC62211-CC1A-4740-9503-754AD0856181}"/>
              </a:ext>
            </a:extLst>
          </p:cNvPr>
          <p:cNvSpPr>
            <a:spLocks noGrp="1"/>
          </p:cNvSpPr>
          <p:nvPr>
            <p:ph idx="1"/>
          </p:nvPr>
        </p:nvSpPr>
        <p:spPr/>
        <p:txBody>
          <a:bodyPr>
            <a:normAutofit/>
          </a:bodyPr>
          <a:lstStyle/>
          <a:p>
            <a:r>
              <a:rPr lang="en-US" sz="2400" dirty="0"/>
              <a:t>A general idea of the scope of the tables is in  Figure, which shows four different types of tables maintained by the OS: </a:t>
            </a:r>
          </a:p>
          <a:p>
            <a:pPr lvl="1"/>
            <a:r>
              <a:rPr lang="en-US" dirty="0"/>
              <a:t>memory, </a:t>
            </a:r>
          </a:p>
          <a:p>
            <a:pPr lvl="1"/>
            <a:r>
              <a:rPr lang="en-US" dirty="0"/>
              <a:t>I/O, </a:t>
            </a:r>
          </a:p>
          <a:p>
            <a:pPr lvl="1"/>
            <a:r>
              <a:rPr lang="en-US" dirty="0"/>
              <a:t>file, </a:t>
            </a:r>
          </a:p>
          <a:p>
            <a:pPr lvl="1"/>
            <a:r>
              <a:rPr lang="en-US" dirty="0"/>
              <a:t>process.</a:t>
            </a:r>
          </a:p>
          <a:p>
            <a:endParaRPr lang="en-US" sz="2400" dirty="0"/>
          </a:p>
          <a:p>
            <a:r>
              <a:rPr lang="en-US" sz="2400" dirty="0"/>
              <a:t>Although the details will differ from one OS to another, fundamentally, all operating systems maintain information in these four categories.</a:t>
            </a:r>
          </a:p>
        </p:txBody>
      </p:sp>
    </p:spTree>
    <p:extLst>
      <p:ext uri="{BB962C8B-B14F-4D97-AF65-F5344CB8AC3E}">
        <p14:creationId xmlns:p14="http://schemas.microsoft.com/office/powerpoint/2010/main" val="34103484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325A-7CA3-47F4-8485-6DE1E3AF0556}"/>
              </a:ext>
            </a:extLst>
          </p:cNvPr>
          <p:cNvSpPr>
            <a:spLocks noGrp="1"/>
          </p:cNvSpPr>
          <p:nvPr>
            <p:ph type="title"/>
          </p:nvPr>
        </p:nvSpPr>
        <p:spPr/>
        <p:txBody>
          <a:bodyPr/>
          <a:lstStyle/>
          <a:p>
            <a:r>
              <a:rPr lang="en-US" dirty="0"/>
              <a:t>Memory Tables</a:t>
            </a:r>
          </a:p>
        </p:txBody>
      </p:sp>
      <p:sp>
        <p:nvSpPr>
          <p:cNvPr id="3" name="Content Placeholder 2">
            <a:extLst>
              <a:ext uri="{FF2B5EF4-FFF2-40B4-BE49-F238E27FC236}">
                <a16:creationId xmlns:a16="http://schemas.microsoft.com/office/drawing/2014/main" id="{77728528-E18D-45E9-B19C-189C7F29E2B7}"/>
              </a:ext>
            </a:extLst>
          </p:cNvPr>
          <p:cNvSpPr>
            <a:spLocks noGrp="1"/>
          </p:cNvSpPr>
          <p:nvPr>
            <p:ph idx="1"/>
          </p:nvPr>
        </p:nvSpPr>
        <p:spPr/>
        <p:txBody>
          <a:bodyPr>
            <a:noAutofit/>
          </a:bodyPr>
          <a:lstStyle/>
          <a:p>
            <a:r>
              <a:rPr lang="en-US" sz="2200" dirty="0"/>
              <a:t>Memory tables are used to keep track of both main and secondary memory. </a:t>
            </a:r>
          </a:p>
          <a:p>
            <a:r>
              <a:rPr lang="en-US" sz="2200" dirty="0"/>
              <a:t>Must include this information:</a:t>
            </a:r>
          </a:p>
          <a:p>
            <a:pPr lvl="1"/>
            <a:r>
              <a:rPr lang="en-US" sz="2200" dirty="0"/>
              <a:t>Allocation of main memory to processes</a:t>
            </a:r>
          </a:p>
          <a:p>
            <a:pPr lvl="1"/>
            <a:r>
              <a:rPr lang="en-US" sz="2200" dirty="0"/>
              <a:t>Allocation of secondary memory to processes</a:t>
            </a:r>
          </a:p>
          <a:p>
            <a:pPr lvl="1"/>
            <a:r>
              <a:rPr lang="en-US" sz="2200" dirty="0"/>
              <a:t>Protection attributes for access to shared memory regions</a:t>
            </a:r>
          </a:p>
          <a:p>
            <a:pPr lvl="1"/>
            <a:r>
              <a:rPr lang="en-US" sz="2200" dirty="0"/>
              <a:t>Information needed to manage virtual memory</a:t>
            </a:r>
          </a:p>
          <a:p>
            <a:r>
              <a:rPr lang="en-US" sz="2200" dirty="0"/>
              <a:t>Memory tables are used to keep track of allocation of both main (real) and secondary (virtual) memory to processes. </a:t>
            </a:r>
          </a:p>
          <a:p>
            <a:r>
              <a:rPr lang="en-US" sz="2200" dirty="0"/>
              <a:t>Some of main memory is reserved for use by the OS; the remainder is available for use by processes. </a:t>
            </a:r>
          </a:p>
          <a:p>
            <a:r>
              <a:rPr lang="en-US" sz="2200" dirty="0"/>
              <a:t>Processes are maintained on secondary memory using some sort of virtual memory or simple swapping mechanism.</a:t>
            </a:r>
          </a:p>
          <a:p>
            <a:endParaRPr lang="en-US" sz="2200" dirty="0"/>
          </a:p>
        </p:txBody>
      </p:sp>
    </p:spTree>
    <p:extLst>
      <p:ext uri="{BB962C8B-B14F-4D97-AF65-F5344CB8AC3E}">
        <p14:creationId xmlns:p14="http://schemas.microsoft.com/office/powerpoint/2010/main" val="802749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1D3A-5F2C-4C58-8942-E9D35061646C}"/>
              </a:ext>
            </a:extLst>
          </p:cNvPr>
          <p:cNvSpPr>
            <a:spLocks noGrp="1"/>
          </p:cNvSpPr>
          <p:nvPr>
            <p:ph type="title"/>
          </p:nvPr>
        </p:nvSpPr>
        <p:spPr/>
        <p:txBody>
          <a:bodyPr/>
          <a:lstStyle/>
          <a:p>
            <a:r>
              <a:rPr lang="en-US" dirty="0"/>
              <a:t>I/O Tables</a:t>
            </a:r>
          </a:p>
        </p:txBody>
      </p:sp>
      <p:sp>
        <p:nvSpPr>
          <p:cNvPr id="3" name="Content Placeholder 2">
            <a:extLst>
              <a:ext uri="{FF2B5EF4-FFF2-40B4-BE49-F238E27FC236}">
                <a16:creationId xmlns:a16="http://schemas.microsoft.com/office/drawing/2014/main" id="{4269FC20-B716-4A95-876A-6F11DD18E209}"/>
              </a:ext>
            </a:extLst>
          </p:cNvPr>
          <p:cNvSpPr>
            <a:spLocks noGrp="1"/>
          </p:cNvSpPr>
          <p:nvPr>
            <p:ph idx="1"/>
          </p:nvPr>
        </p:nvSpPr>
        <p:spPr/>
        <p:txBody>
          <a:bodyPr>
            <a:noAutofit/>
          </a:bodyPr>
          <a:lstStyle/>
          <a:p>
            <a:r>
              <a:rPr lang="en-US" sz="2200" dirty="0"/>
              <a:t>Used by the OS to manage the I/O devices of the computer.</a:t>
            </a:r>
          </a:p>
          <a:p>
            <a:r>
              <a:rPr lang="en-US" sz="2200" dirty="0"/>
              <a:t>The OS needs to know</a:t>
            </a:r>
          </a:p>
          <a:p>
            <a:pPr lvl="1"/>
            <a:r>
              <a:rPr lang="en-US" sz="2200" dirty="0"/>
              <a:t>Whether the I/O device is available or assigned</a:t>
            </a:r>
          </a:p>
          <a:p>
            <a:pPr lvl="1"/>
            <a:r>
              <a:rPr lang="en-US" sz="2200" dirty="0"/>
              <a:t>The status of I/O operation</a:t>
            </a:r>
          </a:p>
          <a:p>
            <a:pPr lvl="1"/>
            <a:r>
              <a:rPr lang="en-US" sz="2200" dirty="0"/>
              <a:t>The location in main memory being used as the source or destination of the I/O transfer</a:t>
            </a:r>
          </a:p>
          <a:p>
            <a:endParaRPr lang="en-US" sz="2200" dirty="0"/>
          </a:p>
        </p:txBody>
      </p:sp>
    </p:spTree>
    <p:extLst>
      <p:ext uri="{BB962C8B-B14F-4D97-AF65-F5344CB8AC3E}">
        <p14:creationId xmlns:p14="http://schemas.microsoft.com/office/powerpoint/2010/main" val="41161149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657D-1546-4A2F-9CA9-E60F480F0CE4}"/>
              </a:ext>
            </a:extLst>
          </p:cNvPr>
          <p:cNvSpPr>
            <a:spLocks noGrp="1"/>
          </p:cNvSpPr>
          <p:nvPr>
            <p:ph type="title"/>
          </p:nvPr>
        </p:nvSpPr>
        <p:spPr/>
        <p:txBody>
          <a:bodyPr/>
          <a:lstStyle/>
          <a:p>
            <a:r>
              <a:rPr lang="en-US" dirty="0"/>
              <a:t>File Tables</a:t>
            </a:r>
          </a:p>
        </p:txBody>
      </p:sp>
      <p:sp>
        <p:nvSpPr>
          <p:cNvPr id="3" name="Content Placeholder 2">
            <a:extLst>
              <a:ext uri="{FF2B5EF4-FFF2-40B4-BE49-F238E27FC236}">
                <a16:creationId xmlns:a16="http://schemas.microsoft.com/office/drawing/2014/main" id="{594C5DAF-A7D0-47DB-947F-3C59DA5167B8}"/>
              </a:ext>
            </a:extLst>
          </p:cNvPr>
          <p:cNvSpPr>
            <a:spLocks noGrp="1"/>
          </p:cNvSpPr>
          <p:nvPr>
            <p:ph idx="1"/>
          </p:nvPr>
        </p:nvSpPr>
        <p:spPr/>
        <p:txBody>
          <a:bodyPr>
            <a:normAutofit/>
          </a:bodyPr>
          <a:lstStyle/>
          <a:p>
            <a:r>
              <a:rPr lang="en-US" sz="2400" dirty="0"/>
              <a:t>The OS may also maintain file tables.</a:t>
            </a:r>
          </a:p>
          <a:p>
            <a:r>
              <a:rPr lang="en-US" sz="2400" dirty="0"/>
              <a:t>These tables provide information about:</a:t>
            </a:r>
          </a:p>
          <a:p>
            <a:pPr lvl="1"/>
            <a:r>
              <a:rPr lang="en-US" dirty="0"/>
              <a:t>Existence of files</a:t>
            </a:r>
          </a:p>
          <a:p>
            <a:pPr lvl="1"/>
            <a:r>
              <a:rPr lang="en-US" dirty="0"/>
              <a:t>Location on secondary memory</a:t>
            </a:r>
          </a:p>
          <a:p>
            <a:pPr lvl="1"/>
            <a:r>
              <a:rPr lang="en-US" dirty="0"/>
              <a:t>Current Status</a:t>
            </a:r>
          </a:p>
          <a:p>
            <a:pPr lvl="1"/>
            <a:r>
              <a:rPr lang="en-US" dirty="0"/>
              <a:t>other attributes.</a:t>
            </a:r>
          </a:p>
          <a:p>
            <a:r>
              <a:rPr lang="en-US" sz="2400" dirty="0"/>
              <a:t>Sometimes this information is maintained by a file management system, in which case the OS has little or no knowledge of files.</a:t>
            </a:r>
          </a:p>
          <a:p>
            <a:r>
              <a:rPr lang="en-US" sz="2400" dirty="0"/>
              <a:t>In other operating systems, much of the detail of file management is managed by the OS itself.</a:t>
            </a:r>
          </a:p>
          <a:p>
            <a:endParaRPr lang="en-US" sz="2400" dirty="0"/>
          </a:p>
          <a:p>
            <a:endParaRPr lang="en-US" sz="2400" dirty="0"/>
          </a:p>
        </p:txBody>
      </p:sp>
    </p:spTree>
    <p:extLst>
      <p:ext uri="{BB962C8B-B14F-4D97-AF65-F5344CB8AC3E}">
        <p14:creationId xmlns:p14="http://schemas.microsoft.com/office/powerpoint/2010/main" val="27500664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E883E-414A-4FB0-86F1-E268B891970C}"/>
              </a:ext>
            </a:extLst>
          </p:cNvPr>
          <p:cNvSpPr>
            <a:spLocks noGrp="1"/>
          </p:cNvSpPr>
          <p:nvPr>
            <p:ph type="title"/>
          </p:nvPr>
        </p:nvSpPr>
        <p:spPr/>
        <p:txBody>
          <a:bodyPr/>
          <a:lstStyle/>
          <a:p>
            <a:r>
              <a:rPr lang="en-US" dirty="0"/>
              <a:t>Process Tables</a:t>
            </a:r>
          </a:p>
        </p:txBody>
      </p:sp>
      <p:sp>
        <p:nvSpPr>
          <p:cNvPr id="3" name="Content Placeholder 2">
            <a:extLst>
              <a:ext uri="{FF2B5EF4-FFF2-40B4-BE49-F238E27FC236}">
                <a16:creationId xmlns:a16="http://schemas.microsoft.com/office/drawing/2014/main" id="{74D14889-5982-469D-898E-E5566D02188B}"/>
              </a:ext>
            </a:extLst>
          </p:cNvPr>
          <p:cNvSpPr>
            <a:spLocks noGrp="1"/>
          </p:cNvSpPr>
          <p:nvPr>
            <p:ph idx="1"/>
          </p:nvPr>
        </p:nvSpPr>
        <p:spPr/>
        <p:txBody>
          <a:bodyPr>
            <a:noAutofit/>
          </a:bodyPr>
          <a:lstStyle/>
          <a:p>
            <a:r>
              <a:rPr lang="en-US" sz="2200" dirty="0"/>
              <a:t>To manage processes the OS needs to know details of the processes </a:t>
            </a:r>
          </a:p>
          <a:p>
            <a:pPr lvl="1"/>
            <a:r>
              <a:rPr lang="en-US" sz="2200" dirty="0"/>
              <a:t>Current state</a:t>
            </a:r>
          </a:p>
          <a:p>
            <a:pPr lvl="1"/>
            <a:r>
              <a:rPr lang="en-US" sz="2200" dirty="0"/>
              <a:t>Process ID</a:t>
            </a:r>
          </a:p>
          <a:p>
            <a:pPr lvl="1"/>
            <a:r>
              <a:rPr lang="en-US" sz="2200" dirty="0"/>
              <a:t>Location in memory</a:t>
            </a:r>
          </a:p>
          <a:p>
            <a:pPr lvl="1"/>
            <a:r>
              <a:rPr lang="en-US" sz="2200" dirty="0" err="1"/>
              <a:t>etc</a:t>
            </a:r>
            <a:endParaRPr lang="en-US" sz="2200" dirty="0"/>
          </a:p>
          <a:p>
            <a:r>
              <a:rPr lang="en-US" sz="2200" dirty="0"/>
              <a:t>Process control block</a:t>
            </a:r>
          </a:p>
          <a:p>
            <a:pPr lvl="1"/>
            <a:r>
              <a:rPr lang="en-US" sz="2200" dirty="0"/>
              <a:t>Process image is the collection of program, Data, stack, and attributes(PCB)</a:t>
            </a:r>
          </a:p>
          <a:p>
            <a:r>
              <a:rPr lang="en-US" sz="2200" dirty="0"/>
              <a:t>Memory, I/O, and files are managed on behalf of processes, so there must be some reference to these resources, directly or indirectly, in the process tables. </a:t>
            </a:r>
          </a:p>
          <a:p>
            <a:r>
              <a:rPr lang="en-US" sz="2200" dirty="0"/>
              <a:t>The files referred to in the file tables are accessible via an I/O device and will, at some times, be in main or virtual memory.</a:t>
            </a:r>
          </a:p>
          <a:p>
            <a:r>
              <a:rPr lang="en-US" sz="2200" dirty="0"/>
              <a:t>The tables themselves must be accessible by the OS and therefore are subject to memory management.</a:t>
            </a:r>
          </a:p>
          <a:p>
            <a:endParaRPr lang="en-US" sz="2200" dirty="0"/>
          </a:p>
        </p:txBody>
      </p:sp>
    </p:spTree>
    <p:extLst>
      <p:ext uri="{BB962C8B-B14F-4D97-AF65-F5344CB8AC3E}">
        <p14:creationId xmlns:p14="http://schemas.microsoft.com/office/powerpoint/2010/main" val="28694516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98D5-EC24-4117-9ADD-862F21E2433F}"/>
              </a:ext>
            </a:extLst>
          </p:cNvPr>
          <p:cNvSpPr>
            <a:spLocks noGrp="1"/>
          </p:cNvSpPr>
          <p:nvPr>
            <p:ph type="title"/>
          </p:nvPr>
        </p:nvSpPr>
        <p:spPr/>
        <p:txBody>
          <a:bodyPr/>
          <a:lstStyle/>
          <a:p>
            <a:r>
              <a:rPr lang="en-IN" dirty="0"/>
              <a:t>Process Control Structures</a:t>
            </a:r>
            <a:endParaRPr lang="en-US" dirty="0"/>
          </a:p>
        </p:txBody>
      </p:sp>
      <p:sp>
        <p:nvSpPr>
          <p:cNvPr id="3" name="Content Placeholder 2">
            <a:extLst>
              <a:ext uri="{FF2B5EF4-FFF2-40B4-BE49-F238E27FC236}">
                <a16:creationId xmlns:a16="http://schemas.microsoft.com/office/drawing/2014/main" id="{7F6FBD7E-EAAC-45F6-8C2E-3F27C724458C}"/>
              </a:ext>
            </a:extLst>
          </p:cNvPr>
          <p:cNvSpPr>
            <a:spLocks noGrp="1"/>
          </p:cNvSpPr>
          <p:nvPr>
            <p:ph idx="1"/>
          </p:nvPr>
        </p:nvSpPr>
        <p:spPr/>
        <p:txBody>
          <a:bodyPr>
            <a:normAutofit/>
          </a:bodyPr>
          <a:lstStyle/>
          <a:p>
            <a:r>
              <a:rPr lang="en-IN" sz="2400" dirty="0"/>
              <a:t>For the OS to manage and control a process, it must know:</a:t>
            </a:r>
          </a:p>
          <a:p>
            <a:pPr lvl="1"/>
            <a:r>
              <a:rPr lang="en-IN" dirty="0"/>
              <a:t>Where the process is located</a:t>
            </a:r>
          </a:p>
          <a:p>
            <a:pPr lvl="1"/>
            <a:r>
              <a:rPr lang="en-IN" dirty="0"/>
              <a:t>The attributes of the process like process id, process state…</a:t>
            </a:r>
          </a:p>
          <a:p>
            <a:endParaRPr lang="en-US" sz="2400" dirty="0"/>
          </a:p>
        </p:txBody>
      </p:sp>
    </p:spTree>
    <p:extLst>
      <p:ext uri="{BB962C8B-B14F-4D97-AF65-F5344CB8AC3E}">
        <p14:creationId xmlns:p14="http://schemas.microsoft.com/office/powerpoint/2010/main" val="23620878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5341E-5022-48BD-B34F-CC6E061B1BD3}"/>
              </a:ext>
            </a:extLst>
          </p:cNvPr>
          <p:cNvSpPr>
            <a:spLocks noGrp="1"/>
          </p:cNvSpPr>
          <p:nvPr>
            <p:ph type="title"/>
          </p:nvPr>
        </p:nvSpPr>
        <p:spPr/>
        <p:txBody>
          <a:bodyPr/>
          <a:lstStyle/>
          <a:p>
            <a:r>
              <a:rPr lang="en-IN" dirty="0"/>
              <a:t>Process Location</a:t>
            </a:r>
            <a:endParaRPr lang="en-US" dirty="0"/>
          </a:p>
        </p:txBody>
      </p:sp>
      <p:sp>
        <p:nvSpPr>
          <p:cNvPr id="3" name="Content Placeholder 2">
            <a:extLst>
              <a:ext uri="{FF2B5EF4-FFF2-40B4-BE49-F238E27FC236}">
                <a16:creationId xmlns:a16="http://schemas.microsoft.com/office/drawing/2014/main" id="{7F5D442D-89FD-45A8-84F1-C302B23B10DF}"/>
              </a:ext>
            </a:extLst>
          </p:cNvPr>
          <p:cNvSpPr>
            <a:spLocks noGrp="1"/>
          </p:cNvSpPr>
          <p:nvPr>
            <p:ph idx="1"/>
          </p:nvPr>
        </p:nvSpPr>
        <p:spPr/>
        <p:txBody>
          <a:bodyPr>
            <a:normAutofit/>
          </a:bodyPr>
          <a:lstStyle/>
          <a:p>
            <a:r>
              <a:rPr lang="en-IN" sz="2400" dirty="0"/>
              <a:t>Each process has a number of attributes used by OS for process control.</a:t>
            </a:r>
          </a:p>
          <a:p>
            <a:r>
              <a:rPr lang="en-IN" sz="2400" dirty="0"/>
              <a:t>These collection of attributes referred to a Process Control Block</a:t>
            </a:r>
          </a:p>
          <a:p>
            <a:r>
              <a:rPr lang="en-IN" sz="2400" dirty="0"/>
              <a:t>The collection of program, data, stack and attributes(PCB) can be referred to as Process Image.</a:t>
            </a:r>
            <a:endParaRPr lang="en-US" sz="2400" dirty="0"/>
          </a:p>
        </p:txBody>
      </p:sp>
    </p:spTree>
    <p:extLst>
      <p:ext uri="{BB962C8B-B14F-4D97-AF65-F5344CB8AC3E}">
        <p14:creationId xmlns:p14="http://schemas.microsoft.com/office/powerpoint/2010/main" val="1940580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6C1E87E3-7638-4DF3-8BDE-A601EB53788E}"/>
              </a:ext>
            </a:extLst>
          </p:cNvPr>
          <p:cNvSpPr>
            <a:spLocks noGrp="1" noChangeArrowheads="1"/>
          </p:cNvSpPr>
          <p:nvPr>
            <p:ph type="title"/>
          </p:nvPr>
        </p:nvSpPr>
        <p:spPr/>
        <p:txBody>
          <a:bodyPr/>
          <a:lstStyle/>
          <a:p>
            <a:r>
              <a:rPr lang="en-IN" altLang="en-US" dirty="0"/>
              <a:t>Memory Layout of C Programs</a:t>
            </a:r>
          </a:p>
        </p:txBody>
      </p:sp>
      <p:sp>
        <p:nvSpPr>
          <p:cNvPr id="7171" name="Content Placeholder 2">
            <a:extLst>
              <a:ext uri="{FF2B5EF4-FFF2-40B4-BE49-F238E27FC236}">
                <a16:creationId xmlns:a16="http://schemas.microsoft.com/office/drawing/2014/main" id="{8B6DD3B1-208B-4D0F-94DA-ED284CA32297}"/>
              </a:ext>
            </a:extLst>
          </p:cNvPr>
          <p:cNvSpPr>
            <a:spLocks noGrp="1" noChangeArrowheads="1"/>
          </p:cNvSpPr>
          <p:nvPr>
            <p:ph idx="1"/>
          </p:nvPr>
        </p:nvSpPr>
        <p:spPr/>
        <p:txBody>
          <a:bodyPr>
            <a:normAutofit/>
          </a:bodyPr>
          <a:lstStyle/>
          <a:p>
            <a:r>
              <a:rPr lang="en-IN" altLang="en-US" sz="2400" dirty="0"/>
              <a:t>A typical memory representation of C program consists of following sections</a:t>
            </a:r>
          </a:p>
          <a:p>
            <a:pPr marL="685800" lvl="2">
              <a:spcBef>
                <a:spcPts val="1000"/>
              </a:spcBef>
            </a:pPr>
            <a:r>
              <a:rPr lang="en-IN" altLang="en-US" dirty="0"/>
              <a:t>Text segment</a:t>
            </a:r>
          </a:p>
          <a:p>
            <a:pPr marL="685800" lvl="2">
              <a:spcBef>
                <a:spcPts val="1000"/>
              </a:spcBef>
            </a:pPr>
            <a:r>
              <a:rPr lang="en-IN" altLang="en-US" dirty="0"/>
              <a:t>Initialized data segment</a:t>
            </a:r>
          </a:p>
          <a:p>
            <a:pPr marL="685800" lvl="2">
              <a:spcBef>
                <a:spcPts val="1000"/>
              </a:spcBef>
            </a:pPr>
            <a:r>
              <a:rPr lang="en-IN" altLang="en-US" dirty="0"/>
              <a:t>Uninitialized data segment</a:t>
            </a:r>
          </a:p>
          <a:p>
            <a:pPr marL="685800" lvl="2">
              <a:spcBef>
                <a:spcPts val="1000"/>
              </a:spcBef>
            </a:pPr>
            <a:r>
              <a:rPr lang="en-IN" altLang="en-US" dirty="0"/>
              <a:t>Stack</a:t>
            </a:r>
          </a:p>
          <a:p>
            <a:pPr marL="685800" lvl="2">
              <a:spcBef>
                <a:spcPts val="1000"/>
              </a:spcBef>
            </a:pPr>
            <a:r>
              <a:rPr lang="en-IN" altLang="en-US" dirty="0"/>
              <a:t>Heap</a:t>
            </a:r>
          </a:p>
          <a:p>
            <a:pPr marL="784225" lvl="1" indent="-457200">
              <a:buAutoNum type="arabicPeriod"/>
            </a:pPr>
            <a:endParaRPr lang="en-IN" altLang="en-US" dirty="0"/>
          </a:p>
          <a:p>
            <a:endParaRPr lang="en-IN" altLang="en-US" sz="2400" dirty="0"/>
          </a:p>
        </p:txBody>
      </p:sp>
      <p:sp>
        <p:nvSpPr>
          <p:cNvPr id="7172" name="Slide Number Placeholder 3">
            <a:extLst>
              <a:ext uri="{FF2B5EF4-FFF2-40B4-BE49-F238E27FC236}">
                <a16:creationId xmlns:a16="http://schemas.microsoft.com/office/drawing/2014/main" id="{30C477B9-B0A2-4291-A5B8-6767FE9CC464}"/>
              </a:ext>
            </a:extLst>
          </p:cNvPr>
          <p:cNvSpPr>
            <a:spLocks noGrp="1"/>
          </p:cNvSpPr>
          <p:nvPr>
            <p:ph type="sldNum" sz="quarter" idx="4294967295"/>
          </p:nvPr>
        </p:nvSpPr>
        <p:spPr bwMode="auto">
          <a:xfrm>
            <a:off x="8077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Monotype Sorts" pitchFamily="2" charset="2"/>
              <a:buChar char="n"/>
              <a:defRPr kumimoji="1" sz="2000">
                <a:solidFill>
                  <a:schemeClr val="tx1"/>
                </a:solidFill>
                <a:latin typeface="Helvetica" panose="020B0604020202020204" pitchFamily="34" charset="0"/>
              </a:defRPr>
            </a:lvl1pPr>
            <a:lvl2pPr indent="-285750">
              <a:spcBef>
                <a:spcPct val="20000"/>
              </a:spcBef>
              <a:buClr>
                <a:schemeClr val="accent2"/>
              </a:buClr>
              <a:buSzPct val="90000"/>
              <a:buFont typeface="Monotype Sorts" pitchFamily="2" charset="2"/>
              <a:buChar char="F"/>
              <a:defRPr kumimoji="1">
                <a:solidFill>
                  <a:schemeClr val="tx1"/>
                </a:solidFill>
                <a:latin typeface="Helvetica" panose="020B0604020202020204" pitchFamily="34" charset="0"/>
              </a:defRPr>
            </a:lvl2pPr>
            <a:lvl3pPr indent="-228600">
              <a:spcBef>
                <a:spcPct val="20000"/>
              </a:spcBef>
              <a:buClr>
                <a:srgbClr val="33CC33"/>
              </a:buClr>
              <a:buSzPct val="90000"/>
              <a:buFont typeface="Monotype Sorts" pitchFamily="2" charset="2"/>
              <a:buChar char="4"/>
              <a:defRPr kumimoji="1">
                <a:solidFill>
                  <a:schemeClr val="tx1"/>
                </a:solidFill>
                <a:latin typeface="Helvetica" panose="020B0604020202020204" pitchFamily="34" charset="0"/>
              </a:defRPr>
            </a:lvl3pPr>
            <a:lvl4pPr indent="-228600">
              <a:spcBef>
                <a:spcPct val="20000"/>
              </a:spcBef>
              <a:buClr>
                <a:schemeClr val="hlink"/>
              </a:buClr>
              <a:buChar char="–"/>
              <a:defRPr kumimoji="1">
                <a:solidFill>
                  <a:schemeClr val="tx1"/>
                </a:solidFill>
                <a:latin typeface="Helvetica" panose="020B0604020202020204" pitchFamily="34" charset="0"/>
              </a:defRPr>
            </a:lvl4pPr>
            <a:lvl5pPr indent="-228600">
              <a:spcBef>
                <a:spcPct val="20000"/>
              </a:spcBef>
              <a:buChar char="»"/>
              <a:defRPr kumimoji="1">
                <a:solidFill>
                  <a:schemeClr val="tx1"/>
                </a:solidFill>
                <a:latin typeface="Helvetica" panose="020B0604020202020204" pitchFamily="34" charset="0"/>
              </a:defRPr>
            </a:lvl5pPr>
            <a:lvl6pPr indent="-228600" eaLnBrk="0" fontAlgn="base" hangingPunct="0">
              <a:spcBef>
                <a:spcPct val="20000"/>
              </a:spcBef>
              <a:spcAft>
                <a:spcPct val="0"/>
              </a:spcAft>
              <a:buChar char="»"/>
              <a:defRPr kumimoji="1">
                <a:solidFill>
                  <a:schemeClr val="tx1"/>
                </a:solidFill>
                <a:latin typeface="Helvetica" panose="020B0604020202020204" pitchFamily="34" charset="0"/>
              </a:defRPr>
            </a:lvl6pPr>
            <a:lvl7pPr indent="-228600" eaLnBrk="0" fontAlgn="base" hangingPunct="0">
              <a:spcBef>
                <a:spcPct val="20000"/>
              </a:spcBef>
              <a:spcAft>
                <a:spcPct val="0"/>
              </a:spcAft>
              <a:buChar char="»"/>
              <a:defRPr kumimoji="1">
                <a:solidFill>
                  <a:schemeClr val="tx1"/>
                </a:solidFill>
                <a:latin typeface="Helvetica" panose="020B0604020202020204" pitchFamily="34" charset="0"/>
              </a:defRPr>
            </a:lvl7pPr>
            <a:lvl8pPr indent="-228600" eaLnBrk="0" fontAlgn="base" hangingPunct="0">
              <a:spcBef>
                <a:spcPct val="20000"/>
              </a:spcBef>
              <a:spcAft>
                <a:spcPct val="0"/>
              </a:spcAft>
              <a:buChar char="»"/>
              <a:defRPr kumimoji="1">
                <a:solidFill>
                  <a:schemeClr val="tx1"/>
                </a:solidFill>
                <a:latin typeface="Helvetica" panose="020B0604020202020204" pitchFamily="34" charset="0"/>
              </a:defRPr>
            </a:lvl8pPr>
            <a:lvl9pPr indent="-228600" eaLnBrk="0" fontAlgn="base" hangingPunct="0">
              <a:spcBef>
                <a:spcPct val="20000"/>
              </a:spcBef>
              <a:spcAft>
                <a:spcPct val="0"/>
              </a:spcAft>
              <a:buChar char="»"/>
              <a:defRPr kumimoji="1">
                <a:solidFill>
                  <a:schemeClr val="tx1"/>
                </a:solidFill>
                <a:latin typeface="Helvetica" panose="020B0604020202020204" pitchFamily="34" charset="0"/>
              </a:defRPr>
            </a:lvl9pPr>
          </a:lstStyle>
          <a:p>
            <a:pPr algn="r">
              <a:spcBef>
                <a:spcPct val="0"/>
              </a:spcBef>
              <a:buClrTx/>
              <a:buSzTx/>
              <a:buFontTx/>
              <a:buNone/>
            </a:pPr>
            <a:fld id="{5C869720-94BB-44A9-9FB3-89CEBDF0C918}" type="slidenum">
              <a:rPr kumimoji="0" lang="en-US" altLang="en-US" sz="1200">
                <a:latin typeface="Times New Roman" panose="02020603050405020304" pitchFamily="18" charset="0"/>
              </a:rPr>
              <a:pPr algn="r">
                <a:spcBef>
                  <a:spcPct val="0"/>
                </a:spcBef>
                <a:buClrTx/>
                <a:buSzTx/>
                <a:buFontTx/>
                <a:buNone/>
              </a:pPr>
              <a:t>5</a:t>
            </a:fld>
            <a:endParaRPr kumimoji="0" lang="en-US" altLang="en-US" sz="1200">
              <a:latin typeface="Times New Roman" panose="02020603050405020304" pitchFamily="18" charset="0"/>
            </a:endParaRPr>
          </a:p>
        </p:txBody>
      </p:sp>
      <p:pic>
        <p:nvPicPr>
          <p:cNvPr id="7173" name="Picture 4">
            <a:extLst>
              <a:ext uri="{FF2B5EF4-FFF2-40B4-BE49-F238E27FC236}">
                <a16:creationId xmlns:a16="http://schemas.microsoft.com/office/drawing/2014/main" id="{AD390FDC-5CF4-43B8-BEAE-AFEA8E3BC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06636"/>
            <a:ext cx="4572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34C50E76-AD56-4CDE-A6BD-D5EA69D72573}"/>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DDC837C-1FEC-4AC8-914D-BE1B9D69E71E}"/>
              </a:ext>
            </a:extLst>
          </p:cNvPr>
          <p:cNvPicPr>
            <a:picLocks noChangeAspect="1"/>
          </p:cNvPicPr>
          <p:nvPr/>
        </p:nvPicPr>
        <p:blipFill>
          <a:blip r:embed="rId2"/>
          <a:stretch>
            <a:fillRect/>
          </a:stretch>
        </p:blipFill>
        <p:spPr>
          <a:xfrm>
            <a:off x="1533525" y="476250"/>
            <a:ext cx="9124950" cy="5905500"/>
          </a:xfrm>
          <a:prstGeom prst="rect">
            <a:avLst/>
          </a:prstGeom>
        </p:spPr>
      </p:pic>
    </p:spTree>
    <p:extLst>
      <p:ext uri="{BB962C8B-B14F-4D97-AF65-F5344CB8AC3E}">
        <p14:creationId xmlns:p14="http://schemas.microsoft.com/office/powerpoint/2010/main" val="26758076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1553-0ED0-4DAE-BCF6-7F0EC5CB335D}"/>
              </a:ext>
            </a:extLst>
          </p:cNvPr>
          <p:cNvSpPr>
            <a:spLocks noGrp="1"/>
          </p:cNvSpPr>
          <p:nvPr>
            <p:ph type="title"/>
          </p:nvPr>
        </p:nvSpPr>
        <p:spPr/>
        <p:txBody>
          <a:bodyPr/>
          <a:lstStyle/>
          <a:p>
            <a:r>
              <a:rPr lang="en-IN" dirty="0"/>
              <a:t>Process Location</a:t>
            </a:r>
            <a:endParaRPr lang="en-US" dirty="0"/>
          </a:p>
        </p:txBody>
      </p:sp>
      <p:sp>
        <p:nvSpPr>
          <p:cNvPr id="3" name="Content Placeholder 2">
            <a:extLst>
              <a:ext uri="{FF2B5EF4-FFF2-40B4-BE49-F238E27FC236}">
                <a16:creationId xmlns:a16="http://schemas.microsoft.com/office/drawing/2014/main" id="{9ADE0BB0-8C8E-4F10-ABEA-0F8E14D76EE8}"/>
              </a:ext>
            </a:extLst>
          </p:cNvPr>
          <p:cNvSpPr>
            <a:spLocks noGrp="1"/>
          </p:cNvSpPr>
          <p:nvPr>
            <p:ph idx="1"/>
          </p:nvPr>
        </p:nvSpPr>
        <p:spPr/>
        <p:txBody>
          <a:bodyPr>
            <a:normAutofit/>
          </a:bodyPr>
          <a:lstStyle/>
          <a:p>
            <a:r>
              <a:rPr lang="en-IN" sz="2400" dirty="0"/>
              <a:t>For the OS to manage process, at least a small portion of its image must be loaded into main memory or at least </a:t>
            </a:r>
            <a:r>
              <a:rPr lang="en-IN" sz="2400" dirty="0">
                <a:solidFill>
                  <a:srgbClr val="FF0000"/>
                </a:solidFill>
              </a:rPr>
              <a:t>virtual memory </a:t>
            </a:r>
            <a:r>
              <a:rPr lang="en-IN" sz="2400" dirty="0"/>
              <a:t>and OS must know the location of each process.</a:t>
            </a:r>
          </a:p>
          <a:p>
            <a:r>
              <a:rPr lang="en-IN" sz="2400" dirty="0"/>
              <a:t>Therefore process tables maintained by the OS must show the location of the entire process image.</a:t>
            </a:r>
          </a:p>
          <a:p>
            <a:r>
              <a:rPr lang="en-IN" sz="2400" dirty="0"/>
              <a:t>Each entry contains at least a pointer to a process image.</a:t>
            </a:r>
            <a:endParaRPr lang="en-US" sz="2400" dirty="0"/>
          </a:p>
        </p:txBody>
      </p:sp>
    </p:spTree>
    <p:extLst>
      <p:ext uri="{BB962C8B-B14F-4D97-AF65-F5344CB8AC3E}">
        <p14:creationId xmlns:p14="http://schemas.microsoft.com/office/powerpoint/2010/main" val="6261093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9F7A-E64E-45F2-9B60-2DD48C1D41F2}"/>
              </a:ext>
            </a:extLst>
          </p:cNvPr>
          <p:cNvSpPr>
            <a:spLocks noGrp="1"/>
          </p:cNvSpPr>
          <p:nvPr>
            <p:ph type="title"/>
          </p:nvPr>
        </p:nvSpPr>
        <p:spPr/>
        <p:txBody>
          <a:bodyPr/>
          <a:lstStyle/>
          <a:p>
            <a:r>
              <a:rPr lang="en-IN" dirty="0"/>
              <a:t>Process Attributes</a:t>
            </a:r>
            <a:endParaRPr lang="en-US" dirty="0"/>
          </a:p>
        </p:txBody>
      </p:sp>
      <p:sp>
        <p:nvSpPr>
          <p:cNvPr id="3" name="Content Placeholder 2">
            <a:extLst>
              <a:ext uri="{FF2B5EF4-FFF2-40B4-BE49-F238E27FC236}">
                <a16:creationId xmlns:a16="http://schemas.microsoft.com/office/drawing/2014/main" id="{DB33BA24-4B8A-483E-89F2-F60283BEA5EF}"/>
              </a:ext>
            </a:extLst>
          </p:cNvPr>
          <p:cNvSpPr>
            <a:spLocks noGrp="1"/>
          </p:cNvSpPr>
          <p:nvPr>
            <p:ph idx="1"/>
          </p:nvPr>
        </p:nvSpPr>
        <p:spPr/>
        <p:txBody>
          <a:bodyPr>
            <a:normAutofit/>
          </a:bodyPr>
          <a:lstStyle/>
          <a:p>
            <a:r>
              <a:rPr lang="en-US" sz="2400" dirty="0"/>
              <a:t>A sophisticated multiprogramming system requires a great deal of information about each process. </a:t>
            </a:r>
          </a:p>
          <a:p>
            <a:r>
              <a:rPr lang="en-US" sz="2400" dirty="0"/>
              <a:t>Different systems will organize this information in different ways.</a:t>
            </a:r>
          </a:p>
          <a:p>
            <a:r>
              <a:rPr lang="en-US" sz="2400" dirty="0"/>
              <a:t>For now, let us simply explore the type of information that might be of use to an OS without considering in any detail how that information is organized.</a:t>
            </a:r>
          </a:p>
          <a:p>
            <a:r>
              <a:rPr lang="en-US" sz="2400" dirty="0"/>
              <a:t>We can group </a:t>
            </a:r>
            <a:r>
              <a:rPr lang="en-US" sz="2400" dirty="0">
                <a:solidFill>
                  <a:srgbClr val="FF0000"/>
                </a:solidFill>
              </a:rPr>
              <a:t>the process control block information </a:t>
            </a:r>
            <a:r>
              <a:rPr lang="en-US" sz="2400" dirty="0"/>
              <a:t>into three general categories:</a:t>
            </a:r>
          </a:p>
          <a:p>
            <a:pPr lvl="1"/>
            <a:r>
              <a:rPr lang="en-US" dirty="0"/>
              <a:t>Process identification</a:t>
            </a:r>
          </a:p>
          <a:p>
            <a:pPr lvl="1"/>
            <a:r>
              <a:rPr lang="en-US" dirty="0"/>
              <a:t>Processor state information</a:t>
            </a:r>
          </a:p>
          <a:p>
            <a:pPr lvl="1"/>
            <a:r>
              <a:rPr lang="en-US" dirty="0"/>
              <a:t>Process control information</a:t>
            </a:r>
          </a:p>
        </p:txBody>
      </p:sp>
    </p:spTree>
    <p:extLst>
      <p:ext uri="{BB962C8B-B14F-4D97-AF65-F5344CB8AC3E}">
        <p14:creationId xmlns:p14="http://schemas.microsoft.com/office/powerpoint/2010/main" val="40473059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C7B791-E29B-435B-8FAF-13366DEC2CB9}"/>
              </a:ext>
            </a:extLst>
          </p:cNvPr>
          <p:cNvPicPr>
            <a:picLocks noChangeAspect="1"/>
          </p:cNvPicPr>
          <p:nvPr/>
        </p:nvPicPr>
        <p:blipFill>
          <a:blip r:embed="rId2"/>
          <a:stretch>
            <a:fillRect/>
          </a:stretch>
        </p:blipFill>
        <p:spPr>
          <a:xfrm>
            <a:off x="6934406" y="0"/>
            <a:ext cx="4970477" cy="6858000"/>
          </a:xfrm>
          <a:prstGeom prst="rect">
            <a:avLst/>
          </a:prstGeom>
        </p:spPr>
      </p:pic>
      <p:sp>
        <p:nvSpPr>
          <p:cNvPr id="7" name="TextBox 6">
            <a:extLst>
              <a:ext uri="{FF2B5EF4-FFF2-40B4-BE49-F238E27FC236}">
                <a16:creationId xmlns:a16="http://schemas.microsoft.com/office/drawing/2014/main" id="{879188D3-E7C9-4157-A30C-767C128ECD66}"/>
              </a:ext>
            </a:extLst>
          </p:cNvPr>
          <p:cNvSpPr txBox="1"/>
          <p:nvPr/>
        </p:nvSpPr>
        <p:spPr>
          <a:xfrm>
            <a:off x="1724725" y="2512856"/>
            <a:ext cx="2966545" cy="830997"/>
          </a:xfrm>
          <a:prstGeom prst="rect">
            <a:avLst/>
          </a:prstGeom>
          <a:noFill/>
        </p:spPr>
        <p:txBody>
          <a:bodyPr wrap="square" rtlCol="0">
            <a:spAutoFit/>
          </a:bodyPr>
          <a:lstStyle/>
          <a:p>
            <a:r>
              <a:rPr lang="en-IN" sz="2400" dirty="0"/>
              <a:t>Typical Elements of Process Control Block</a:t>
            </a:r>
            <a:endParaRPr lang="en-US" sz="2400" dirty="0"/>
          </a:p>
        </p:txBody>
      </p:sp>
    </p:spTree>
    <p:extLst>
      <p:ext uri="{BB962C8B-B14F-4D97-AF65-F5344CB8AC3E}">
        <p14:creationId xmlns:p14="http://schemas.microsoft.com/office/powerpoint/2010/main" val="35195569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73E8-86D4-4D7E-B067-BE36D7097E53}"/>
              </a:ext>
            </a:extLst>
          </p:cNvPr>
          <p:cNvSpPr>
            <a:spLocks noGrp="1"/>
          </p:cNvSpPr>
          <p:nvPr>
            <p:ph type="title"/>
          </p:nvPr>
        </p:nvSpPr>
        <p:spPr/>
        <p:txBody>
          <a:bodyPr/>
          <a:lstStyle/>
          <a:p>
            <a:r>
              <a:rPr lang="en-US" dirty="0"/>
              <a:t>Process Identification</a:t>
            </a:r>
          </a:p>
        </p:txBody>
      </p:sp>
      <p:sp>
        <p:nvSpPr>
          <p:cNvPr id="3" name="Content Placeholder 2">
            <a:extLst>
              <a:ext uri="{FF2B5EF4-FFF2-40B4-BE49-F238E27FC236}">
                <a16:creationId xmlns:a16="http://schemas.microsoft.com/office/drawing/2014/main" id="{C04E2003-63D5-4B30-9423-BEB79E8AF1DB}"/>
              </a:ext>
            </a:extLst>
          </p:cNvPr>
          <p:cNvSpPr>
            <a:spLocks noGrp="1"/>
          </p:cNvSpPr>
          <p:nvPr>
            <p:ph idx="1"/>
          </p:nvPr>
        </p:nvSpPr>
        <p:spPr/>
        <p:txBody>
          <a:bodyPr>
            <a:normAutofit/>
          </a:bodyPr>
          <a:lstStyle/>
          <a:p>
            <a:r>
              <a:rPr lang="en-US" sz="2400" dirty="0"/>
              <a:t>Each process is assigned a unique numeric identifier.</a:t>
            </a:r>
          </a:p>
          <a:p>
            <a:r>
              <a:rPr lang="en-US" sz="2400" dirty="0"/>
              <a:t>Many of the other tables controlled by the OS may use process identifiers to cross-reference process tables</a:t>
            </a:r>
          </a:p>
          <a:p>
            <a:pPr lvl="1"/>
            <a:r>
              <a:rPr lang="en-US" sz="2000" dirty="0"/>
              <a:t>In virtually all operating systems, each process is assigned a unique numeric identifier,  which may simply be an index into the primary process table;  otherwise there must be a mapping that allows the OS to locate the appropriate tables based on the process identifier. </a:t>
            </a:r>
          </a:p>
        </p:txBody>
      </p:sp>
    </p:spTree>
    <p:extLst>
      <p:ext uri="{BB962C8B-B14F-4D97-AF65-F5344CB8AC3E}">
        <p14:creationId xmlns:p14="http://schemas.microsoft.com/office/powerpoint/2010/main" val="5967232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6D27E-4324-4807-A31E-9FA9E53C3DF9}"/>
              </a:ext>
            </a:extLst>
          </p:cNvPr>
          <p:cNvSpPr>
            <a:spLocks noGrp="1"/>
          </p:cNvSpPr>
          <p:nvPr>
            <p:ph type="title"/>
          </p:nvPr>
        </p:nvSpPr>
        <p:spPr/>
        <p:txBody>
          <a:bodyPr/>
          <a:lstStyle/>
          <a:p>
            <a:r>
              <a:rPr lang="en-US" dirty="0"/>
              <a:t>Process Identification</a:t>
            </a:r>
          </a:p>
        </p:txBody>
      </p:sp>
      <p:sp>
        <p:nvSpPr>
          <p:cNvPr id="3" name="Content Placeholder 2">
            <a:extLst>
              <a:ext uri="{FF2B5EF4-FFF2-40B4-BE49-F238E27FC236}">
                <a16:creationId xmlns:a16="http://schemas.microsoft.com/office/drawing/2014/main" id="{EFBDC594-93F9-47F1-ACB9-EBBEA200517A}"/>
              </a:ext>
            </a:extLst>
          </p:cNvPr>
          <p:cNvSpPr>
            <a:spLocks noGrp="1"/>
          </p:cNvSpPr>
          <p:nvPr>
            <p:ph idx="1"/>
          </p:nvPr>
        </p:nvSpPr>
        <p:spPr/>
        <p:txBody>
          <a:bodyPr>
            <a:noAutofit/>
          </a:bodyPr>
          <a:lstStyle/>
          <a:p>
            <a:r>
              <a:rPr lang="en-US" sz="2200" dirty="0"/>
              <a:t>For example, </a:t>
            </a:r>
          </a:p>
          <a:p>
            <a:pPr lvl="1"/>
            <a:r>
              <a:rPr lang="en-US" sz="2200" dirty="0"/>
              <a:t>The memory tables may be organized so as to provide a map of main memory with an indication of which process is assigned to each region. </a:t>
            </a:r>
          </a:p>
          <a:p>
            <a:pPr lvl="1"/>
            <a:r>
              <a:rPr lang="en-US" sz="2200" dirty="0"/>
              <a:t>Similar references will appear in I/O and file tables.</a:t>
            </a:r>
          </a:p>
          <a:p>
            <a:pPr lvl="1"/>
            <a:r>
              <a:rPr lang="en-US" sz="2200" dirty="0"/>
              <a:t>When processes communicate with one another, the process identifier informs the OS of the destination of a particular communication.</a:t>
            </a:r>
          </a:p>
          <a:p>
            <a:pPr lvl="1"/>
            <a:r>
              <a:rPr lang="en-US" sz="2200" dirty="0"/>
              <a:t>When processes are allowed to create other processes, identifiers indicate the parent and descendants of each process.</a:t>
            </a:r>
          </a:p>
          <a:p>
            <a:pPr lvl="1"/>
            <a:r>
              <a:rPr lang="en-US" sz="2200" dirty="0"/>
              <a:t>In addition to these process identifiers, a process may be assigned a user identifier that indicates the user responsible for the job.</a:t>
            </a:r>
          </a:p>
          <a:p>
            <a:endParaRPr lang="en-US" sz="2200" dirty="0"/>
          </a:p>
        </p:txBody>
      </p:sp>
    </p:spTree>
    <p:extLst>
      <p:ext uri="{BB962C8B-B14F-4D97-AF65-F5344CB8AC3E}">
        <p14:creationId xmlns:p14="http://schemas.microsoft.com/office/powerpoint/2010/main" val="1525482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D8640-6DC6-427A-A116-8839A6C4C83A}"/>
              </a:ext>
            </a:extLst>
          </p:cNvPr>
          <p:cNvSpPr>
            <a:spLocks noGrp="1"/>
          </p:cNvSpPr>
          <p:nvPr>
            <p:ph type="title"/>
          </p:nvPr>
        </p:nvSpPr>
        <p:spPr/>
        <p:txBody>
          <a:bodyPr/>
          <a:lstStyle/>
          <a:p>
            <a:r>
              <a:rPr lang="en-US" dirty="0"/>
              <a:t>Processor State Information</a:t>
            </a:r>
          </a:p>
        </p:txBody>
      </p:sp>
      <p:sp>
        <p:nvSpPr>
          <p:cNvPr id="3" name="Content Placeholder 2">
            <a:extLst>
              <a:ext uri="{FF2B5EF4-FFF2-40B4-BE49-F238E27FC236}">
                <a16:creationId xmlns:a16="http://schemas.microsoft.com/office/drawing/2014/main" id="{9A052095-27DE-4EEA-A09E-EF2C357CB4B4}"/>
              </a:ext>
            </a:extLst>
          </p:cNvPr>
          <p:cNvSpPr>
            <a:spLocks noGrp="1"/>
          </p:cNvSpPr>
          <p:nvPr>
            <p:ph idx="1"/>
          </p:nvPr>
        </p:nvSpPr>
        <p:spPr/>
        <p:txBody>
          <a:bodyPr/>
          <a:lstStyle/>
          <a:p>
            <a:r>
              <a:rPr lang="en-US" dirty="0"/>
              <a:t>This consists of the contents of processor registers. </a:t>
            </a:r>
          </a:p>
          <a:p>
            <a:pPr lvl="1"/>
            <a:r>
              <a:rPr lang="en-US" dirty="0"/>
              <a:t>User-visible registers</a:t>
            </a:r>
          </a:p>
          <a:p>
            <a:pPr lvl="1"/>
            <a:r>
              <a:rPr lang="en-US" dirty="0"/>
              <a:t>Control and status registers</a:t>
            </a:r>
          </a:p>
          <a:p>
            <a:pPr lvl="1"/>
            <a:r>
              <a:rPr lang="en-US" dirty="0"/>
              <a:t>Stack pointers</a:t>
            </a:r>
          </a:p>
          <a:p>
            <a:r>
              <a:rPr lang="en-US" dirty="0"/>
              <a:t>Program status word (PSW)</a:t>
            </a:r>
          </a:p>
          <a:p>
            <a:pPr lvl="1"/>
            <a:r>
              <a:rPr lang="en-US" dirty="0"/>
              <a:t>contains status information</a:t>
            </a:r>
          </a:p>
          <a:p>
            <a:pPr lvl="1"/>
            <a:r>
              <a:rPr lang="en-US" dirty="0"/>
              <a:t>Example: the EFLAGS register on Pentium processors</a:t>
            </a:r>
          </a:p>
          <a:p>
            <a:endParaRPr lang="en-US" dirty="0"/>
          </a:p>
        </p:txBody>
      </p:sp>
    </p:spTree>
    <p:extLst>
      <p:ext uri="{BB962C8B-B14F-4D97-AF65-F5344CB8AC3E}">
        <p14:creationId xmlns:p14="http://schemas.microsoft.com/office/powerpoint/2010/main" val="36692280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34B5-9552-4D54-983D-1A192E942CA0}"/>
              </a:ext>
            </a:extLst>
          </p:cNvPr>
          <p:cNvSpPr>
            <a:spLocks noGrp="1"/>
          </p:cNvSpPr>
          <p:nvPr>
            <p:ph type="title"/>
          </p:nvPr>
        </p:nvSpPr>
        <p:spPr/>
        <p:txBody>
          <a:bodyPr/>
          <a:lstStyle/>
          <a:p>
            <a:r>
              <a:rPr lang="en-US" dirty="0"/>
              <a:t>Processor State Information</a:t>
            </a:r>
          </a:p>
        </p:txBody>
      </p:sp>
      <p:sp>
        <p:nvSpPr>
          <p:cNvPr id="3" name="Content Placeholder 2">
            <a:extLst>
              <a:ext uri="{FF2B5EF4-FFF2-40B4-BE49-F238E27FC236}">
                <a16:creationId xmlns:a16="http://schemas.microsoft.com/office/drawing/2014/main" id="{BBEBEF2B-911F-46AB-BF2C-FBC3B8200619}"/>
              </a:ext>
            </a:extLst>
          </p:cNvPr>
          <p:cNvSpPr>
            <a:spLocks noGrp="1"/>
          </p:cNvSpPr>
          <p:nvPr>
            <p:ph idx="1"/>
          </p:nvPr>
        </p:nvSpPr>
        <p:spPr/>
        <p:txBody>
          <a:bodyPr>
            <a:normAutofit/>
          </a:bodyPr>
          <a:lstStyle/>
          <a:p>
            <a:r>
              <a:rPr lang="en-US" sz="2400" dirty="0"/>
              <a:t>Processor state information consists of the contents of processor registers. </a:t>
            </a:r>
          </a:p>
          <a:p>
            <a:r>
              <a:rPr lang="en-US" sz="2400" dirty="0"/>
              <a:t>While a process is running, the information is in the registers. </a:t>
            </a:r>
          </a:p>
          <a:p>
            <a:r>
              <a:rPr lang="en-US" sz="2400" dirty="0"/>
              <a:t>When a process is interrupted, all of this register information must be saved so that it can be restored when the process resumes execution. Nature and number of registers vary by processor design</a:t>
            </a:r>
          </a:p>
          <a:p>
            <a:r>
              <a:rPr lang="en-US" sz="2400" dirty="0"/>
              <a:t>Typically, the register set will include user-visible registers, control and status registers, and stack pointers. </a:t>
            </a:r>
          </a:p>
          <a:p>
            <a:endParaRPr lang="en-US" sz="2400" dirty="0"/>
          </a:p>
        </p:txBody>
      </p:sp>
    </p:spTree>
    <p:extLst>
      <p:ext uri="{BB962C8B-B14F-4D97-AF65-F5344CB8AC3E}">
        <p14:creationId xmlns:p14="http://schemas.microsoft.com/office/powerpoint/2010/main" val="24838758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7D6C-FA17-4DFC-927A-650FC7308195}"/>
              </a:ext>
            </a:extLst>
          </p:cNvPr>
          <p:cNvSpPr>
            <a:spLocks noGrp="1"/>
          </p:cNvSpPr>
          <p:nvPr>
            <p:ph type="title"/>
          </p:nvPr>
        </p:nvSpPr>
        <p:spPr/>
        <p:txBody>
          <a:bodyPr/>
          <a:lstStyle/>
          <a:p>
            <a:r>
              <a:rPr lang="en-US"/>
              <a:t>Process Control Information</a:t>
            </a:r>
            <a:endParaRPr lang="en-US" dirty="0"/>
          </a:p>
        </p:txBody>
      </p:sp>
      <p:sp>
        <p:nvSpPr>
          <p:cNvPr id="3" name="Content Placeholder 2">
            <a:extLst>
              <a:ext uri="{FF2B5EF4-FFF2-40B4-BE49-F238E27FC236}">
                <a16:creationId xmlns:a16="http://schemas.microsoft.com/office/drawing/2014/main" id="{59ECECA2-74B5-486A-9CCC-EB6F636EDA10}"/>
              </a:ext>
            </a:extLst>
          </p:cNvPr>
          <p:cNvSpPr>
            <a:spLocks noGrp="1"/>
          </p:cNvSpPr>
          <p:nvPr>
            <p:ph idx="1"/>
          </p:nvPr>
        </p:nvSpPr>
        <p:spPr/>
        <p:txBody>
          <a:bodyPr/>
          <a:lstStyle/>
          <a:p>
            <a:r>
              <a:rPr lang="en-US" dirty="0"/>
              <a:t>This is the additional information needed by the OS to control and coordinate the various active processes.</a:t>
            </a:r>
          </a:p>
          <a:p>
            <a:endParaRPr lang="en-US" dirty="0"/>
          </a:p>
        </p:txBody>
      </p:sp>
    </p:spTree>
    <p:extLst>
      <p:ext uri="{BB962C8B-B14F-4D97-AF65-F5344CB8AC3E}">
        <p14:creationId xmlns:p14="http://schemas.microsoft.com/office/powerpoint/2010/main" val="5346565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E116D-D677-4843-9782-4A3E0A9D7B99}"/>
              </a:ext>
            </a:extLst>
          </p:cNvPr>
          <p:cNvSpPr>
            <a:spLocks noGrp="1"/>
          </p:cNvSpPr>
          <p:nvPr>
            <p:ph type="title"/>
          </p:nvPr>
        </p:nvSpPr>
        <p:spPr>
          <a:xfrm>
            <a:off x="838200" y="365125"/>
            <a:ext cx="10746850" cy="1325563"/>
          </a:xfrm>
        </p:spPr>
        <p:txBody>
          <a:bodyPr/>
          <a:lstStyle/>
          <a:p>
            <a:r>
              <a:rPr lang="en-US" dirty="0"/>
              <a:t>Structure of Process Images in Virtual Memory</a:t>
            </a:r>
          </a:p>
        </p:txBody>
      </p:sp>
      <p:pic>
        <p:nvPicPr>
          <p:cNvPr id="5" name="Picture 4">
            <a:extLst>
              <a:ext uri="{FF2B5EF4-FFF2-40B4-BE49-F238E27FC236}">
                <a16:creationId xmlns:a16="http://schemas.microsoft.com/office/drawing/2014/main" id="{ECEAB803-C72B-48B6-B802-BF9CE804425F}"/>
              </a:ext>
            </a:extLst>
          </p:cNvPr>
          <p:cNvPicPr>
            <a:picLocks noChangeAspect="1"/>
          </p:cNvPicPr>
          <p:nvPr/>
        </p:nvPicPr>
        <p:blipFill>
          <a:blip r:embed="rId2"/>
          <a:stretch>
            <a:fillRect/>
          </a:stretch>
        </p:blipFill>
        <p:spPr>
          <a:xfrm>
            <a:off x="2703282" y="1690688"/>
            <a:ext cx="6785436" cy="4889416"/>
          </a:xfrm>
          <a:prstGeom prst="rect">
            <a:avLst/>
          </a:prstGeom>
        </p:spPr>
      </p:pic>
    </p:spTree>
    <p:extLst>
      <p:ext uri="{BB962C8B-B14F-4D97-AF65-F5344CB8AC3E}">
        <p14:creationId xmlns:p14="http://schemas.microsoft.com/office/powerpoint/2010/main" val="3205060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DE0F5-21F8-4ACC-B2D3-E043AC0224D9}"/>
              </a:ext>
            </a:extLst>
          </p:cNvPr>
          <p:cNvSpPr>
            <a:spLocks noGrp="1"/>
          </p:cNvSpPr>
          <p:nvPr>
            <p:ph type="title"/>
          </p:nvPr>
        </p:nvSpPr>
        <p:spPr/>
        <p:txBody>
          <a:bodyPr/>
          <a:lstStyle/>
          <a:p>
            <a:r>
              <a:rPr lang="en-IN" altLang="en-US" dirty="0"/>
              <a:t>Memory Layout of C Programs</a:t>
            </a:r>
            <a:endParaRPr lang="en-US" dirty="0"/>
          </a:p>
        </p:txBody>
      </p:sp>
      <p:sp>
        <p:nvSpPr>
          <p:cNvPr id="3" name="Content Placeholder 2">
            <a:extLst>
              <a:ext uri="{FF2B5EF4-FFF2-40B4-BE49-F238E27FC236}">
                <a16:creationId xmlns:a16="http://schemas.microsoft.com/office/drawing/2014/main" id="{36651EF7-0643-4F3F-B9DA-0F9395350C50}"/>
              </a:ext>
            </a:extLst>
          </p:cNvPr>
          <p:cNvSpPr>
            <a:spLocks noGrp="1"/>
          </p:cNvSpPr>
          <p:nvPr>
            <p:ph idx="1"/>
          </p:nvPr>
        </p:nvSpPr>
        <p:spPr/>
        <p:txBody>
          <a:bodyPr>
            <a:normAutofit/>
          </a:bodyPr>
          <a:lstStyle/>
          <a:p>
            <a:r>
              <a:rPr lang="en-US" sz="2400" dirty="0"/>
              <a:t>The GNU </a:t>
            </a:r>
            <a:r>
              <a:rPr lang="en-US" sz="2400" dirty="0">
                <a:solidFill>
                  <a:srgbClr val="FF0000"/>
                </a:solidFill>
              </a:rPr>
              <a:t>size</a:t>
            </a:r>
            <a:r>
              <a:rPr lang="en-US" sz="2400" dirty="0"/>
              <a:t> command can be used to determine the size (in bytes) of some of these sections. </a:t>
            </a:r>
          </a:p>
          <a:p>
            <a:r>
              <a:rPr lang="en-US" sz="2400" dirty="0"/>
              <a:t>Assuming the name of the executable file of the above C program is memory, the following is the output generated by entering the command size memory:</a:t>
            </a:r>
          </a:p>
          <a:p>
            <a:pPr marL="0" indent="0">
              <a:buNone/>
            </a:pPr>
            <a:r>
              <a:rPr lang="en-US" sz="2400" dirty="0"/>
              <a:t>	</a:t>
            </a:r>
            <a:r>
              <a:rPr lang="en-US" sz="2400" b="1" dirty="0"/>
              <a:t>text     data    </a:t>
            </a:r>
            <a:r>
              <a:rPr lang="en-US" sz="2400" b="1" dirty="0" err="1"/>
              <a:t>bss</a:t>
            </a:r>
            <a:r>
              <a:rPr lang="en-US" sz="2400" b="1" dirty="0"/>
              <a:t>     dec     hex    filename</a:t>
            </a:r>
          </a:p>
          <a:p>
            <a:pPr marL="0" indent="0">
              <a:buNone/>
            </a:pPr>
            <a:r>
              <a:rPr lang="en-US" sz="2400" dirty="0"/>
              <a:t>	1158   284       8      1450    5aa     memory</a:t>
            </a:r>
          </a:p>
          <a:p>
            <a:r>
              <a:rPr lang="en-US" sz="2400" dirty="0"/>
              <a:t>The data field refers to uninitialized data, and </a:t>
            </a:r>
            <a:r>
              <a:rPr lang="en-US" sz="2400" dirty="0" err="1"/>
              <a:t>bss</a:t>
            </a:r>
            <a:r>
              <a:rPr lang="en-US" sz="2400" dirty="0"/>
              <a:t> refers to initialized data. (</a:t>
            </a:r>
            <a:r>
              <a:rPr lang="en-US" sz="2400" dirty="0" err="1"/>
              <a:t>bss</a:t>
            </a:r>
            <a:r>
              <a:rPr lang="en-US" sz="2400" dirty="0"/>
              <a:t> is a historical term referring to block started by symbol.) </a:t>
            </a:r>
          </a:p>
          <a:p>
            <a:r>
              <a:rPr lang="en-US" sz="2400" dirty="0"/>
              <a:t>The dec and hex values are the sum of the three sections represented in decimal and hexadecimal, respectively.</a:t>
            </a:r>
          </a:p>
          <a:p>
            <a:endParaRPr lang="en-US" sz="2400" dirty="0"/>
          </a:p>
        </p:txBody>
      </p:sp>
      <p:sp>
        <p:nvSpPr>
          <p:cNvPr id="4" name="Rectangle 3">
            <a:extLst>
              <a:ext uri="{FF2B5EF4-FFF2-40B4-BE49-F238E27FC236}">
                <a16:creationId xmlns:a16="http://schemas.microsoft.com/office/drawing/2014/main" id="{BDEDC170-92EC-48F8-AB79-755E8C463532}"/>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0877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F3D3-2706-459E-86F5-121EFDE148A2}"/>
              </a:ext>
            </a:extLst>
          </p:cNvPr>
          <p:cNvSpPr>
            <a:spLocks noGrp="1"/>
          </p:cNvSpPr>
          <p:nvPr>
            <p:ph type="title"/>
          </p:nvPr>
        </p:nvSpPr>
        <p:spPr>
          <a:xfrm>
            <a:off x="838200" y="365125"/>
            <a:ext cx="10659386" cy="1325563"/>
          </a:xfrm>
        </p:spPr>
        <p:txBody>
          <a:bodyPr/>
          <a:lstStyle/>
          <a:p>
            <a:r>
              <a:rPr lang="en-US" dirty="0"/>
              <a:t>Structure of Process Images in Virtual Memory</a:t>
            </a:r>
          </a:p>
        </p:txBody>
      </p:sp>
      <p:sp>
        <p:nvSpPr>
          <p:cNvPr id="3" name="Content Placeholder 2">
            <a:extLst>
              <a:ext uri="{FF2B5EF4-FFF2-40B4-BE49-F238E27FC236}">
                <a16:creationId xmlns:a16="http://schemas.microsoft.com/office/drawing/2014/main" id="{3A7CE99E-5AAA-43BE-B349-3B72A643F1B3}"/>
              </a:ext>
            </a:extLst>
          </p:cNvPr>
          <p:cNvSpPr>
            <a:spLocks noGrp="1"/>
          </p:cNvSpPr>
          <p:nvPr>
            <p:ph idx="1"/>
          </p:nvPr>
        </p:nvSpPr>
        <p:spPr/>
        <p:txBody>
          <a:bodyPr>
            <a:normAutofit/>
          </a:bodyPr>
          <a:lstStyle/>
          <a:p>
            <a:r>
              <a:rPr lang="en-IN" sz="2400" dirty="0"/>
              <a:t>The above figure suggests the structure of process images in virtual memory.</a:t>
            </a:r>
          </a:p>
          <a:p>
            <a:r>
              <a:rPr lang="en-IN" sz="2400" dirty="0"/>
              <a:t>Each process image consists of a process control block, a user stack, the private address space of the process, and any other address space that the process shares with other processes.</a:t>
            </a:r>
          </a:p>
          <a:p>
            <a:r>
              <a:rPr lang="en-IN" sz="2400" dirty="0"/>
              <a:t>In the figure, each process image appears as a continuous range of addresses.</a:t>
            </a:r>
          </a:p>
          <a:p>
            <a:r>
              <a:rPr lang="en-IN" sz="2400" dirty="0"/>
              <a:t>In actual implementation, this may not be the case, it may depend on the memory management  scheme and the way in which control structures are organized by the OS.</a:t>
            </a:r>
            <a:endParaRPr lang="en-US" sz="2400" dirty="0"/>
          </a:p>
        </p:txBody>
      </p:sp>
    </p:spTree>
    <p:extLst>
      <p:ext uri="{BB962C8B-B14F-4D97-AF65-F5344CB8AC3E}">
        <p14:creationId xmlns:p14="http://schemas.microsoft.com/office/powerpoint/2010/main" val="8839290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C094-EF7B-4A28-9224-4BB4DBB21795}"/>
              </a:ext>
            </a:extLst>
          </p:cNvPr>
          <p:cNvSpPr>
            <a:spLocks noGrp="1"/>
          </p:cNvSpPr>
          <p:nvPr>
            <p:ph type="title"/>
          </p:nvPr>
        </p:nvSpPr>
        <p:spPr/>
        <p:txBody>
          <a:bodyPr/>
          <a:lstStyle/>
          <a:p>
            <a:r>
              <a:rPr lang="en-US" dirty="0"/>
              <a:t>Role of the Process Control Block</a:t>
            </a:r>
          </a:p>
        </p:txBody>
      </p:sp>
      <p:sp>
        <p:nvSpPr>
          <p:cNvPr id="3" name="Content Placeholder 2">
            <a:extLst>
              <a:ext uri="{FF2B5EF4-FFF2-40B4-BE49-F238E27FC236}">
                <a16:creationId xmlns:a16="http://schemas.microsoft.com/office/drawing/2014/main" id="{0DB7430A-E6D1-42B3-850F-FFA5007A95ED}"/>
              </a:ext>
            </a:extLst>
          </p:cNvPr>
          <p:cNvSpPr>
            <a:spLocks noGrp="1"/>
          </p:cNvSpPr>
          <p:nvPr>
            <p:ph idx="1"/>
          </p:nvPr>
        </p:nvSpPr>
        <p:spPr/>
        <p:txBody>
          <a:bodyPr>
            <a:normAutofit/>
          </a:bodyPr>
          <a:lstStyle/>
          <a:p>
            <a:r>
              <a:rPr lang="en-US" sz="2200" dirty="0"/>
              <a:t>The process control block is the most important data structure in an OS.</a:t>
            </a:r>
          </a:p>
          <a:p>
            <a:pPr lvl="1"/>
            <a:r>
              <a:rPr lang="en-US" sz="2200" dirty="0"/>
              <a:t>Each process control block contains all of the information about a process that is needed by the OS. </a:t>
            </a:r>
          </a:p>
          <a:p>
            <a:pPr lvl="1"/>
            <a:r>
              <a:rPr lang="en-US" sz="2200" dirty="0"/>
              <a:t>The blocks are read and/or modified by virtually every module in the OS, including those involved with scheduling, resource allocation, interrupt processing, and performance monitoring and analysis.</a:t>
            </a:r>
          </a:p>
          <a:p>
            <a:r>
              <a:rPr lang="en-US" sz="2200" dirty="0"/>
              <a:t>Hence Process Control Block requires protection due to the below two problems:</a:t>
            </a:r>
          </a:p>
          <a:p>
            <a:pPr lvl="1"/>
            <a:r>
              <a:rPr lang="en-US" sz="2200" dirty="0"/>
              <a:t>A faulty routine could cause damage to the PCB destroying the OS’s ability to manage the process</a:t>
            </a:r>
          </a:p>
          <a:p>
            <a:pPr lvl="1"/>
            <a:r>
              <a:rPr lang="en-US" sz="2200" dirty="0"/>
              <a:t>Any design change to the PCB could affect many modules of the OS</a:t>
            </a:r>
          </a:p>
          <a:p>
            <a:endParaRPr lang="en-US" sz="2200" dirty="0"/>
          </a:p>
        </p:txBody>
      </p:sp>
    </p:spTree>
    <p:extLst>
      <p:ext uri="{BB962C8B-B14F-4D97-AF65-F5344CB8AC3E}">
        <p14:creationId xmlns:p14="http://schemas.microsoft.com/office/powerpoint/2010/main" val="29135823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E069AB-A9AC-4081-82D4-A67A1D627C64}"/>
              </a:ext>
            </a:extLst>
          </p:cNvPr>
          <p:cNvSpPr>
            <a:spLocks noGrp="1"/>
          </p:cNvSpPr>
          <p:nvPr>
            <p:ph type="title"/>
          </p:nvPr>
        </p:nvSpPr>
        <p:spPr/>
        <p:txBody>
          <a:bodyPr/>
          <a:lstStyle/>
          <a:p>
            <a:r>
              <a:rPr lang="en-IN" dirty="0"/>
              <a:t>Process Control</a:t>
            </a:r>
            <a:endParaRPr lang="en-US" dirty="0"/>
          </a:p>
        </p:txBody>
      </p:sp>
      <p:sp>
        <p:nvSpPr>
          <p:cNvPr id="5" name="Text Placeholder 4">
            <a:extLst>
              <a:ext uri="{FF2B5EF4-FFF2-40B4-BE49-F238E27FC236}">
                <a16:creationId xmlns:a16="http://schemas.microsoft.com/office/drawing/2014/main" id="{EC0DD0C2-8576-4C7D-9E62-DD39B264D71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622550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21405-C143-4F45-972C-6B761A98B48D}"/>
              </a:ext>
            </a:extLst>
          </p:cNvPr>
          <p:cNvSpPr>
            <a:spLocks noGrp="1"/>
          </p:cNvSpPr>
          <p:nvPr>
            <p:ph type="title"/>
          </p:nvPr>
        </p:nvSpPr>
        <p:spPr/>
        <p:txBody>
          <a:bodyPr/>
          <a:lstStyle/>
          <a:p>
            <a:r>
              <a:rPr lang="en-IN" dirty="0"/>
              <a:t>Process Control – Modes of Execution</a:t>
            </a:r>
            <a:endParaRPr lang="en-US" dirty="0"/>
          </a:p>
        </p:txBody>
      </p:sp>
      <p:sp>
        <p:nvSpPr>
          <p:cNvPr id="3" name="Content Placeholder 2">
            <a:extLst>
              <a:ext uri="{FF2B5EF4-FFF2-40B4-BE49-F238E27FC236}">
                <a16:creationId xmlns:a16="http://schemas.microsoft.com/office/drawing/2014/main" id="{942C5274-DF30-402E-85F5-4CFCA1EE49F0}"/>
              </a:ext>
            </a:extLst>
          </p:cNvPr>
          <p:cNvSpPr>
            <a:spLocks noGrp="1"/>
          </p:cNvSpPr>
          <p:nvPr>
            <p:ph idx="1"/>
          </p:nvPr>
        </p:nvSpPr>
        <p:spPr/>
        <p:txBody>
          <a:bodyPr>
            <a:noAutofit/>
          </a:bodyPr>
          <a:lstStyle/>
          <a:p>
            <a:r>
              <a:rPr lang="en-US" sz="2200" dirty="0"/>
              <a:t>The less-privileged mode is often referred to as the user mode, because user programs typically would execute in this mode. </a:t>
            </a:r>
          </a:p>
          <a:p>
            <a:r>
              <a:rPr lang="en-US" sz="2200" dirty="0"/>
              <a:t>More-privileged mode is System Mode also known as</a:t>
            </a:r>
          </a:p>
          <a:p>
            <a:pPr lvl="1"/>
            <a:r>
              <a:rPr lang="en-US" sz="2200" dirty="0"/>
              <a:t>Control Mode</a:t>
            </a:r>
          </a:p>
          <a:p>
            <a:pPr lvl="1"/>
            <a:r>
              <a:rPr lang="en-US" sz="2200" dirty="0"/>
              <a:t>Kernel Mode</a:t>
            </a:r>
          </a:p>
          <a:p>
            <a:pPr lvl="1"/>
            <a:r>
              <a:rPr lang="en-US" sz="2200" dirty="0"/>
              <a:t>Protected Mode</a:t>
            </a:r>
          </a:p>
          <a:p>
            <a:r>
              <a:rPr lang="en-US" sz="2200" dirty="0"/>
              <a:t>Certain instructions can only be executed in the more-privileged mode.</a:t>
            </a:r>
          </a:p>
          <a:p>
            <a:pPr lvl="1"/>
            <a:r>
              <a:rPr lang="en-US" sz="2200" dirty="0"/>
              <a:t>Including reading or altering a control register, such as the program status word; </a:t>
            </a:r>
          </a:p>
          <a:p>
            <a:pPr lvl="1"/>
            <a:r>
              <a:rPr lang="en-US" sz="2200" dirty="0"/>
              <a:t>Primitive I/O instructions; </a:t>
            </a:r>
          </a:p>
          <a:p>
            <a:pPr lvl="1"/>
            <a:r>
              <a:rPr lang="en-US" sz="2200" dirty="0"/>
              <a:t>Instructions that relate to memory management. </a:t>
            </a:r>
          </a:p>
          <a:p>
            <a:r>
              <a:rPr lang="en-US" sz="2200" dirty="0"/>
              <a:t>In addition, certain regions of memory can only be accessed in the more-privileged mode. </a:t>
            </a:r>
          </a:p>
        </p:txBody>
      </p:sp>
    </p:spTree>
    <p:extLst>
      <p:ext uri="{BB962C8B-B14F-4D97-AF65-F5344CB8AC3E}">
        <p14:creationId xmlns:p14="http://schemas.microsoft.com/office/powerpoint/2010/main" val="12010237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BE4CC-03CC-487A-A27F-7213AA01F91D}"/>
              </a:ext>
            </a:extLst>
          </p:cNvPr>
          <p:cNvSpPr>
            <a:spLocks noGrp="1"/>
          </p:cNvSpPr>
          <p:nvPr>
            <p:ph type="title"/>
          </p:nvPr>
        </p:nvSpPr>
        <p:spPr/>
        <p:txBody>
          <a:bodyPr/>
          <a:lstStyle/>
          <a:p>
            <a:r>
              <a:rPr lang="en-IN" dirty="0"/>
              <a:t>Process Control – Modes of Execution</a:t>
            </a:r>
            <a:endParaRPr lang="en-US" dirty="0"/>
          </a:p>
        </p:txBody>
      </p:sp>
      <p:sp>
        <p:nvSpPr>
          <p:cNvPr id="3" name="Content Placeholder 2">
            <a:extLst>
              <a:ext uri="{FF2B5EF4-FFF2-40B4-BE49-F238E27FC236}">
                <a16:creationId xmlns:a16="http://schemas.microsoft.com/office/drawing/2014/main" id="{D8696D86-FDB0-4B8D-A5D0-4E7AF3B81919}"/>
              </a:ext>
            </a:extLst>
          </p:cNvPr>
          <p:cNvSpPr>
            <a:spLocks noGrp="1"/>
          </p:cNvSpPr>
          <p:nvPr>
            <p:ph idx="1"/>
          </p:nvPr>
        </p:nvSpPr>
        <p:spPr/>
        <p:txBody>
          <a:bodyPr/>
          <a:lstStyle/>
          <a:p>
            <a:r>
              <a:rPr lang="en-US" dirty="0"/>
              <a:t>Functions typically found in the kernel of an OS</a:t>
            </a:r>
          </a:p>
          <a:p>
            <a:endParaRPr lang="en-US" dirty="0"/>
          </a:p>
        </p:txBody>
      </p:sp>
      <p:pic>
        <p:nvPicPr>
          <p:cNvPr id="6" name="Picture 5">
            <a:extLst>
              <a:ext uri="{FF2B5EF4-FFF2-40B4-BE49-F238E27FC236}">
                <a16:creationId xmlns:a16="http://schemas.microsoft.com/office/drawing/2014/main" id="{C942A704-32B7-4837-BC33-000391FAC672}"/>
              </a:ext>
            </a:extLst>
          </p:cNvPr>
          <p:cNvPicPr>
            <a:picLocks noChangeAspect="1"/>
          </p:cNvPicPr>
          <p:nvPr/>
        </p:nvPicPr>
        <p:blipFill>
          <a:blip r:embed="rId2"/>
          <a:stretch>
            <a:fillRect/>
          </a:stretch>
        </p:blipFill>
        <p:spPr>
          <a:xfrm>
            <a:off x="3290925" y="2459010"/>
            <a:ext cx="4787599" cy="4033865"/>
          </a:xfrm>
          <a:prstGeom prst="rect">
            <a:avLst/>
          </a:prstGeom>
        </p:spPr>
      </p:pic>
    </p:spTree>
    <p:extLst>
      <p:ext uri="{BB962C8B-B14F-4D97-AF65-F5344CB8AC3E}">
        <p14:creationId xmlns:p14="http://schemas.microsoft.com/office/powerpoint/2010/main" val="9577426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EDDA3-EAB7-4B6D-91A7-C293F0142592}"/>
              </a:ext>
            </a:extLst>
          </p:cNvPr>
          <p:cNvSpPr>
            <a:spLocks noGrp="1"/>
          </p:cNvSpPr>
          <p:nvPr>
            <p:ph type="title"/>
          </p:nvPr>
        </p:nvSpPr>
        <p:spPr/>
        <p:txBody>
          <a:bodyPr/>
          <a:lstStyle/>
          <a:p>
            <a:r>
              <a:rPr lang="en-US" dirty="0"/>
              <a:t>Process Control – Modes of Execution</a:t>
            </a:r>
          </a:p>
        </p:txBody>
      </p:sp>
      <p:sp>
        <p:nvSpPr>
          <p:cNvPr id="3" name="Content Placeholder 2">
            <a:extLst>
              <a:ext uri="{FF2B5EF4-FFF2-40B4-BE49-F238E27FC236}">
                <a16:creationId xmlns:a16="http://schemas.microsoft.com/office/drawing/2014/main" id="{93E7547D-D38B-4D16-9D5D-8CD56138C1D1}"/>
              </a:ext>
            </a:extLst>
          </p:cNvPr>
          <p:cNvSpPr>
            <a:spLocks noGrp="1"/>
          </p:cNvSpPr>
          <p:nvPr>
            <p:ph idx="1"/>
          </p:nvPr>
        </p:nvSpPr>
        <p:spPr/>
        <p:txBody>
          <a:bodyPr>
            <a:normAutofit/>
          </a:bodyPr>
          <a:lstStyle/>
          <a:p>
            <a:r>
              <a:rPr lang="en-US" sz="2400" dirty="0"/>
              <a:t>How does the processor know in which mode it is to be executing? And how does it change?</a:t>
            </a:r>
          </a:p>
          <a:p>
            <a:pPr lvl="1"/>
            <a:r>
              <a:rPr lang="en-US" dirty="0"/>
              <a:t>Typically a flag (single bit) in the program status word (PSW). This bit is changed in response to certain events. </a:t>
            </a:r>
          </a:p>
          <a:p>
            <a:pPr lvl="1"/>
            <a:r>
              <a:rPr lang="en-US" dirty="0"/>
              <a:t>Typically, when a user makes a call to an operating system service or when an interrupt triggers execution of an operating system routine, the mode is set to the kernel mode and, upon return from the service to the user process, the mode is set to user mode. </a:t>
            </a:r>
          </a:p>
          <a:p>
            <a:endParaRPr lang="en-US" sz="2400" dirty="0"/>
          </a:p>
        </p:txBody>
      </p:sp>
    </p:spTree>
    <p:extLst>
      <p:ext uri="{BB962C8B-B14F-4D97-AF65-F5344CB8AC3E}">
        <p14:creationId xmlns:p14="http://schemas.microsoft.com/office/powerpoint/2010/main" val="18379768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FAC5-9FA9-4522-A4DC-747E1E7E029B}"/>
              </a:ext>
            </a:extLst>
          </p:cNvPr>
          <p:cNvSpPr>
            <a:spLocks noGrp="1"/>
          </p:cNvSpPr>
          <p:nvPr>
            <p:ph type="title"/>
          </p:nvPr>
        </p:nvSpPr>
        <p:spPr/>
        <p:txBody>
          <a:bodyPr/>
          <a:lstStyle/>
          <a:p>
            <a:r>
              <a:rPr lang="en-IN" dirty="0"/>
              <a:t>Process Control – Process Creation</a:t>
            </a:r>
            <a:endParaRPr lang="en-US" dirty="0"/>
          </a:p>
        </p:txBody>
      </p:sp>
      <p:sp>
        <p:nvSpPr>
          <p:cNvPr id="3" name="Content Placeholder 2">
            <a:extLst>
              <a:ext uri="{FF2B5EF4-FFF2-40B4-BE49-F238E27FC236}">
                <a16:creationId xmlns:a16="http://schemas.microsoft.com/office/drawing/2014/main" id="{52A77616-10B0-44DD-B5F3-AB57B0EEEC11}"/>
              </a:ext>
            </a:extLst>
          </p:cNvPr>
          <p:cNvSpPr>
            <a:spLocks noGrp="1"/>
          </p:cNvSpPr>
          <p:nvPr>
            <p:ph idx="1"/>
          </p:nvPr>
        </p:nvSpPr>
        <p:spPr/>
        <p:txBody>
          <a:bodyPr>
            <a:normAutofit lnSpcReduction="10000"/>
          </a:bodyPr>
          <a:lstStyle/>
          <a:p>
            <a:r>
              <a:rPr lang="en-US" dirty="0"/>
              <a:t>Once the OS decides to create a new process it can proceed as follows:</a:t>
            </a:r>
          </a:p>
          <a:p>
            <a:pPr lvl="1"/>
            <a:r>
              <a:rPr lang="en-US" dirty="0"/>
              <a:t>Assigns a unique process identifier</a:t>
            </a:r>
          </a:p>
          <a:p>
            <a:pPr lvl="2"/>
            <a:r>
              <a:rPr lang="en-US" dirty="0"/>
              <a:t>At this time, a new entry is added to the primary process table, which contains one entry per process</a:t>
            </a:r>
          </a:p>
          <a:p>
            <a:pPr lvl="1"/>
            <a:r>
              <a:rPr lang="en-US" dirty="0"/>
              <a:t>Allocates space for the process</a:t>
            </a:r>
          </a:p>
          <a:p>
            <a:pPr lvl="2"/>
            <a:r>
              <a:rPr lang="en-US" dirty="0"/>
              <a:t>This includes all elements of process image. The size of memory to be allocated can be assigned as default based on type of process, as per user request or the parent process can pass the needed values to the OS.</a:t>
            </a:r>
          </a:p>
          <a:p>
            <a:pPr lvl="1"/>
            <a:r>
              <a:rPr lang="en-US" dirty="0"/>
              <a:t>Initializes process control block</a:t>
            </a:r>
          </a:p>
          <a:p>
            <a:pPr lvl="2"/>
            <a:r>
              <a:rPr lang="en-US" dirty="0"/>
              <a:t>Process Identification portion</a:t>
            </a:r>
          </a:p>
          <a:p>
            <a:pPr lvl="2"/>
            <a:r>
              <a:rPr lang="en-US" dirty="0"/>
              <a:t>Processor State Information portion</a:t>
            </a:r>
          </a:p>
          <a:p>
            <a:pPr lvl="2"/>
            <a:r>
              <a:rPr lang="en-US" dirty="0"/>
              <a:t>Process Control Information portion</a:t>
            </a:r>
          </a:p>
          <a:p>
            <a:endParaRPr lang="en-US" dirty="0"/>
          </a:p>
        </p:txBody>
      </p:sp>
    </p:spTree>
    <p:extLst>
      <p:ext uri="{BB962C8B-B14F-4D97-AF65-F5344CB8AC3E}">
        <p14:creationId xmlns:p14="http://schemas.microsoft.com/office/powerpoint/2010/main" val="808416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18109-7B6D-48D4-B870-910FDBA7A59B}"/>
              </a:ext>
            </a:extLst>
          </p:cNvPr>
          <p:cNvSpPr>
            <a:spLocks noGrp="1"/>
          </p:cNvSpPr>
          <p:nvPr>
            <p:ph type="title"/>
          </p:nvPr>
        </p:nvSpPr>
        <p:spPr/>
        <p:txBody>
          <a:bodyPr/>
          <a:lstStyle/>
          <a:p>
            <a:r>
              <a:rPr lang="en-IN" dirty="0"/>
              <a:t>Process Control – Process Creation</a:t>
            </a:r>
            <a:endParaRPr lang="en-US" dirty="0"/>
          </a:p>
        </p:txBody>
      </p:sp>
      <p:sp>
        <p:nvSpPr>
          <p:cNvPr id="3" name="Content Placeholder 2">
            <a:extLst>
              <a:ext uri="{FF2B5EF4-FFF2-40B4-BE49-F238E27FC236}">
                <a16:creationId xmlns:a16="http://schemas.microsoft.com/office/drawing/2014/main" id="{1EEB4B01-B2EF-4637-91B4-4381824CF80D}"/>
              </a:ext>
            </a:extLst>
          </p:cNvPr>
          <p:cNvSpPr>
            <a:spLocks noGrp="1"/>
          </p:cNvSpPr>
          <p:nvPr>
            <p:ph idx="1"/>
          </p:nvPr>
        </p:nvSpPr>
        <p:spPr/>
        <p:txBody>
          <a:bodyPr/>
          <a:lstStyle/>
          <a:p>
            <a:pPr lvl="1"/>
            <a:r>
              <a:rPr lang="en-US" dirty="0"/>
              <a:t>Sets up appropriate linkages</a:t>
            </a:r>
          </a:p>
          <a:p>
            <a:pPr lvl="2"/>
            <a:r>
              <a:rPr lang="en-US" dirty="0"/>
              <a:t>If OS maintains each scheduling queue as linked list, then the new process must be put in the Ready or Ready/Suspend list</a:t>
            </a:r>
          </a:p>
          <a:p>
            <a:pPr lvl="1"/>
            <a:r>
              <a:rPr lang="en-US" dirty="0"/>
              <a:t>Creates or expand other data structures</a:t>
            </a:r>
          </a:p>
          <a:p>
            <a:pPr lvl="2"/>
            <a:r>
              <a:rPr lang="en-US" dirty="0"/>
              <a:t>The OS may maintain an accounting file on each process to be used subsequently for billing or performance assessment purposes.</a:t>
            </a:r>
          </a:p>
          <a:p>
            <a:endParaRPr lang="en-US" dirty="0"/>
          </a:p>
        </p:txBody>
      </p:sp>
    </p:spTree>
    <p:extLst>
      <p:ext uri="{BB962C8B-B14F-4D97-AF65-F5344CB8AC3E}">
        <p14:creationId xmlns:p14="http://schemas.microsoft.com/office/powerpoint/2010/main" val="5665248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27621B-3F24-4357-9EFD-6E6E94AC5FF4}"/>
              </a:ext>
            </a:extLst>
          </p:cNvPr>
          <p:cNvSpPr>
            <a:spLocks noGrp="1"/>
          </p:cNvSpPr>
          <p:nvPr>
            <p:ph type="title"/>
          </p:nvPr>
        </p:nvSpPr>
        <p:spPr/>
        <p:txBody>
          <a:bodyPr>
            <a:normAutofit/>
          </a:bodyPr>
          <a:lstStyle/>
          <a:p>
            <a:pPr algn="ctr"/>
            <a:r>
              <a:rPr lang="en-IN" sz="4400" dirty="0"/>
              <a:t>Process/Context Switching and </a:t>
            </a:r>
            <a:br>
              <a:rPr lang="en-IN" sz="4400" dirty="0"/>
            </a:br>
            <a:r>
              <a:rPr lang="en-IN" sz="4400" dirty="0"/>
              <a:t>Mode Switching</a:t>
            </a:r>
            <a:endParaRPr lang="en-US" sz="4400" dirty="0"/>
          </a:p>
        </p:txBody>
      </p:sp>
      <p:sp>
        <p:nvSpPr>
          <p:cNvPr id="5" name="Text Placeholder 4">
            <a:extLst>
              <a:ext uri="{FF2B5EF4-FFF2-40B4-BE49-F238E27FC236}">
                <a16:creationId xmlns:a16="http://schemas.microsoft.com/office/drawing/2014/main" id="{41B4D71E-FFAB-4EEB-8274-DE0B2BC982B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313267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9D4D-12C2-41A8-A05F-A996B5BA0F88}"/>
              </a:ext>
            </a:extLst>
          </p:cNvPr>
          <p:cNvSpPr>
            <a:spLocks noGrp="1"/>
          </p:cNvSpPr>
          <p:nvPr>
            <p:ph type="title"/>
          </p:nvPr>
        </p:nvSpPr>
        <p:spPr/>
        <p:txBody>
          <a:bodyPr/>
          <a:lstStyle/>
          <a:p>
            <a:r>
              <a:rPr lang="en-IN" dirty="0"/>
              <a:t>Process Control – </a:t>
            </a:r>
            <a:r>
              <a:rPr lang="en-IN" dirty="0">
                <a:solidFill>
                  <a:srgbClr val="FF0000"/>
                </a:solidFill>
              </a:rPr>
              <a:t>Process Switching</a:t>
            </a:r>
            <a:endParaRPr lang="en-US" dirty="0">
              <a:solidFill>
                <a:srgbClr val="FF0000"/>
              </a:solidFill>
            </a:endParaRPr>
          </a:p>
        </p:txBody>
      </p:sp>
      <p:sp>
        <p:nvSpPr>
          <p:cNvPr id="3" name="Content Placeholder 2">
            <a:extLst>
              <a:ext uri="{FF2B5EF4-FFF2-40B4-BE49-F238E27FC236}">
                <a16:creationId xmlns:a16="http://schemas.microsoft.com/office/drawing/2014/main" id="{ED98F400-2CAB-4F6E-9C46-F5C0EBBBCFA8}"/>
              </a:ext>
            </a:extLst>
          </p:cNvPr>
          <p:cNvSpPr>
            <a:spLocks noGrp="1"/>
          </p:cNvSpPr>
          <p:nvPr>
            <p:ph idx="1"/>
          </p:nvPr>
        </p:nvSpPr>
        <p:spPr/>
        <p:txBody>
          <a:bodyPr/>
          <a:lstStyle/>
          <a:p>
            <a:r>
              <a:rPr lang="en-US" dirty="0"/>
              <a:t>At some time, a running process is interrupted and the OS assigns another process to the Running state and turns control over to that process.</a:t>
            </a:r>
          </a:p>
          <a:p>
            <a:r>
              <a:rPr lang="en-US" dirty="0"/>
              <a:t>Several design issues are raised regarding process switching</a:t>
            </a:r>
          </a:p>
          <a:p>
            <a:pPr lvl="1"/>
            <a:r>
              <a:rPr lang="en-US" dirty="0"/>
              <a:t>What events trigger a process switch? </a:t>
            </a:r>
          </a:p>
          <a:p>
            <a:pPr lvl="1"/>
            <a:r>
              <a:rPr lang="en-US" dirty="0"/>
              <a:t>We must distinguish between mode switching and process switching.</a:t>
            </a:r>
          </a:p>
          <a:p>
            <a:pPr lvl="1"/>
            <a:r>
              <a:rPr lang="en-US" dirty="0"/>
              <a:t>What must the OS do to the various data structures under its control to achieve a process switch?</a:t>
            </a:r>
          </a:p>
          <a:p>
            <a:endParaRPr lang="en-US" dirty="0"/>
          </a:p>
        </p:txBody>
      </p:sp>
    </p:spTree>
    <p:extLst>
      <p:ext uri="{BB962C8B-B14F-4D97-AF65-F5344CB8AC3E}">
        <p14:creationId xmlns:p14="http://schemas.microsoft.com/office/powerpoint/2010/main" val="321500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385A-8FAC-409E-B318-3CB24061FA1D}"/>
              </a:ext>
            </a:extLst>
          </p:cNvPr>
          <p:cNvSpPr>
            <a:spLocks noGrp="1"/>
          </p:cNvSpPr>
          <p:nvPr>
            <p:ph type="title"/>
          </p:nvPr>
        </p:nvSpPr>
        <p:spPr/>
        <p:txBody>
          <a:bodyPr/>
          <a:lstStyle/>
          <a:p>
            <a:r>
              <a:rPr lang="en-US" dirty="0"/>
              <a:t>The Process</a:t>
            </a:r>
          </a:p>
        </p:txBody>
      </p:sp>
      <p:sp>
        <p:nvSpPr>
          <p:cNvPr id="3" name="Content Placeholder 2">
            <a:extLst>
              <a:ext uri="{FF2B5EF4-FFF2-40B4-BE49-F238E27FC236}">
                <a16:creationId xmlns:a16="http://schemas.microsoft.com/office/drawing/2014/main" id="{8A4462EE-6A97-4830-A223-BD85EB102A01}"/>
              </a:ext>
            </a:extLst>
          </p:cNvPr>
          <p:cNvSpPr>
            <a:spLocks noGrp="1"/>
          </p:cNvSpPr>
          <p:nvPr>
            <p:ph idx="1"/>
          </p:nvPr>
        </p:nvSpPr>
        <p:spPr/>
        <p:txBody>
          <a:bodyPr>
            <a:normAutofit/>
          </a:bodyPr>
          <a:lstStyle/>
          <a:p>
            <a:r>
              <a:rPr lang="en-IN" sz="2400" dirty="0"/>
              <a:t>A program by itself is not a process.</a:t>
            </a:r>
          </a:p>
          <a:p>
            <a:r>
              <a:rPr lang="en-IN" sz="2400" dirty="0"/>
              <a:t>A program is a passive entity, such as a file containing a list of instructions stored on a disk (often an exe file).</a:t>
            </a:r>
          </a:p>
          <a:p>
            <a:r>
              <a:rPr lang="en-IN" sz="2400" dirty="0"/>
              <a:t>A process is an active entity with a program counter specifying the next instruction to execute and a set of associated resources.</a:t>
            </a:r>
          </a:p>
          <a:p>
            <a:r>
              <a:rPr lang="en-IN" sz="2400" dirty="0"/>
              <a:t>A program becomes a process when an exe file is loaded into memory.</a:t>
            </a:r>
          </a:p>
          <a:p>
            <a:pPr lvl="1"/>
            <a:r>
              <a:rPr lang="en-IN" sz="2000" dirty="0" err="1"/>
              <a:t>Eg</a:t>
            </a:r>
            <a:r>
              <a:rPr lang="en-IN" sz="2000" dirty="0"/>
              <a:t>: double clicking pgm.exe  (or) typing ./</a:t>
            </a:r>
            <a:r>
              <a:rPr lang="en-IN" sz="2000" dirty="0" err="1"/>
              <a:t>a.out</a:t>
            </a:r>
            <a:r>
              <a:rPr lang="en-IN" sz="2000" dirty="0"/>
              <a:t> in command prompt</a:t>
            </a:r>
            <a:endParaRPr lang="en-US" sz="2000" dirty="0"/>
          </a:p>
        </p:txBody>
      </p:sp>
      <p:sp>
        <p:nvSpPr>
          <p:cNvPr id="4" name="Rectangle 3">
            <a:extLst>
              <a:ext uri="{FF2B5EF4-FFF2-40B4-BE49-F238E27FC236}">
                <a16:creationId xmlns:a16="http://schemas.microsoft.com/office/drawing/2014/main" id="{F8007FAF-A904-4856-9C49-9E355D63E98C}"/>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80687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4FDA-1F78-475F-A7E6-3326CD9A522E}"/>
              </a:ext>
            </a:extLst>
          </p:cNvPr>
          <p:cNvSpPr>
            <a:spLocks noGrp="1"/>
          </p:cNvSpPr>
          <p:nvPr>
            <p:ph type="title"/>
          </p:nvPr>
        </p:nvSpPr>
        <p:spPr/>
        <p:txBody>
          <a:bodyPr/>
          <a:lstStyle/>
          <a:p>
            <a:r>
              <a:rPr lang="en-IN" dirty="0"/>
              <a:t>When to switch processes?</a:t>
            </a:r>
            <a:endParaRPr lang="en-US" dirty="0"/>
          </a:p>
        </p:txBody>
      </p:sp>
      <p:sp>
        <p:nvSpPr>
          <p:cNvPr id="3" name="Content Placeholder 2">
            <a:extLst>
              <a:ext uri="{FF2B5EF4-FFF2-40B4-BE49-F238E27FC236}">
                <a16:creationId xmlns:a16="http://schemas.microsoft.com/office/drawing/2014/main" id="{F1BFB0B2-66B9-4C17-A03D-3AF850168828}"/>
              </a:ext>
            </a:extLst>
          </p:cNvPr>
          <p:cNvSpPr>
            <a:spLocks noGrp="1"/>
          </p:cNvSpPr>
          <p:nvPr>
            <p:ph idx="1"/>
          </p:nvPr>
        </p:nvSpPr>
        <p:spPr/>
        <p:txBody>
          <a:bodyPr/>
          <a:lstStyle/>
          <a:p>
            <a:r>
              <a:rPr lang="en-US" dirty="0"/>
              <a:t>A process switch may occur any time that the OS has gained control from the currently running process. Possible events giving OS control are: </a:t>
            </a:r>
          </a:p>
          <a:p>
            <a:endParaRPr lang="en-US" dirty="0"/>
          </a:p>
        </p:txBody>
      </p:sp>
      <p:pic>
        <p:nvPicPr>
          <p:cNvPr id="4" name="Picture 3">
            <a:extLst>
              <a:ext uri="{FF2B5EF4-FFF2-40B4-BE49-F238E27FC236}">
                <a16:creationId xmlns:a16="http://schemas.microsoft.com/office/drawing/2014/main" id="{9F6ACFA7-CFC5-4173-9CA6-9399525B4F40}"/>
              </a:ext>
            </a:extLst>
          </p:cNvPr>
          <p:cNvPicPr>
            <a:picLocks noChangeAspect="1"/>
          </p:cNvPicPr>
          <p:nvPr/>
        </p:nvPicPr>
        <p:blipFill>
          <a:blip r:embed="rId2"/>
          <a:stretch>
            <a:fillRect/>
          </a:stretch>
        </p:blipFill>
        <p:spPr>
          <a:xfrm>
            <a:off x="2280794" y="3079927"/>
            <a:ext cx="8419306" cy="3097036"/>
          </a:xfrm>
          <a:prstGeom prst="rect">
            <a:avLst/>
          </a:prstGeom>
        </p:spPr>
      </p:pic>
    </p:spTree>
    <p:extLst>
      <p:ext uri="{BB962C8B-B14F-4D97-AF65-F5344CB8AC3E}">
        <p14:creationId xmlns:p14="http://schemas.microsoft.com/office/powerpoint/2010/main" val="36039010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23CF3-34CA-4E26-9105-5CC33F71087E}"/>
              </a:ext>
            </a:extLst>
          </p:cNvPr>
          <p:cNvSpPr>
            <a:spLocks noGrp="1"/>
          </p:cNvSpPr>
          <p:nvPr>
            <p:ph type="title"/>
          </p:nvPr>
        </p:nvSpPr>
        <p:spPr/>
        <p:txBody>
          <a:bodyPr/>
          <a:lstStyle/>
          <a:p>
            <a:r>
              <a:rPr lang="en-IN" dirty="0"/>
              <a:t>Process Control – Process Switching</a:t>
            </a:r>
            <a:endParaRPr lang="en-US" dirty="0"/>
          </a:p>
        </p:txBody>
      </p:sp>
      <p:sp>
        <p:nvSpPr>
          <p:cNvPr id="3" name="Content Placeholder 2">
            <a:extLst>
              <a:ext uri="{FF2B5EF4-FFF2-40B4-BE49-F238E27FC236}">
                <a16:creationId xmlns:a16="http://schemas.microsoft.com/office/drawing/2014/main" id="{A1A8A66A-08EA-4420-9B74-8000AC2A8D3D}"/>
              </a:ext>
            </a:extLst>
          </p:cNvPr>
          <p:cNvSpPr>
            <a:spLocks noGrp="1"/>
          </p:cNvSpPr>
          <p:nvPr>
            <p:ph idx="1"/>
          </p:nvPr>
        </p:nvSpPr>
        <p:spPr/>
        <p:txBody>
          <a:bodyPr>
            <a:normAutofit/>
          </a:bodyPr>
          <a:lstStyle/>
          <a:p>
            <a:r>
              <a:rPr lang="en-US" sz="2400" dirty="0"/>
              <a:t>Two kinds of system interrupts, </a:t>
            </a:r>
          </a:p>
          <a:p>
            <a:pPr lvl="1"/>
            <a:r>
              <a:rPr lang="en-US" dirty="0"/>
              <a:t>one is simply called an interrupt, </a:t>
            </a:r>
          </a:p>
          <a:p>
            <a:pPr lvl="1"/>
            <a:r>
              <a:rPr lang="en-US" dirty="0"/>
              <a:t>and the other called a trap.</a:t>
            </a:r>
          </a:p>
          <a:p>
            <a:r>
              <a:rPr lang="en-US" sz="2400" dirty="0"/>
              <a:t>“Interrupts” are due to some sort of event that is external to and independent of the currently running process, such as the completion of an I/O operation. </a:t>
            </a:r>
          </a:p>
          <a:p>
            <a:r>
              <a:rPr lang="en-US" sz="2400" dirty="0"/>
              <a:t>With an ordinary interrupt, control is first transferred to an interrupt handler, which does some basic housekeeping and then branches to an OS routine that is concerned with the particular type of interrupt that has occurred.</a:t>
            </a:r>
          </a:p>
          <a:p>
            <a:r>
              <a:rPr lang="en-US" sz="2400" dirty="0"/>
              <a:t>“Traps” relate to an error or exception condition generated within the currently running process, such as an illegal file access attempt.</a:t>
            </a:r>
          </a:p>
          <a:p>
            <a:endParaRPr lang="en-US" sz="2400" dirty="0"/>
          </a:p>
          <a:p>
            <a:endParaRPr lang="en-US" sz="2400" dirty="0"/>
          </a:p>
        </p:txBody>
      </p:sp>
    </p:spTree>
    <p:extLst>
      <p:ext uri="{BB962C8B-B14F-4D97-AF65-F5344CB8AC3E}">
        <p14:creationId xmlns:p14="http://schemas.microsoft.com/office/powerpoint/2010/main" val="19143082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078CB-E4EE-4AD7-A955-B5A6AD3440F9}"/>
              </a:ext>
            </a:extLst>
          </p:cNvPr>
          <p:cNvSpPr>
            <a:spLocks noGrp="1"/>
          </p:cNvSpPr>
          <p:nvPr>
            <p:ph type="title"/>
          </p:nvPr>
        </p:nvSpPr>
        <p:spPr/>
        <p:txBody>
          <a:bodyPr/>
          <a:lstStyle/>
          <a:p>
            <a:r>
              <a:rPr lang="en-IN" dirty="0"/>
              <a:t>Process Control – Process Switching</a:t>
            </a:r>
            <a:endParaRPr lang="en-US" dirty="0"/>
          </a:p>
        </p:txBody>
      </p:sp>
      <p:sp>
        <p:nvSpPr>
          <p:cNvPr id="3" name="Content Placeholder 2">
            <a:extLst>
              <a:ext uri="{FF2B5EF4-FFF2-40B4-BE49-F238E27FC236}">
                <a16:creationId xmlns:a16="http://schemas.microsoft.com/office/drawing/2014/main" id="{AD938310-49C8-49FE-9CDD-911A6FA61F11}"/>
              </a:ext>
            </a:extLst>
          </p:cNvPr>
          <p:cNvSpPr>
            <a:spLocks noGrp="1"/>
          </p:cNvSpPr>
          <p:nvPr>
            <p:ph idx="1"/>
          </p:nvPr>
        </p:nvSpPr>
        <p:spPr/>
        <p:txBody>
          <a:bodyPr>
            <a:noAutofit/>
          </a:bodyPr>
          <a:lstStyle/>
          <a:p>
            <a:r>
              <a:rPr lang="en-US" sz="2400" dirty="0"/>
              <a:t>With traps, the OS determines if the error or exception condition is fatal. </a:t>
            </a:r>
          </a:p>
          <a:p>
            <a:pPr lvl="1"/>
            <a:r>
              <a:rPr lang="en-US" sz="2000" dirty="0"/>
              <a:t>If so, then the currently running process is moved to the Exit state and a process switch occurs. </a:t>
            </a:r>
          </a:p>
          <a:p>
            <a:pPr lvl="1"/>
            <a:r>
              <a:rPr lang="en-US" sz="2000" dirty="0"/>
              <a:t>If not, then the action of the OS will depend on the nature of the error and the design of the OS.</a:t>
            </a:r>
          </a:p>
          <a:p>
            <a:pPr lvl="2"/>
            <a:r>
              <a:rPr lang="en-US" sz="1600" dirty="0"/>
              <a:t>It may attempt some recovery procedure or simply notify the user.</a:t>
            </a:r>
          </a:p>
          <a:p>
            <a:pPr lvl="2"/>
            <a:r>
              <a:rPr lang="en-US" sz="1600" dirty="0"/>
              <a:t>It may do a process switch or resume the currently running process.</a:t>
            </a:r>
          </a:p>
          <a:p>
            <a:r>
              <a:rPr lang="en-US" sz="2400" dirty="0"/>
              <a:t>Finally, the OS may be activated by a supervisor call from the program being executed. </a:t>
            </a:r>
          </a:p>
          <a:p>
            <a:pPr lvl="1"/>
            <a:r>
              <a:rPr lang="en-US" sz="2000" dirty="0"/>
              <a:t>For example, a user process is running and an instruction is executed that requests an I/O operation, such as a file open.</a:t>
            </a:r>
          </a:p>
          <a:p>
            <a:r>
              <a:rPr lang="en-US" sz="2400" dirty="0"/>
              <a:t>This call results in a transfer to a routine that is part of the operating system code. The use of a system call may place the user process in the Blocked state.</a:t>
            </a:r>
          </a:p>
          <a:p>
            <a:endParaRPr lang="en-US" sz="2400" dirty="0"/>
          </a:p>
        </p:txBody>
      </p:sp>
    </p:spTree>
    <p:extLst>
      <p:ext uri="{BB962C8B-B14F-4D97-AF65-F5344CB8AC3E}">
        <p14:creationId xmlns:p14="http://schemas.microsoft.com/office/powerpoint/2010/main" val="3651680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5CD5-EEC0-493C-882B-380BAA16763C}"/>
              </a:ext>
            </a:extLst>
          </p:cNvPr>
          <p:cNvSpPr>
            <a:spLocks noGrp="1"/>
          </p:cNvSpPr>
          <p:nvPr>
            <p:ph type="title"/>
          </p:nvPr>
        </p:nvSpPr>
        <p:spPr/>
        <p:txBody>
          <a:bodyPr/>
          <a:lstStyle/>
          <a:p>
            <a:r>
              <a:rPr lang="en-IN" dirty="0"/>
              <a:t>Different Kinds of Interrupts</a:t>
            </a:r>
            <a:endParaRPr lang="en-US" dirty="0"/>
          </a:p>
        </p:txBody>
      </p:sp>
      <p:sp>
        <p:nvSpPr>
          <p:cNvPr id="3" name="Content Placeholder 2">
            <a:extLst>
              <a:ext uri="{FF2B5EF4-FFF2-40B4-BE49-F238E27FC236}">
                <a16:creationId xmlns:a16="http://schemas.microsoft.com/office/drawing/2014/main" id="{6EB87420-B69B-447D-B7D5-2EA2A444C9EF}"/>
              </a:ext>
            </a:extLst>
          </p:cNvPr>
          <p:cNvSpPr>
            <a:spLocks noGrp="1"/>
          </p:cNvSpPr>
          <p:nvPr>
            <p:ph idx="1"/>
          </p:nvPr>
        </p:nvSpPr>
        <p:spPr/>
        <p:txBody>
          <a:bodyPr/>
          <a:lstStyle/>
          <a:p>
            <a:r>
              <a:rPr lang="en-IN" dirty="0"/>
              <a:t>Clock Interrupt</a:t>
            </a:r>
          </a:p>
          <a:p>
            <a:pPr lvl="1"/>
            <a:r>
              <a:rPr lang="en-IN" dirty="0"/>
              <a:t>The OS determines whether the currently running process has been executing for maximum allowable unit of time referred to as </a:t>
            </a:r>
            <a:r>
              <a:rPr lang="en-IN" dirty="0">
                <a:solidFill>
                  <a:srgbClr val="FF0000"/>
                </a:solidFill>
              </a:rPr>
              <a:t>time slice</a:t>
            </a:r>
            <a:r>
              <a:rPr lang="en-IN" dirty="0"/>
              <a:t>. If so, this process must be switched to a ready state and another process dispatched.</a:t>
            </a:r>
          </a:p>
          <a:p>
            <a:r>
              <a:rPr lang="en-IN" dirty="0"/>
              <a:t>I/O Interrupt</a:t>
            </a:r>
          </a:p>
          <a:p>
            <a:pPr lvl="1"/>
            <a:r>
              <a:rPr lang="en-IN" dirty="0"/>
              <a:t>If the I/O operation completes for which one or more processes are waiting, then OS moves all those processes from blocked state to ready state. Then OS may continue with currently running process or schedule another high priority process that has been unblocked.</a:t>
            </a:r>
          </a:p>
        </p:txBody>
      </p:sp>
    </p:spTree>
    <p:extLst>
      <p:ext uri="{BB962C8B-B14F-4D97-AF65-F5344CB8AC3E}">
        <p14:creationId xmlns:p14="http://schemas.microsoft.com/office/powerpoint/2010/main" val="40113203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5A605-8845-4349-A4E6-FAD232A425A9}"/>
              </a:ext>
            </a:extLst>
          </p:cNvPr>
          <p:cNvSpPr>
            <a:spLocks noGrp="1"/>
          </p:cNvSpPr>
          <p:nvPr>
            <p:ph type="title"/>
          </p:nvPr>
        </p:nvSpPr>
        <p:spPr/>
        <p:txBody>
          <a:bodyPr/>
          <a:lstStyle/>
          <a:p>
            <a:r>
              <a:rPr lang="en-US" dirty="0"/>
              <a:t>Different Kinds of Interrupts</a:t>
            </a:r>
          </a:p>
        </p:txBody>
      </p:sp>
      <p:sp>
        <p:nvSpPr>
          <p:cNvPr id="3" name="Content Placeholder 2">
            <a:extLst>
              <a:ext uri="{FF2B5EF4-FFF2-40B4-BE49-F238E27FC236}">
                <a16:creationId xmlns:a16="http://schemas.microsoft.com/office/drawing/2014/main" id="{ACBA17DD-2130-47E8-8B0C-931790C1C9C8}"/>
              </a:ext>
            </a:extLst>
          </p:cNvPr>
          <p:cNvSpPr>
            <a:spLocks noGrp="1"/>
          </p:cNvSpPr>
          <p:nvPr>
            <p:ph idx="1"/>
          </p:nvPr>
        </p:nvSpPr>
        <p:spPr/>
        <p:txBody>
          <a:bodyPr>
            <a:normAutofit/>
          </a:bodyPr>
          <a:lstStyle/>
          <a:p>
            <a:r>
              <a:rPr lang="en-US" dirty="0"/>
              <a:t>Memory Fault</a:t>
            </a:r>
          </a:p>
          <a:p>
            <a:pPr lvl="1"/>
            <a:r>
              <a:rPr lang="en-US" dirty="0"/>
              <a:t>The processor encounters a virtual memory address reference for a word that is not in main memory. The OS must bring in the block of memory containing the reference from secondary memory to main memory.</a:t>
            </a:r>
          </a:p>
          <a:p>
            <a:pPr lvl="1"/>
            <a:r>
              <a:rPr lang="en-US" dirty="0"/>
              <a:t>After the I/O request is issued to bring in the block of memory, the process with the memory fault is placed in a blocked state; the OS then performs a process switch to resume execution of another process.</a:t>
            </a:r>
          </a:p>
          <a:p>
            <a:pPr lvl="1"/>
            <a:r>
              <a:rPr lang="en-US" dirty="0"/>
              <a:t>After the desired block is brought into memory, that process is placed in the Ready state.</a:t>
            </a:r>
          </a:p>
        </p:txBody>
      </p:sp>
    </p:spTree>
    <p:extLst>
      <p:ext uri="{BB962C8B-B14F-4D97-AF65-F5344CB8AC3E}">
        <p14:creationId xmlns:p14="http://schemas.microsoft.com/office/powerpoint/2010/main" val="2052611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EBEE-0446-4EA1-920C-E4D0953E85D8}"/>
              </a:ext>
            </a:extLst>
          </p:cNvPr>
          <p:cNvSpPr>
            <a:spLocks noGrp="1"/>
          </p:cNvSpPr>
          <p:nvPr>
            <p:ph type="title"/>
          </p:nvPr>
        </p:nvSpPr>
        <p:spPr/>
        <p:txBody>
          <a:bodyPr/>
          <a:lstStyle/>
          <a:p>
            <a:r>
              <a:rPr lang="en-IN" dirty="0"/>
              <a:t>Process Control – </a:t>
            </a:r>
            <a:r>
              <a:rPr lang="en-IN" dirty="0">
                <a:solidFill>
                  <a:srgbClr val="FF0000"/>
                </a:solidFill>
              </a:rPr>
              <a:t>Mode Switching</a:t>
            </a:r>
            <a:endParaRPr lang="en-US" dirty="0">
              <a:solidFill>
                <a:srgbClr val="FF0000"/>
              </a:solidFill>
            </a:endParaRPr>
          </a:p>
        </p:txBody>
      </p:sp>
      <p:sp>
        <p:nvSpPr>
          <p:cNvPr id="3" name="Content Placeholder 2">
            <a:extLst>
              <a:ext uri="{FF2B5EF4-FFF2-40B4-BE49-F238E27FC236}">
                <a16:creationId xmlns:a16="http://schemas.microsoft.com/office/drawing/2014/main" id="{4F8AC385-EB37-4874-A03E-1AE56B262CCA}"/>
              </a:ext>
            </a:extLst>
          </p:cNvPr>
          <p:cNvSpPr>
            <a:spLocks noGrp="1"/>
          </p:cNvSpPr>
          <p:nvPr>
            <p:ph idx="1"/>
          </p:nvPr>
        </p:nvSpPr>
        <p:spPr/>
        <p:txBody>
          <a:bodyPr>
            <a:normAutofit/>
          </a:bodyPr>
          <a:lstStyle/>
          <a:p>
            <a:r>
              <a:rPr lang="en-IN" sz="2400" dirty="0"/>
              <a:t>In the interrupt stage, the processor checks for interrupt. If an interrupt is pending, the processor does the following:</a:t>
            </a:r>
          </a:p>
          <a:p>
            <a:pPr lvl="1"/>
            <a:r>
              <a:rPr lang="en-IN" dirty="0"/>
              <a:t>It sets the program counter to the starting address of an interrupt handler program.</a:t>
            </a:r>
          </a:p>
          <a:p>
            <a:pPr lvl="1"/>
            <a:r>
              <a:rPr lang="en-IN" dirty="0"/>
              <a:t>It switches from user to kernel mode so that the interrupt processing code may include privileged instructions.</a:t>
            </a:r>
          </a:p>
          <a:p>
            <a:r>
              <a:rPr lang="en-US" sz="2400" dirty="0"/>
              <a:t>The processor now proceeds to fetch stage and fetches the first instruction of the interrupt handler program, which will service the interrupt.</a:t>
            </a:r>
          </a:p>
          <a:p>
            <a:r>
              <a:rPr lang="en-US" sz="2400" dirty="0"/>
              <a:t>Now the context of the process that has been interrupted is saved into that PCB of the interrupted program.</a:t>
            </a:r>
          </a:p>
        </p:txBody>
      </p:sp>
    </p:spTree>
    <p:extLst>
      <p:ext uri="{BB962C8B-B14F-4D97-AF65-F5344CB8AC3E}">
        <p14:creationId xmlns:p14="http://schemas.microsoft.com/office/powerpoint/2010/main" val="7536899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ADFA-C92A-4063-A098-4D8B4E51ECF9}"/>
              </a:ext>
            </a:extLst>
          </p:cNvPr>
          <p:cNvSpPr>
            <a:spLocks noGrp="1"/>
          </p:cNvSpPr>
          <p:nvPr>
            <p:ph type="title"/>
          </p:nvPr>
        </p:nvSpPr>
        <p:spPr/>
        <p:txBody>
          <a:bodyPr/>
          <a:lstStyle/>
          <a:p>
            <a:r>
              <a:rPr lang="en-IN" dirty="0"/>
              <a:t>Process Control – Mode Switching</a:t>
            </a:r>
            <a:endParaRPr lang="en-US" dirty="0"/>
          </a:p>
        </p:txBody>
      </p:sp>
      <p:sp>
        <p:nvSpPr>
          <p:cNvPr id="3" name="Content Placeholder 2">
            <a:extLst>
              <a:ext uri="{FF2B5EF4-FFF2-40B4-BE49-F238E27FC236}">
                <a16:creationId xmlns:a16="http://schemas.microsoft.com/office/drawing/2014/main" id="{FAB1C974-00E1-4501-A13F-AD08A92165AC}"/>
              </a:ext>
            </a:extLst>
          </p:cNvPr>
          <p:cNvSpPr>
            <a:spLocks noGrp="1"/>
          </p:cNvSpPr>
          <p:nvPr>
            <p:ph idx="1"/>
          </p:nvPr>
        </p:nvSpPr>
        <p:spPr/>
        <p:txBody>
          <a:bodyPr>
            <a:normAutofit/>
          </a:bodyPr>
          <a:lstStyle/>
          <a:p>
            <a:r>
              <a:rPr lang="en-IN" sz="2400" dirty="0"/>
              <a:t>What is the context of the process that gets saved when that interrupt occurs?</a:t>
            </a:r>
          </a:p>
          <a:p>
            <a:r>
              <a:rPr lang="en-US" sz="2400" dirty="0"/>
              <a:t>It must include any information that may be altered by the execution of the interrupt handler and that will be needed to resume the program that was interrupted.</a:t>
            </a:r>
          </a:p>
          <a:p>
            <a:r>
              <a:rPr lang="en-US" sz="2400" dirty="0"/>
              <a:t>Thus the portion of the PCB that was referred to as processor state information must be saved.</a:t>
            </a:r>
          </a:p>
          <a:p>
            <a:r>
              <a:rPr lang="en-US" sz="2400" dirty="0"/>
              <a:t>This includes the program counter, other processor registers and stack information.</a:t>
            </a:r>
          </a:p>
        </p:txBody>
      </p:sp>
    </p:spTree>
    <p:extLst>
      <p:ext uri="{BB962C8B-B14F-4D97-AF65-F5344CB8AC3E}">
        <p14:creationId xmlns:p14="http://schemas.microsoft.com/office/powerpoint/2010/main" val="40138986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CF74A-6F9B-4652-B63A-C2E9384973B5}"/>
              </a:ext>
            </a:extLst>
          </p:cNvPr>
          <p:cNvSpPr>
            <a:spLocks noGrp="1"/>
          </p:cNvSpPr>
          <p:nvPr>
            <p:ph type="title"/>
          </p:nvPr>
        </p:nvSpPr>
        <p:spPr/>
        <p:txBody>
          <a:bodyPr/>
          <a:lstStyle/>
          <a:p>
            <a:r>
              <a:rPr lang="en-IN" dirty="0"/>
              <a:t>Process Control – Mode Switching</a:t>
            </a:r>
            <a:endParaRPr lang="en-US" dirty="0"/>
          </a:p>
        </p:txBody>
      </p:sp>
      <p:sp>
        <p:nvSpPr>
          <p:cNvPr id="3" name="Content Placeholder 2">
            <a:extLst>
              <a:ext uri="{FF2B5EF4-FFF2-40B4-BE49-F238E27FC236}">
                <a16:creationId xmlns:a16="http://schemas.microsoft.com/office/drawing/2014/main" id="{4E56D946-EA24-4691-921E-807592518D86}"/>
              </a:ext>
            </a:extLst>
          </p:cNvPr>
          <p:cNvSpPr>
            <a:spLocks noGrp="1"/>
          </p:cNvSpPr>
          <p:nvPr>
            <p:ph idx="1"/>
          </p:nvPr>
        </p:nvSpPr>
        <p:spPr/>
        <p:txBody>
          <a:bodyPr>
            <a:normAutofit/>
          </a:bodyPr>
          <a:lstStyle/>
          <a:p>
            <a:r>
              <a:rPr lang="en-IN" sz="2400" dirty="0"/>
              <a:t>In most operating systems, the occurrence of an interrupt does not necessarily mean a process switch.</a:t>
            </a:r>
          </a:p>
          <a:p>
            <a:r>
              <a:rPr lang="en-IN" sz="2400" dirty="0"/>
              <a:t>It is possible that, after the interrupt handler has executed, the currently running process must resume execution.</a:t>
            </a:r>
          </a:p>
          <a:p>
            <a:r>
              <a:rPr lang="en-IN" sz="2400" dirty="0"/>
              <a:t>In that case, all that is necessary is to save the processor state information when the interrupt occurs and restore the information when control is returned to the program that was running.</a:t>
            </a:r>
          </a:p>
          <a:p>
            <a:r>
              <a:rPr lang="en-IN" sz="2400" dirty="0"/>
              <a:t>If the interrupt is to be followed by a switch to another process, then some work will need to be done.</a:t>
            </a:r>
            <a:endParaRPr lang="en-US" sz="2400" dirty="0"/>
          </a:p>
        </p:txBody>
      </p:sp>
    </p:spTree>
    <p:extLst>
      <p:ext uri="{BB962C8B-B14F-4D97-AF65-F5344CB8AC3E}">
        <p14:creationId xmlns:p14="http://schemas.microsoft.com/office/powerpoint/2010/main" val="33097056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5D97-58E5-4768-B156-7AD2C6E411E4}"/>
              </a:ext>
            </a:extLst>
          </p:cNvPr>
          <p:cNvSpPr>
            <a:spLocks noGrp="1"/>
          </p:cNvSpPr>
          <p:nvPr>
            <p:ph type="title"/>
          </p:nvPr>
        </p:nvSpPr>
        <p:spPr/>
        <p:txBody>
          <a:bodyPr/>
          <a:lstStyle/>
          <a:p>
            <a:r>
              <a:rPr lang="en-US" dirty="0"/>
              <a:t>Process Control – Change of Process State</a:t>
            </a:r>
          </a:p>
        </p:txBody>
      </p:sp>
      <p:sp>
        <p:nvSpPr>
          <p:cNvPr id="3" name="Content Placeholder 2">
            <a:extLst>
              <a:ext uri="{FF2B5EF4-FFF2-40B4-BE49-F238E27FC236}">
                <a16:creationId xmlns:a16="http://schemas.microsoft.com/office/drawing/2014/main" id="{0A687744-06F4-48C9-BD87-2FEADEF11704}"/>
              </a:ext>
            </a:extLst>
          </p:cNvPr>
          <p:cNvSpPr>
            <a:spLocks noGrp="1"/>
          </p:cNvSpPr>
          <p:nvPr>
            <p:ph idx="1"/>
          </p:nvPr>
        </p:nvSpPr>
        <p:spPr/>
        <p:txBody>
          <a:bodyPr>
            <a:normAutofit/>
          </a:bodyPr>
          <a:lstStyle/>
          <a:p>
            <a:r>
              <a:rPr lang="en-US" sz="2400" dirty="0"/>
              <a:t>A mode switch may occur without changing the state of the process that is currently in the running state.</a:t>
            </a:r>
          </a:p>
          <a:p>
            <a:r>
              <a:rPr lang="en-US" sz="2400" dirty="0"/>
              <a:t>In that case, the context saving and subsequent restoral involves little overhead.</a:t>
            </a:r>
          </a:p>
          <a:p>
            <a:r>
              <a:rPr lang="en-US" sz="2400" dirty="0"/>
              <a:t>If the currently running process is to be moved to another state (Ready, Blocked, etc.), then the OS must make substantial changes in its environment. </a:t>
            </a:r>
          </a:p>
          <a:p>
            <a:endParaRPr lang="en-US" sz="2400" dirty="0"/>
          </a:p>
        </p:txBody>
      </p:sp>
    </p:spTree>
    <p:extLst>
      <p:ext uri="{BB962C8B-B14F-4D97-AF65-F5344CB8AC3E}">
        <p14:creationId xmlns:p14="http://schemas.microsoft.com/office/powerpoint/2010/main" val="13107903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F8E9-AA1F-48ED-B1B6-C9574B84355D}"/>
              </a:ext>
            </a:extLst>
          </p:cNvPr>
          <p:cNvSpPr>
            <a:spLocks noGrp="1"/>
          </p:cNvSpPr>
          <p:nvPr>
            <p:ph type="title"/>
          </p:nvPr>
        </p:nvSpPr>
        <p:spPr/>
        <p:txBody>
          <a:bodyPr/>
          <a:lstStyle/>
          <a:p>
            <a:r>
              <a:rPr lang="en-US" dirty="0"/>
              <a:t>Process Control – Change of Process State</a:t>
            </a:r>
          </a:p>
        </p:txBody>
      </p:sp>
      <p:sp>
        <p:nvSpPr>
          <p:cNvPr id="3" name="Content Placeholder 2">
            <a:extLst>
              <a:ext uri="{FF2B5EF4-FFF2-40B4-BE49-F238E27FC236}">
                <a16:creationId xmlns:a16="http://schemas.microsoft.com/office/drawing/2014/main" id="{76324CA5-4D59-4240-858E-6F5681B0B564}"/>
              </a:ext>
            </a:extLst>
          </p:cNvPr>
          <p:cNvSpPr>
            <a:spLocks noGrp="1"/>
          </p:cNvSpPr>
          <p:nvPr>
            <p:ph idx="1"/>
          </p:nvPr>
        </p:nvSpPr>
        <p:spPr/>
        <p:txBody>
          <a:bodyPr>
            <a:noAutofit/>
          </a:bodyPr>
          <a:lstStyle/>
          <a:p>
            <a:r>
              <a:rPr lang="en-US" sz="2400" dirty="0"/>
              <a:t>The steps in a process switch are:</a:t>
            </a:r>
          </a:p>
          <a:p>
            <a:pPr lvl="1"/>
            <a:r>
              <a:rPr lang="en-US" dirty="0"/>
              <a:t>Save context of processor including program counter and other registers</a:t>
            </a:r>
          </a:p>
          <a:p>
            <a:pPr lvl="1"/>
            <a:r>
              <a:rPr lang="en-US" dirty="0"/>
              <a:t>Update the process control block of the process that is currently in the Running state</a:t>
            </a:r>
          </a:p>
          <a:p>
            <a:pPr lvl="1"/>
            <a:r>
              <a:rPr lang="en-US" dirty="0"/>
              <a:t>Move process control block to appropriate queue – ready; blocked; ready/suspend</a:t>
            </a:r>
          </a:p>
          <a:p>
            <a:pPr lvl="1"/>
            <a:r>
              <a:rPr lang="en-US" dirty="0"/>
              <a:t>Select another process for execution</a:t>
            </a:r>
          </a:p>
          <a:p>
            <a:pPr lvl="1"/>
            <a:r>
              <a:rPr lang="en-US" dirty="0"/>
              <a:t>Update the process control block of the process selected</a:t>
            </a:r>
          </a:p>
          <a:p>
            <a:pPr lvl="1"/>
            <a:r>
              <a:rPr lang="en-US" dirty="0"/>
              <a:t>Update memory-management data structures</a:t>
            </a:r>
          </a:p>
          <a:p>
            <a:pPr lvl="1"/>
            <a:r>
              <a:rPr lang="en-US" dirty="0"/>
              <a:t>Restore context of the selected process</a:t>
            </a:r>
          </a:p>
          <a:p>
            <a:r>
              <a:rPr lang="en-US" sz="2400" dirty="0"/>
              <a:t>Thus the process switch, which involves a state change, requires more effort, than a mode switch</a:t>
            </a:r>
          </a:p>
        </p:txBody>
      </p:sp>
    </p:spTree>
    <p:extLst>
      <p:ext uri="{BB962C8B-B14F-4D97-AF65-F5344CB8AC3E}">
        <p14:creationId xmlns:p14="http://schemas.microsoft.com/office/powerpoint/2010/main" val="134888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F527C-5611-400C-9B79-F65F5C3893B0}"/>
              </a:ext>
            </a:extLst>
          </p:cNvPr>
          <p:cNvSpPr>
            <a:spLocks noGrp="1"/>
          </p:cNvSpPr>
          <p:nvPr>
            <p:ph type="title"/>
          </p:nvPr>
        </p:nvSpPr>
        <p:spPr/>
        <p:txBody>
          <a:bodyPr/>
          <a:lstStyle/>
          <a:p>
            <a:r>
              <a:rPr lang="en-US" dirty="0"/>
              <a:t>The Process</a:t>
            </a:r>
          </a:p>
        </p:txBody>
      </p:sp>
      <p:sp>
        <p:nvSpPr>
          <p:cNvPr id="3" name="Content Placeholder 2">
            <a:extLst>
              <a:ext uri="{FF2B5EF4-FFF2-40B4-BE49-F238E27FC236}">
                <a16:creationId xmlns:a16="http://schemas.microsoft.com/office/drawing/2014/main" id="{7F771C5F-B88F-4404-8A61-5512D70194D2}"/>
              </a:ext>
            </a:extLst>
          </p:cNvPr>
          <p:cNvSpPr>
            <a:spLocks noGrp="1"/>
          </p:cNvSpPr>
          <p:nvPr>
            <p:ph idx="1"/>
          </p:nvPr>
        </p:nvSpPr>
        <p:spPr/>
        <p:txBody>
          <a:bodyPr>
            <a:normAutofit/>
          </a:bodyPr>
          <a:lstStyle/>
          <a:p>
            <a:r>
              <a:rPr lang="en-IN" sz="2400" dirty="0"/>
              <a:t>Although two processes may be associated with same program, they are nevertheless two separate execution sequences.</a:t>
            </a:r>
          </a:p>
          <a:p>
            <a:r>
              <a:rPr lang="en-IN" sz="2400" dirty="0" err="1"/>
              <a:t>Eg</a:t>
            </a:r>
            <a:r>
              <a:rPr lang="en-IN" sz="2400" dirty="0"/>
              <a:t>: </a:t>
            </a:r>
          </a:p>
          <a:p>
            <a:pPr lvl="1"/>
            <a:r>
              <a:rPr lang="en-IN" dirty="0"/>
              <a:t>Several users running same copy of the mail program.</a:t>
            </a:r>
          </a:p>
          <a:p>
            <a:pPr marL="457200" lvl="1" indent="0" algn="ctr">
              <a:buNone/>
            </a:pPr>
            <a:r>
              <a:rPr lang="en-IN" dirty="0"/>
              <a:t>(or)</a:t>
            </a:r>
          </a:p>
          <a:p>
            <a:pPr lvl="1"/>
            <a:r>
              <a:rPr lang="en-IN" dirty="0"/>
              <a:t>The same user may invoke many copies of the web browser program.</a:t>
            </a:r>
          </a:p>
          <a:p>
            <a:pPr marL="228600" lvl="1">
              <a:spcBef>
                <a:spcPts val="1000"/>
              </a:spcBef>
            </a:pPr>
            <a:r>
              <a:rPr lang="en-IN" dirty="0"/>
              <a:t>Each of these is a separate process and although the text sections are equivalent, the data, heap and stack segments vary.</a:t>
            </a:r>
          </a:p>
          <a:p>
            <a:pPr lvl="1"/>
            <a:endParaRPr lang="en-IN" dirty="0"/>
          </a:p>
        </p:txBody>
      </p:sp>
      <p:sp>
        <p:nvSpPr>
          <p:cNvPr id="4" name="Rectangle 3">
            <a:extLst>
              <a:ext uri="{FF2B5EF4-FFF2-40B4-BE49-F238E27FC236}">
                <a16:creationId xmlns:a16="http://schemas.microsoft.com/office/drawing/2014/main" id="{7863C587-77A0-49CB-937C-B9D919FBD4E8}"/>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1740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96732-E886-4ED1-BE37-DFE9B7C78EAF}"/>
              </a:ext>
            </a:extLst>
          </p:cNvPr>
          <p:cNvSpPr>
            <a:spLocks noGrp="1"/>
          </p:cNvSpPr>
          <p:nvPr>
            <p:ph type="title"/>
          </p:nvPr>
        </p:nvSpPr>
        <p:spPr/>
        <p:txBody>
          <a:bodyPr/>
          <a:lstStyle/>
          <a:p>
            <a:r>
              <a:rPr lang="en-IN" dirty="0"/>
              <a:t>Process Control Block (PCB)</a:t>
            </a:r>
            <a:endParaRPr lang="en-US" dirty="0"/>
          </a:p>
        </p:txBody>
      </p:sp>
      <p:sp>
        <p:nvSpPr>
          <p:cNvPr id="3" name="Content Placeholder 2">
            <a:extLst>
              <a:ext uri="{FF2B5EF4-FFF2-40B4-BE49-F238E27FC236}">
                <a16:creationId xmlns:a16="http://schemas.microsoft.com/office/drawing/2014/main" id="{D78A8336-5CAC-4BA1-9C54-82B18A930343}"/>
              </a:ext>
            </a:extLst>
          </p:cNvPr>
          <p:cNvSpPr>
            <a:spLocks noGrp="1"/>
          </p:cNvSpPr>
          <p:nvPr>
            <p:ph idx="1"/>
          </p:nvPr>
        </p:nvSpPr>
        <p:spPr/>
        <p:txBody>
          <a:bodyPr>
            <a:normAutofit/>
          </a:bodyPr>
          <a:lstStyle/>
          <a:p>
            <a:r>
              <a:rPr lang="en-IN" sz="2400" dirty="0"/>
              <a:t>Each process is represented in the OS by a PCB.</a:t>
            </a:r>
            <a:endParaRPr lang="en-US" sz="2400" dirty="0"/>
          </a:p>
          <a:p>
            <a:r>
              <a:rPr lang="en-US" sz="2400" dirty="0"/>
              <a:t>It contains many pieces of information associated with a specific process.</a:t>
            </a:r>
          </a:p>
          <a:p>
            <a:r>
              <a:rPr lang="en-US" sz="2400" dirty="0"/>
              <a:t>PCB contains sufficient information so that it is possible to interrupt a running process and later resume execution.</a:t>
            </a:r>
          </a:p>
          <a:p>
            <a:r>
              <a:rPr lang="en-US" sz="2400" dirty="0"/>
              <a:t>It enables OS to support multiple processes.</a:t>
            </a:r>
          </a:p>
          <a:p>
            <a:endParaRPr lang="en-IN" sz="2400" dirty="0"/>
          </a:p>
        </p:txBody>
      </p:sp>
      <p:sp>
        <p:nvSpPr>
          <p:cNvPr id="4" name="Rectangle 3">
            <a:extLst>
              <a:ext uri="{FF2B5EF4-FFF2-40B4-BE49-F238E27FC236}">
                <a16:creationId xmlns:a16="http://schemas.microsoft.com/office/drawing/2014/main" id="{CF4FBE04-1CAB-47EA-835E-BE267F3A31BE}"/>
              </a:ext>
            </a:extLst>
          </p:cNvPr>
          <p:cNvSpPr/>
          <p:nvPr/>
        </p:nvSpPr>
        <p:spPr>
          <a:xfrm>
            <a:off x="0" y="6405239"/>
            <a:ext cx="12192000" cy="45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5065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1753</TotalTime>
  <Words>6429</Words>
  <Application>Microsoft Office PowerPoint</Application>
  <PresentationFormat>Widescreen</PresentationFormat>
  <Paragraphs>487</Paragraphs>
  <Slides>79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79</vt:i4>
      </vt:variant>
    </vt:vector>
  </HeadingPairs>
  <TitlesOfParts>
    <vt:vector size="86" baseType="lpstr">
      <vt:lpstr>Arial</vt:lpstr>
      <vt:lpstr>Calibri</vt:lpstr>
      <vt:lpstr>Calibri Light</vt:lpstr>
      <vt:lpstr>Helvetica</vt:lpstr>
      <vt:lpstr>Monotype Sorts</vt:lpstr>
      <vt:lpstr>Times New Roman</vt:lpstr>
      <vt:lpstr>Office Theme</vt:lpstr>
      <vt:lpstr>Process</vt:lpstr>
      <vt:lpstr>Introduction</vt:lpstr>
      <vt:lpstr>Process Concept</vt:lpstr>
      <vt:lpstr>The Process</vt:lpstr>
      <vt:lpstr>Memory Layout of C Programs</vt:lpstr>
      <vt:lpstr>Memory Layout of C Programs</vt:lpstr>
      <vt:lpstr>The Process</vt:lpstr>
      <vt:lpstr>The Process</vt:lpstr>
      <vt:lpstr>Process Control Block (PCB)</vt:lpstr>
      <vt:lpstr>Process Control Block (PCB)</vt:lpstr>
      <vt:lpstr>Process Control Block (PCB)</vt:lpstr>
      <vt:lpstr>Process State</vt:lpstr>
      <vt:lpstr>Five State Process Model</vt:lpstr>
      <vt:lpstr>State transitions</vt:lpstr>
      <vt:lpstr>State transitions</vt:lpstr>
      <vt:lpstr>Suspended Processes</vt:lpstr>
      <vt:lpstr>PowerPoint Presentation</vt:lpstr>
      <vt:lpstr>Process States during Suspension</vt:lpstr>
      <vt:lpstr>One Suspend State</vt:lpstr>
      <vt:lpstr>Two Suspend States -  Seven State Process Model</vt:lpstr>
      <vt:lpstr>Additional process states</vt:lpstr>
      <vt:lpstr>New State transitions</vt:lpstr>
      <vt:lpstr>Other transitions to consider</vt:lpstr>
      <vt:lpstr>New State of a Process</vt:lpstr>
      <vt:lpstr>Reasons for Process Creation</vt:lpstr>
      <vt:lpstr>Process Creation</vt:lpstr>
      <vt:lpstr>Process Creation</vt:lpstr>
      <vt:lpstr>Process Creation</vt:lpstr>
      <vt:lpstr>Process Creation</vt:lpstr>
      <vt:lpstr>Process Creation</vt:lpstr>
      <vt:lpstr>Process Creation</vt:lpstr>
      <vt:lpstr>C Program - Process Creation &amp; Termination</vt:lpstr>
      <vt:lpstr>C Program - Process Creation &amp; Termination</vt:lpstr>
      <vt:lpstr>Terminate State of a Process</vt:lpstr>
      <vt:lpstr>Reasons for Process Termination</vt:lpstr>
      <vt:lpstr>Process Termination</vt:lpstr>
      <vt:lpstr>Process Termination</vt:lpstr>
      <vt:lpstr>Process Description</vt:lpstr>
      <vt:lpstr>Process Description</vt:lpstr>
      <vt:lpstr>Process Description</vt:lpstr>
      <vt:lpstr>Operating System Control Structures</vt:lpstr>
      <vt:lpstr>OS Control Tables</vt:lpstr>
      <vt:lpstr>OS Control Tables</vt:lpstr>
      <vt:lpstr>Memory Tables</vt:lpstr>
      <vt:lpstr>I/O Tables</vt:lpstr>
      <vt:lpstr>File Tables</vt:lpstr>
      <vt:lpstr>Process Tables</vt:lpstr>
      <vt:lpstr>Process Control Structures</vt:lpstr>
      <vt:lpstr>Process Location</vt:lpstr>
      <vt:lpstr>PowerPoint Presentation</vt:lpstr>
      <vt:lpstr>Process Location</vt:lpstr>
      <vt:lpstr>Process Attributes</vt:lpstr>
      <vt:lpstr>PowerPoint Presentation</vt:lpstr>
      <vt:lpstr>Process Identification</vt:lpstr>
      <vt:lpstr>Process Identification</vt:lpstr>
      <vt:lpstr>Processor State Information</vt:lpstr>
      <vt:lpstr>Processor State Information</vt:lpstr>
      <vt:lpstr>Process Control Information</vt:lpstr>
      <vt:lpstr>Structure of Process Images in Virtual Memory</vt:lpstr>
      <vt:lpstr>Structure of Process Images in Virtual Memory</vt:lpstr>
      <vt:lpstr>Role of the Process Control Block</vt:lpstr>
      <vt:lpstr>Process Control</vt:lpstr>
      <vt:lpstr>Process Control – Modes of Execution</vt:lpstr>
      <vt:lpstr>Process Control – Modes of Execution</vt:lpstr>
      <vt:lpstr>Process Control – Modes of Execution</vt:lpstr>
      <vt:lpstr>Process Control – Process Creation</vt:lpstr>
      <vt:lpstr>Process Control – Process Creation</vt:lpstr>
      <vt:lpstr>Process/Context Switching and  Mode Switching</vt:lpstr>
      <vt:lpstr>Process Control – Process Switching</vt:lpstr>
      <vt:lpstr>When to switch processes?</vt:lpstr>
      <vt:lpstr>Process Control – Process Switching</vt:lpstr>
      <vt:lpstr>Process Control – Process Switching</vt:lpstr>
      <vt:lpstr>Different Kinds of Interrupts</vt:lpstr>
      <vt:lpstr>Different Kinds of Interrupts</vt:lpstr>
      <vt:lpstr>Process Control – Mode Switching</vt:lpstr>
      <vt:lpstr>Process Control – Mode Switching</vt:lpstr>
      <vt:lpstr>Process Control – Mode Switching</vt:lpstr>
      <vt:lpstr>Process Control – Change of Process State</vt:lpstr>
      <vt:lpstr>Process Control – Change of Process State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dc:title>
  <dc:creator>kirthi</dc:creator>
  <cp:lastModifiedBy>kirthi</cp:lastModifiedBy>
  <cp:revision>242</cp:revision>
  <dcterms:created xsi:type="dcterms:W3CDTF">2021-01-18T16:42:09Z</dcterms:created>
  <dcterms:modified xsi:type="dcterms:W3CDTF">2021-01-30T06:26:19Z</dcterms:modified>
</cp:coreProperties>
</file>