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77" r:id="rId3"/>
    <p:sldId id="257" r:id="rId4"/>
    <p:sldId id="261" r:id="rId5"/>
    <p:sldId id="273" r:id="rId6"/>
    <p:sldId id="278" r:id="rId7"/>
    <p:sldId id="279" r:id="rId8"/>
    <p:sldId id="274" r:id="rId9"/>
    <p:sldId id="271" r:id="rId10"/>
    <p:sldId id="264" r:id="rId11"/>
    <p:sldId id="272" r:id="rId12"/>
    <p:sldId id="275" r:id="rId13"/>
    <p:sldId id="265" r:id="rId14"/>
    <p:sldId id="267" r:id="rId15"/>
    <p:sldId id="268" r:id="rId16"/>
    <p:sldId id="269" r:id="rId17"/>
    <p:sldId id="27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0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94" autoAdjust="0"/>
    <p:restoredTop sz="94660"/>
  </p:normalViewPr>
  <p:slideViewPr>
    <p:cSldViewPr>
      <p:cViewPr varScale="1">
        <p:scale>
          <a:sx n="59" d="100"/>
          <a:sy n="59" d="100"/>
        </p:scale>
        <p:origin x="1436"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F1FF1-F11C-7593-B8D2-D83124F6AC0C}"/>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0B5166A6-66F6-53CA-A729-4573FCAAAC7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0EED360-BC09-F9EC-9CB6-5C9AF5E13773}"/>
              </a:ext>
            </a:extLst>
          </p:cNvPr>
          <p:cNvSpPr>
            <a:spLocks noGrp="1"/>
          </p:cNvSpPr>
          <p:nvPr>
            <p:ph type="dt" sz="half" idx="10"/>
          </p:nvPr>
        </p:nvSpPr>
        <p:spPr/>
        <p:txBody>
          <a:bodyPr/>
          <a:lstStyle/>
          <a:p>
            <a:fld id="{BFB1932D-7149-4DB3-9911-456B5FB88A5A}" type="datetimeFigureOut">
              <a:rPr lang="en-US" smtClean="0"/>
              <a:pPr/>
              <a:t>5/3/2023</a:t>
            </a:fld>
            <a:endParaRPr lang="en-US"/>
          </a:p>
        </p:txBody>
      </p:sp>
      <p:sp>
        <p:nvSpPr>
          <p:cNvPr id="5" name="Footer Placeholder 4">
            <a:extLst>
              <a:ext uri="{FF2B5EF4-FFF2-40B4-BE49-F238E27FC236}">
                <a16:creationId xmlns:a16="http://schemas.microsoft.com/office/drawing/2014/main" id="{5C948292-0673-762C-29B5-0FFAF44618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C521BB-934C-3E18-33D3-0DA80307C141}"/>
              </a:ext>
            </a:extLst>
          </p:cNvPr>
          <p:cNvSpPr>
            <a:spLocks noGrp="1"/>
          </p:cNvSpPr>
          <p:nvPr>
            <p:ph type="sldNum" sz="quarter" idx="12"/>
          </p:nvPr>
        </p:nvSpPr>
        <p:spPr/>
        <p:txBody>
          <a:bodyPr/>
          <a:lstStyle/>
          <a:p>
            <a:fld id="{DECF21A9-C85B-4D7C-A31D-6C68F760FDDB}" type="slidenum">
              <a:rPr lang="en-US" smtClean="0"/>
              <a:pPr/>
              <a:t>‹#›</a:t>
            </a:fld>
            <a:endParaRPr lang="en-US"/>
          </a:p>
        </p:txBody>
      </p:sp>
    </p:spTree>
    <p:extLst>
      <p:ext uri="{BB962C8B-B14F-4D97-AF65-F5344CB8AC3E}">
        <p14:creationId xmlns:p14="http://schemas.microsoft.com/office/powerpoint/2010/main" val="1915518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1FDF5-19C5-7313-456D-7DA08FA74B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2EFC41-A8A9-49B8-1F32-091BF04349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1465FD-0B45-16FC-4727-1E27B07AA44B}"/>
              </a:ext>
            </a:extLst>
          </p:cNvPr>
          <p:cNvSpPr>
            <a:spLocks noGrp="1"/>
          </p:cNvSpPr>
          <p:nvPr>
            <p:ph type="dt" sz="half" idx="10"/>
          </p:nvPr>
        </p:nvSpPr>
        <p:spPr/>
        <p:txBody>
          <a:bodyPr/>
          <a:lstStyle/>
          <a:p>
            <a:fld id="{BFB1932D-7149-4DB3-9911-456B5FB88A5A}" type="datetimeFigureOut">
              <a:rPr lang="en-US" smtClean="0"/>
              <a:pPr/>
              <a:t>5/3/2023</a:t>
            </a:fld>
            <a:endParaRPr lang="en-US"/>
          </a:p>
        </p:txBody>
      </p:sp>
      <p:sp>
        <p:nvSpPr>
          <p:cNvPr id="5" name="Footer Placeholder 4">
            <a:extLst>
              <a:ext uri="{FF2B5EF4-FFF2-40B4-BE49-F238E27FC236}">
                <a16:creationId xmlns:a16="http://schemas.microsoft.com/office/drawing/2014/main" id="{5413841B-F482-1A48-358B-FBACEB3A5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41497-5709-040D-1A8D-9824B113CAF8}"/>
              </a:ext>
            </a:extLst>
          </p:cNvPr>
          <p:cNvSpPr>
            <a:spLocks noGrp="1"/>
          </p:cNvSpPr>
          <p:nvPr>
            <p:ph type="sldNum" sz="quarter" idx="12"/>
          </p:nvPr>
        </p:nvSpPr>
        <p:spPr/>
        <p:txBody>
          <a:bodyPr/>
          <a:lstStyle/>
          <a:p>
            <a:fld id="{DECF21A9-C85B-4D7C-A31D-6C68F760FDDB}" type="slidenum">
              <a:rPr lang="en-US" smtClean="0"/>
              <a:pPr/>
              <a:t>‹#›</a:t>
            </a:fld>
            <a:endParaRPr lang="en-US"/>
          </a:p>
        </p:txBody>
      </p:sp>
    </p:spTree>
    <p:extLst>
      <p:ext uri="{BB962C8B-B14F-4D97-AF65-F5344CB8AC3E}">
        <p14:creationId xmlns:p14="http://schemas.microsoft.com/office/powerpoint/2010/main" val="1707394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5C0B35-754E-C42A-1893-1951BE2EFF57}"/>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22F4FE-5440-44C6-9150-888B3EAD7AD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CA9D19-8AC6-F820-ED56-7B8234A3C8AF}"/>
              </a:ext>
            </a:extLst>
          </p:cNvPr>
          <p:cNvSpPr>
            <a:spLocks noGrp="1"/>
          </p:cNvSpPr>
          <p:nvPr>
            <p:ph type="dt" sz="half" idx="10"/>
          </p:nvPr>
        </p:nvSpPr>
        <p:spPr/>
        <p:txBody>
          <a:bodyPr/>
          <a:lstStyle/>
          <a:p>
            <a:fld id="{BFB1932D-7149-4DB3-9911-456B5FB88A5A}" type="datetimeFigureOut">
              <a:rPr lang="en-US" smtClean="0"/>
              <a:pPr/>
              <a:t>5/3/2023</a:t>
            </a:fld>
            <a:endParaRPr lang="en-US"/>
          </a:p>
        </p:txBody>
      </p:sp>
      <p:sp>
        <p:nvSpPr>
          <p:cNvPr id="5" name="Footer Placeholder 4">
            <a:extLst>
              <a:ext uri="{FF2B5EF4-FFF2-40B4-BE49-F238E27FC236}">
                <a16:creationId xmlns:a16="http://schemas.microsoft.com/office/drawing/2014/main" id="{9F67BA90-9646-42F0-1A2B-FEA453D2E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94F85-35B5-F5CB-5AFC-B52211F918BA}"/>
              </a:ext>
            </a:extLst>
          </p:cNvPr>
          <p:cNvSpPr>
            <a:spLocks noGrp="1"/>
          </p:cNvSpPr>
          <p:nvPr>
            <p:ph type="sldNum" sz="quarter" idx="12"/>
          </p:nvPr>
        </p:nvSpPr>
        <p:spPr/>
        <p:txBody>
          <a:bodyPr/>
          <a:lstStyle/>
          <a:p>
            <a:fld id="{DECF21A9-C85B-4D7C-A31D-6C68F760FDDB}" type="slidenum">
              <a:rPr lang="en-US" smtClean="0"/>
              <a:pPr/>
              <a:t>‹#›</a:t>
            </a:fld>
            <a:endParaRPr lang="en-US"/>
          </a:p>
        </p:txBody>
      </p:sp>
    </p:spTree>
    <p:extLst>
      <p:ext uri="{BB962C8B-B14F-4D97-AF65-F5344CB8AC3E}">
        <p14:creationId xmlns:p14="http://schemas.microsoft.com/office/powerpoint/2010/main" val="1429942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D0EFE-CD2D-3C1D-641E-03931D8EEB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FE3F52-E3A6-D029-0815-204A4C0E4B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CEC98B-15D3-6FF6-3040-508CE23D9FF6}"/>
              </a:ext>
            </a:extLst>
          </p:cNvPr>
          <p:cNvSpPr>
            <a:spLocks noGrp="1"/>
          </p:cNvSpPr>
          <p:nvPr>
            <p:ph type="dt" sz="half" idx="10"/>
          </p:nvPr>
        </p:nvSpPr>
        <p:spPr/>
        <p:txBody>
          <a:bodyPr/>
          <a:lstStyle/>
          <a:p>
            <a:fld id="{BFB1932D-7149-4DB3-9911-456B5FB88A5A}" type="datetimeFigureOut">
              <a:rPr lang="en-US" smtClean="0"/>
              <a:pPr/>
              <a:t>5/3/2023</a:t>
            </a:fld>
            <a:endParaRPr lang="en-US"/>
          </a:p>
        </p:txBody>
      </p:sp>
      <p:sp>
        <p:nvSpPr>
          <p:cNvPr id="5" name="Footer Placeholder 4">
            <a:extLst>
              <a:ext uri="{FF2B5EF4-FFF2-40B4-BE49-F238E27FC236}">
                <a16:creationId xmlns:a16="http://schemas.microsoft.com/office/drawing/2014/main" id="{0A9BA63A-F5C9-ABBB-DCB1-AD90E18225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657789-2685-B5F6-ABF6-991194F0E200}"/>
              </a:ext>
            </a:extLst>
          </p:cNvPr>
          <p:cNvSpPr>
            <a:spLocks noGrp="1"/>
          </p:cNvSpPr>
          <p:nvPr>
            <p:ph type="sldNum" sz="quarter" idx="12"/>
          </p:nvPr>
        </p:nvSpPr>
        <p:spPr/>
        <p:txBody>
          <a:bodyPr/>
          <a:lstStyle/>
          <a:p>
            <a:fld id="{DECF21A9-C85B-4D7C-A31D-6C68F760FDDB}" type="slidenum">
              <a:rPr lang="en-US" smtClean="0"/>
              <a:pPr/>
              <a:t>‹#›</a:t>
            </a:fld>
            <a:endParaRPr lang="en-US"/>
          </a:p>
        </p:txBody>
      </p:sp>
    </p:spTree>
    <p:extLst>
      <p:ext uri="{BB962C8B-B14F-4D97-AF65-F5344CB8AC3E}">
        <p14:creationId xmlns:p14="http://schemas.microsoft.com/office/powerpoint/2010/main" val="2103934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20698-4967-0BF4-1C91-010696BBECE3}"/>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ED556C-13D4-788A-C783-3E772476FE3D}"/>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731F43-C081-9FC7-0EF9-61341DEAC47D}"/>
              </a:ext>
            </a:extLst>
          </p:cNvPr>
          <p:cNvSpPr>
            <a:spLocks noGrp="1"/>
          </p:cNvSpPr>
          <p:nvPr>
            <p:ph type="dt" sz="half" idx="10"/>
          </p:nvPr>
        </p:nvSpPr>
        <p:spPr/>
        <p:txBody>
          <a:bodyPr/>
          <a:lstStyle/>
          <a:p>
            <a:fld id="{BFB1932D-7149-4DB3-9911-456B5FB88A5A}" type="datetimeFigureOut">
              <a:rPr lang="en-US" smtClean="0"/>
              <a:pPr/>
              <a:t>5/3/2023</a:t>
            </a:fld>
            <a:endParaRPr lang="en-US"/>
          </a:p>
        </p:txBody>
      </p:sp>
      <p:sp>
        <p:nvSpPr>
          <p:cNvPr id="5" name="Footer Placeholder 4">
            <a:extLst>
              <a:ext uri="{FF2B5EF4-FFF2-40B4-BE49-F238E27FC236}">
                <a16:creationId xmlns:a16="http://schemas.microsoft.com/office/drawing/2014/main" id="{F58F1876-0C80-CB40-DF4A-E01A1D70FA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3277D-0469-8E18-3816-377966C17A8D}"/>
              </a:ext>
            </a:extLst>
          </p:cNvPr>
          <p:cNvSpPr>
            <a:spLocks noGrp="1"/>
          </p:cNvSpPr>
          <p:nvPr>
            <p:ph type="sldNum" sz="quarter" idx="12"/>
          </p:nvPr>
        </p:nvSpPr>
        <p:spPr/>
        <p:txBody>
          <a:bodyPr/>
          <a:lstStyle/>
          <a:p>
            <a:fld id="{DECF21A9-C85B-4D7C-A31D-6C68F760FDDB}" type="slidenum">
              <a:rPr lang="en-US" smtClean="0"/>
              <a:pPr/>
              <a:t>‹#›</a:t>
            </a:fld>
            <a:endParaRPr lang="en-US"/>
          </a:p>
        </p:txBody>
      </p:sp>
    </p:spTree>
    <p:extLst>
      <p:ext uri="{BB962C8B-B14F-4D97-AF65-F5344CB8AC3E}">
        <p14:creationId xmlns:p14="http://schemas.microsoft.com/office/powerpoint/2010/main" val="735943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1B8F9-FFA1-B1F5-C4A9-551E404AD1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076A5D-F5F2-1480-FD20-35C0B4D4D1C2}"/>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6087DEB-00D1-85FD-BA29-7F6FF7DBB8A3}"/>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181846-630F-FE50-AE98-5E365BC5139D}"/>
              </a:ext>
            </a:extLst>
          </p:cNvPr>
          <p:cNvSpPr>
            <a:spLocks noGrp="1"/>
          </p:cNvSpPr>
          <p:nvPr>
            <p:ph type="dt" sz="half" idx="10"/>
          </p:nvPr>
        </p:nvSpPr>
        <p:spPr/>
        <p:txBody>
          <a:bodyPr/>
          <a:lstStyle/>
          <a:p>
            <a:fld id="{BFB1932D-7149-4DB3-9911-456B5FB88A5A}" type="datetimeFigureOut">
              <a:rPr lang="en-US" smtClean="0"/>
              <a:pPr/>
              <a:t>5/3/2023</a:t>
            </a:fld>
            <a:endParaRPr lang="en-US"/>
          </a:p>
        </p:txBody>
      </p:sp>
      <p:sp>
        <p:nvSpPr>
          <p:cNvPr id="6" name="Footer Placeholder 5">
            <a:extLst>
              <a:ext uri="{FF2B5EF4-FFF2-40B4-BE49-F238E27FC236}">
                <a16:creationId xmlns:a16="http://schemas.microsoft.com/office/drawing/2014/main" id="{EFDE5629-BBD9-C431-73E9-7DE7AB6463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3F7566-3A89-BED0-CCCF-F2EC4EF75A77}"/>
              </a:ext>
            </a:extLst>
          </p:cNvPr>
          <p:cNvSpPr>
            <a:spLocks noGrp="1"/>
          </p:cNvSpPr>
          <p:nvPr>
            <p:ph type="sldNum" sz="quarter" idx="12"/>
          </p:nvPr>
        </p:nvSpPr>
        <p:spPr/>
        <p:txBody>
          <a:bodyPr/>
          <a:lstStyle/>
          <a:p>
            <a:fld id="{DECF21A9-C85B-4D7C-A31D-6C68F760FDDB}" type="slidenum">
              <a:rPr lang="en-US" smtClean="0"/>
              <a:pPr/>
              <a:t>‹#›</a:t>
            </a:fld>
            <a:endParaRPr lang="en-US"/>
          </a:p>
        </p:txBody>
      </p:sp>
    </p:spTree>
    <p:extLst>
      <p:ext uri="{BB962C8B-B14F-4D97-AF65-F5344CB8AC3E}">
        <p14:creationId xmlns:p14="http://schemas.microsoft.com/office/powerpoint/2010/main" val="2507070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BB3EB-5909-6A8B-1C3C-95EC192A3C14}"/>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711721-6AAF-D607-2F2C-6E390C3A448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85AC151-376D-A3A2-2827-30BAF6251AB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F5647A-DA2E-F572-95F4-49A10DA8B15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D2C7F-92A4-9DC5-4964-DB594E02175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EE987D-23C0-5885-943F-7ECA2AECA955}"/>
              </a:ext>
            </a:extLst>
          </p:cNvPr>
          <p:cNvSpPr>
            <a:spLocks noGrp="1"/>
          </p:cNvSpPr>
          <p:nvPr>
            <p:ph type="dt" sz="half" idx="10"/>
          </p:nvPr>
        </p:nvSpPr>
        <p:spPr/>
        <p:txBody>
          <a:bodyPr/>
          <a:lstStyle/>
          <a:p>
            <a:fld id="{BFB1932D-7149-4DB3-9911-456B5FB88A5A}" type="datetimeFigureOut">
              <a:rPr lang="en-US" smtClean="0"/>
              <a:pPr/>
              <a:t>5/3/2023</a:t>
            </a:fld>
            <a:endParaRPr lang="en-US"/>
          </a:p>
        </p:txBody>
      </p:sp>
      <p:sp>
        <p:nvSpPr>
          <p:cNvPr id="8" name="Footer Placeholder 7">
            <a:extLst>
              <a:ext uri="{FF2B5EF4-FFF2-40B4-BE49-F238E27FC236}">
                <a16:creationId xmlns:a16="http://schemas.microsoft.com/office/drawing/2014/main" id="{478B9F16-0F56-756B-4F8D-59E0D123C7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093CEB-BDB4-C755-7C84-26D5604B17D8}"/>
              </a:ext>
            </a:extLst>
          </p:cNvPr>
          <p:cNvSpPr>
            <a:spLocks noGrp="1"/>
          </p:cNvSpPr>
          <p:nvPr>
            <p:ph type="sldNum" sz="quarter" idx="12"/>
          </p:nvPr>
        </p:nvSpPr>
        <p:spPr/>
        <p:txBody>
          <a:bodyPr/>
          <a:lstStyle/>
          <a:p>
            <a:fld id="{DECF21A9-C85B-4D7C-A31D-6C68F760FDDB}" type="slidenum">
              <a:rPr lang="en-US" smtClean="0"/>
              <a:pPr/>
              <a:t>‹#›</a:t>
            </a:fld>
            <a:endParaRPr lang="en-US"/>
          </a:p>
        </p:txBody>
      </p:sp>
    </p:spTree>
    <p:extLst>
      <p:ext uri="{BB962C8B-B14F-4D97-AF65-F5344CB8AC3E}">
        <p14:creationId xmlns:p14="http://schemas.microsoft.com/office/powerpoint/2010/main" val="582809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37B61-6028-B1BE-7B02-A4A153462BB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B5E5B4-B510-34EE-9268-F7049FCDA562}"/>
              </a:ext>
            </a:extLst>
          </p:cNvPr>
          <p:cNvSpPr>
            <a:spLocks noGrp="1"/>
          </p:cNvSpPr>
          <p:nvPr>
            <p:ph type="dt" sz="half" idx="10"/>
          </p:nvPr>
        </p:nvSpPr>
        <p:spPr/>
        <p:txBody>
          <a:bodyPr/>
          <a:lstStyle/>
          <a:p>
            <a:fld id="{BFB1932D-7149-4DB3-9911-456B5FB88A5A}" type="datetimeFigureOut">
              <a:rPr lang="en-US" smtClean="0"/>
              <a:pPr/>
              <a:t>5/3/2023</a:t>
            </a:fld>
            <a:endParaRPr lang="en-US"/>
          </a:p>
        </p:txBody>
      </p:sp>
      <p:sp>
        <p:nvSpPr>
          <p:cNvPr id="4" name="Footer Placeholder 3">
            <a:extLst>
              <a:ext uri="{FF2B5EF4-FFF2-40B4-BE49-F238E27FC236}">
                <a16:creationId xmlns:a16="http://schemas.microsoft.com/office/drawing/2014/main" id="{48EE5F2C-BCB0-6B01-927B-D3FA6D15D1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3CB0F8-CF9B-49B2-D2E6-A2496A723586}"/>
              </a:ext>
            </a:extLst>
          </p:cNvPr>
          <p:cNvSpPr>
            <a:spLocks noGrp="1"/>
          </p:cNvSpPr>
          <p:nvPr>
            <p:ph type="sldNum" sz="quarter" idx="12"/>
          </p:nvPr>
        </p:nvSpPr>
        <p:spPr/>
        <p:txBody>
          <a:bodyPr/>
          <a:lstStyle/>
          <a:p>
            <a:fld id="{DECF21A9-C85B-4D7C-A31D-6C68F760FDDB}" type="slidenum">
              <a:rPr lang="en-US" smtClean="0"/>
              <a:pPr/>
              <a:t>‹#›</a:t>
            </a:fld>
            <a:endParaRPr lang="en-US"/>
          </a:p>
        </p:txBody>
      </p:sp>
    </p:spTree>
    <p:extLst>
      <p:ext uri="{BB962C8B-B14F-4D97-AF65-F5344CB8AC3E}">
        <p14:creationId xmlns:p14="http://schemas.microsoft.com/office/powerpoint/2010/main" val="1981669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170562-8DB9-A6E1-38B1-F1BF7E336D05}"/>
              </a:ext>
            </a:extLst>
          </p:cNvPr>
          <p:cNvSpPr>
            <a:spLocks noGrp="1"/>
          </p:cNvSpPr>
          <p:nvPr>
            <p:ph type="dt" sz="half" idx="10"/>
          </p:nvPr>
        </p:nvSpPr>
        <p:spPr/>
        <p:txBody>
          <a:bodyPr/>
          <a:lstStyle/>
          <a:p>
            <a:fld id="{BFB1932D-7149-4DB3-9911-456B5FB88A5A}" type="datetimeFigureOut">
              <a:rPr lang="en-US" smtClean="0"/>
              <a:pPr/>
              <a:t>5/3/2023</a:t>
            </a:fld>
            <a:endParaRPr lang="en-US"/>
          </a:p>
        </p:txBody>
      </p:sp>
      <p:sp>
        <p:nvSpPr>
          <p:cNvPr id="3" name="Footer Placeholder 2">
            <a:extLst>
              <a:ext uri="{FF2B5EF4-FFF2-40B4-BE49-F238E27FC236}">
                <a16:creationId xmlns:a16="http://schemas.microsoft.com/office/drawing/2014/main" id="{0C675B05-4054-34F1-F4AD-7D58DE7D10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7CE06D-FEA6-D4A8-477E-AA595903C78C}"/>
              </a:ext>
            </a:extLst>
          </p:cNvPr>
          <p:cNvSpPr>
            <a:spLocks noGrp="1"/>
          </p:cNvSpPr>
          <p:nvPr>
            <p:ph type="sldNum" sz="quarter" idx="12"/>
          </p:nvPr>
        </p:nvSpPr>
        <p:spPr/>
        <p:txBody>
          <a:bodyPr/>
          <a:lstStyle/>
          <a:p>
            <a:fld id="{DECF21A9-C85B-4D7C-A31D-6C68F760FDDB}" type="slidenum">
              <a:rPr lang="en-US" smtClean="0"/>
              <a:pPr/>
              <a:t>‹#›</a:t>
            </a:fld>
            <a:endParaRPr lang="en-US"/>
          </a:p>
        </p:txBody>
      </p:sp>
    </p:spTree>
    <p:extLst>
      <p:ext uri="{BB962C8B-B14F-4D97-AF65-F5344CB8AC3E}">
        <p14:creationId xmlns:p14="http://schemas.microsoft.com/office/powerpoint/2010/main" val="3900310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CFE8A-3035-98AD-BE68-3FFDCB36063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78613D-AB01-719C-2D91-89AC7461A2F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D6CB9A-4119-EB9E-86B7-CB0F8E43F9D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F6EA8FC-0311-592F-3B3B-522BE7423041}"/>
              </a:ext>
            </a:extLst>
          </p:cNvPr>
          <p:cNvSpPr>
            <a:spLocks noGrp="1"/>
          </p:cNvSpPr>
          <p:nvPr>
            <p:ph type="dt" sz="half" idx="10"/>
          </p:nvPr>
        </p:nvSpPr>
        <p:spPr/>
        <p:txBody>
          <a:bodyPr/>
          <a:lstStyle/>
          <a:p>
            <a:fld id="{BFB1932D-7149-4DB3-9911-456B5FB88A5A}" type="datetimeFigureOut">
              <a:rPr lang="en-US" smtClean="0"/>
              <a:pPr/>
              <a:t>5/3/2023</a:t>
            </a:fld>
            <a:endParaRPr lang="en-US"/>
          </a:p>
        </p:txBody>
      </p:sp>
      <p:sp>
        <p:nvSpPr>
          <p:cNvPr id="6" name="Footer Placeholder 5">
            <a:extLst>
              <a:ext uri="{FF2B5EF4-FFF2-40B4-BE49-F238E27FC236}">
                <a16:creationId xmlns:a16="http://schemas.microsoft.com/office/drawing/2014/main" id="{7BFC02B4-6C92-5129-2C64-056170BECC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41F5AD-7AF2-C58E-F99F-E54DB3DB8B1C}"/>
              </a:ext>
            </a:extLst>
          </p:cNvPr>
          <p:cNvSpPr>
            <a:spLocks noGrp="1"/>
          </p:cNvSpPr>
          <p:nvPr>
            <p:ph type="sldNum" sz="quarter" idx="12"/>
          </p:nvPr>
        </p:nvSpPr>
        <p:spPr/>
        <p:txBody>
          <a:bodyPr/>
          <a:lstStyle/>
          <a:p>
            <a:fld id="{DECF21A9-C85B-4D7C-A31D-6C68F760FDDB}" type="slidenum">
              <a:rPr lang="en-US" smtClean="0"/>
              <a:pPr/>
              <a:t>‹#›</a:t>
            </a:fld>
            <a:endParaRPr lang="en-US"/>
          </a:p>
        </p:txBody>
      </p:sp>
    </p:spTree>
    <p:extLst>
      <p:ext uri="{BB962C8B-B14F-4D97-AF65-F5344CB8AC3E}">
        <p14:creationId xmlns:p14="http://schemas.microsoft.com/office/powerpoint/2010/main" val="2962596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30E90-4EEC-87E3-917B-6115D16894E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15D6646-5587-43BE-6AFC-73C0BCE8C3FE}"/>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C7470CA1-6720-CA1D-7D91-E8EA296088B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81AAA12-307B-8950-CD32-A7C3DEE78398}"/>
              </a:ext>
            </a:extLst>
          </p:cNvPr>
          <p:cNvSpPr>
            <a:spLocks noGrp="1"/>
          </p:cNvSpPr>
          <p:nvPr>
            <p:ph type="dt" sz="half" idx="10"/>
          </p:nvPr>
        </p:nvSpPr>
        <p:spPr/>
        <p:txBody>
          <a:bodyPr/>
          <a:lstStyle/>
          <a:p>
            <a:fld id="{BFB1932D-7149-4DB3-9911-456B5FB88A5A}" type="datetimeFigureOut">
              <a:rPr lang="en-US" smtClean="0"/>
              <a:pPr/>
              <a:t>5/3/2023</a:t>
            </a:fld>
            <a:endParaRPr lang="en-US"/>
          </a:p>
        </p:txBody>
      </p:sp>
      <p:sp>
        <p:nvSpPr>
          <p:cNvPr id="6" name="Footer Placeholder 5">
            <a:extLst>
              <a:ext uri="{FF2B5EF4-FFF2-40B4-BE49-F238E27FC236}">
                <a16:creationId xmlns:a16="http://schemas.microsoft.com/office/drawing/2014/main" id="{C56E850C-5435-D4A8-0806-5F624F618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02EFE2-40FE-DF72-DC46-C7F331981BF1}"/>
              </a:ext>
            </a:extLst>
          </p:cNvPr>
          <p:cNvSpPr>
            <a:spLocks noGrp="1"/>
          </p:cNvSpPr>
          <p:nvPr>
            <p:ph type="sldNum" sz="quarter" idx="12"/>
          </p:nvPr>
        </p:nvSpPr>
        <p:spPr/>
        <p:txBody>
          <a:bodyPr/>
          <a:lstStyle/>
          <a:p>
            <a:fld id="{DECF21A9-C85B-4D7C-A31D-6C68F760FDDB}" type="slidenum">
              <a:rPr lang="en-US" smtClean="0"/>
              <a:pPr/>
              <a:t>‹#›</a:t>
            </a:fld>
            <a:endParaRPr lang="en-US"/>
          </a:p>
        </p:txBody>
      </p:sp>
    </p:spTree>
    <p:extLst>
      <p:ext uri="{BB962C8B-B14F-4D97-AF65-F5344CB8AC3E}">
        <p14:creationId xmlns:p14="http://schemas.microsoft.com/office/powerpoint/2010/main" val="768618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13B5D9-D565-EB65-148E-8955291C522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CC3EC7-EAF5-2F8C-8677-2F4D7E106F6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6D0771-FD79-5DFC-E502-BB6593E1D41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FB1932D-7149-4DB3-9911-456B5FB88A5A}" type="datetimeFigureOut">
              <a:rPr lang="en-US" smtClean="0"/>
              <a:pPr/>
              <a:t>5/3/2023</a:t>
            </a:fld>
            <a:endParaRPr lang="en-US"/>
          </a:p>
        </p:txBody>
      </p:sp>
      <p:sp>
        <p:nvSpPr>
          <p:cNvPr id="5" name="Footer Placeholder 4">
            <a:extLst>
              <a:ext uri="{FF2B5EF4-FFF2-40B4-BE49-F238E27FC236}">
                <a16:creationId xmlns:a16="http://schemas.microsoft.com/office/drawing/2014/main" id="{4ADEC2DC-EEFD-85B1-6E42-4F2391CE3EB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9012FD-18BB-5099-4071-89DCDE027BD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CF21A9-C85B-4D7C-A31D-6C68F760FDDB}" type="slidenum">
              <a:rPr lang="en-US" smtClean="0"/>
              <a:pPr/>
              <a:t>‹#›</a:t>
            </a:fld>
            <a:endParaRPr lang="en-US"/>
          </a:p>
        </p:txBody>
      </p:sp>
    </p:spTree>
    <p:extLst>
      <p:ext uri="{BB962C8B-B14F-4D97-AF65-F5344CB8AC3E}">
        <p14:creationId xmlns:p14="http://schemas.microsoft.com/office/powerpoint/2010/main" val="73766122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48518"/>
            <a:ext cx="6096000" cy="1089025"/>
          </a:xfrm>
        </p:spPr>
        <p:txBody>
          <a:bodyPr>
            <a:noAutofit/>
          </a:bodyPr>
          <a:lstStyle/>
          <a:p>
            <a:r>
              <a:rPr lang="en-US" sz="1600" b="1" dirty="0">
                <a:solidFill>
                  <a:srgbClr val="FF0000"/>
                </a:solidFill>
                <a:latin typeface="Times New Roman" pitchFamily="18" charset="0"/>
                <a:cs typeface="Times New Roman" pitchFamily="18" charset="0"/>
              </a:rPr>
              <a:t>SSM INSTITUTE OF ENGINEERING AND TECHNOLOGY</a:t>
            </a:r>
            <a:br>
              <a:rPr lang="en-US" sz="1600" b="1" dirty="0">
                <a:solidFill>
                  <a:srgbClr val="FF0000"/>
                </a:solidFill>
                <a:latin typeface="Times New Roman" pitchFamily="18" charset="0"/>
                <a:cs typeface="Times New Roman" pitchFamily="18" charset="0"/>
              </a:rPr>
            </a:br>
            <a:r>
              <a:rPr lang="en-US" sz="1600" b="1" dirty="0">
                <a:solidFill>
                  <a:srgbClr val="FF0000"/>
                </a:solidFill>
                <a:latin typeface="Times New Roman" pitchFamily="18" charset="0"/>
                <a:cs typeface="Times New Roman" pitchFamily="18" charset="0"/>
              </a:rPr>
              <a:t>DINDIGUL  - 624 002</a:t>
            </a:r>
          </a:p>
        </p:txBody>
      </p:sp>
      <p:sp>
        <p:nvSpPr>
          <p:cNvPr id="3" name="Subtitle 2"/>
          <p:cNvSpPr>
            <a:spLocks noGrp="1"/>
          </p:cNvSpPr>
          <p:nvPr>
            <p:ph type="subTitle" idx="1"/>
          </p:nvPr>
        </p:nvSpPr>
        <p:spPr>
          <a:xfrm>
            <a:off x="381000" y="1524000"/>
            <a:ext cx="8229600" cy="838200"/>
          </a:xfrm>
        </p:spPr>
        <p:txBody>
          <a:bodyPr>
            <a:noAutofit/>
          </a:bodyPr>
          <a:lstStyle/>
          <a:p>
            <a:r>
              <a:rPr lang="en-US" sz="2400" dirty="0">
                <a:solidFill>
                  <a:schemeClr val="tx1"/>
                </a:solidFill>
              </a:rPr>
              <a:t>Department of Electronics and Communication Engineering</a:t>
            </a:r>
          </a:p>
        </p:txBody>
      </p:sp>
      <p:pic>
        <p:nvPicPr>
          <p:cNvPr id="4" name="Picture 3" descr="logo au.png"/>
          <p:cNvPicPr>
            <a:picLocks noChangeAspect="1"/>
          </p:cNvPicPr>
          <p:nvPr/>
        </p:nvPicPr>
        <p:blipFill>
          <a:blip r:embed="rId2"/>
          <a:stretch>
            <a:fillRect/>
          </a:stretch>
        </p:blipFill>
        <p:spPr>
          <a:xfrm>
            <a:off x="0" y="1"/>
            <a:ext cx="1447800" cy="1600200"/>
          </a:xfrm>
          <a:prstGeom prst="rect">
            <a:avLst/>
          </a:prstGeom>
        </p:spPr>
      </p:pic>
      <p:pic>
        <p:nvPicPr>
          <p:cNvPr id="5" name="Picture 4" descr="ssm logo.jpg"/>
          <p:cNvPicPr>
            <a:picLocks noChangeAspect="1"/>
          </p:cNvPicPr>
          <p:nvPr/>
        </p:nvPicPr>
        <p:blipFill>
          <a:blip r:embed="rId3"/>
          <a:stretch>
            <a:fillRect/>
          </a:stretch>
        </p:blipFill>
        <p:spPr>
          <a:xfrm>
            <a:off x="7543800" y="228600"/>
            <a:ext cx="1343025" cy="1152525"/>
          </a:xfrm>
          <a:prstGeom prst="rect">
            <a:avLst/>
          </a:prstGeom>
        </p:spPr>
      </p:pic>
      <p:sp>
        <p:nvSpPr>
          <p:cNvPr id="7" name="TextBox 6"/>
          <p:cNvSpPr txBox="1"/>
          <p:nvPr/>
        </p:nvSpPr>
        <p:spPr>
          <a:xfrm>
            <a:off x="762000" y="2362200"/>
            <a:ext cx="7620000" cy="1200329"/>
          </a:xfrm>
          <a:prstGeom prst="rect">
            <a:avLst/>
          </a:prstGeom>
          <a:noFill/>
        </p:spPr>
        <p:txBody>
          <a:bodyPr wrap="square" rtlCol="0">
            <a:spAutoFit/>
          </a:bodyPr>
          <a:lstStyle/>
          <a:p>
            <a:pPr algn="ctr"/>
            <a:r>
              <a:rPr lang="en-US" sz="2400" b="1" dirty="0">
                <a:solidFill>
                  <a:srgbClr val="002060"/>
                </a:solidFill>
                <a:latin typeface="Times New Roman" pitchFamily="18" charset="0"/>
                <a:cs typeface="Times New Roman" pitchFamily="18" charset="0"/>
              </a:rPr>
              <a:t>A  Deep Learning Based Approach for Grading of Diabetic Retinopathy Using Large </a:t>
            </a:r>
            <a:r>
              <a:rPr lang="en-US" sz="2400" b="1" dirty="0" err="1">
                <a:solidFill>
                  <a:srgbClr val="002060"/>
                </a:solidFill>
                <a:latin typeface="Times New Roman" pitchFamily="18" charset="0"/>
                <a:cs typeface="Times New Roman" pitchFamily="18" charset="0"/>
              </a:rPr>
              <a:t>Fundus</a:t>
            </a:r>
            <a:r>
              <a:rPr lang="en-US" sz="2400" b="1" dirty="0">
                <a:solidFill>
                  <a:srgbClr val="002060"/>
                </a:solidFill>
                <a:latin typeface="Times New Roman" pitchFamily="18" charset="0"/>
                <a:cs typeface="Times New Roman" pitchFamily="18" charset="0"/>
              </a:rPr>
              <a:t> Image Dataset</a:t>
            </a:r>
          </a:p>
        </p:txBody>
      </p:sp>
      <p:sp>
        <p:nvSpPr>
          <p:cNvPr id="8" name="TextBox 7"/>
          <p:cNvSpPr txBox="1"/>
          <p:nvPr/>
        </p:nvSpPr>
        <p:spPr>
          <a:xfrm>
            <a:off x="533400" y="3886200"/>
            <a:ext cx="2762551" cy="1200329"/>
          </a:xfrm>
          <a:prstGeom prst="rect">
            <a:avLst/>
          </a:prstGeom>
          <a:noFill/>
        </p:spPr>
        <p:txBody>
          <a:bodyPr wrap="none" rtlCol="0">
            <a:spAutoFit/>
          </a:bodyPr>
          <a:lstStyle/>
          <a:p>
            <a:r>
              <a:rPr lang="en-US" b="1" dirty="0">
                <a:latin typeface="Times New Roman" pitchFamily="18" charset="0"/>
                <a:cs typeface="Times New Roman" pitchFamily="18" charset="0"/>
              </a:rPr>
              <a:t>     Guided By,</a:t>
            </a:r>
          </a:p>
          <a:p>
            <a:endParaRPr lang="en-US" b="1" dirty="0">
              <a:latin typeface="Times New Roman" pitchFamily="18" charset="0"/>
              <a:cs typeface="Times New Roman" pitchFamily="18" charset="0"/>
            </a:endParaRPr>
          </a:p>
          <a:p>
            <a:r>
              <a:rPr lang="en-US" dirty="0" err="1">
                <a:latin typeface="Times New Roman" pitchFamily="18" charset="0"/>
                <a:cs typeface="Times New Roman" pitchFamily="18" charset="0"/>
              </a:rPr>
              <a:t>Mr.Manikandan</a:t>
            </a:r>
            <a:r>
              <a:rPr lang="en-US" dirty="0">
                <a:latin typeface="Times New Roman" pitchFamily="18" charset="0"/>
                <a:cs typeface="Times New Roman" pitchFamily="18" charset="0"/>
              </a:rPr>
              <a:t> A ,AP/ECE</a:t>
            </a:r>
          </a:p>
          <a:p>
            <a:r>
              <a:rPr lang="en-US" dirty="0">
                <a:latin typeface="Times New Roman" pitchFamily="18" charset="0"/>
                <a:cs typeface="Times New Roman" pitchFamily="18" charset="0"/>
              </a:rPr>
              <a:t>       SSMIET.</a:t>
            </a:r>
          </a:p>
        </p:txBody>
      </p:sp>
      <p:sp>
        <p:nvSpPr>
          <p:cNvPr id="9" name="TextBox 8"/>
          <p:cNvSpPr txBox="1"/>
          <p:nvPr/>
        </p:nvSpPr>
        <p:spPr>
          <a:xfrm>
            <a:off x="4953000" y="3886200"/>
            <a:ext cx="3627981" cy="2031325"/>
          </a:xfrm>
          <a:prstGeom prst="rect">
            <a:avLst/>
          </a:prstGeom>
          <a:noFill/>
        </p:spPr>
        <p:txBody>
          <a:bodyPr wrap="none" rtlCol="0">
            <a:spAutoFit/>
          </a:bodyPr>
          <a:lstStyle/>
          <a:p>
            <a:r>
              <a:rPr lang="en-US" b="1" dirty="0">
                <a:latin typeface="Times New Roman" pitchFamily="18" charset="0"/>
                <a:cs typeface="Times New Roman" pitchFamily="18" charset="0"/>
              </a:rPr>
              <a:t>            Presented By,</a:t>
            </a:r>
          </a:p>
          <a:p>
            <a:endParaRPr lang="en-US" b="1" dirty="0">
              <a:latin typeface="Times New Roman" pitchFamily="18" charset="0"/>
              <a:cs typeface="Times New Roman" pitchFamily="18" charset="0"/>
            </a:endParaRPr>
          </a:p>
          <a:p>
            <a:r>
              <a:rPr lang="en-US" dirty="0" err="1">
                <a:latin typeface="Times New Roman" pitchFamily="18" charset="0"/>
                <a:cs typeface="Times New Roman" pitchFamily="18" charset="0"/>
              </a:rPr>
              <a:t>Keerthana</a:t>
            </a:r>
            <a:r>
              <a:rPr lang="en-US" dirty="0">
                <a:latin typeface="Times New Roman" pitchFamily="18" charset="0"/>
                <a:cs typeface="Times New Roman" pitchFamily="18" charset="0"/>
              </a:rPr>
              <a:t> T (922119106039) </a:t>
            </a:r>
          </a:p>
          <a:p>
            <a:r>
              <a:rPr lang="en-US" dirty="0" err="1">
                <a:latin typeface="Times New Roman" pitchFamily="18" charset="0"/>
                <a:cs typeface="Times New Roman" pitchFamily="18" charset="0"/>
              </a:rPr>
              <a:t>Madhumitha</a:t>
            </a:r>
            <a:r>
              <a:rPr lang="en-US" dirty="0">
                <a:latin typeface="Times New Roman" pitchFamily="18" charset="0"/>
                <a:cs typeface="Times New Roman" pitchFamily="18" charset="0"/>
              </a:rPr>
              <a:t> B (922119106051) </a:t>
            </a:r>
          </a:p>
          <a:p>
            <a:r>
              <a:rPr lang="en-US" dirty="0" err="1">
                <a:latin typeface="Times New Roman" pitchFamily="18" charset="0"/>
                <a:cs typeface="Times New Roman" pitchFamily="18" charset="0"/>
              </a:rPr>
              <a:t>Mahalakshmi</a:t>
            </a:r>
            <a:r>
              <a:rPr lang="en-US" dirty="0">
                <a:latin typeface="Times New Roman" pitchFamily="18" charset="0"/>
                <a:cs typeface="Times New Roman" pitchFamily="18" charset="0"/>
              </a:rPr>
              <a:t> R M (922119106052)</a:t>
            </a:r>
          </a:p>
          <a:p>
            <a:r>
              <a:rPr lang="en-US" dirty="0" err="1">
                <a:latin typeface="Times New Roman" pitchFamily="18" charset="0"/>
                <a:cs typeface="Times New Roman" pitchFamily="18" charset="0"/>
              </a:rPr>
              <a:t>Malini</a:t>
            </a:r>
            <a:r>
              <a:rPr lang="en-US" dirty="0">
                <a:latin typeface="Times New Roman" pitchFamily="18" charset="0"/>
                <a:cs typeface="Times New Roman" pitchFamily="18" charset="0"/>
              </a:rPr>
              <a:t> S (922119106053</a:t>
            </a:r>
            <a:r>
              <a:rPr lang="en-US" dirty="0"/>
              <a:t>)</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A6A90-D279-C977-19E2-45D2D3B9E2C4}"/>
              </a:ext>
            </a:extLst>
          </p:cNvPr>
          <p:cNvSpPr txBox="1"/>
          <p:nvPr/>
        </p:nvSpPr>
        <p:spPr>
          <a:xfrm>
            <a:off x="533400" y="152400"/>
            <a:ext cx="3733800" cy="400110"/>
          </a:xfrm>
          <a:prstGeom prst="rect">
            <a:avLst/>
          </a:prstGeom>
          <a:noFill/>
        </p:spPr>
        <p:txBody>
          <a:bodyPr wrap="square" rtlCol="0">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PRE PROCESSING PHASE </a:t>
            </a:r>
            <a:endParaRPr lang="en-IN" sz="20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97F081F6-7ED4-07C8-D443-1874DD275D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51114"/>
            <a:ext cx="8686801" cy="31242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EC17548-E0BF-8D0E-ED23-09DA5BB85A79}"/>
              </a:ext>
            </a:extLst>
          </p:cNvPr>
          <p:cNvSpPr txBox="1"/>
          <p:nvPr/>
        </p:nvSpPr>
        <p:spPr>
          <a:xfrm>
            <a:off x="0" y="3962400"/>
            <a:ext cx="9137883" cy="2246769"/>
          </a:xfrm>
          <a:prstGeom prst="rect">
            <a:avLst/>
          </a:prstGeom>
          <a:noFill/>
        </p:spPr>
        <p:txBody>
          <a:bodyPr wrap="square" rtlCol="0">
            <a:spAutoFit/>
          </a:bodyPr>
          <a:lstStyle/>
          <a:p>
            <a:pPr marL="285750" indent="-285750" algn="just">
              <a:buFont typeface="Wingdings" panose="05000000000000000000" pitchFamily="2" charset="2"/>
              <a:buChar char="ü"/>
            </a:pPr>
            <a:r>
              <a:rPr lang="en-US" sz="2000" b="1" dirty="0"/>
              <a:t>DATA AUGMENTATION </a:t>
            </a:r>
            <a:r>
              <a:rPr lang="en-US" sz="2000" dirty="0"/>
              <a:t>– Flipping to 90 degree, rotating image by (0,180) degree.</a:t>
            </a:r>
          </a:p>
          <a:p>
            <a:pPr marL="285750" indent="-285750">
              <a:buFont typeface="Wingdings" panose="05000000000000000000" pitchFamily="2" charset="2"/>
              <a:buChar char="ü"/>
            </a:pPr>
            <a:r>
              <a:rPr lang="en-US" sz="2000" b="1" dirty="0"/>
              <a:t>CLAHE</a:t>
            </a:r>
            <a:r>
              <a:rPr lang="en-US" sz="2000" dirty="0"/>
              <a:t> – Algorithm used Contrast Limited Adaptive Histogram Equalization.</a:t>
            </a:r>
          </a:p>
          <a:p>
            <a:pPr marL="285750" indent="-285750">
              <a:buFont typeface="Wingdings" panose="05000000000000000000" pitchFamily="2" charset="2"/>
              <a:buChar char="ü"/>
            </a:pPr>
            <a:r>
              <a:rPr lang="en-US" sz="2000" b="1" dirty="0"/>
              <a:t>SCALING</a:t>
            </a:r>
            <a:r>
              <a:rPr lang="en-US" sz="2000" dirty="0"/>
              <a:t> – Pixel Size [300 PIXELS OR 500PIXELS].</a:t>
            </a:r>
          </a:p>
          <a:p>
            <a:pPr marL="285750" indent="-285750">
              <a:buFont typeface="Wingdings" panose="05000000000000000000" pitchFamily="2" charset="2"/>
              <a:buChar char="ü"/>
            </a:pPr>
            <a:r>
              <a:rPr lang="en-US" sz="2000" b="1" dirty="0"/>
              <a:t>COLOUR NORMALIZATION AND BACKGROUND REMOVAL </a:t>
            </a:r>
            <a:r>
              <a:rPr lang="en-US" sz="2000" dirty="0"/>
              <a:t>– Removed Background and Unwanted Details.</a:t>
            </a:r>
          </a:p>
          <a:p>
            <a:pPr marL="285750" indent="-285750">
              <a:buFont typeface="Wingdings" panose="05000000000000000000" pitchFamily="2" charset="2"/>
              <a:buChar char="ü"/>
            </a:pPr>
            <a:r>
              <a:rPr lang="en-US" sz="2000" b="1" dirty="0"/>
              <a:t>Gray Scale Mapping </a:t>
            </a:r>
            <a:r>
              <a:rPr lang="en-US" sz="2000" dirty="0"/>
              <a:t>– Local Average to 50% Gray Scale image.</a:t>
            </a:r>
          </a:p>
          <a:p>
            <a:pPr marL="285750" indent="-285750">
              <a:buFont typeface="Wingdings" panose="05000000000000000000" pitchFamily="2" charset="2"/>
              <a:buChar char="ü"/>
            </a:pPr>
            <a:r>
              <a:rPr lang="en-US" sz="2000" b="1" dirty="0"/>
              <a:t>Resizing </a:t>
            </a:r>
            <a:r>
              <a:rPr lang="en-US" sz="2000" dirty="0"/>
              <a:t>– Finally we Resized to 256 x 256.</a:t>
            </a:r>
            <a:endParaRPr lang="en-IN" sz="2000" dirty="0"/>
          </a:p>
        </p:txBody>
      </p:sp>
    </p:spTree>
    <p:extLst>
      <p:ext uri="{BB962C8B-B14F-4D97-AF65-F5344CB8AC3E}">
        <p14:creationId xmlns:p14="http://schemas.microsoft.com/office/powerpoint/2010/main" val="2761783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00607D-8ACA-3190-C171-1B2545FFF152}"/>
              </a:ext>
            </a:extLst>
          </p:cNvPr>
          <p:cNvSpPr txBox="1"/>
          <p:nvPr/>
        </p:nvSpPr>
        <p:spPr>
          <a:xfrm flipH="1">
            <a:off x="533400" y="228601"/>
            <a:ext cx="3733800" cy="461665"/>
          </a:xfrm>
          <a:prstGeom prst="rect">
            <a:avLst/>
          </a:prstGeom>
          <a:noFill/>
        </p:spPr>
        <p:txBody>
          <a:bodyPr wrap="square" rtlCol="0">
            <a:spAutoFit/>
          </a:bodyPr>
          <a:lstStyle/>
          <a:p>
            <a:r>
              <a:rPr lang="en-IN" sz="2400" b="1" dirty="0">
                <a:solidFill>
                  <a:schemeClr val="accent1">
                    <a:lumMod val="75000"/>
                  </a:schemeClr>
                </a:solidFill>
                <a:latin typeface="Times New Roman" panose="02020603050405020304" pitchFamily="18" charset="0"/>
                <a:cs typeface="Times New Roman" panose="02020603050405020304" pitchFamily="18" charset="0"/>
              </a:rPr>
              <a:t>SEGMENTATION</a:t>
            </a:r>
          </a:p>
        </p:txBody>
      </p:sp>
      <p:sp>
        <p:nvSpPr>
          <p:cNvPr id="3" name="TextBox 2">
            <a:extLst>
              <a:ext uri="{FF2B5EF4-FFF2-40B4-BE49-F238E27FC236}">
                <a16:creationId xmlns:a16="http://schemas.microsoft.com/office/drawing/2014/main" id="{97252714-D96D-2645-F052-38F49788365F}"/>
              </a:ext>
            </a:extLst>
          </p:cNvPr>
          <p:cNvSpPr txBox="1"/>
          <p:nvPr/>
        </p:nvSpPr>
        <p:spPr>
          <a:xfrm>
            <a:off x="783265" y="690266"/>
            <a:ext cx="7848600" cy="5632311"/>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CONVOLUTION</a:t>
            </a:r>
          </a:p>
          <a:p>
            <a:pPr marL="342900" indent="-342900">
              <a:buFont typeface="Wingdings" panose="05000000000000000000" pitchFamily="2" charset="2"/>
              <a:buChar char="Ø"/>
            </a:pPr>
            <a:r>
              <a:rPr lang="en-US" sz="2400" dirty="0"/>
              <a:t>The input image becomes convolved with each filter and forms eight feature maps on each convolution layer. </a:t>
            </a:r>
          </a:p>
          <a:p>
            <a:pPr marL="342900" indent="-342900">
              <a:buFont typeface="Wingdings" panose="05000000000000000000" pitchFamily="2" charset="2"/>
              <a:buChar char="Ø"/>
            </a:pPr>
            <a:endParaRPr lang="en-IN" sz="2400" b="1" dirty="0"/>
          </a:p>
          <a:p>
            <a:r>
              <a:rPr lang="en-IN" sz="2400" b="1" dirty="0">
                <a:latin typeface="Times New Roman" panose="02020603050405020304" pitchFamily="18" charset="0"/>
                <a:cs typeface="Times New Roman" panose="02020603050405020304" pitchFamily="18" charset="0"/>
              </a:rPr>
              <a:t>MAXPOOLING LAYER</a:t>
            </a:r>
          </a:p>
          <a:p>
            <a:pPr marL="342900" indent="-342900" algn="just">
              <a:buFont typeface="Wingdings" panose="05000000000000000000" pitchFamily="2" charset="2"/>
              <a:buChar char="Ø"/>
            </a:pPr>
            <a:r>
              <a:rPr lang="en-US" sz="2400" dirty="0"/>
              <a:t>Max pooling is used to reduce the size of the coming feature maps intelligently so that most of the information remains same.</a:t>
            </a:r>
          </a:p>
          <a:p>
            <a:endParaRPr lang="en-IN" sz="2400" b="1" dirty="0"/>
          </a:p>
          <a:p>
            <a:r>
              <a:rPr lang="en-IN" sz="2400" b="1" dirty="0">
                <a:latin typeface="Times New Roman" panose="02020603050405020304" pitchFamily="18" charset="0"/>
                <a:cs typeface="Times New Roman" panose="02020603050405020304" pitchFamily="18" charset="0"/>
              </a:rPr>
              <a:t>ACTIVATION LAYER</a:t>
            </a:r>
          </a:p>
          <a:p>
            <a:pPr marL="342900" indent="-342900">
              <a:buFont typeface="Wingdings" panose="05000000000000000000" pitchFamily="2" charset="2"/>
              <a:buChar char="Ø"/>
            </a:pPr>
            <a:r>
              <a:rPr lang="en-US" sz="2400" dirty="0"/>
              <a:t>We used a rectified linear unit (</a:t>
            </a:r>
            <a:r>
              <a:rPr lang="en-US" sz="2400" dirty="0" err="1"/>
              <a:t>ReLU</a:t>
            </a:r>
            <a:r>
              <a:rPr lang="en-US" sz="2400" dirty="0"/>
              <a:t>) after every convolutional and Fully Connected layer since it resulted in the highest accuracy among other activation functions and prevented the vanishing gradient problem effectively. </a:t>
            </a:r>
            <a:endParaRPr lang="en-IN" sz="2400" b="1" dirty="0"/>
          </a:p>
          <a:p>
            <a:endParaRPr lang="en-IN" sz="2400" b="1" dirty="0"/>
          </a:p>
        </p:txBody>
      </p:sp>
    </p:spTree>
    <p:extLst>
      <p:ext uri="{BB962C8B-B14F-4D97-AF65-F5344CB8AC3E}">
        <p14:creationId xmlns:p14="http://schemas.microsoft.com/office/powerpoint/2010/main" val="2131207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B57C12-45FE-9F86-2BB3-E86EE076B943}"/>
              </a:ext>
            </a:extLst>
          </p:cNvPr>
          <p:cNvSpPr txBox="1"/>
          <p:nvPr/>
        </p:nvSpPr>
        <p:spPr>
          <a:xfrm>
            <a:off x="228600" y="609600"/>
            <a:ext cx="8610600" cy="4524315"/>
          </a:xfrm>
          <a:prstGeom prst="rect">
            <a:avLst/>
          </a:prstGeom>
          <a:noFill/>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DROPOUT LAYER</a:t>
            </a:r>
          </a:p>
          <a:p>
            <a:pPr marL="342900" indent="-342900" algn="just">
              <a:buFont typeface="Wingdings" panose="05000000000000000000" pitchFamily="2" charset="2"/>
              <a:buChar char="Ø"/>
            </a:pPr>
            <a:r>
              <a:rPr lang="en-US" sz="2400" b="0" i="0" dirty="0">
                <a:solidFill>
                  <a:srgbClr val="202124"/>
                </a:solidFill>
                <a:effectLst/>
                <a:latin typeface="arial" panose="020B0604020202020204" pitchFamily="34" charset="0"/>
              </a:rPr>
              <a:t>Dropout technique </a:t>
            </a:r>
            <a:r>
              <a:rPr lang="en-US" sz="2400" i="0" dirty="0">
                <a:solidFill>
                  <a:srgbClr val="202124"/>
                </a:solidFill>
                <a:effectLst/>
                <a:latin typeface="arial" panose="020B0604020202020204" pitchFamily="34" charset="0"/>
              </a:rPr>
              <a:t>modifies the network itself to prevent the network from overfitting</a:t>
            </a:r>
            <a:r>
              <a:rPr lang="en-US" sz="2400" b="0" i="0" dirty="0">
                <a:solidFill>
                  <a:srgbClr val="202124"/>
                </a:solidFill>
                <a:effectLst/>
                <a:latin typeface="arial" panose="020B0604020202020204" pitchFamily="34" charset="0"/>
              </a:rPr>
              <a:t>.</a:t>
            </a:r>
          </a:p>
          <a:p>
            <a:pPr algn="just"/>
            <a:endParaRPr lang="en-US" sz="2400" b="0" i="0" dirty="0">
              <a:solidFill>
                <a:srgbClr val="202124"/>
              </a:solidFill>
              <a:effectLst/>
              <a:latin typeface="arial" panose="020B0604020202020204" pitchFamily="34" charset="0"/>
            </a:endParaRPr>
          </a:p>
          <a:p>
            <a:pPr algn="just"/>
            <a:r>
              <a:rPr lang="en-IN" sz="2400" b="1" dirty="0">
                <a:latin typeface="Times New Roman" panose="02020603050405020304" pitchFamily="18" charset="0"/>
                <a:cs typeface="Times New Roman" panose="02020603050405020304" pitchFamily="18" charset="0"/>
              </a:rPr>
              <a:t>FULLY CONNECTED LAYER</a:t>
            </a:r>
          </a:p>
          <a:p>
            <a:pPr marL="342900" indent="-342900" algn="just">
              <a:buFont typeface="Wingdings" panose="05000000000000000000" pitchFamily="2" charset="2"/>
              <a:buChar char="Ø"/>
            </a:pPr>
            <a:r>
              <a:rPr lang="en-US" sz="2400" dirty="0"/>
              <a:t>Feature maps of the last layer are then flattened, enabling them to be fed into the FC layer, where every feature value is connected to every neuron</a:t>
            </a:r>
          </a:p>
          <a:p>
            <a:pPr algn="just"/>
            <a:endParaRPr lang="en-US" sz="2400" b="1"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FEATURE VECTOR</a:t>
            </a: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After fully connected </a:t>
            </a:r>
            <a:r>
              <a:rPr lang="en-IN" sz="2400" dirty="0" err="1">
                <a:latin typeface="Times New Roman" panose="02020603050405020304" pitchFamily="18" charset="0"/>
                <a:cs typeface="Times New Roman" panose="02020603050405020304" pitchFamily="18" charset="0"/>
              </a:rPr>
              <a:t>layer,We</a:t>
            </a:r>
            <a:r>
              <a:rPr lang="en-IN" sz="2400" dirty="0">
                <a:latin typeface="Times New Roman" panose="02020603050405020304" pitchFamily="18" charset="0"/>
                <a:cs typeface="Times New Roman" panose="02020603050405020304" pitchFamily="18" charset="0"/>
              </a:rPr>
              <a:t> send the extracted image to the Classifier.</a:t>
            </a:r>
          </a:p>
        </p:txBody>
      </p:sp>
    </p:spTree>
    <p:extLst>
      <p:ext uri="{BB962C8B-B14F-4D97-AF65-F5344CB8AC3E}">
        <p14:creationId xmlns:p14="http://schemas.microsoft.com/office/powerpoint/2010/main" val="4014518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F6E811-BF5E-ED43-232D-0D640F5CC724}"/>
              </a:ext>
            </a:extLst>
          </p:cNvPr>
          <p:cNvSpPr txBox="1"/>
          <p:nvPr/>
        </p:nvSpPr>
        <p:spPr>
          <a:xfrm>
            <a:off x="304800" y="328597"/>
            <a:ext cx="9144000" cy="461665"/>
          </a:xfrm>
          <a:prstGeom prst="rect">
            <a:avLst/>
          </a:prstGeom>
          <a:noFill/>
        </p:spPr>
        <p:txBody>
          <a:bodyPr wrap="square" rtlCol="0">
            <a:spAutoFit/>
          </a:bodyPr>
          <a:lstStyle/>
          <a:p>
            <a:r>
              <a:rPr lang="en-IN" sz="2400" b="1" dirty="0">
                <a:solidFill>
                  <a:schemeClr val="accent1">
                    <a:lumMod val="75000"/>
                  </a:schemeClr>
                </a:solidFill>
                <a:latin typeface="Times New Roman" panose="02020603050405020304" pitchFamily="18" charset="0"/>
                <a:cs typeface="Times New Roman" panose="02020603050405020304" pitchFamily="18" charset="0"/>
              </a:rPr>
              <a:t>CLASSIFICATION</a:t>
            </a:r>
          </a:p>
        </p:txBody>
      </p:sp>
      <p:pic>
        <p:nvPicPr>
          <p:cNvPr id="2050" name="Picture 2">
            <a:extLst>
              <a:ext uri="{FF2B5EF4-FFF2-40B4-BE49-F238E27FC236}">
                <a16:creationId xmlns:a16="http://schemas.microsoft.com/office/drawing/2014/main" id="{7CFFCE17-16B4-4852-B732-4C24CA55DC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90262"/>
            <a:ext cx="7277100" cy="3686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95F246F-427A-2939-76B7-F7E98BF25048}"/>
              </a:ext>
            </a:extLst>
          </p:cNvPr>
          <p:cNvSpPr txBox="1"/>
          <p:nvPr/>
        </p:nvSpPr>
        <p:spPr>
          <a:xfrm>
            <a:off x="457200" y="4572000"/>
            <a:ext cx="8686800" cy="2031325"/>
          </a:xfrm>
          <a:prstGeom prst="rect">
            <a:avLst/>
          </a:prstGeom>
          <a:noFill/>
        </p:spPr>
        <p:txBody>
          <a:bodyPr wrap="square" rtlCol="0">
            <a:spAutoFit/>
          </a:bodyPr>
          <a:lstStyle/>
          <a:p>
            <a:pPr marL="342900" indent="-342900" algn="just">
              <a:buFont typeface="+mj-lt"/>
              <a:buAutoNum type="arabicPeriod"/>
            </a:pPr>
            <a:r>
              <a:rPr lang="en-US" dirty="0"/>
              <a:t>A Colored Fundus image(256 x 256 x3) is fed to the CCN as input.</a:t>
            </a:r>
          </a:p>
          <a:p>
            <a:pPr marL="342900" indent="-342900">
              <a:buFont typeface="+mj-lt"/>
              <a:buAutoNum type="arabicPeriod"/>
            </a:pPr>
            <a:r>
              <a:rPr lang="en-US" b="0" i="0" dirty="0">
                <a:solidFill>
                  <a:srgbClr val="212121"/>
                </a:solidFill>
                <a:effectLst/>
                <a:latin typeface="Cambria" panose="02040503050406030204" pitchFamily="18" charset="0"/>
              </a:rPr>
              <a:t>The output map is sequentially forwarded from the previous one to the next four classifiers within the CCN.</a:t>
            </a:r>
          </a:p>
          <a:p>
            <a:pPr marL="342900" indent="-342900" algn="just">
              <a:buFont typeface="+mj-lt"/>
              <a:buAutoNum type="arabicPeriod"/>
            </a:pPr>
            <a:r>
              <a:rPr lang="en-US" b="0" i="0" dirty="0">
                <a:solidFill>
                  <a:srgbClr val="212121"/>
                </a:solidFill>
                <a:effectLst/>
                <a:latin typeface="Cambria" panose="02040503050406030204" pitchFamily="18" charset="0"/>
              </a:rPr>
              <a:t>The new test color fundus image moves node-wise and ultimately reaches one of the five leaf nodes (terminal nodes) for final decision-making.</a:t>
            </a:r>
          </a:p>
          <a:p>
            <a:pPr marL="342900" indent="-342900">
              <a:buFont typeface="+mj-lt"/>
              <a:buAutoNum type="arabicPeriod"/>
            </a:pPr>
            <a:r>
              <a:rPr lang="en-US" b="0" i="0" dirty="0">
                <a:solidFill>
                  <a:srgbClr val="212121"/>
                </a:solidFill>
                <a:effectLst/>
                <a:latin typeface="Cambria" panose="02040503050406030204" pitchFamily="18" charset="0"/>
              </a:rPr>
              <a:t>Finally, it can be classified among one the five classes: Normal, Mild, Moderate, Severe, and Proliferative.</a:t>
            </a:r>
          </a:p>
        </p:txBody>
      </p:sp>
      <p:sp>
        <p:nvSpPr>
          <p:cNvPr id="2" name="Rectangle 1">
            <a:extLst>
              <a:ext uri="{FF2B5EF4-FFF2-40B4-BE49-F238E27FC236}">
                <a16:creationId xmlns:a16="http://schemas.microsoft.com/office/drawing/2014/main" id="{0F2E3806-B5D7-35DC-677E-18F87BFF831B}"/>
              </a:ext>
            </a:extLst>
          </p:cNvPr>
          <p:cNvSpPr/>
          <p:nvPr/>
        </p:nvSpPr>
        <p:spPr>
          <a:xfrm>
            <a:off x="4831081" y="1604950"/>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8339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134E6-43F2-8E89-E07A-72D53E27A7C8}"/>
              </a:ext>
            </a:extLst>
          </p:cNvPr>
          <p:cNvSpPr txBox="1"/>
          <p:nvPr/>
        </p:nvSpPr>
        <p:spPr>
          <a:xfrm>
            <a:off x="609600" y="609600"/>
            <a:ext cx="7924800" cy="2585323"/>
          </a:xfrm>
          <a:prstGeom prst="rect">
            <a:avLst/>
          </a:prstGeom>
          <a:noFill/>
        </p:spPr>
        <p:txBody>
          <a:bodyPr wrap="square" rtlCol="0">
            <a:spAutoFit/>
          </a:bodyPr>
          <a:lstStyle/>
          <a:p>
            <a:pPr algn="just"/>
            <a:r>
              <a:rPr lang="en-IN" b="1" dirty="0">
                <a:solidFill>
                  <a:schemeClr val="accent1">
                    <a:lumMod val="75000"/>
                  </a:schemeClr>
                </a:solidFill>
                <a:latin typeface="Times New Roman" panose="02020603050405020304" pitchFamily="18" charset="0"/>
                <a:cs typeface="Times New Roman" panose="02020603050405020304" pitchFamily="18" charset="0"/>
              </a:rPr>
              <a:t>TOOL</a:t>
            </a:r>
            <a:r>
              <a:rPr lang="en-IN" b="1" dirty="0">
                <a:solidFill>
                  <a:schemeClr val="accent1">
                    <a:lumMod val="75000"/>
                  </a:schemeClr>
                </a:solidFill>
              </a:rPr>
              <a:t> </a:t>
            </a:r>
          </a:p>
          <a:p>
            <a:pPr marL="285750" indent="-285750" algn="just">
              <a:buFont typeface="Wingdings" panose="05000000000000000000" pitchFamily="2" charset="2"/>
              <a:buChar char="Ø"/>
            </a:pPr>
            <a:r>
              <a:rPr lang="en-IN" b="1" dirty="0"/>
              <a:t>MATLAB(2021)</a:t>
            </a:r>
          </a:p>
          <a:p>
            <a:pPr algn="just"/>
            <a:r>
              <a:rPr lang="en-IN" b="1" dirty="0">
                <a:solidFill>
                  <a:schemeClr val="accent1">
                    <a:lumMod val="75000"/>
                  </a:schemeClr>
                </a:solidFill>
                <a:latin typeface="Times New Roman" panose="02020603050405020304" pitchFamily="18" charset="0"/>
                <a:cs typeface="Times New Roman" panose="02020603050405020304" pitchFamily="18" charset="0"/>
              </a:rPr>
              <a:t>DATASET</a:t>
            </a:r>
          </a:p>
          <a:p>
            <a:pPr marL="285750" indent="-285750" algn="just">
              <a:buFont typeface="Wingdings" panose="05000000000000000000" pitchFamily="2" charset="2"/>
              <a:buChar char="Ø"/>
            </a:pPr>
            <a:r>
              <a:rPr lang="en-IN" b="1" dirty="0"/>
              <a:t>Two Public Dataset INDIAN DIABETIC RETINOPATHY IMAGE DATASET(</a:t>
            </a:r>
            <a:r>
              <a:rPr lang="en-IN" b="1" dirty="0" err="1"/>
              <a:t>IDRiD</a:t>
            </a:r>
            <a:r>
              <a:rPr lang="en-IN" b="1" dirty="0"/>
              <a:t>) and MESSIDOR DATABASE</a:t>
            </a:r>
          </a:p>
          <a:p>
            <a:pPr marL="285750" indent="-285750" algn="just">
              <a:buFont typeface="Wingdings" panose="05000000000000000000" pitchFamily="2" charset="2"/>
              <a:buChar char="Ø"/>
            </a:pPr>
            <a:r>
              <a:rPr lang="en-IN" b="1" dirty="0"/>
              <a:t> INDIAN DIABETIC RETINOPATHY IMAGE DATASET(</a:t>
            </a:r>
            <a:r>
              <a:rPr lang="en-IN" b="1" dirty="0" err="1"/>
              <a:t>IDRiD</a:t>
            </a:r>
            <a:r>
              <a:rPr lang="en-IN" b="1" dirty="0"/>
              <a:t>) Contains 516 Retina images</a:t>
            </a:r>
          </a:p>
          <a:p>
            <a:pPr marL="285750" indent="-285750" algn="just">
              <a:buFont typeface="Wingdings" panose="05000000000000000000" pitchFamily="2" charset="2"/>
              <a:buChar char="Ø"/>
            </a:pPr>
            <a:r>
              <a:rPr lang="en-IN" b="1" dirty="0"/>
              <a:t>MESSIDOR DATABASE Contains 1748 Retina images</a:t>
            </a:r>
          </a:p>
          <a:p>
            <a:pPr marL="285750" indent="-285750" algn="just">
              <a:buFont typeface="Wingdings" panose="05000000000000000000" pitchFamily="2" charset="2"/>
              <a:buChar char="Ø"/>
            </a:pPr>
            <a:endParaRPr lang="en-IN" dirty="0"/>
          </a:p>
        </p:txBody>
      </p:sp>
      <p:pic>
        <p:nvPicPr>
          <p:cNvPr id="6" name="Picture 5">
            <a:extLst>
              <a:ext uri="{FF2B5EF4-FFF2-40B4-BE49-F238E27FC236}">
                <a16:creationId xmlns:a16="http://schemas.microsoft.com/office/drawing/2014/main" id="{9967E84A-C3AD-041D-AA06-C854B04F763F}"/>
              </a:ext>
            </a:extLst>
          </p:cNvPr>
          <p:cNvPicPr>
            <a:picLocks noChangeAspect="1"/>
          </p:cNvPicPr>
          <p:nvPr/>
        </p:nvPicPr>
        <p:blipFill>
          <a:blip r:embed="rId2"/>
          <a:stretch>
            <a:fillRect/>
          </a:stretch>
        </p:blipFill>
        <p:spPr>
          <a:xfrm>
            <a:off x="676164" y="3265842"/>
            <a:ext cx="5191235" cy="2525357"/>
          </a:xfrm>
          <a:prstGeom prst="rect">
            <a:avLst/>
          </a:prstGeom>
        </p:spPr>
      </p:pic>
      <p:sp>
        <p:nvSpPr>
          <p:cNvPr id="7" name="TextBox 6">
            <a:extLst>
              <a:ext uri="{FF2B5EF4-FFF2-40B4-BE49-F238E27FC236}">
                <a16:creationId xmlns:a16="http://schemas.microsoft.com/office/drawing/2014/main" id="{D9889B4A-BF48-9A2D-6393-A93A4CFEB9BE}"/>
              </a:ext>
            </a:extLst>
          </p:cNvPr>
          <p:cNvSpPr txBox="1"/>
          <p:nvPr/>
        </p:nvSpPr>
        <p:spPr>
          <a:xfrm>
            <a:off x="703596" y="2887068"/>
            <a:ext cx="3429000" cy="400110"/>
          </a:xfrm>
          <a:prstGeom prst="rect">
            <a:avLst/>
          </a:prstGeom>
          <a:noFill/>
        </p:spPr>
        <p:txBody>
          <a:bodyPr wrap="square" rtlCol="0">
            <a:spAutoFit/>
          </a:bodyPr>
          <a:lstStyle/>
          <a:p>
            <a:r>
              <a:rPr lang="en-IN" sz="2000" b="1" dirty="0">
                <a:solidFill>
                  <a:schemeClr val="accent1">
                    <a:lumMod val="75000"/>
                  </a:schemeClr>
                </a:solidFill>
                <a:latin typeface="Times New Roman" panose="02020603050405020304" pitchFamily="18" charset="0"/>
                <a:cs typeface="Times New Roman" panose="02020603050405020304" pitchFamily="18" charset="0"/>
              </a:rPr>
              <a:t>SAMPLE DATASET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379BE8-0760-2897-CE44-8160AA0C8F5A}"/>
              </a:ext>
            </a:extLst>
          </p:cNvPr>
          <p:cNvSpPr txBox="1"/>
          <p:nvPr/>
        </p:nvSpPr>
        <p:spPr>
          <a:xfrm>
            <a:off x="457200" y="655052"/>
            <a:ext cx="6477000" cy="523220"/>
          </a:xfrm>
          <a:prstGeom prst="rect">
            <a:avLst/>
          </a:prstGeom>
          <a:noFill/>
        </p:spPr>
        <p:txBody>
          <a:bodyPr wrap="square" rtlCol="0">
            <a:spAutoFit/>
          </a:bodyPr>
          <a:lstStyle/>
          <a:p>
            <a:r>
              <a:rPr lang="en-US" sz="2800" b="1" dirty="0">
                <a:solidFill>
                  <a:schemeClr val="accent1">
                    <a:lumMod val="75000"/>
                  </a:schemeClr>
                </a:solidFill>
                <a:latin typeface="Times New Roman" panose="02020603050405020304" pitchFamily="18" charset="0"/>
                <a:cs typeface="Times New Roman" panose="02020603050405020304" pitchFamily="18" charset="0"/>
              </a:rPr>
              <a:t>CONCLUSION</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endParaRPr lang="en-IN" sz="2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CD2805A-B009-60BF-6DD1-E1C5DEB62A9E}"/>
              </a:ext>
            </a:extLst>
          </p:cNvPr>
          <p:cNvSpPr txBox="1"/>
          <p:nvPr/>
        </p:nvSpPr>
        <p:spPr>
          <a:xfrm>
            <a:off x="304800" y="1447800"/>
            <a:ext cx="8534400" cy="4524315"/>
          </a:xfrm>
          <a:prstGeom prst="rect">
            <a:avLst/>
          </a:prstGeom>
          <a:noFill/>
        </p:spPr>
        <p:txBody>
          <a:bodyPr wrap="square" rtlCol="0">
            <a:spAutoFit/>
          </a:bodyPr>
          <a:lstStyle/>
          <a:p>
            <a:pPr marL="285750" indent="-285750" algn="l">
              <a:buFont typeface="Wingdings" panose="05000000000000000000" pitchFamily="2" charset="2"/>
              <a:buChar char="Ø"/>
            </a:pPr>
            <a:r>
              <a:rPr lang="en-US" sz="2800" b="0" i="0" dirty="0">
                <a:solidFill>
                  <a:srgbClr val="222222"/>
                </a:solidFill>
                <a:effectLst/>
                <a:latin typeface="Times New Roman" panose="02020603050405020304" pitchFamily="18" charset="0"/>
                <a:cs typeface="Times New Roman" panose="02020603050405020304" pitchFamily="18" charset="0"/>
              </a:rPr>
              <a:t>The disease’s global prevalence in estimated to rise at an exponential rate, reaching 529 million by 2030. </a:t>
            </a:r>
          </a:p>
          <a:p>
            <a:pPr marL="285750" indent="-285750" algn="l">
              <a:buFont typeface="Wingdings" panose="05000000000000000000" pitchFamily="2" charset="2"/>
              <a:buChar char="Ø"/>
            </a:pPr>
            <a:r>
              <a:rPr lang="en-US" sz="2800" b="0" i="0" dirty="0">
                <a:solidFill>
                  <a:srgbClr val="222222"/>
                </a:solidFill>
                <a:effectLst/>
                <a:latin typeface="Times New Roman" panose="02020603050405020304" pitchFamily="18" charset="0"/>
                <a:cs typeface="Times New Roman" panose="02020603050405020304" pitchFamily="18" charset="0"/>
              </a:rPr>
              <a:t>This is concerning for </a:t>
            </a:r>
            <a:r>
              <a:rPr lang="en-US" sz="2800" dirty="0">
                <a:solidFill>
                  <a:srgbClr val="222222"/>
                </a:solidFill>
                <a:latin typeface="Times New Roman" panose="02020603050405020304" pitchFamily="18" charset="0"/>
                <a:cs typeface="Times New Roman" panose="02020603050405020304" pitchFamily="18" charset="0"/>
              </a:rPr>
              <a:t>W</a:t>
            </a:r>
            <a:r>
              <a:rPr lang="en-US" sz="2800" b="0" i="0" dirty="0">
                <a:solidFill>
                  <a:srgbClr val="222222"/>
                </a:solidFill>
                <a:effectLst/>
                <a:latin typeface="Times New Roman" panose="02020603050405020304" pitchFamily="18" charset="0"/>
                <a:cs typeface="Times New Roman" panose="02020603050405020304" pitchFamily="18" charset="0"/>
              </a:rPr>
              <a:t>orldwide </a:t>
            </a:r>
            <a:r>
              <a:rPr lang="en-US" sz="2800" dirty="0">
                <a:solidFill>
                  <a:srgbClr val="222222"/>
                </a:solidFill>
                <a:latin typeface="Times New Roman" panose="02020603050405020304" pitchFamily="18" charset="0"/>
                <a:cs typeface="Times New Roman" panose="02020603050405020304" pitchFamily="18" charset="0"/>
              </a:rPr>
              <a:t>National H</a:t>
            </a:r>
            <a:r>
              <a:rPr lang="en-US" sz="2800" b="0" i="0" dirty="0">
                <a:solidFill>
                  <a:srgbClr val="222222"/>
                </a:solidFill>
                <a:effectLst/>
                <a:latin typeface="Times New Roman" panose="02020603050405020304" pitchFamily="18" charset="0"/>
                <a:cs typeface="Times New Roman" panose="02020603050405020304" pitchFamily="18" charset="0"/>
              </a:rPr>
              <a:t>ealth care, as affects people's ability to work, putting the economy in risk.</a:t>
            </a:r>
          </a:p>
          <a:p>
            <a:pPr marL="285750" indent="-285750" algn="l">
              <a:buFont typeface="Wingdings" panose="05000000000000000000" pitchFamily="2" charset="2"/>
              <a:buChar char="Ø"/>
            </a:pPr>
            <a:r>
              <a:rPr lang="en-US" sz="2800" dirty="0">
                <a:solidFill>
                  <a:srgbClr val="222222"/>
                </a:solidFill>
                <a:latin typeface="Times New Roman" panose="02020603050405020304" pitchFamily="18" charset="0"/>
                <a:cs typeface="Times New Roman" panose="02020603050405020304" pitchFamily="18" charset="0"/>
              </a:rPr>
              <a:t>It greatly reduce the consumption of human resources and provide a powerful reference to the doctors to make an accurate diagnosis and detect the type of Diabetic Retinopathy.</a:t>
            </a:r>
            <a:endParaRPr lang="en-US" sz="2800" b="0" i="0" dirty="0">
              <a:solidFill>
                <a:srgbClr val="222222"/>
              </a:solidFill>
              <a:effectLst/>
              <a:latin typeface="Times New Roman" panose="02020603050405020304" pitchFamily="18" charset="0"/>
              <a:cs typeface="Times New Roman" panose="02020603050405020304" pitchFamily="18" charset="0"/>
            </a:endParaRPr>
          </a:p>
          <a:p>
            <a:pPr algn="l"/>
            <a:endParaRPr lang="en-US" b="0" i="0" dirty="0">
              <a:solidFill>
                <a:srgbClr val="222222"/>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545071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E33FF9-279E-F8E3-36F2-1FB3A0B7AD0E}"/>
              </a:ext>
            </a:extLst>
          </p:cNvPr>
          <p:cNvSpPr txBox="1"/>
          <p:nvPr/>
        </p:nvSpPr>
        <p:spPr>
          <a:xfrm>
            <a:off x="457200" y="762000"/>
            <a:ext cx="8305800" cy="3662541"/>
          </a:xfrm>
          <a:prstGeom prst="rect">
            <a:avLst/>
          </a:prstGeom>
          <a:noFill/>
        </p:spPr>
        <p:txBody>
          <a:bodyPr wrap="square">
            <a:spAutoFit/>
          </a:bodyPr>
          <a:lstStyle/>
          <a:p>
            <a:pPr algn="just"/>
            <a:r>
              <a:rPr lang="en-IN" sz="3200" b="1" dirty="0">
                <a:solidFill>
                  <a:schemeClr val="accent1">
                    <a:lumMod val="75000"/>
                  </a:schemeClr>
                </a:solidFill>
              </a:rPr>
              <a:t>REFERENCES:      </a:t>
            </a:r>
          </a:p>
          <a:p>
            <a:r>
              <a:rPr lang="en-IN" dirty="0"/>
              <a:t> </a:t>
            </a:r>
            <a:r>
              <a:rPr lang="en-IN" sz="2000" b="1" dirty="0"/>
              <a:t>1. Taylor, R. &amp; Batey, D. Handbook of Retinal Screening in Diabetes: Diagnosis and Management. Wiley (2021).       </a:t>
            </a:r>
          </a:p>
          <a:p>
            <a:endParaRPr lang="en-IN" sz="2000" b="1" dirty="0"/>
          </a:p>
          <a:p>
            <a:r>
              <a:rPr lang="en-IN" sz="2000" b="1" dirty="0"/>
              <a:t>2. Wang, F., </a:t>
            </a:r>
            <a:r>
              <a:rPr lang="en-IN" sz="2000" b="1" dirty="0" err="1"/>
              <a:t>Casalino</a:t>
            </a:r>
            <a:r>
              <a:rPr lang="en-IN" sz="2000" b="1" dirty="0"/>
              <a:t>, L. P. &amp; Khullar, D. Deep Learning in Medicine-Promise, Progress, and Challenges. JAMA Intern Med. (2020).      </a:t>
            </a:r>
          </a:p>
          <a:p>
            <a:endParaRPr lang="en-IN" sz="2000" b="1" dirty="0"/>
          </a:p>
          <a:p>
            <a:r>
              <a:rPr lang="en-IN" sz="2000" b="1" dirty="0"/>
              <a:t>3. Guan, M. Y., Gulshan, V., Dai, A. M. &amp; Hinton, G. E. Who Said What: </a:t>
            </a:r>
            <a:r>
              <a:rPr lang="en-IN" sz="2000" b="1" dirty="0" err="1"/>
              <a:t>Modeling</a:t>
            </a:r>
            <a:r>
              <a:rPr lang="en-IN" sz="2000" b="1" dirty="0"/>
              <a:t> Individual </a:t>
            </a:r>
            <a:r>
              <a:rPr lang="en-IN" sz="2000" b="1" dirty="0" err="1"/>
              <a:t>Labelers</a:t>
            </a:r>
            <a:r>
              <a:rPr lang="en-IN" sz="2000" b="1" dirty="0"/>
              <a:t> Improves Classification. </a:t>
            </a:r>
            <a:r>
              <a:rPr lang="en-IN" sz="2000" b="1" dirty="0" err="1"/>
              <a:t>arXiv</a:t>
            </a:r>
            <a:r>
              <a:rPr lang="en-IN" sz="2000" b="1" dirty="0"/>
              <a:t> e-prints., https://ui.adsabs.harvard.edu/\#abs/2017arXiv170308774G. (Accessed March 01, 2020).</a:t>
            </a:r>
          </a:p>
        </p:txBody>
      </p:sp>
    </p:spTree>
    <p:extLst>
      <p:ext uri="{BB962C8B-B14F-4D97-AF65-F5344CB8AC3E}">
        <p14:creationId xmlns:p14="http://schemas.microsoft.com/office/powerpoint/2010/main" val="4014307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628C6D-77D7-194D-C459-29670C03EE90}"/>
              </a:ext>
            </a:extLst>
          </p:cNvPr>
          <p:cNvSpPr/>
          <p:nvPr/>
        </p:nvSpPr>
        <p:spPr>
          <a:xfrm>
            <a:off x="304800" y="2505670"/>
            <a:ext cx="8153400" cy="923330"/>
          </a:xfrm>
          <a:prstGeom prst="rect">
            <a:avLst/>
          </a:prstGeom>
          <a:noFill/>
        </p:spPr>
        <p:txBody>
          <a:bodyPr wrap="square" lIns="91440" tIns="45720" rIns="91440" bIns="45720">
            <a:spAutoFit/>
          </a:bodyPr>
          <a:lstStyle/>
          <a:p>
            <a:pPr algn="ctr"/>
            <a:r>
              <a:rPr lang="en-I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lgerian" panose="04020705040A02060702" pitchFamily="82" charset="0"/>
              </a:rPr>
              <a:t>THANK YOU</a:t>
            </a:r>
          </a:p>
        </p:txBody>
      </p:sp>
    </p:spTree>
    <p:extLst>
      <p:ext uri="{BB962C8B-B14F-4D97-AF65-F5344CB8AC3E}">
        <p14:creationId xmlns:p14="http://schemas.microsoft.com/office/powerpoint/2010/main" val="3456640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23929E-2F07-9D52-7451-627A56876634}"/>
              </a:ext>
            </a:extLst>
          </p:cNvPr>
          <p:cNvSpPr txBox="1"/>
          <p:nvPr/>
        </p:nvSpPr>
        <p:spPr>
          <a:xfrm>
            <a:off x="914400" y="838201"/>
            <a:ext cx="7848600" cy="6401753"/>
          </a:xfrm>
          <a:prstGeom prst="rect">
            <a:avLst/>
          </a:prstGeom>
          <a:noFill/>
        </p:spPr>
        <p:txBody>
          <a:bodyPr wrap="square" rtlCol="0">
            <a:spAutoFit/>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PRESENTATION OUTLINE</a:t>
            </a:r>
          </a:p>
          <a:p>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3200" b="1" dirty="0"/>
              <a:t>Objectives</a:t>
            </a:r>
          </a:p>
          <a:p>
            <a:pPr marL="285750" indent="-285750">
              <a:buFont typeface="Wingdings" panose="05000000000000000000" pitchFamily="2" charset="2"/>
              <a:buChar char="Ø"/>
            </a:pPr>
            <a:r>
              <a:rPr lang="en-IN" sz="3200" b="1" dirty="0"/>
              <a:t>Introduction</a:t>
            </a:r>
          </a:p>
          <a:p>
            <a:pPr marL="285750" indent="-285750">
              <a:buFont typeface="Wingdings" panose="05000000000000000000" pitchFamily="2" charset="2"/>
              <a:buChar char="Ø"/>
            </a:pPr>
            <a:r>
              <a:rPr lang="en-IN" sz="3200" b="1"/>
              <a:t>Types</a:t>
            </a:r>
            <a:endParaRPr lang="en-IN" sz="3200" b="1" dirty="0"/>
          </a:p>
          <a:p>
            <a:pPr marL="285750" indent="-285750">
              <a:buFont typeface="Wingdings" panose="05000000000000000000" pitchFamily="2" charset="2"/>
              <a:buChar char="Ø"/>
            </a:pPr>
            <a:r>
              <a:rPr lang="en-IN" sz="3200" b="1" dirty="0"/>
              <a:t>Literature Survey</a:t>
            </a:r>
          </a:p>
          <a:p>
            <a:pPr marL="285750" indent="-285750">
              <a:buFont typeface="Wingdings" panose="05000000000000000000" pitchFamily="2" charset="2"/>
              <a:buChar char="Ø"/>
            </a:pPr>
            <a:r>
              <a:rPr lang="en-IN" sz="3200" b="1" dirty="0"/>
              <a:t>Problem Statement of Existing System</a:t>
            </a:r>
          </a:p>
          <a:p>
            <a:pPr marL="285750" indent="-285750">
              <a:buFont typeface="Wingdings" panose="05000000000000000000" pitchFamily="2" charset="2"/>
              <a:buChar char="Ø"/>
            </a:pPr>
            <a:r>
              <a:rPr lang="en-IN" sz="3200" b="1" dirty="0"/>
              <a:t>Proposed Method</a:t>
            </a:r>
          </a:p>
          <a:p>
            <a:pPr marL="285750" indent="-285750">
              <a:buFont typeface="Wingdings" panose="05000000000000000000" pitchFamily="2" charset="2"/>
              <a:buChar char="Ø"/>
            </a:pPr>
            <a:r>
              <a:rPr lang="en-IN" sz="3200" b="1" dirty="0"/>
              <a:t>Tools and Dataset</a:t>
            </a:r>
          </a:p>
          <a:p>
            <a:pPr marL="285750" indent="-285750">
              <a:buFont typeface="Wingdings" panose="05000000000000000000" pitchFamily="2" charset="2"/>
              <a:buChar char="Ø"/>
            </a:pPr>
            <a:r>
              <a:rPr lang="en-IN" sz="3200" b="1" dirty="0"/>
              <a:t>Conclusion</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3895373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38400" y="609600"/>
            <a:ext cx="3531736" cy="707886"/>
          </a:xfrm>
          <a:prstGeom prst="rect">
            <a:avLst/>
          </a:prstGeom>
          <a:noFill/>
        </p:spPr>
        <p:txBody>
          <a:bodyPr wrap="none" rtlCol="0">
            <a:spAutoFit/>
          </a:bodyPr>
          <a:lstStyle/>
          <a:p>
            <a:pPr algn="ctr"/>
            <a:r>
              <a:rPr lang="en-US" sz="4000" b="1" dirty="0">
                <a:solidFill>
                  <a:srgbClr val="002060"/>
                </a:solidFill>
                <a:latin typeface="Times New Roman" pitchFamily="18" charset="0"/>
                <a:cs typeface="Times New Roman" pitchFamily="18" charset="0"/>
              </a:rPr>
              <a:t>  </a:t>
            </a:r>
            <a:r>
              <a:rPr lang="en-US" sz="4000" b="1" dirty="0">
                <a:solidFill>
                  <a:schemeClr val="accent1"/>
                </a:solidFill>
                <a:latin typeface="Times New Roman" pitchFamily="18" charset="0"/>
                <a:cs typeface="Times New Roman" pitchFamily="18" charset="0"/>
              </a:rPr>
              <a:t>OBJECTIVE </a:t>
            </a:r>
          </a:p>
        </p:txBody>
      </p:sp>
      <p:sp>
        <p:nvSpPr>
          <p:cNvPr id="4" name="TextBox 3">
            <a:extLst>
              <a:ext uri="{FF2B5EF4-FFF2-40B4-BE49-F238E27FC236}">
                <a16:creationId xmlns:a16="http://schemas.microsoft.com/office/drawing/2014/main" id="{9AB7C838-6678-CD40-D8A7-3F091F2B004B}"/>
              </a:ext>
            </a:extLst>
          </p:cNvPr>
          <p:cNvSpPr txBox="1"/>
          <p:nvPr/>
        </p:nvSpPr>
        <p:spPr>
          <a:xfrm>
            <a:off x="495300" y="2362200"/>
            <a:ext cx="8153400" cy="1815882"/>
          </a:xfrm>
          <a:prstGeom prst="rect">
            <a:avLst/>
          </a:prstGeom>
          <a:noFill/>
        </p:spPr>
        <p:txBody>
          <a:bodyPr wrap="square">
            <a:spAutoFit/>
          </a:bodyPr>
          <a:lstStyle/>
          <a:p>
            <a:pPr algn="just"/>
            <a:r>
              <a:rPr lang="en-US" sz="2800" dirty="0">
                <a:latin typeface="Times New Roman" pitchFamily="18" charset="0"/>
                <a:cs typeface="Times New Roman" pitchFamily="18" charset="0"/>
              </a:rPr>
              <a:t>To classify the severity of Diabetic Retinopathy (DR) which causes severe vision loss to diabetic patient. It is classified based on Deep Learning by using Large Fundus Image Dataset.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990600"/>
            <a:ext cx="8763000" cy="3416320"/>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latin typeface="Times New Roman" pitchFamily="18" charset="0"/>
                <a:cs typeface="Times New Roman" pitchFamily="18" charset="0"/>
              </a:rPr>
              <a:t>Diabetic Retinopathy (DR) is a chronic eye disease, commonly found in elderly people (age 50 or above), and can cause severe visual impairments or even blindness.</a:t>
            </a:r>
          </a:p>
          <a:p>
            <a:pPr marL="342900" indent="-342900" algn="just">
              <a:buFont typeface="Wingdings" panose="05000000000000000000" pitchFamily="2" charset="2"/>
              <a:buChar char="Ø"/>
            </a:pPr>
            <a:r>
              <a:rPr lang="en-US" sz="2400" dirty="0">
                <a:latin typeface="Times New Roman" pitchFamily="18" charset="0"/>
                <a:cs typeface="Times New Roman" pitchFamily="18" charset="0"/>
              </a:rPr>
              <a:t> DR is caused by the blood vessels rupturing due to high blood sugar levels.</a:t>
            </a:r>
          </a:p>
          <a:p>
            <a:pPr marL="342900" indent="-342900" algn="just">
              <a:buFont typeface="Wingdings" panose="05000000000000000000" pitchFamily="2" charset="2"/>
              <a:buChar char="Ø"/>
            </a:pPr>
            <a:r>
              <a:rPr lang="en-US" sz="2400" dirty="0"/>
              <a:t>These leaky vessels produce fluid clots and oxygen deficiency, leading to severe visual impairments</a:t>
            </a:r>
            <a:endParaRPr lang="en-US" sz="2400" dirty="0">
              <a:latin typeface="Times New Roman" pitchFamily="18" charset="0"/>
              <a:cs typeface="Times New Roman" pitchFamily="18" charset="0"/>
            </a:endParaRPr>
          </a:p>
          <a:p>
            <a:pPr marL="342900" indent="-342900" algn="just">
              <a:buFont typeface="Wingdings" panose="05000000000000000000" pitchFamily="2" charset="2"/>
              <a:buChar char="Ø"/>
            </a:pPr>
            <a:r>
              <a:rPr lang="en-US" sz="2400" dirty="0"/>
              <a:t>However, the progression of the disease can be reduced if diagnosed at an early stage. </a:t>
            </a:r>
            <a:endParaRPr lang="en-US" sz="2400"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A194FCA4-FBB8-8EE6-C637-1B2B38BB80D8}"/>
              </a:ext>
            </a:extLst>
          </p:cNvPr>
          <p:cNvSpPr txBox="1"/>
          <p:nvPr/>
        </p:nvSpPr>
        <p:spPr>
          <a:xfrm>
            <a:off x="457200" y="304800"/>
            <a:ext cx="4572000" cy="523220"/>
          </a:xfrm>
          <a:prstGeom prst="rect">
            <a:avLst/>
          </a:prstGeom>
          <a:noFill/>
        </p:spPr>
        <p:txBody>
          <a:bodyPr wrap="square">
            <a:spAutoFit/>
          </a:bodyPr>
          <a:lstStyle/>
          <a:p>
            <a:r>
              <a:rPr lang="en-IN" sz="2800" b="1" dirty="0">
                <a:solidFill>
                  <a:schemeClr val="accent1">
                    <a:lumMod val="75000"/>
                  </a:schemeClr>
                </a:solidFill>
                <a:latin typeface="Times New Roman" panose="02020603050405020304" pitchFamily="18" charset="0"/>
                <a:cs typeface="Times New Roman" panose="02020603050405020304" pitchFamily="18" charset="0"/>
              </a:rPr>
              <a:t>INTRODUCTION</a:t>
            </a:r>
          </a:p>
        </p:txBody>
      </p:sp>
      <p:pic>
        <p:nvPicPr>
          <p:cNvPr id="2" name="Picture 1">
            <a:extLst>
              <a:ext uri="{FF2B5EF4-FFF2-40B4-BE49-F238E27FC236}">
                <a16:creationId xmlns:a16="http://schemas.microsoft.com/office/drawing/2014/main" id="{56E12076-42C9-2D12-3FB3-B06616ACBC6F}"/>
              </a:ext>
            </a:extLst>
          </p:cNvPr>
          <p:cNvPicPr>
            <a:picLocks noChangeAspect="1"/>
          </p:cNvPicPr>
          <p:nvPr/>
        </p:nvPicPr>
        <p:blipFill>
          <a:blip r:embed="rId2"/>
          <a:stretch>
            <a:fillRect/>
          </a:stretch>
        </p:blipFill>
        <p:spPr>
          <a:xfrm>
            <a:off x="5003800" y="4191000"/>
            <a:ext cx="2685448" cy="220685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60AA58-DB0A-9E41-0F33-AE554A27E87E}"/>
              </a:ext>
            </a:extLst>
          </p:cNvPr>
          <p:cNvSpPr txBox="1"/>
          <p:nvPr/>
        </p:nvSpPr>
        <p:spPr>
          <a:xfrm>
            <a:off x="533400" y="990600"/>
            <a:ext cx="8382000" cy="1754326"/>
          </a:xfrm>
          <a:prstGeom prst="rect">
            <a:avLst/>
          </a:prstGeom>
          <a:noFill/>
        </p:spPr>
        <p:txBody>
          <a:bodyPr wrap="square">
            <a:spAutoFit/>
          </a:bodyPr>
          <a:lstStyle/>
          <a:p>
            <a:pPr marL="285750" indent="-285750" algn="just">
              <a:buFont typeface="Wingdings" panose="05000000000000000000" pitchFamily="2" charset="2"/>
              <a:buChar char="Ø"/>
            </a:pPr>
            <a:r>
              <a:rPr lang="en-IN" dirty="0"/>
              <a:t> DR is classified into two types, i.e., Proliferative  and Non Proliferative Diabetic Retinopathy (NPDR).</a:t>
            </a:r>
          </a:p>
          <a:p>
            <a:pPr marL="285750" indent="-285750" algn="just">
              <a:buFont typeface="Wingdings" panose="05000000000000000000" pitchFamily="2" charset="2"/>
              <a:buChar char="Ø"/>
            </a:pPr>
            <a:r>
              <a:rPr lang="en-IN" dirty="0"/>
              <a:t> PDR which results in complete blindness.</a:t>
            </a:r>
          </a:p>
          <a:p>
            <a:pPr marL="285750" indent="-285750" algn="just">
              <a:buFont typeface="Wingdings" panose="05000000000000000000" pitchFamily="2" charset="2"/>
              <a:buChar char="Ø"/>
            </a:pPr>
            <a:r>
              <a:rPr lang="en-IN" dirty="0"/>
              <a:t> NPDR is graded into three stages , </a:t>
            </a:r>
          </a:p>
          <a:p>
            <a:pPr algn="just"/>
            <a:r>
              <a:rPr lang="en-IN" dirty="0"/>
              <a:t>        (</a:t>
            </a:r>
            <a:r>
              <a:rPr lang="en-IN" dirty="0" err="1"/>
              <a:t>i</a:t>
            </a:r>
            <a:r>
              <a:rPr lang="en-IN" dirty="0"/>
              <a:t>)Mild  (ii)Moderate  (iii)Severe NPDR</a:t>
            </a:r>
          </a:p>
          <a:p>
            <a:pPr marL="285750" indent="-285750" algn="just">
              <a:buFont typeface="Wingdings" panose="05000000000000000000" pitchFamily="2" charset="2"/>
              <a:buChar char="Ø"/>
            </a:pPr>
            <a:r>
              <a:rPr lang="en-IN" dirty="0"/>
              <a:t> Severe NPDR is transmitted into PDR due to lack of proper and timely treatment.</a:t>
            </a:r>
          </a:p>
        </p:txBody>
      </p:sp>
      <p:sp>
        <p:nvSpPr>
          <p:cNvPr id="4" name="TextBox 3">
            <a:extLst>
              <a:ext uri="{FF2B5EF4-FFF2-40B4-BE49-F238E27FC236}">
                <a16:creationId xmlns:a16="http://schemas.microsoft.com/office/drawing/2014/main" id="{4F20DEAA-45DF-9017-6DBD-2C04F3DF228C}"/>
              </a:ext>
            </a:extLst>
          </p:cNvPr>
          <p:cNvSpPr txBox="1"/>
          <p:nvPr/>
        </p:nvSpPr>
        <p:spPr>
          <a:xfrm>
            <a:off x="533400" y="490728"/>
            <a:ext cx="5943600" cy="461665"/>
          </a:xfrm>
          <a:prstGeom prst="rect">
            <a:avLst/>
          </a:prstGeom>
          <a:noFill/>
        </p:spPr>
        <p:txBody>
          <a:bodyPr wrap="square" rtlCol="0">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TYPES OF DIABETIC RETINOPATHY</a:t>
            </a:r>
            <a:endParaRPr lang="en-IN" sz="24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1FBA06E-A4DA-D886-6E8C-24FFD6564068}"/>
              </a:ext>
            </a:extLst>
          </p:cNvPr>
          <p:cNvPicPr>
            <a:picLocks noChangeAspect="1"/>
          </p:cNvPicPr>
          <p:nvPr/>
        </p:nvPicPr>
        <p:blipFill>
          <a:blip r:embed="rId2"/>
          <a:stretch>
            <a:fillRect/>
          </a:stretch>
        </p:blipFill>
        <p:spPr>
          <a:xfrm>
            <a:off x="609600" y="2816661"/>
            <a:ext cx="7047342" cy="2987626"/>
          </a:xfrm>
          <a:prstGeom prst="rect">
            <a:avLst/>
          </a:prstGeom>
        </p:spPr>
      </p:pic>
    </p:spTree>
    <p:extLst>
      <p:ext uri="{BB962C8B-B14F-4D97-AF65-F5344CB8AC3E}">
        <p14:creationId xmlns:p14="http://schemas.microsoft.com/office/powerpoint/2010/main" val="2459738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3F17DF-1DCE-10DA-E534-2BA2E0C356C2}"/>
              </a:ext>
            </a:extLst>
          </p:cNvPr>
          <p:cNvSpPr txBox="1"/>
          <p:nvPr/>
        </p:nvSpPr>
        <p:spPr>
          <a:xfrm>
            <a:off x="2743200" y="87868"/>
            <a:ext cx="4572000" cy="369332"/>
          </a:xfrm>
          <a:prstGeom prst="rect">
            <a:avLst/>
          </a:prstGeom>
          <a:noFill/>
        </p:spPr>
        <p:txBody>
          <a:bodyPr wrap="square">
            <a:spAutoFit/>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LITERATURE SURVEY</a:t>
            </a:r>
          </a:p>
        </p:txBody>
      </p:sp>
      <p:graphicFrame>
        <p:nvGraphicFramePr>
          <p:cNvPr id="7" name="Table 6">
            <a:extLst>
              <a:ext uri="{FF2B5EF4-FFF2-40B4-BE49-F238E27FC236}">
                <a16:creationId xmlns:a16="http://schemas.microsoft.com/office/drawing/2014/main" id="{03021B8B-57A8-B4A6-EF12-7B7478C0B2D3}"/>
              </a:ext>
            </a:extLst>
          </p:cNvPr>
          <p:cNvGraphicFramePr>
            <a:graphicFrameLocks noGrp="1"/>
          </p:cNvGraphicFramePr>
          <p:nvPr>
            <p:extLst>
              <p:ext uri="{D42A27DB-BD31-4B8C-83A1-F6EECF244321}">
                <p14:modId xmlns:p14="http://schemas.microsoft.com/office/powerpoint/2010/main" val="3545830029"/>
              </p:ext>
            </p:extLst>
          </p:nvPr>
        </p:nvGraphicFramePr>
        <p:xfrm>
          <a:off x="304800" y="453152"/>
          <a:ext cx="8534400" cy="631698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353358386"/>
                    </a:ext>
                  </a:extLst>
                </a:gridCol>
                <a:gridCol w="1752600">
                  <a:extLst>
                    <a:ext uri="{9D8B030D-6E8A-4147-A177-3AD203B41FA5}">
                      <a16:colId xmlns:a16="http://schemas.microsoft.com/office/drawing/2014/main" val="2209674787"/>
                    </a:ext>
                  </a:extLst>
                </a:gridCol>
                <a:gridCol w="1981200">
                  <a:extLst>
                    <a:ext uri="{9D8B030D-6E8A-4147-A177-3AD203B41FA5}">
                      <a16:colId xmlns:a16="http://schemas.microsoft.com/office/drawing/2014/main" val="911768973"/>
                    </a:ext>
                  </a:extLst>
                </a:gridCol>
                <a:gridCol w="1752600">
                  <a:extLst>
                    <a:ext uri="{9D8B030D-6E8A-4147-A177-3AD203B41FA5}">
                      <a16:colId xmlns:a16="http://schemas.microsoft.com/office/drawing/2014/main" val="1258946360"/>
                    </a:ext>
                  </a:extLst>
                </a:gridCol>
                <a:gridCol w="1905000">
                  <a:extLst>
                    <a:ext uri="{9D8B030D-6E8A-4147-A177-3AD203B41FA5}">
                      <a16:colId xmlns:a16="http://schemas.microsoft.com/office/drawing/2014/main" val="1590071895"/>
                    </a:ext>
                  </a:extLst>
                </a:gridCol>
              </a:tblGrid>
              <a:tr h="676516">
                <a:tc>
                  <a:txBody>
                    <a:bodyPr/>
                    <a:lstStyle/>
                    <a:p>
                      <a:pPr algn="ctr"/>
                      <a:r>
                        <a:rPr lang="en-US" sz="1800" b="1" dirty="0">
                          <a:latin typeface="Times New Roman" pitchFamily="18" charset="0"/>
                          <a:cs typeface="Times New Roman" pitchFamily="18" charset="0"/>
                        </a:rPr>
                        <a:t>S.NO</a:t>
                      </a:r>
                      <a:endParaRPr lang="en-US" b="1" dirty="0">
                        <a:latin typeface="Times New Roman" pitchFamily="18" charset="0"/>
                        <a:cs typeface="Times New Roman" pitchFamily="18" charset="0"/>
                      </a:endParaRPr>
                    </a:p>
                  </a:txBody>
                  <a:tcPr/>
                </a:tc>
                <a:tc>
                  <a:txBody>
                    <a:bodyPr/>
                    <a:lstStyle/>
                    <a:p>
                      <a:pPr algn="ctr"/>
                      <a:r>
                        <a:rPr lang="en-US" sz="2000" b="1" dirty="0">
                          <a:latin typeface="Times New Roman" pitchFamily="18" charset="0"/>
                          <a:cs typeface="Times New Roman" pitchFamily="18" charset="0"/>
                        </a:rPr>
                        <a:t>TITLE</a:t>
                      </a:r>
                    </a:p>
                  </a:txBody>
                  <a:tcPr/>
                </a:tc>
                <a:tc>
                  <a:txBody>
                    <a:bodyPr/>
                    <a:lstStyle/>
                    <a:p>
                      <a:pPr algn="ctr"/>
                      <a:r>
                        <a:rPr lang="en-US" sz="2000" b="1" dirty="0">
                          <a:latin typeface="Times New Roman" pitchFamily="18" charset="0"/>
                          <a:cs typeface="Times New Roman" pitchFamily="18" charset="0"/>
                        </a:rPr>
                        <a:t>AUTHOR NAME</a:t>
                      </a:r>
                    </a:p>
                  </a:txBody>
                  <a:tcPr/>
                </a:tc>
                <a:tc>
                  <a:txBody>
                    <a:bodyPr/>
                    <a:lstStyle/>
                    <a:p>
                      <a:pPr algn="ctr"/>
                      <a:r>
                        <a:rPr lang="en-US" sz="1600" dirty="0">
                          <a:latin typeface="Times New Roman" pitchFamily="18" charset="0"/>
                          <a:cs typeface="Times New Roman" pitchFamily="18" charset="0"/>
                        </a:rPr>
                        <a:t>YEAR</a:t>
                      </a:r>
                      <a:r>
                        <a:rPr lang="en-US" sz="1600" baseline="0" dirty="0">
                          <a:latin typeface="Times New Roman" pitchFamily="18" charset="0"/>
                          <a:cs typeface="Times New Roman" pitchFamily="18" charset="0"/>
                        </a:rPr>
                        <a:t> OF PUBLICATIONS</a:t>
                      </a:r>
                      <a:endParaRPr lang="en-US" sz="16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METHOD</a:t>
                      </a:r>
                    </a:p>
                  </a:txBody>
                  <a:tcPr/>
                </a:tc>
                <a:extLst>
                  <a:ext uri="{0D108BD9-81ED-4DB2-BD59-A6C34878D82A}">
                    <a16:rowId xmlns:a16="http://schemas.microsoft.com/office/drawing/2014/main" val="757139621"/>
                  </a:ext>
                </a:extLst>
              </a:tr>
              <a:tr h="2551643">
                <a:tc>
                  <a:txBody>
                    <a:bodyPr/>
                    <a:lstStyle/>
                    <a:p>
                      <a:pPr algn="ctr"/>
                      <a:r>
                        <a:rPr lang="en-US" sz="2800" b="1" dirty="0"/>
                        <a:t>1.</a:t>
                      </a:r>
                    </a:p>
                  </a:txBody>
                  <a:tcPr/>
                </a:tc>
                <a:tc>
                  <a:txBody>
                    <a:bodyPr/>
                    <a:lstStyle/>
                    <a:p>
                      <a:r>
                        <a:rPr lang="en-US" sz="1800" dirty="0">
                          <a:latin typeface="Times New Roman" pitchFamily="18" charset="0"/>
                          <a:cs typeface="Times New Roman" pitchFamily="18" charset="0"/>
                        </a:rPr>
                        <a:t>Development and validation of a deep learning algorithm for detection of</a:t>
                      </a:r>
                      <a:r>
                        <a:rPr lang="en-US" sz="1800" baseline="0" dirty="0">
                          <a:latin typeface="Times New Roman" pitchFamily="18" charset="0"/>
                          <a:cs typeface="Times New Roman" pitchFamily="18" charset="0"/>
                        </a:rPr>
                        <a:t> diabetic retinopathy in retinal </a:t>
                      </a:r>
                      <a:r>
                        <a:rPr lang="en-US" sz="1800" baseline="0" dirty="0" err="1">
                          <a:latin typeface="Times New Roman" pitchFamily="18" charset="0"/>
                          <a:cs typeface="Times New Roman" pitchFamily="18" charset="0"/>
                        </a:rPr>
                        <a:t>fundus</a:t>
                      </a:r>
                      <a:r>
                        <a:rPr lang="en-US" sz="1800" baseline="0" dirty="0">
                          <a:latin typeface="Times New Roman" pitchFamily="18" charset="0"/>
                          <a:cs typeface="Times New Roman" pitchFamily="18" charset="0"/>
                        </a:rPr>
                        <a:t> photographs</a:t>
                      </a:r>
                      <a:endParaRPr lang="en-US" sz="1800" dirty="0">
                        <a:latin typeface="Times New Roman" pitchFamily="18" charset="0"/>
                        <a:cs typeface="Times New Roman" pitchFamily="18" charset="0"/>
                      </a:endParaRPr>
                    </a:p>
                  </a:txBody>
                  <a:tcPr/>
                </a:tc>
                <a:tc>
                  <a:txBody>
                    <a:bodyPr/>
                    <a:lstStyle/>
                    <a:p>
                      <a:r>
                        <a:rPr lang="en-US" dirty="0" err="1"/>
                        <a:t>Mohamed,E;Abd</a:t>
                      </a:r>
                      <a:r>
                        <a:rPr lang="en-US" dirty="0"/>
                        <a:t> </a:t>
                      </a:r>
                      <a:r>
                        <a:rPr lang="en-US" dirty="0" err="1"/>
                        <a:t>Elmohsen</a:t>
                      </a:r>
                      <a:endParaRPr lang="en-US" dirty="0"/>
                    </a:p>
                  </a:txBody>
                  <a:tcPr/>
                </a:tc>
                <a:tc>
                  <a:txBody>
                    <a:bodyPr/>
                    <a:lstStyle/>
                    <a:p>
                      <a:pPr algn="ctr"/>
                      <a:r>
                        <a:rPr lang="en-US" sz="2000" b="1" dirty="0"/>
                        <a:t>2019</a:t>
                      </a:r>
                      <a:endParaRPr lang="en-US" b="1"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dirty="0"/>
                        <a:t>The</a:t>
                      </a:r>
                      <a:r>
                        <a:rPr lang="en-US" sz="1400" baseline="0" dirty="0"/>
                        <a:t> majority decision of all ophthalmology status are taken as majority of the ophthalmologists could not identify the correct findings for images it is difficult to perform algorithm well this is a main drawback for this paper.</a:t>
                      </a:r>
                      <a:endParaRPr lang="en-US" sz="1400" dirty="0"/>
                    </a:p>
                    <a:p>
                      <a:endParaRPr lang="en-US" dirty="0"/>
                    </a:p>
                  </a:txBody>
                  <a:tcPr/>
                </a:tc>
                <a:extLst>
                  <a:ext uri="{0D108BD9-81ED-4DB2-BD59-A6C34878D82A}">
                    <a16:rowId xmlns:a16="http://schemas.microsoft.com/office/drawing/2014/main" val="3706271422"/>
                  </a:ext>
                </a:extLst>
              </a:tr>
              <a:tr h="2867840">
                <a:tc>
                  <a:txBody>
                    <a:bodyPr/>
                    <a:lstStyle/>
                    <a:p>
                      <a:pPr algn="ctr"/>
                      <a:r>
                        <a:rPr lang="en-US" sz="3200" b="1" dirty="0"/>
                        <a:t>2</a:t>
                      </a:r>
                      <a:r>
                        <a:rPr lang="en-US" b="1" dirty="0"/>
                        <a:t>.</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Development and validation of a deep learning algorithm for detection of</a:t>
                      </a:r>
                      <a:r>
                        <a:rPr lang="en-US" sz="1800" baseline="0" dirty="0">
                          <a:latin typeface="Times New Roman" pitchFamily="18" charset="0"/>
                          <a:cs typeface="Times New Roman" pitchFamily="18" charset="0"/>
                        </a:rPr>
                        <a:t> diabetic retinopathy in retinal </a:t>
                      </a:r>
                      <a:r>
                        <a:rPr lang="en-US" sz="1800" baseline="0" dirty="0" err="1">
                          <a:latin typeface="Times New Roman" pitchFamily="18" charset="0"/>
                          <a:cs typeface="Times New Roman" pitchFamily="18" charset="0"/>
                        </a:rPr>
                        <a:t>fundus</a:t>
                      </a:r>
                      <a:r>
                        <a:rPr lang="en-US" sz="1800" baseline="0" dirty="0">
                          <a:latin typeface="Times New Roman" pitchFamily="18" charset="0"/>
                          <a:cs typeface="Times New Roman" pitchFamily="18" charset="0"/>
                        </a:rPr>
                        <a:t> photographs</a:t>
                      </a:r>
                      <a:endParaRPr lang="en-US" sz="1800" dirty="0">
                        <a:latin typeface="Times New Roman" pitchFamily="18" charset="0"/>
                        <a:cs typeface="Times New Roman" pitchFamily="18" charset="0"/>
                      </a:endParaRPr>
                    </a:p>
                    <a:p>
                      <a:endParaRPr lang="en-US" dirty="0"/>
                    </a:p>
                  </a:txBody>
                  <a:tcPr/>
                </a:tc>
                <a:tc>
                  <a:txBody>
                    <a:bodyPr/>
                    <a:lstStyle/>
                    <a:p>
                      <a:r>
                        <a:rPr lang="en-US" dirty="0" err="1"/>
                        <a:t>Alexandar,R</a:t>
                      </a:r>
                      <a:endParaRPr lang="en-US" dirty="0"/>
                    </a:p>
                  </a:txBody>
                  <a:tcPr/>
                </a:tc>
                <a:tc>
                  <a:txBody>
                    <a:bodyPr/>
                    <a:lstStyle/>
                    <a:p>
                      <a:pPr algn="ctr"/>
                      <a:r>
                        <a:rPr lang="en-US" sz="2000" b="1" dirty="0"/>
                        <a:t>2020</a:t>
                      </a:r>
                    </a:p>
                  </a:txBody>
                  <a:tcPr/>
                </a:tc>
                <a:tc>
                  <a:txBody>
                    <a:bodyPr/>
                    <a:lstStyle/>
                    <a:p>
                      <a:r>
                        <a:rPr lang="en-US" dirty="0"/>
                        <a:t>The original study used</a:t>
                      </a:r>
                      <a:r>
                        <a:rPr lang="en-US" baseline="0" dirty="0"/>
                        <a:t> the EYEPACS dataset and Messidor-2 dataset to evaluate the algorithm performance.</a:t>
                      </a:r>
                    </a:p>
                    <a:p>
                      <a:r>
                        <a:rPr lang="en-US" baseline="0" dirty="0" err="1"/>
                        <a:t>Eyepacs</a:t>
                      </a:r>
                      <a:r>
                        <a:rPr lang="en-US" baseline="0" dirty="0"/>
                        <a:t> is a dataset which is based on the DR system to simplify process of image capture in this the main drawback is they did not provide hyper parameter settings.</a:t>
                      </a:r>
                      <a:endParaRPr lang="en-US" dirty="0"/>
                    </a:p>
                    <a:p>
                      <a:endParaRPr lang="en-US" dirty="0"/>
                    </a:p>
                  </a:txBody>
                  <a:tcPr/>
                </a:tc>
                <a:extLst>
                  <a:ext uri="{0D108BD9-81ED-4DB2-BD59-A6C34878D82A}">
                    <a16:rowId xmlns:a16="http://schemas.microsoft.com/office/drawing/2014/main" val="2748452726"/>
                  </a:ext>
                </a:extLst>
              </a:tr>
            </a:tbl>
          </a:graphicData>
        </a:graphic>
      </p:graphicFrame>
    </p:spTree>
    <p:extLst>
      <p:ext uri="{BB962C8B-B14F-4D97-AF65-F5344CB8AC3E}">
        <p14:creationId xmlns:p14="http://schemas.microsoft.com/office/powerpoint/2010/main" val="3900489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6548BA7-190C-9F9D-E1EB-A6A068B52867}"/>
              </a:ext>
            </a:extLst>
          </p:cNvPr>
          <p:cNvGraphicFramePr>
            <a:graphicFrameLocks noGrp="1"/>
          </p:cNvGraphicFramePr>
          <p:nvPr>
            <p:extLst>
              <p:ext uri="{D42A27DB-BD31-4B8C-83A1-F6EECF244321}">
                <p14:modId xmlns:p14="http://schemas.microsoft.com/office/powerpoint/2010/main" val="561513980"/>
              </p:ext>
            </p:extLst>
          </p:nvPr>
        </p:nvGraphicFramePr>
        <p:xfrm>
          <a:off x="152401" y="152400"/>
          <a:ext cx="8839199" cy="6657231"/>
        </p:xfrm>
        <a:graphic>
          <a:graphicData uri="http://schemas.openxmlformats.org/drawingml/2006/table">
            <a:tbl>
              <a:tblPr firstRow="1" bandRow="1">
                <a:tableStyleId>{5C22544A-7EE6-4342-B048-85BDC9FD1C3A}</a:tableStyleId>
              </a:tblPr>
              <a:tblGrid>
                <a:gridCol w="982133">
                  <a:extLst>
                    <a:ext uri="{9D8B030D-6E8A-4147-A177-3AD203B41FA5}">
                      <a16:colId xmlns:a16="http://schemas.microsoft.com/office/drawing/2014/main" val="2898960107"/>
                    </a:ext>
                  </a:extLst>
                </a:gridCol>
                <a:gridCol w="2039815">
                  <a:extLst>
                    <a:ext uri="{9D8B030D-6E8A-4147-A177-3AD203B41FA5}">
                      <a16:colId xmlns:a16="http://schemas.microsoft.com/office/drawing/2014/main" val="165211191"/>
                    </a:ext>
                  </a:extLst>
                </a:gridCol>
                <a:gridCol w="1435425">
                  <a:extLst>
                    <a:ext uri="{9D8B030D-6E8A-4147-A177-3AD203B41FA5}">
                      <a16:colId xmlns:a16="http://schemas.microsoft.com/office/drawing/2014/main" val="1043017256"/>
                    </a:ext>
                  </a:extLst>
                </a:gridCol>
                <a:gridCol w="1888718">
                  <a:extLst>
                    <a:ext uri="{9D8B030D-6E8A-4147-A177-3AD203B41FA5}">
                      <a16:colId xmlns:a16="http://schemas.microsoft.com/office/drawing/2014/main" val="3148789727"/>
                    </a:ext>
                  </a:extLst>
                </a:gridCol>
                <a:gridCol w="2493108">
                  <a:extLst>
                    <a:ext uri="{9D8B030D-6E8A-4147-A177-3AD203B41FA5}">
                      <a16:colId xmlns:a16="http://schemas.microsoft.com/office/drawing/2014/main" val="1671881840"/>
                    </a:ext>
                  </a:extLst>
                </a:gridCol>
              </a:tblGrid>
              <a:tr h="808848">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2000" b="1" dirty="0">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2000" b="1" dirty="0">
                          <a:latin typeface="Times New Roman" pitchFamily="18" charset="0"/>
                          <a:cs typeface="Times New Roman" pitchFamily="18" charset="0"/>
                        </a:rPr>
                        <a:t>TITLE</a:t>
                      </a:r>
                      <a:endParaRPr lang="en-US" sz="1800" b="1" dirty="0">
                        <a:latin typeface="Times New Roman" pitchFamily="18" charset="0"/>
                        <a:cs typeface="Times New Roman" pitchFamily="18" charset="0"/>
                      </a:endParaRPr>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800" b="1" dirty="0">
                          <a:latin typeface="Times New Roman" pitchFamily="18" charset="0"/>
                          <a:cs typeface="Times New Roman" pitchFamily="18" charset="0"/>
                        </a:rPr>
                        <a:t>AUTHOR NAME</a:t>
                      </a:r>
                    </a:p>
                    <a:p>
                      <a:endParaRPr lang="en-US" dirty="0"/>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YEAR</a:t>
                      </a:r>
                      <a:r>
                        <a:rPr lang="en-US" sz="1400" baseline="0" dirty="0">
                          <a:latin typeface="Times New Roman" pitchFamily="18" charset="0"/>
                          <a:cs typeface="Times New Roman" pitchFamily="18" charset="0"/>
                        </a:rPr>
                        <a:t> OF </a:t>
                      </a:r>
                      <a:r>
                        <a:rPr lang="en-US" sz="1600" baseline="0" dirty="0">
                          <a:latin typeface="Times New Roman" pitchFamily="18" charset="0"/>
                          <a:cs typeface="Times New Roman" pitchFamily="18" charset="0"/>
                        </a:rPr>
                        <a:t>PUBLICATIONS</a:t>
                      </a:r>
                      <a:endParaRPr lang="en-US" sz="1400" dirty="0">
                        <a:latin typeface="Times New Roman" pitchFamily="18" charset="0"/>
                        <a:cs typeface="Times New Roman" pitchFamily="18" charset="0"/>
                      </a:endParaRPr>
                    </a:p>
                    <a:p>
                      <a:endParaRPr lang="en-US" dirty="0"/>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METHOD</a:t>
                      </a:r>
                    </a:p>
                    <a:p>
                      <a:endParaRPr lang="en-US" dirty="0"/>
                    </a:p>
                  </a:txBody>
                  <a:tcPr/>
                </a:tc>
                <a:extLst>
                  <a:ext uri="{0D108BD9-81ED-4DB2-BD59-A6C34878D82A}">
                    <a16:rowId xmlns:a16="http://schemas.microsoft.com/office/drawing/2014/main" val="2373050687"/>
                  </a:ext>
                </a:extLst>
              </a:tr>
              <a:tr h="1617829">
                <a:tc>
                  <a:txBody>
                    <a:bodyPr/>
                    <a:lstStyle/>
                    <a:p>
                      <a:pPr algn="ctr"/>
                      <a:r>
                        <a:rPr lang="en-US" sz="2800" b="1" dirty="0"/>
                        <a:t>3.</a:t>
                      </a:r>
                    </a:p>
                  </a:txBody>
                  <a:tcPr/>
                </a:tc>
                <a:tc>
                  <a:txBody>
                    <a:bodyPr/>
                    <a:lstStyle/>
                    <a:p>
                      <a:r>
                        <a:rPr lang="en-US" sz="1800" b="0" dirty="0">
                          <a:latin typeface="Times New Roman" pitchFamily="18" charset="0"/>
                          <a:cs typeface="Times New Roman" pitchFamily="18" charset="0"/>
                        </a:rPr>
                        <a:t>Transfer learning based detection of diabetic retinopathy from small dataset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err="1"/>
                        <a:t>Farag,M.M;Abdel-Haamid</a:t>
                      </a:r>
                      <a:endParaRPr lang="en-US" dirty="0"/>
                    </a:p>
                    <a:p>
                      <a:endParaRPr lang="en-US" dirty="0"/>
                    </a:p>
                  </a:txBody>
                  <a:tcPr/>
                </a:tc>
                <a:tc>
                  <a:txBody>
                    <a:bodyPr/>
                    <a:lstStyle/>
                    <a:p>
                      <a:pPr algn="ctr"/>
                      <a:r>
                        <a:rPr lang="en-US" sz="2000" b="1" dirty="0"/>
                        <a:t>2019</a:t>
                      </a:r>
                    </a:p>
                  </a:txBody>
                  <a:tcPr/>
                </a:tc>
                <a:tc>
                  <a:txBody>
                    <a:bodyPr/>
                    <a:lstStyle/>
                    <a:p>
                      <a:r>
                        <a:rPr lang="en-US" baseline="0" dirty="0"/>
                        <a:t>They have used the Inception-v3 model to develop the algorithm performance and helps to extract different sized features of  input images in one level of convolution.</a:t>
                      </a:r>
                      <a:endParaRPr lang="en-US" dirty="0"/>
                    </a:p>
                  </a:txBody>
                  <a:tcPr/>
                </a:tc>
                <a:extLst>
                  <a:ext uri="{0D108BD9-81ED-4DB2-BD59-A6C34878D82A}">
                    <a16:rowId xmlns:a16="http://schemas.microsoft.com/office/drawing/2014/main" val="2579986151"/>
                  </a:ext>
                </a:extLst>
              </a:tr>
              <a:tr h="1617829">
                <a:tc>
                  <a:txBody>
                    <a:bodyPr/>
                    <a:lstStyle/>
                    <a:p>
                      <a:pPr algn="ctr"/>
                      <a:r>
                        <a:rPr lang="en-US" sz="2800" b="1" dirty="0"/>
                        <a:t>4.</a:t>
                      </a:r>
                    </a:p>
                  </a:txBody>
                  <a:tcPr/>
                </a:tc>
                <a:tc>
                  <a:txBody>
                    <a:bodyPr/>
                    <a:lstStyle/>
                    <a:p>
                      <a:r>
                        <a:rPr lang="en-US" sz="2000" dirty="0">
                          <a:latin typeface="Times New Roman" pitchFamily="18" charset="0"/>
                          <a:cs typeface="Times New Roman" pitchFamily="18" charset="0"/>
                        </a:rPr>
                        <a:t>Deep learning approach to diabetic retinopathy detection</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err="1"/>
                        <a:t>Ayesha,N;Javed,R</a:t>
                      </a:r>
                      <a:endParaRPr lang="en-US" dirty="0"/>
                    </a:p>
                    <a:p>
                      <a:endParaRPr lang="en-US" dirty="0"/>
                    </a:p>
                  </a:txBody>
                  <a:tcPr/>
                </a:tc>
                <a:tc>
                  <a:txBody>
                    <a:bodyPr/>
                    <a:lstStyle/>
                    <a:p>
                      <a:pPr algn="ctr"/>
                      <a:r>
                        <a:rPr lang="en-US" sz="2000" b="1" dirty="0"/>
                        <a:t>2020</a:t>
                      </a:r>
                      <a:endParaRPr lang="en-US" b="1" dirty="0"/>
                    </a:p>
                  </a:txBody>
                  <a:tcPr/>
                </a:tc>
                <a:tc>
                  <a:txBody>
                    <a:bodyPr/>
                    <a:lstStyle/>
                    <a:p>
                      <a:r>
                        <a:rPr lang="en-US" dirty="0"/>
                        <a:t>It is the early detection of the diabetic retinopathy</a:t>
                      </a:r>
                      <a:r>
                        <a:rPr lang="en-US" baseline="0" dirty="0"/>
                        <a:t> for the treatment in this automatic deep learning method is used for stage detection of single photography.</a:t>
                      </a:r>
                      <a:endParaRPr lang="en-US" dirty="0"/>
                    </a:p>
                  </a:txBody>
                  <a:tcPr/>
                </a:tc>
                <a:extLst>
                  <a:ext uri="{0D108BD9-81ED-4DB2-BD59-A6C34878D82A}">
                    <a16:rowId xmlns:a16="http://schemas.microsoft.com/office/drawing/2014/main" val="2901029693"/>
                  </a:ext>
                </a:extLst>
              </a:tr>
              <a:tr h="2575753">
                <a:tc>
                  <a:txBody>
                    <a:bodyPr/>
                    <a:lstStyle/>
                    <a:p>
                      <a:pPr algn="ctr"/>
                      <a:r>
                        <a:rPr lang="en-US" sz="2800" b="1" dirty="0"/>
                        <a:t>5.</a:t>
                      </a:r>
                    </a:p>
                  </a:txBody>
                  <a:tcPr/>
                </a:tc>
                <a:tc>
                  <a:txBody>
                    <a:bodyPr/>
                    <a:lstStyle/>
                    <a:p>
                      <a:r>
                        <a:rPr lang="en-US" sz="1800" dirty="0">
                          <a:latin typeface="Times New Roman" pitchFamily="18" charset="0"/>
                          <a:cs typeface="Times New Roman" pitchFamily="18" charset="0"/>
                        </a:rPr>
                        <a:t>Diabetic retinopathy detection and retinal image generation</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err="1"/>
                        <a:t>Alauthman,O.M</a:t>
                      </a:r>
                      <a:r>
                        <a:rPr lang="en-US" dirty="0"/>
                        <a:t>;</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err="1"/>
                        <a:t>Alkasassbeh,M</a:t>
                      </a:r>
                      <a:endParaRPr lang="en-US" dirty="0"/>
                    </a:p>
                    <a:p>
                      <a:endParaRPr lang="en-US" dirty="0"/>
                    </a:p>
                  </a:txBody>
                  <a:tcPr/>
                </a:tc>
                <a:tc>
                  <a:txBody>
                    <a:bodyPr/>
                    <a:lstStyle/>
                    <a:p>
                      <a:pPr algn="ctr"/>
                      <a:r>
                        <a:rPr lang="en-US" sz="2000" b="1" dirty="0"/>
                        <a:t>2021</a:t>
                      </a:r>
                    </a:p>
                  </a:txBody>
                  <a:tcPr/>
                </a:tc>
                <a:tc>
                  <a:txBody>
                    <a:bodyPr/>
                    <a:lstStyle/>
                    <a:p>
                      <a:r>
                        <a:rPr lang="en-US" dirty="0"/>
                        <a:t>They visualize</a:t>
                      </a:r>
                      <a:r>
                        <a:rPr lang="en-US" baseline="0" dirty="0"/>
                        <a:t> the symptom encoded in the image and then propose the pathogen model to synthesize the retinal images ,they generate an image it may take long time but in this by using pathogen network our image takes less time and it can be used both by doctors as well as users.</a:t>
                      </a:r>
                      <a:endParaRPr lang="en-US" dirty="0"/>
                    </a:p>
                  </a:txBody>
                  <a:tcPr/>
                </a:tc>
                <a:extLst>
                  <a:ext uri="{0D108BD9-81ED-4DB2-BD59-A6C34878D82A}">
                    <a16:rowId xmlns:a16="http://schemas.microsoft.com/office/drawing/2014/main" val="2150110394"/>
                  </a:ext>
                </a:extLst>
              </a:tr>
            </a:tbl>
          </a:graphicData>
        </a:graphic>
      </p:graphicFrame>
    </p:spTree>
    <p:extLst>
      <p:ext uri="{BB962C8B-B14F-4D97-AF65-F5344CB8AC3E}">
        <p14:creationId xmlns:p14="http://schemas.microsoft.com/office/powerpoint/2010/main" val="3428546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1434CA9-CBEC-C156-1C3E-E180EFA5FE2A}"/>
              </a:ext>
            </a:extLst>
          </p:cNvPr>
          <p:cNvSpPr txBox="1"/>
          <p:nvPr/>
        </p:nvSpPr>
        <p:spPr>
          <a:xfrm>
            <a:off x="381000" y="228600"/>
            <a:ext cx="7620000" cy="461665"/>
          </a:xfrm>
          <a:prstGeom prst="rect">
            <a:avLst/>
          </a:prstGeom>
          <a:noFill/>
        </p:spPr>
        <p:txBody>
          <a:bodyPr wrap="square" rtlCol="0">
            <a:spAutoFit/>
          </a:bodyPr>
          <a:lstStyle/>
          <a:p>
            <a:r>
              <a:rPr lang="en-IN" sz="2400" b="1" dirty="0">
                <a:solidFill>
                  <a:schemeClr val="accent1">
                    <a:lumMod val="75000"/>
                  </a:schemeClr>
                </a:solidFill>
                <a:latin typeface="Times New Roman" panose="02020603050405020304" pitchFamily="18" charset="0"/>
                <a:cs typeface="Times New Roman" panose="02020603050405020304" pitchFamily="18" charset="0"/>
              </a:rPr>
              <a:t>PROBLEM STATEMENT OF EXISTING SYSTEM</a:t>
            </a:r>
          </a:p>
        </p:txBody>
      </p:sp>
      <p:sp>
        <p:nvSpPr>
          <p:cNvPr id="8" name="TextBox 7">
            <a:extLst>
              <a:ext uri="{FF2B5EF4-FFF2-40B4-BE49-F238E27FC236}">
                <a16:creationId xmlns:a16="http://schemas.microsoft.com/office/drawing/2014/main" id="{DC2966ED-B4BA-ADAB-A0A5-1A97F9FA491E}"/>
              </a:ext>
            </a:extLst>
          </p:cNvPr>
          <p:cNvSpPr txBox="1"/>
          <p:nvPr/>
        </p:nvSpPr>
        <p:spPr>
          <a:xfrm>
            <a:off x="457200" y="1066800"/>
            <a:ext cx="8305800" cy="4893647"/>
          </a:xfrm>
          <a:prstGeom prst="rect">
            <a:avLst/>
          </a:prstGeom>
          <a:noFill/>
        </p:spPr>
        <p:txBody>
          <a:bodyPr wrap="square" rtlCol="0">
            <a:spAutoFit/>
          </a:bodyPr>
          <a:lstStyle/>
          <a:p>
            <a:pPr marL="285750" indent="-28575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There is various research gap in diabetic retinopathy autonomous detection system</a:t>
            </a:r>
          </a:p>
          <a:p>
            <a:pPr marL="285750" indent="-28575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existing process to screen DR is time consuming and is hampered by the lack of trained </a:t>
            </a:r>
            <a:r>
              <a:rPr lang="en-IN" sz="2400" dirty="0" err="1">
                <a:latin typeface="Times New Roman" panose="02020603050405020304" pitchFamily="18" charset="0"/>
                <a:cs typeface="Times New Roman" panose="02020603050405020304" pitchFamily="18" charset="0"/>
              </a:rPr>
              <a:t>opthalmologists</a:t>
            </a:r>
            <a:r>
              <a:rPr lang="en-IN" sz="2400"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Because of Data </a:t>
            </a:r>
            <a:r>
              <a:rPr lang="en-IN" sz="2400" dirty="0" err="1">
                <a:latin typeface="Times New Roman" panose="02020603050405020304" pitchFamily="18" charset="0"/>
                <a:cs typeface="Times New Roman" panose="02020603050405020304" pitchFamily="18" charset="0"/>
              </a:rPr>
              <a:t>distortions,It</a:t>
            </a:r>
            <a:r>
              <a:rPr lang="en-IN" sz="2400" dirty="0">
                <a:latin typeface="Times New Roman" panose="02020603050405020304" pitchFamily="18" charset="0"/>
                <a:cs typeface="Times New Roman" panose="02020603050405020304" pitchFamily="18" charset="0"/>
              </a:rPr>
              <a:t> is difficult to deal with all five classes at the same time.</a:t>
            </a:r>
          </a:p>
          <a:p>
            <a:pPr marL="285750" indent="-28575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Some research </a:t>
            </a:r>
            <a:r>
              <a:rPr lang="en-IN" sz="2400" dirty="0" err="1">
                <a:latin typeface="Times New Roman" panose="02020603050405020304" pitchFamily="18" charset="0"/>
                <a:cs typeface="Times New Roman" panose="02020603050405020304" pitchFamily="18" charset="0"/>
              </a:rPr>
              <a:t>algorthims</a:t>
            </a:r>
            <a:r>
              <a:rPr lang="en-IN" sz="2400" dirty="0">
                <a:latin typeface="Times New Roman" panose="02020603050405020304" pitchFamily="18" charset="0"/>
                <a:cs typeface="Times New Roman" panose="02020603050405020304" pitchFamily="18" charset="0"/>
              </a:rPr>
              <a:t> yielding problem of binary classification that is HEALTHY vs NON HEALTHY images and thus might result in the incorrect classification of severe cases</a:t>
            </a:r>
          </a:p>
          <a:p>
            <a:pPr marL="285750" indent="-28575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Mild non Proliferative DR is very difficult to detect as the symptoms include slowing of retinal blood </a:t>
            </a:r>
            <a:r>
              <a:rPr lang="en-IN" sz="2400" dirty="0" err="1">
                <a:latin typeface="Times New Roman" panose="02020603050405020304" pitchFamily="18" charset="0"/>
                <a:cs typeface="Times New Roman" panose="02020603050405020304" pitchFamily="18" charset="0"/>
              </a:rPr>
              <a:t>flow,increased</a:t>
            </a:r>
            <a:r>
              <a:rPr lang="en-IN" sz="2400" dirty="0">
                <a:latin typeface="Times New Roman" panose="02020603050405020304" pitchFamily="18" charset="0"/>
                <a:cs typeface="Times New Roman" panose="02020603050405020304" pitchFamily="18" charset="0"/>
              </a:rPr>
              <a:t> leukocytes adhesion &amp; loss of Retinal Pericytes</a:t>
            </a:r>
          </a:p>
        </p:txBody>
      </p:sp>
    </p:spTree>
    <p:extLst>
      <p:ext uri="{BB962C8B-B14F-4D97-AF65-F5344CB8AC3E}">
        <p14:creationId xmlns:p14="http://schemas.microsoft.com/office/powerpoint/2010/main" val="3041732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C27307-E59D-7098-F1F2-E99A5F98AC31}"/>
              </a:ext>
            </a:extLst>
          </p:cNvPr>
          <p:cNvSpPr txBox="1"/>
          <p:nvPr/>
        </p:nvSpPr>
        <p:spPr>
          <a:xfrm>
            <a:off x="457200" y="511629"/>
            <a:ext cx="8229600" cy="523220"/>
          </a:xfrm>
          <a:prstGeom prst="rect">
            <a:avLst/>
          </a:prstGeom>
          <a:noFill/>
        </p:spPr>
        <p:txBody>
          <a:bodyPr wrap="square" rtlCol="0">
            <a:spAutoFit/>
          </a:bodyPr>
          <a:lstStyle/>
          <a:p>
            <a:r>
              <a:rPr lang="en-US" sz="2800" b="1" dirty="0">
                <a:solidFill>
                  <a:schemeClr val="accent1">
                    <a:lumMod val="75000"/>
                  </a:schemeClr>
                </a:solidFill>
              </a:rPr>
              <a:t>BLOCK DIAGRAM OF PROPOSED METHOD</a:t>
            </a:r>
            <a:endParaRPr lang="en-IN" sz="2800" b="1" dirty="0">
              <a:solidFill>
                <a:schemeClr val="accent1">
                  <a:lumMod val="75000"/>
                </a:schemeClr>
              </a:solidFill>
            </a:endParaRPr>
          </a:p>
        </p:txBody>
      </p:sp>
      <p:sp>
        <p:nvSpPr>
          <p:cNvPr id="3" name="Rectangle 2" descr="&#10;">
            <a:extLst>
              <a:ext uri="{FF2B5EF4-FFF2-40B4-BE49-F238E27FC236}">
                <a16:creationId xmlns:a16="http://schemas.microsoft.com/office/drawing/2014/main" id="{418EFD87-10B2-77E1-E81D-3E58805A3A7D}"/>
              </a:ext>
            </a:extLst>
          </p:cNvPr>
          <p:cNvSpPr/>
          <p:nvPr/>
        </p:nvSpPr>
        <p:spPr>
          <a:xfrm>
            <a:off x="2971800" y="1454873"/>
            <a:ext cx="2362200" cy="457200"/>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n w="0"/>
                <a:solidFill>
                  <a:srgbClr val="FF0000"/>
                </a:solidFill>
                <a:effectLst>
                  <a:outerShdw blurRad="38100" dist="25400" dir="5400000" algn="ctr" rotWithShape="0">
                    <a:srgbClr val="6E747A">
                      <a:alpha val="43000"/>
                    </a:srgbClr>
                  </a:outerShdw>
                </a:effectLst>
              </a:rPr>
              <a:t>INPUT</a:t>
            </a:r>
            <a:endParaRPr lang="en-IN" sz="2400" b="1" dirty="0">
              <a:ln w="0"/>
              <a:solidFill>
                <a:srgbClr val="FF0000"/>
              </a:solidFill>
              <a:effectLst>
                <a:outerShdw blurRad="38100" dist="25400" dir="5400000" algn="ctr" rotWithShape="0">
                  <a:srgbClr val="6E747A">
                    <a:alpha val="43000"/>
                  </a:srgbClr>
                </a:outerShdw>
              </a:effectLst>
            </a:endParaRPr>
          </a:p>
        </p:txBody>
      </p:sp>
      <p:sp>
        <p:nvSpPr>
          <p:cNvPr id="4" name="Rectangle 3">
            <a:extLst>
              <a:ext uri="{FF2B5EF4-FFF2-40B4-BE49-F238E27FC236}">
                <a16:creationId xmlns:a16="http://schemas.microsoft.com/office/drawing/2014/main" id="{B19E00DF-4C5F-E462-B677-5F056360EB95}"/>
              </a:ext>
            </a:extLst>
          </p:cNvPr>
          <p:cNvSpPr/>
          <p:nvPr/>
        </p:nvSpPr>
        <p:spPr>
          <a:xfrm>
            <a:off x="3048000" y="2500831"/>
            <a:ext cx="2362200" cy="4572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solidFill>
                  <a:srgbClr val="FF0000"/>
                </a:solidFill>
              </a:rPr>
              <a:t>PREPROCESSING</a:t>
            </a:r>
          </a:p>
        </p:txBody>
      </p:sp>
      <p:sp>
        <p:nvSpPr>
          <p:cNvPr id="5" name="Arrow: Down 4">
            <a:extLst>
              <a:ext uri="{FF2B5EF4-FFF2-40B4-BE49-F238E27FC236}">
                <a16:creationId xmlns:a16="http://schemas.microsoft.com/office/drawing/2014/main" id="{60509F3D-6A31-CC53-BA8F-813098F42EAD}"/>
              </a:ext>
            </a:extLst>
          </p:cNvPr>
          <p:cNvSpPr/>
          <p:nvPr/>
        </p:nvSpPr>
        <p:spPr>
          <a:xfrm>
            <a:off x="3886200" y="1903228"/>
            <a:ext cx="533400" cy="56712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AF9F43C0-E3B0-17FF-5341-9224B5C48FE5}"/>
              </a:ext>
            </a:extLst>
          </p:cNvPr>
          <p:cNvSpPr/>
          <p:nvPr/>
        </p:nvSpPr>
        <p:spPr>
          <a:xfrm>
            <a:off x="3055620" y="3581921"/>
            <a:ext cx="2362200" cy="470970"/>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solidFill>
                  <a:srgbClr val="FF0000"/>
                </a:solidFill>
              </a:rPr>
              <a:t>SEGMENTATION</a:t>
            </a:r>
          </a:p>
        </p:txBody>
      </p:sp>
      <p:sp>
        <p:nvSpPr>
          <p:cNvPr id="7" name="Rectangle 6">
            <a:extLst>
              <a:ext uri="{FF2B5EF4-FFF2-40B4-BE49-F238E27FC236}">
                <a16:creationId xmlns:a16="http://schemas.microsoft.com/office/drawing/2014/main" id="{6ED8C075-D12F-C8F8-C1C4-96E00DB301CB}"/>
              </a:ext>
            </a:extLst>
          </p:cNvPr>
          <p:cNvSpPr/>
          <p:nvPr/>
        </p:nvSpPr>
        <p:spPr>
          <a:xfrm>
            <a:off x="3055620" y="4646871"/>
            <a:ext cx="2362200" cy="47097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solidFill>
                  <a:srgbClr val="FF0000"/>
                </a:solidFill>
              </a:rPr>
              <a:t>CLASSIFICATION</a:t>
            </a:r>
          </a:p>
        </p:txBody>
      </p:sp>
      <p:sp>
        <p:nvSpPr>
          <p:cNvPr id="8" name="Rectangle 7">
            <a:extLst>
              <a:ext uri="{FF2B5EF4-FFF2-40B4-BE49-F238E27FC236}">
                <a16:creationId xmlns:a16="http://schemas.microsoft.com/office/drawing/2014/main" id="{1D5BB031-B87F-550C-8046-1912D7D8F970}"/>
              </a:ext>
            </a:extLst>
          </p:cNvPr>
          <p:cNvSpPr/>
          <p:nvPr/>
        </p:nvSpPr>
        <p:spPr>
          <a:xfrm>
            <a:off x="3091062" y="5763131"/>
            <a:ext cx="2377440" cy="47097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solidFill>
                  <a:srgbClr val="FF0000"/>
                </a:solidFill>
              </a:rPr>
              <a:t>OUTPUT</a:t>
            </a:r>
          </a:p>
        </p:txBody>
      </p:sp>
      <p:sp>
        <p:nvSpPr>
          <p:cNvPr id="9" name="Arrow: Down 8">
            <a:extLst>
              <a:ext uri="{FF2B5EF4-FFF2-40B4-BE49-F238E27FC236}">
                <a16:creationId xmlns:a16="http://schemas.microsoft.com/office/drawing/2014/main" id="{F07D73BA-3592-86EC-D6C5-2FE4E828FECF}"/>
              </a:ext>
            </a:extLst>
          </p:cNvPr>
          <p:cNvSpPr/>
          <p:nvPr/>
        </p:nvSpPr>
        <p:spPr>
          <a:xfrm>
            <a:off x="3928872" y="2934380"/>
            <a:ext cx="457200" cy="64754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0" name="Arrow: Down 9">
            <a:extLst>
              <a:ext uri="{FF2B5EF4-FFF2-40B4-BE49-F238E27FC236}">
                <a16:creationId xmlns:a16="http://schemas.microsoft.com/office/drawing/2014/main" id="{601C90C6-4616-F6DE-67C4-DCF4CAED8CA2}"/>
              </a:ext>
            </a:extLst>
          </p:cNvPr>
          <p:cNvSpPr/>
          <p:nvPr/>
        </p:nvSpPr>
        <p:spPr>
          <a:xfrm>
            <a:off x="3962400" y="4038350"/>
            <a:ext cx="457200" cy="62306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Arrow: Down 10">
            <a:extLst>
              <a:ext uri="{FF2B5EF4-FFF2-40B4-BE49-F238E27FC236}">
                <a16:creationId xmlns:a16="http://schemas.microsoft.com/office/drawing/2014/main" id="{3390CFE9-C069-C3C8-EC92-B1A04A44C8DE}"/>
              </a:ext>
            </a:extLst>
          </p:cNvPr>
          <p:cNvSpPr/>
          <p:nvPr/>
        </p:nvSpPr>
        <p:spPr>
          <a:xfrm>
            <a:off x="3997452" y="5117841"/>
            <a:ext cx="457200" cy="62225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13029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1205</TotalTime>
  <Words>1255</Words>
  <Application>Microsoft Office PowerPoint</Application>
  <PresentationFormat>On-screen Show (4:3)</PresentationFormat>
  <Paragraphs>136</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Algerian</vt:lpstr>
      <vt:lpstr>Arial</vt:lpstr>
      <vt:lpstr>Arial</vt:lpstr>
      <vt:lpstr>Calibri</vt:lpstr>
      <vt:lpstr>Calibri Light</vt:lpstr>
      <vt:lpstr>Cambria</vt:lpstr>
      <vt:lpstr>Times New Roman</vt:lpstr>
      <vt:lpstr>Wingdings</vt:lpstr>
      <vt:lpstr>Office Theme</vt:lpstr>
      <vt:lpstr>SSM INSTITUTE OF ENGINEERING AND TECHNOLOGY DINDIGUL  - 624 002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SSM INSTITUTE OF ENGINEERING AND TECHNOLOGY DINDIGUL - 6244002</dc:title>
  <dc:creator>DELL</dc:creator>
  <cp:lastModifiedBy>madhu200120@outlook.com</cp:lastModifiedBy>
  <cp:revision>42</cp:revision>
  <dcterms:created xsi:type="dcterms:W3CDTF">2023-03-22T06:21:11Z</dcterms:created>
  <dcterms:modified xsi:type="dcterms:W3CDTF">2023-05-03T18:21:37Z</dcterms:modified>
</cp:coreProperties>
</file>