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0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880" y="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1932D-7149-4DB3-9911-456B5FB88A5A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F21A9-C85B-4D7C-A31D-6C68F760FD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1932D-7149-4DB3-9911-456B5FB88A5A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F21A9-C85B-4D7C-A31D-6C68F760FD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1932D-7149-4DB3-9911-456B5FB88A5A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F21A9-C85B-4D7C-A31D-6C68F760FD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1932D-7149-4DB3-9911-456B5FB88A5A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F21A9-C85B-4D7C-A31D-6C68F760FD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1932D-7149-4DB3-9911-456B5FB88A5A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F21A9-C85B-4D7C-A31D-6C68F760FD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1932D-7149-4DB3-9911-456B5FB88A5A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F21A9-C85B-4D7C-A31D-6C68F760FD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1932D-7149-4DB3-9911-456B5FB88A5A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F21A9-C85B-4D7C-A31D-6C68F760FD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1932D-7149-4DB3-9911-456B5FB88A5A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F21A9-C85B-4D7C-A31D-6C68F760FD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1932D-7149-4DB3-9911-456B5FB88A5A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F21A9-C85B-4D7C-A31D-6C68F760FD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1932D-7149-4DB3-9911-456B5FB88A5A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F21A9-C85B-4D7C-A31D-6C68F760FD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1932D-7149-4DB3-9911-456B5FB88A5A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F21A9-C85B-4D7C-A31D-6C68F760FD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1932D-7149-4DB3-9911-456B5FB88A5A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F21A9-C85B-4D7C-A31D-6C68F760FDD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228600"/>
            <a:ext cx="6096000" cy="1089025"/>
          </a:xfrm>
        </p:spPr>
        <p:txBody>
          <a:bodyPr>
            <a:no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SSM INSTITUTE OF ENGINEERING AND TECHNOLOGY</a:t>
            </a:r>
            <a:br>
              <a:rPr lang="en-US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DINDIGUL  - 624 002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524000"/>
            <a:ext cx="8229600" cy="838200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Department of Electronics and Communication Engineering</a:t>
            </a:r>
          </a:p>
        </p:txBody>
      </p:sp>
      <p:pic>
        <p:nvPicPr>
          <p:cNvPr id="4" name="Picture 3" descr="logo au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447800" cy="1600200"/>
          </a:xfrm>
          <a:prstGeom prst="rect">
            <a:avLst/>
          </a:prstGeom>
        </p:spPr>
      </p:pic>
      <p:pic>
        <p:nvPicPr>
          <p:cNvPr id="5" name="Picture 4" descr="ssm log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800" y="228600"/>
            <a:ext cx="1343025" cy="11525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62000" y="2362200"/>
            <a:ext cx="762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  Deep Learning Based Approach for Grading of Diabetic Retinopathy Using Large </a:t>
            </a:r>
            <a:r>
              <a:rPr lang="en-US" sz="24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Fundus</a:t>
            </a:r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Image Dataset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3400" y="3886200"/>
            <a:ext cx="27625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     Guided By,</a:t>
            </a:r>
          </a:p>
          <a:p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Mr.Manikandan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 ,AP/ECE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 SSMIET.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53000" y="3886200"/>
            <a:ext cx="362798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            Presented By,</a:t>
            </a:r>
          </a:p>
          <a:p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Keerthana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T (922119106039) </a:t>
            </a: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Madhumitha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B (922119106051) </a:t>
            </a: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Mahalakshmi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R M (922119106052)</a:t>
            </a: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Malini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S (922119106053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F6E811-BF5E-ED43-232D-0D640F5CC724}"/>
              </a:ext>
            </a:extLst>
          </p:cNvPr>
          <p:cNvSpPr txBox="1"/>
          <p:nvPr/>
        </p:nvSpPr>
        <p:spPr>
          <a:xfrm>
            <a:off x="228600" y="-43545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CNN ARCHITECTURE FOR DEEPFEATURE EXTRACTION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FRAMEWORK 1 – CASCADED CLASSIFIER</a:t>
            </a:r>
            <a:endParaRPr lang="en-IN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CFFCE17-16B4-4852-B732-4C24CA55DC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609600"/>
            <a:ext cx="7277100" cy="368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95F246F-427A-2939-76B7-F7E98BF25048}"/>
              </a:ext>
            </a:extLst>
          </p:cNvPr>
          <p:cNvSpPr txBox="1"/>
          <p:nvPr/>
        </p:nvSpPr>
        <p:spPr>
          <a:xfrm>
            <a:off x="0" y="4191000"/>
            <a:ext cx="9144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A </a:t>
            </a:r>
            <a:r>
              <a:rPr lang="en-US" dirty="0" err="1"/>
              <a:t>Coloured</a:t>
            </a:r>
            <a:r>
              <a:rPr lang="en-US" dirty="0"/>
              <a:t> Fundus image(256 x 256 x3) is fed to the CCN as input.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The output map is sequentially forwarded from the previous one to the next four classifiers within the CCN.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The new test color fundus image moves node-wise and ultimately reaches one of the five leaf nodes (terminal nodes) for final decision-making.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Finally, it can be classified among one the five classes: Normal, Mild, Moderate, Severe, and Proliferative.</a:t>
            </a:r>
          </a:p>
        </p:txBody>
      </p:sp>
    </p:spTree>
    <p:extLst>
      <p:ext uri="{BB962C8B-B14F-4D97-AF65-F5344CB8AC3E}">
        <p14:creationId xmlns:p14="http://schemas.microsoft.com/office/powerpoint/2010/main" val="328339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C37CEF9-69E1-3552-86F7-9F9E60205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788" y="737596"/>
            <a:ext cx="7239000" cy="28046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6B3F550-A3A5-0218-8EA8-6A4D99FC559B}"/>
              </a:ext>
            </a:extLst>
          </p:cNvPr>
          <p:cNvSpPr txBox="1"/>
          <p:nvPr/>
        </p:nvSpPr>
        <p:spPr>
          <a:xfrm>
            <a:off x="381000" y="3810000"/>
            <a:ext cx="8001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 framework 2 , there are 3 different types of pre processed datasets.</a:t>
            </a:r>
          </a:p>
          <a:p>
            <a:r>
              <a:rPr lang="en-US" dirty="0"/>
              <a:t>1. Normalized (CNN-1)</a:t>
            </a:r>
          </a:p>
          <a:p>
            <a:r>
              <a:rPr lang="en-US" dirty="0"/>
              <a:t>             To remove unwanted information.</a:t>
            </a:r>
          </a:p>
          <a:p>
            <a:r>
              <a:rPr lang="en-US" dirty="0"/>
              <a:t>2. RGB (CNN-2)</a:t>
            </a:r>
          </a:p>
          <a:p>
            <a:r>
              <a:rPr lang="en-US" dirty="0"/>
              <a:t>              Intensity value of three primary colors </a:t>
            </a:r>
            <a:r>
              <a:rPr lang="en-US" dirty="0" err="1"/>
              <a:t>red,green</a:t>
            </a:r>
            <a:r>
              <a:rPr lang="en-US" dirty="0"/>
              <a:t> and blue combined shows 1 </a:t>
            </a:r>
            <a:r>
              <a:rPr lang="en-US" dirty="0" err="1"/>
              <a:t>colours</a:t>
            </a:r>
            <a:r>
              <a:rPr lang="en-US" dirty="0"/>
              <a:t>.</a:t>
            </a:r>
          </a:p>
          <a:p>
            <a:r>
              <a:rPr lang="en-US" dirty="0"/>
              <a:t>3. HSVC (CNN-3)</a:t>
            </a:r>
          </a:p>
          <a:p>
            <a:r>
              <a:rPr lang="en-US" dirty="0"/>
              <a:t>Hue – Angle on colored spherical surface.</a:t>
            </a:r>
          </a:p>
          <a:p>
            <a:r>
              <a:rPr lang="en-US" dirty="0"/>
              <a:t>Saturation – Light or dark.</a:t>
            </a:r>
          </a:p>
          <a:p>
            <a:r>
              <a:rPr lang="en-US" dirty="0"/>
              <a:t>Value – Measure of brightness.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5108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0728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1F0C002-A29C-4634-6785-ED0F1C858C10}"/>
              </a:ext>
            </a:extLst>
          </p:cNvPr>
          <p:cNvSpPr txBox="1"/>
          <p:nvPr/>
        </p:nvSpPr>
        <p:spPr>
          <a:xfrm>
            <a:off x="228600" y="457200"/>
            <a:ext cx="8458200" cy="3077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</a:rPr>
              <a:t>REFERENCES:      </a:t>
            </a:r>
          </a:p>
          <a:p>
            <a:r>
              <a:rPr lang="en-IN" dirty="0"/>
              <a:t> 1. Taylor, R. &amp; Batey, D. Handbook of Retinal Screening in Diabetes: Diagnosis and Management. Wiley (2012).       </a:t>
            </a:r>
          </a:p>
          <a:p>
            <a:endParaRPr lang="en-IN" dirty="0"/>
          </a:p>
          <a:p>
            <a:r>
              <a:rPr lang="en-IN" dirty="0"/>
              <a:t>2. Wang, F., </a:t>
            </a:r>
            <a:r>
              <a:rPr lang="en-IN" dirty="0" err="1"/>
              <a:t>Casalino</a:t>
            </a:r>
            <a:r>
              <a:rPr lang="en-IN" dirty="0"/>
              <a:t>, L. P. &amp; Khullar, D. Deep Learning in Medicine-Promise, Progress, and Challenges. JAMA Intern Med. (2018).      </a:t>
            </a:r>
          </a:p>
          <a:p>
            <a:endParaRPr lang="en-IN" dirty="0"/>
          </a:p>
          <a:p>
            <a:r>
              <a:rPr lang="en-IN" dirty="0"/>
              <a:t>3. Guan, M. Y., Gulshan, V., Dai, A. M. &amp; Hinton, G. E. Who Said What: </a:t>
            </a:r>
            <a:r>
              <a:rPr lang="en-IN" dirty="0" err="1"/>
              <a:t>Modeling</a:t>
            </a:r>
            <a:r>
              <a:rPr lang="en-IN" dirty="0"/>
              <a:t> Individual </a:t>
            </a:r>
            <a:r>
              <a:rPr lang="en-IN" dirty="0" err="1"/>
              <a:t>Labelers</a:t>
            </a:r>
            <a:r>
              <a:rPr lang="en-IN" dirty="0"/>
              <a:t> Improves Classification. </a:t>
            </a:r>
            <a:r>
              <a:rPr lang="en-IN" dirty="0" err="1"/>
              <a:t>arXiv</a:t>
            </a:r>
            <a:r>
              <a:rPr lang="en-IN" dirty="0"/>
              <a:t> e-prints., https://ui.adsabs.harvard.edu/\#abs/2017arXiv170308774G. (Accessed March 01, 2017).</a:t>
            </a:r>
          </a:p>
        </p:txBody>
      </p:sp>
    </p:spTree>
    <p:extLst>
      <p:ext uri="{BB962C8B-B14F-4D97-AF65-F5344CB8AC3E}">
        <p14:creationId xmlns:p14="http://schemas.microsoft.com/office/powerpoint/2010/main" val="3794689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38400" y="609600"/>
            <a:ext cx="35317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40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OBJECTIVE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" y="1828800"/>
            <a:ext cx="8229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To grade the severity of Diabetic Retinopathy (DR) which causes severe vision loss to diabetic patient. It is graded based on Deep Learning by using Large Fundus Image Dataset.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71800" y="381000"/>
            <a:ext cx="243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ABSTRACT</a:t>
            </a:r>
            <a:endParaRPr lang="en-US" sz="2800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14478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Diabetic Retinopathy affects one-third of all diabetic patients and may cause vision impairment.</a:t>
            </a:r>
          </a:p>
          <a:p>
            <a:pPr>
              <a:buFont typeface="Wingdings" pitchFamily="2" charset="2"/>
              <a:buChar char="ü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It has four stages of progression, i.e., mild non-proliferative, moderate non-proliferative, severe non-proliferative and proliferative Diabetic Retinopathy.</a:t>
            </a:r>
          </a:p>
          <a:p>
            <a:pPr>
              <a:buFont typeface="Wingdings" pitchFamily="2" charset="2"/>
              <a:buChar char="ü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The proposed research provides deep learning frameworks for autonomous detection of Diabetic Retinopathy at an early stage using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fundus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images.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1066800"/>
            <a:ext cx="8229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We have used the Indian Diabetic Retinopathy Image Detect (IDRID) &amp;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Messidor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Dataset to test the proposed frameworks.</a:t>
            </a:r>
          </a:p>
          <a:p>
            <a:pPr>
              <a:buFont typeface="Wingdings" pitchFamily="2" charset="2"/>
              <a:buChar char="ü"/>
            </a:pP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Proposed framework were tested and compared on the large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Fundus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Image Dataset.</a:t>
            </a:r>
          </a:p>
          <a:p>
            <a:pPr>
              <a:buFont typeface="Wingdings" pitchFamily="2" charset="2"/>
              <a:buChar char="ü"/>
            </a:pP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For classification purposes, random forest, k - nearest neighbors, and support vector machine are used as conventional algorithm.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38400" y="609600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4400" y="1447800"/>
            <a:ext cx="7162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Diabetic Retinopathy (DR) is a chronic eye disease, commonly found in elderly people (age 50 or above), and can cause severe visual impairments or even blindness if not treated at an early stage [1].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DR is caused by the blood vessels rupturing due to high blood sugar levels.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DR is classified into two types, i.e., Proliferative  and Non Proliferative Diabetic Retinopathy (NPDR).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PDR which results in complete blindness.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NPDR is graded into three stages ,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)Mild  (ii)Moderate  (iii)Severe NPDR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Severe NPDR is transmitted into PDR due to lack of proper and timely treatment.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52600" y="304800"/>
            <a:ext cx="49246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1"/>
                </a:solidFill>
              </a:rPr>
              <a:t>        LITERATURE SURVEY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674016"/>
              </p:ext>
            </p:extLst>
          </p:nvPr>
        </p:nvGraphicFramePr>
        <p:xfrm>
          <a:off x="762000" y="1066801"/>
          <a:ext cx="7924800" cy="56416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0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16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031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9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PUBLICATION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86500">
                <a:tc>
                  <a:txBody>
                    <a:bodyPr/>
                    <a:lstStyle/>
                    <a:p>
                      <a:r>
                        <a:rPr lang="en-US" dirty="0"/>
                        <a:t>Deep convolutional neural networks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Diabetic Retinopathy (DR) is a chronic eye disease, commonly found in elderly people (age 50 or above), and can cause severe visual impairments or even blindness if not treated at an early stage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Gonzalez, R.C on 2018</a:t>
                      </a:r>
                    </a:p>
                    <a:p>
                      <a:r>
                        <a:rPr lang="en-US" dirty="0"/>
                        <a:t>(</a:t>
                      </a:r>
                      <a:r>
                        <a:rPr lang="en-IN" dirty="0"/>
                        <a:t>IEEE Signal Process)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4600">
                <a:tc>
                  <a:txBody>
                    <a:bodyPr/>
                    <a:lstStyle/>
                    <a:p>
                      <a:r>
                        <a:rPr lang="en-US" dirty="0"/>
                        <a:t>Diabetic Retinopathy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Among these 387 million people, 93 million people are with </a:t>
                      </a:r>
                      <a:r>
                        <a:rPr lang="en-US"/>
                        <a:t>positive DR.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Shukla, U.V.; Tripathy, K on 2022(https://www.ncbi.nlm.nih.gov)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75459">
                <a:tc>
                  <a:txBody>
                    <a:bodyPr/>
                    <a:lstStyle/>
                    <a:p>
                      <a:r>
                        <a:rPr lang="en-US" dirty="0"/>
                        <a:t>A Deep Learning Based Pipeline for Image Grading of Diabetic Retinopathy.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developed techniques covered conventional image processing machine learning, optimization, deep learning, and now explainable models. Wang Yu, proposed a research [6] framework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Wang, Y.; Wang, G.A.; Fan, W.; Li, J on 2018(</a:t>
                      </a:r>
                      <a:r>
                        <a:rPr lang="en-US" dirty="0"/>
                        <a:t>International Conference, ICSH, Shenzhen, China)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8992923"/>
              </p:ext>
            </p:extLst>
          </p:nvPr>
        </p:nvGraphicFramePr>
        <p:xfrm>
          <a:off x="76200" y="36147"/>
          <a:ext cx="8915400" cy="67175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319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PUBLICATION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5335">
                <a:tc>
                  <a:txBody>
                    <a:bodyPr/>
                    <a:lstStyle/>
                    <a:p>
                      <a:r>
                        <a:rPr lang="en-US" dirty="0"/>
                        <a:t>Diabetic Retinopathy Image Classification Using Support Vector Machine.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Used a different approach that focused only on important</a:t>
                      </a:r>
                    </a:p>
                    <a:p>
                      <a:r>
                        <a:rPr lang="en-US" dirty="0"/>
                        <a:t>features and exudates on retina to predict the condition of the disease, since they play</a:t>
                      </a:r>
                    </a:p>
                    <a:p>
                      <a:r>
                        <a:rPr lang="en-US" dirty="0"/>
                        <a:t>a significant role in detecting the severity of disease.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Behera, M.K.; Chakravarty, S</a:t>
                      </a:r>
                      <a:r>
                        <a:rPr lang="en-US" dirty="0"/>
                        <a:t> on 2020</a:t>
                      </a:r>
                    </a:p>
                    <a:p>
                      <a:r>
                        <a:rPr lang="en-US" dirty="0"/>
                        <a:t>(https://ieeexplore.ieee.org)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10196">
                <a:tc>
                  <a:txBody>
                    <a:bodyPr/>
                    <a:lstStyle/>
                    <a:p>
                      <a:r>
                        <a:rPr lang="en-US" dirty="0"/>
                        <a:t>Diabetic Retinopathy Stages Classification using Improved Deep Learning.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Worked on basic CNN architecture of VGG and achieved</a:t>
                      </a:r>
                    </a:p>
                    <a:p>
                      <a:r>
                        <a:rPr lang="en-US" dirty="0"/>
                        <a:t>an accuracy of 99.9% using the </a:t>
                      </a:r>
                      <a:r>
                        <a:rPr lang="en-US" dirty="0" err="1"/>
                        <a:t>Messidor</a:t>
                      </a:r>
                      <a:r>
                        <a:rPr lang="en-US" dirty="0"/>
                        <a:t> dataset and 98% accuracy using the Kaggle</a:t>
                      </a:r>
                    </a:p>
                    <a:p>
                      <a:r>
                        <a:rPr lang="en-US" dirty="0"/>
                        <a:t>dataset.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Sudarmadji</a:t>
                      </a:r>
                      <a:r>
                        <a:rPr lang="en-US" dirty="0"/>
                        <a:t>, P.W.; </a:t>
                      </a:r>
                      <a:r>
                        <a:rPr lang="en-US" dirty="0" err="1"/>
                        <a:t>Pakan</a:t>
                      </a:r>
                      <a:r>
                        <a:rPr lang="en-US" dirty="0"/>
                        <a:t>, P.D.; </a:t>
                      </a:r>
                      <a:r>
                        <a:rPr lang="en-US" dirty="0" err="1"/>
                        <a:t>Dillak</a:t>
                      </a:r>
                      <a:r>
                        <a:rPr lang="en-US" dirty="0"/>
                        <a:t>, R.Y. on 2020</a:t>
                      </a:r>
                    </a:p>
                    <a:p>
                      <a:r>
                        <a:rPr lang="en-US" dirty="0"/>
                        <a:t>(https://dx.doi.org)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14525">
                <a:tc>
                  <a:txBody>
                    <a:bodyPr/>
                    <a:lstStyle/>
                    <a:p>
                      <a:r>
                        <a:rPr lang="en-US" dirty="0"/>
                        <a:t>Automated Diabetic Retinopathy Grading using </a:t>
                      </a:r>
                      <a:r>
                        <a:rPr lang="en-US" dirty="0" err="1"/>
                        <a:t>Resnet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Pre-processed the images using </a:t>
                      </a:r>
                      <a:r>
                        <a:rPr lang="en-US" dirty="0" err="1"/>
                        <a:t>normaliza</a:t>
                      </a:r>
                      <a:r>
                        <a:rPr lang="en-US" dirty="0"/>
                        <a:t>-</a:t>
                      </a:r>
                    </a:p>
                    <a:p>
                      <a:r>
                        <a:rPr lang="en-US" dirty="0" err="1"/>
                        <a:t>tion</a:t>
                      </a:r>
                      <a:r>
                        <a:rPr lang="en-US" dirty="0"/>
                        <a:t> and augmentation, followed by feature extraction.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Elswah</a:t>
                      </a:r>
                      <a:r>
                        <a:rPr lang="en-US" dirty="0"/>
                        <a:t>, D.K.; </a:t>
                      </a:r>
                      <a:r>
                        <a:rPr lang="en-US" dirty="0" err="1"/>
                        <a:t>Elnakib</a:t>
                      </a:r>
                      <a:r>
                        <a:rPr lang="en-US" dirty="0"/>
                        <a:t>, A.A.; </a:t>
                      </a:r>
                      <a:r>
                        <a:rPr lang="en-US" dirty="0" err="1"/>
                        <a:t>Moustafa</a:t>
                      </a:r>
                      <a:r>
                        <a:rPr lang="en-US" dirty="0"/>
                        <a:t>, H.E. on 2020</a:t>
                      </a:r>
                    </a:p>
                    <a:p>
                      <a:r>
                        <a:rPr lang="en-US" dirty="0"/>
                        <a:t>(https://ieeexplore.ieee.org)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9342E92-0BB7-4963-5C52-6C400BCCF9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730608"/>
            <a:ext cx="6691312" cy="539678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7196A6C-F1BF-2332-25A9-B9EADE0035F4}"/>
              </a:ext>
            </a:extLst>
          </p:cNvPr>
          <p:cNvSpPr txBox="1"/>
          <p:nvPr/>
        </p:nvSpPr>
        <p:spPr>
          <a:xfrm>
            <a:off x="1143000" y="304800"/>
            <a:ext cx="815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0" dirty="0">
                <a:solidFill>
                  <a:schemeClr val="accent1">
                    <a:lumMod val="75000"/>
                  </a:schemeClr>
                </a:solidFill>
                <a:effectLst/>
                <a:latin typeface="Cambria" panose="02040503050406030204" pitchFamily="18" charset="0"/>
              </a:rPr>
              <a:t>     Block diagram of the proposed algorithm</a:t>
            </a:r>
            <a:endParaRPr lang="en-IN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4689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AA6A90-D279-C977-19E2-45D2D3B9E2C4}"/>
              </a:ext>
            </a:extLst>
          </p:cNvPr>
          <p:cNvSpPr txBox="1"/>
          <p:nvPr/>
        </p:nvSpPr>
        <p:spPr>
          <a:xfrm>
            <a:off x="533400" y="152400"/>
            <a:ext cx="304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i="0" dirty="0">
                <a:solidFill>
                  <a:schemeClr val="accent1">
                    <a:lumMod val="75000"/>
                  </a:schemeClr>
                </a:solidFill>
                <a:effectLst/>
                <a:latin typeface="Cambria" panose="02040503050406030204" pitchFamily="18" charset="0"/>
              </a:rPr>
              <a:t>Pre-processing phase </a:t>
            </a:r>
            <a:endParaRPr lang="en-IN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7F081F6-7ED4-07C8-D443-1874DD275D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7" y="487197"/>
            <a:ext cx="9098126" cy="2952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EC17548-E0BF-8D0E-ED23-09DA5BB85A79}"/>
              </a:ext>
            </a:extLst>
          </p:cNvPr>
          <p:cNvSpPr txBox="1"/>
          <p:nvPr/>
        </p:nvSpPr>
        <p:spPr>
          <a:xfrm>
            <a:off x="0" y="3439887"/>
            <a:ext cx="913788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/>
              <a:t>DATA AUGMENTATION – Flipping to 90 </a:t>
            </a:r>
            <a:r>
              <a:rPr lang="en-US" sz="2400" dirty="0" err="1"/>
              <a:t>degree,Rotating</a:t>
            </a:r>
            <a:r>
              <a:rPr lang="en-US" sz="2400" dirty="0"/>
              <a:t> image by (0,180) degree.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/>
              <a:t>CLAHE – Algorithm used Contrast Limited Adaptive Histogram Equalization.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/>
              <a:t>SCALING – Pixel Size [300 PIXELS OR 500PIXELS].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/>
              <a:t>COLOUR NORMALIZATION AND BACKGROUND REMOVAL – Removed Background and Unwanted Details.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/>
              <a:t>Gray Scale Mapping – Local Average to 50% Gray Scale image.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/>
              <a:t>Resizing – Finally we Resized to 256 x 256.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761783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1080</Words>
  <Application>Microsoft Office PowerPoint</Application>
  <PresentationFormat>On-screen Show (4:3)</PresentationFormat>
  <Paragraphs>97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Cambria</vt:lpstr>
      <vt:lpstr>Times New Roman</vt:lpstr>
      <vt:lpstr>Wingdings</vt:lpstr>
      <vt:lpstr>Office Theme</vt:lpstr>
      <vt:lpstr>SSM INSTITUTE OF ENGINEERING AND TECHNOLOGY DINDIGUL  - 624 002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SSM INSTITUTE OF ENGINEERING AND TECHNOLOGY DINDIGUL - 6244002</dc:title>
  <dc:creator>DELL</dc:creator>
  <cp:lastModifiedBy>madhu200120@outlook.com</cp:lastModifiedBy>
  <cp:revision>21</cp:revision>
  <dcterms:created xsi:type="dcterms:W3CDTF">2023-03-22T06:21:11Z</dcterms:created>
  <dcterms:modified xsi:type="dcterms:W3CDTF">2023-03-23T11:45:57Z</dcterms:modified>
</cp:coreProperties>
</file>