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8" r:id="rId4"/>
    <p:sldId id="260" r:id="rId5"/>
    <p:sldId id="262" r:id="rId6"/>
    <p:sldId id="261" r:id="rId7"/>
    <p:sldId id="273" r:id="rId8"/>
    <p:sldId id="271" r:id="rId9"/>
    <p:sldId id="264" r:id="rId10"/>
    <p:sldId id="272" r:id="rId11"/>
    <p:sldId id="265" r:id="rId12"/>
    <p:sldId id="267" r:id="rId13"/>
    <p:sldId id="274"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0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94660"/>
  </p:normalViewPr>
  <p:slideViewPr>
    <p:cSldViewPr>
      <p:cViewPr varScale="1">
        <p:scale>
          <a:sx n="59" d="100"/>
          <a:sy n="59" d="100"/>
        </p:scale>
        <p:origin x="15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EFA0-7494-E2AA-98C1-51FBFD400BB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C67A9EF-A5B0-81E2-9D31-7B9C9C034B3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3A3B35-45B9-63A2-67CC-EB254BA0A9B9}"/>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5" name="Footer Placeholder 4">
            <a:extLst>
              <a:ext uri="{FF2B5EF4-FFF2-40B4-BE49-F238E27FC236}">
                <a16:creationId xmlns:a16="http://schemas.microsoft.com/office/drawing/2014/main" id="{EB91EE50-DC71-47FF-CFAE-6A5C30DBD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FB573-5BC7-0EF6-BD08-4DB2D8CCE23B}"/>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3514634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D4DB-1554-FA44-34E5-89E8B15EF0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235834-F795-997D-5F8D-FEAD68DF5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8BB7B5-4989-9C65-38EC-11DE4026DAA2}"/>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5" name="Footer Placeholder 4">
            <a:extLst>
              <a:ext uri="{FF2B5EF4-FFF2-40B4-BE49-F238E27FC236}">
                <a16:creationId xmlns:a16="http://schemas.microsoft.com/office/drawing/2014/main" id="{5EA64D19-81C5-00CC-6947-5D9873882A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EECB3B-C152-19A6-6443-9FDBC8F39EB5}"/>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2187881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922489-139B-B42E-B8EF-8B6ACE2C159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4F9250-AC8C-5741-E91A-3910178EBA34}"/>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9917C7-2549-7824-1C37-13BAE4875734}"/>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5" name="Footer Placeholder 4">
            <a:extLst>
              <a:ext uri="{FF2B5EF4-FFF2-40B4-BE49-F238E27FC236}">
                <a16:creationId xmlns:a16="http://schemas.microsoft.com/office/drawing/2014/main" id="{5AEE254D-6154-F56A-2E04-4F543E229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5C527-9232-D35F-AD0E-422F6FF0EC2F}"/>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307107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46435-B416-CA59-FA98-2B2AB44A4C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859012-65DA-8426-C145-40DDB8A9E6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90C96F-0DFB-C589-CE90-65D873274C85}"/>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5" name="Footer Placeholder 4">
            <a:extLst>
              <a:ext uri="{FF2B5EF4-FFF2-40B4-BE49-F238E27FC236}">
                <a16:creationId xmlns:a16="http://schemas.microsoft.com/office/drawing/2014/main" id="{3263E5C6-2749-5063-E212-83EC322DA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36FC1-983E-8DAD-3D47-7E7D22C6832D}"/>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12126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7261-CDFD-8ECD-5B8B-EEB71454146A}"/>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FF6A28-11BB-F50C-13F7-32990A4EA21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26D23-F548-2850-F37E-347A8E388EDF}"/>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5" name="Footer Placeholder 4">
            <a:extLst>
              <a:ext uri="{FF2B5EF4-FFF2-40B4-BE49-F238E27FC236}">
                <a16:creationId xmlns:a16="http://schemas.microsoft.com/office/drawing/2014/main" id="{19F39DC4-1791-CA99-D28C-26AF7C934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29E7D-523B-880F-38B6-DCE190CC76D6}"/>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2305741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E734-9128-9559-720F-C169679079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7BB4A2-4A90-74C0-8A16-292E98E7C3F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7BF9D8-23AD-67BF-FE7D-EFE8FC99EC6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61A024-065D-4A67-B9A8-F6F889F36BBC}"/>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6" name="Footer Placeholder 5">
            <a:extLst>
              <a:ext uri="{FF2B5EF4-FFF2-40B4-BE49-F238E27FC236}">
                <a16:creationId xmlns:a16="http://schemas.microsoft.com/office/drawing/2014/main" id="{FCF377F9-CD66-86C7-DA6A-ED88FF8D4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536DC7-EAD6-F9BE-A0AB-3781533ACA09}"/>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467938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DF79E-4132-86E4-3CAB-45749E2FC07B}"/>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98F3CB-E866-84B1-2B74-30958103968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6DA6D8F-36B7-E00D-0368-6396C69721CF}"/>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832732-9F0C-4B3B-2CFB-ABDCBC6F54A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DDFBD-7ACC-731E-1E3A-A62A93F3C9E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8C7FDF-EACD-9D55-8D84-7E9E19FAB5F6}"/>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8" name="Footer Placeholder 7">
            <a:extLst>
              <a:ext uri="{FF2B5EF4-FFF2-40B4-BE49-F238E27FC236}">
                <a16:creationId xmlns:a16="http://schemas.microsoft.com/office/drawing/2014/main" id="{A0407868-0213-DAC3-8D4E-C1E926AE28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3F86DD-FF72-EDCE-8D67-830389981BAB}"/>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1474644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DF3CC-5E1A-7967-C67E-1240DFD0C2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04F145-F2DC-DBB8-CE55-B9C5C0C01A55}"/>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4" name="Footer Placeholder 3">
            <a:extLst>
              <a:ext uri="{FF2B5EF4-FFF2-40B4-BE49-F238E27FC236}">
                <a16:creationId xmlns:a16="http://schemas.microsoft.com/office/drawing/2014/main" id="{16D42BAB-9BED-8BBA-CF84-403DF8D8EC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086C9D-F92C-C3BF-3EAA-14BCC0D54E8A}"/>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3624578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F79C0C-BDBB-8208-7161-105CF6F641EE}"/>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3" name="Footer Placeholder 2">
            <a:extLst>
              <a:ext uri="{FF2B5EF4-FFF2-40B4-BE49-F238E27FC236}">
                <a16:creationId xmlns:a16="http://schemas.microsoft.com/office/drawing/2014/main" id="{C7626E9A-A2A2-994D-9AF3-E0A86C69D7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7815C8-84C9-CCB0-C00D-A0792C255374}"/>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3083271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68B7-FA3E-23F9-6BD9-AFB1BBE3DF3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6921FB-B664-A86C-1EB7-57FEC86B648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BCF577-33FD-2B00-80D0-A5EB4D94BA0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2693E8C-39FB-1A01-2AA3-66DCB93E75AB}"/>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6" name="Footer Placeholder 5">
            <a:extLst>
              <a:ext uri="{FF2B5EF4-FFF2-40B4-BE49-F238E27FC236}">
                <a16:creationId xmlns:a16="http://schemas.microsoft.com/office/drawing/2014/main" id="{DBC5866F-544E-2CB7-49C6-E37A4CE5B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1F985D-07EE-6777-9199-DF7158127E4B}"/>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3522733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5C91-EEC6-4120-0489-9FEE3245F88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C521C8-3D4F-7B46-B5BE-1D2F81F34CD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D59674F5-7A3E-FE22-0925-E1E5B58C3F0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E855098-0142-36FE-182E-E4DCEDE85E15}"/>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6" name="Footer Placeholder 5">
            <a:extLst>
              <a:ext uri="{FF2B5EF4-FFF2-40B4-BE49-F238E27FC236}">
                <a16:creationId xmlns:a16="http://schemas.microsoft.com/office/drawing/2014/main" id="{1510485D-F95C-2921-C12D-E1744106B7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F6BC53-9A6E-1260-EE5E-4B9741FE4307}"/>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954825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1995F5-02EB-3950-154D-A74CD423F93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75B5BA-01A4-E77A-1EA9-F1928DC78AF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9C573-59A0-2BB6-2926-3BE62CFDA3A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FB1932D-7149-4DB3-9911-456B5FB88A5A}" type="datetimeFigureOut">
              <a:rPr lang="en-US" smtClean="0"/>
              <a:pPr/>
              <a:t>3/26/2023</a:t>
            </a:fld>
            <a:endParaRPr lang="en-US"/>
          </a:p>
        </p:txBody>
      </p:sp>
      <p:sp>
        <p:nvSpPr>
          <p:cNvPr id="5" name="Footer Placeholder 4">
            <a:extLst>
              <a:ext uri="{FF2B5EF4-FFF2-40B4-BE49-F238E27FC236}">
                <a16:creationId xmlns:a16="http://schemas.microsoft.com/office/drawing/2014/main" id="{9F4B3998-C4B8-9720-38AC-0CEDE6D7C0E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1F7B0E-A353-6273-2A62-8E2C66B7AC3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CF21A9-C85B-4D7C-A31D-6C68F760FDDB}" type="slidenum">
              <a:rPr lang="en-US" smtClean="0"/>
              <a:pPr/>
              <a:t>‹#›</a:t>
            </a:fld>
            <a:endParaRPr lang="en-US"/>
          </a:p>
        </p:txBody>
      </p:sp>
    </p:spTree>
    <p:extLst>
      <p:ext uri="{BB962C8B-B14F-4D97-AF65-F5344CB8AC3E}">
        <p14:creationId xmlns:p14="http://schemas.microsoft.com/office/powerpoint/2010/main" val="8039643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28600"/>
            <a:ext cx="6096000" cy="1089025"/>
          </a:xfrm>
        </p:spPr>
        <p:txBody>
          <a:bodyPr>
            <a:noAutofit/>
          </a:bodyPr>
          <a:lstStyle/>
          <a:p>
            <a:r>
              <a:rPr lang="en-US" sz="1600" b="1" dirty="0">
                <a:solidFill>
                  <a:srgbClr val="FF0000"/>
                </a:solidFill>
                <a:latin typeface="Times New Roman" pitchFamily="18" charset="0"/>
                <a:cs typeface="Times New Roman" pitchFamily="18" charset="0"/>
              </a:rPr>
              <a:t>SSM INSTITUTE OF ENGINEERING AND TECHNOLOGY</a:t>
            </a:r>
            <a:br>
              <a:rPr lang="en-US" sz="1600" b="1" dirty="0">
                <a:solidFill>
                  <a:srgbClr val="FF0000"/>
                </a:solidFill>
                <a:latin typeface="Times New Roman" pitchFamily="18" charset="0"/>
                <a:cs typeface="Times New Roman" pitchFamily="18" charset="0"/>
              </a:rPr>
            </a:br>
            <a:r>
              <a:rPr lang="en-US" sz="1600" b="1" dirty="0">
                <a:solidFill>
                  <a:srgbClr val="FF0000"/>
                </a:solidFill>
                <a:latin typeface="Times New Roman" pitchFamily="18" charset="0"/>
                <a:cs typeface="Times New Roman" pitchFamily="18" charset="0"/>
              </a:rPr>
              <a:t>DINDIGUL  - 624 002</a:t>
            </a:r>
          </a:p>
        </p:txBody>
      </p:sp>
      <p:sp>
        <p:nvSpPr>
          <p:cNvPr id="3" name="Subtitle 2"/>
          <p:cNvSpPr>
            <a:spLocks noGrp="1"/>
          </p:cNvSpPr>
          <p:nvPr>
            <p:ph type="subTitle" idx="1"/>
          </p:nvPr>
        </p:nvSpPr>
        <p:spPr>
          <a:xfrm>
            <a:off x="381000" y="1524000"/>
            <a:ext cx="8229600" cy="838200"/>
          </a:xfrm>
        </p:spPr>
        <p:txBody>
          <a:bodyPr>
            <a:noAutofit/>
          </a:bodyPr>
          <a:lstStyle/>
          <a:p>
            <a:r>
              <a:rPr lang="en-US" sz="2400" dirty="0">
                <a:solidFill>
                  <a:schemeClr val="tx1"/>
                </a:solidFill>
              </a:rPr>
              <a:t>Department of Electronics and Communication Engineering</a:t>
            </a:r>
          </a:p>
        </p:txBody>
      </p:sp>
      <p:pic>
        <p:nvPicPr>
          <p:cNvPr id="4" name="Picture 3" descr="logo au.png"/>
          <p:cNvPicPr>
            <a:picLocks noChangeAspect="1"/>
          </p:cNvPicPr>
          <p:nvPr/>
        </p:nvPicPr>
        <p:blipFill>
          <a:blip r:embed="rId2"/>
          <a:stretch>
            <a:fillRect/>
          </a:stretch>
        </p:blipFill>
        <p:spPr>
          <a:xfrm>
            <a:off x="0" y="1"/>
            <a:ext cx="1447800" cy="1600200"/>
          </a:xfrm>
          <a:prstGeom prst="rect">
            <a:avLst/>
          </a:prstGeom>
        </p:spPr>
      </p:pic>
      <p:pic>
        <p:nvPicPr>
          <p:cNvPr id="5" name="Picture 4" descr="ssm logo.jpg"/>
          <p:cNvPicPr>
            <a:picLocks noChangeAspect="1"/>
          </p:cNvPicPr>
          <p:nvPr/>
        </p:nvPicPr>
        <p:blipFill>
          <a:blip r:embed="rId3"/>
          <a:stretch>
            <a:fillRect/>
          </a:stretch>
        </p:blipFill>
        <p:spPr>
          <a:xfrm>
            <a:off x="7543800" y="228600"/>
            <a:ext cx="1343025" cy="1152525"/>
          </a:xfrm>
          <a:prstGeom prst="rect">
            <a:avLst/>
          </a:prstGeom>
        </p:spPr>
      </p:pic>
      <p:sp>
        <p:nvSpPr>
          <p:cNvPr id="7" name="TextBox 6"/>
          <p:cNvSpPr txBox="1"/>
          <p:nvPr/>
        </p:nvSpPr>
        <p:spPr>
          <a:xfrm>
            <a:off x="762000" y="2362200"/>
            <a:ext cx="7620000" cy="1200329"/>
          </a:xfrm>
          <a:prstGeom prst="rect">
            <a:avLst/>
          </a:prstGeom>
          <a:noFill/>
        </p:spPr>
        <p:txBody>
          <a:bodyPr wrap="square" rtlCol="0">
            <a:spAutoFit/>
          </a:bodyPr>
          <a:lstStyle/>
          <a:p>
            <a:pPr algn="ctr"/>
            <a:r>
              <a:rPr lang="en-US" sz="2400" b="1" dirty="0">
                <a:solidFill>
                  <a:srgbClr val="002060"/>
                </a:solidFill>
                <a:latin typeface="Times New Roman" pitchFamily="18" charset="0"/>
                <a:cs typeface="Times New Roman" pitchFamily="18" charset="0"/>
              </a:rPr>
              <a:t>A  Deep Learning Based Approach for Grading of Diabetic Retinopathy Using Large </a:t>
            </a:r>
            <a:r>
              <a:rPr lang="en-US" sz="2400" b="1" dirty="0" err="1">
                <a:solidFill>
                  <a:srgbClr val="002060"/>
                </a:solidFill>
                <a:latin typeface="Times New Roman" pitchFamily="18" charset="0"/>
                <a:cs typeface="Times New Roman" pitchFamily="18" charset="0"/>
              </a:rPr>
              <a:t>Fundus</a:t>
            </a:r>
            <a:r>
              <a:rPr lang="en-US" sz="2400" b="1" dirty="0">
                <a:solidFill>
                  <a:srgbClr val="002060"/>
                </a:solidFill>
                <a:latin typeface="Times New Roman" pitchFamily="18" charset="0"/>
                <a:cs typeface="Times New Roman" pitchFamily="18" charset="0"/>
              </a:rPr>
              <a:t> Image Dataset</a:t>
            </a:r>
          </a:p>
        </p:txBody>
      </p:sp>
      <p:sp>
        <p:nvSpPr>
          <p:cNvPr id="8" name="TextBox 7"/>
          <p:cNvSpPr txBox="1"/>
          <p:nvPr/>
        </p:nvSpPr>
        <p:spPr>
          <a:xfrm>
            <a:off x="533400" y="3886200"/>
            <a:ext cx="2762551" cy="1200329"/>
          </a:xfrm>
          <a:prstGeom prst="rect">
            <a:avLst/>
          </a:prstGeom>
          <a:noFill/>
        </p:spPr>
        <p:txBody>
          <a:bodyPr wrap="none" rtlCol="0">
            <a:spAutoFit/>
          </a:bodyPr>
          <a:lstStyle/>
          <a:p>
            <a:r>
              <a:rPr lang="en-US" b="1" dirty="0">
                <a:latin typeface="Times New Roman" pitchFamily="18" charset="0"/>
                <a:cs typeface="Times New Roman" pitchFamily="18" charset="0"/>
              </a:rPr>
              <a:t>     Guided By,</a:t>
            </a:r>
          </a:p>
          <a:p>
            <a:endParaRPr lang="en-US" b="1" dirty="0">
              <a:latin typeface="Times New Roman" pitchFamily="18" charset="0"/>
              <a:cs typeface="Times New Roman" pitchFamily="18" charset="0"/>
            </a:endParaRPr>
          </a:p>
          <a:p>
            <a:r>
              <a:rPr lang="en-US" dirty="0" err="1">
                <a:latin typeface="Times New Roman" pitchFamily="18" charset="0"/>
                <a:cs typeface="Times New Roman" pitchFamily="18" charset="0"/>
              </a:rPr>
              <a:t>Mr.Manikandan</a:t>
            </a:r>
            <a:r>
              <a:rPr lang="en-US" dirty="0">
                <a:latin typeface="Times New Roman" pitchFamily="18" charset="0"/>
                <a:cs typeface="Times New Roman" pitchFamily="18" charset="0"/>
              </a:rPr>
              <a:t> A ,AP/ECE</a:t>
            </a:r>
          </a:p>
          <a:p>
            <a:r>
              <a:rPr lang="en-US" dirty="0">
                <a:latin typeface="Times New Roman" pitchFamily="18" charset="0"/>
                <a:cs typeface="Times New Roman" pitchFamily="18" charset="0"/>
              </a:rPr>
              <a:t>       SSMIET.</a:t>
            </a:r>
          </a:p>
        </p:txBody>
      </p:sp>
      <p:sp>
        <p:nvSpPr>
          <p:cNvPr id="9" name="TextBox 8"/>
          <p:cNvSpPr txBox="1"/>
          <p:nvPr/>
        </p:nvSpPr>
        <p:spPr>
          <a:xfrm>
            <a:off x="4953000" y="3886200"/>
            <a:ext cx="3627981" cy="2031325"/>
          </a:xfrm>
          <a:prstGeom prst="rect">
            <a:avLst/>
          </a:prstGeom>
          <a:noFill/>
        </p:spPr>
        <p:txBody>
          <a:bodyPr wrap="none" rtlCol="0">
            <a:spAutoFit/>
          </a:bodyPr>
          <a:lstStyle/>
          <a:p>
            <a:r>
              <a:rPr lang="en-US" b="1" dirty="0">
                <a:latin typeface="Times New Roman" pitchFamily="18" charset="0"/>
                <a:cs typeface="Times New Roman" pitchFamily="18" charset="0"/>
              </a:rPr>
              <a:t>            Presented By,</a:t>
            </a:r>
          </a:p>
          <a:p>
            <a:endParaRPr lang="en-US" b="1" dirty="0">
              <a:latin typeface="Times New Roman" pitchFamily="18" charset="0"/>
              <a:cs typeface="Times New Roman" pitchFamily="18" charset="0"/>
            </a:endParaRPr>
          </a:p>
          <a:p>
            <a:r>
              <a:rPr lang="en-US" dirty="0" err="1">
                <a:latin typeface="Times New Roman" pitchFamily="18" charset="0"/>
                <a:cs typeface="Times New Roman" pitchFamily="18" charset="0"/>
              </a:rPr>
              <a:t>Keerthana</a:t>
            </a:r>
            <a:r>
              <a:rPr lang="en-US" dirty="0">
                <a:latin typeface="Times New Roman" pitchFamily="18" charset="0"/>
                <a:cs typeface="Times New Roman" pitchFamily="18" charset="0"/>
              </a:rPr>
              <a:t> T (922119106039) </a:t>
            </a:r>
          </a:p>
          <a:p>
            <a:r>
              <a:rPr lang="en-US" dirty="0" err="1">
                <a:latin typeface="Times New Roman" pitchFamily="18" charset="0"/>
                <a:cs typeface="Times New Roman" pitchFamily="18" charset="0"/>
              </a:rPr>
              <a:t>Madhumitha</a:t>
            </a:r>
            <a:r>
              <a:rPr lang="en-US" dirty="0">
                <a:latin typeface="Times New Roman" pitchFamily="18" charset="0"/>
                <a:cs typeface="Times New Roman" pitchFamily="18" charset="0"/>
              </a:rPr>
              <a:t> B (922119106051) </a:t>
            </a:r>
          </a:p>
          <a:p>
            <a:r>
              <a:rPr lang="en-US" dirty="0" err="1">
                <a:latin typeface="Times New Roman" pitchFamily="18" charset="0"/>
                <a:cs typeface="Times New Roman" pitchFamily="18" charset="0"/>
              </a:rPr>
              <a:t>Mahalakshmi</a:t>
            </a:r>
            <a:r>
              <a:rPr lang="en-US" dirty="0">
                <a:latin typeface="Times New Roman" pitchFamily="18" charset="0"/>
                <a:cs typeface="Times New Roman" pitchFamily="18" charset="0"/>
              </a:rPr>
              <a:t> R M (922119106052)</a:t>
            </a:r>
          </a:p>
          <a:p>
            <a:r>
              <a:rPr lang="en-US" dirty="0" err="1">
                <a:latin typeface="Times New Roman" pitchFamily="18" charset="0"/>
                <a:cs typeface="Times New Roman" pitchFamily="18" charset="0"/>
              </a:rPr>
              <a:t>Malini</a:t>
            </a:r>
            <a:r>
              <a:rPr lang="en-US" dirty="0">
                <a:latin typeface="Times New Roman" pitchFamily="18" charset="0"/>
                <a:cs typeface="Times New Roman" pitchFamily="18" charset="0"/>
              </a:rPr>
              <a:t> S (922119106053</a:t>
            </a:r>
            <a:r>
              <a:rPr lang="en-US" dirty="0"/>
              <a:t>)</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00607D-8ACA-3190-C171-1B2545FFF152}"/>
              </a:ext>
            </a:extLst>
          </p:cNvPr>
          <p:cNvSpPr txBox="1"/>
          <p:nvPr/>
        </p:nvSpPr>
        <p:spPr>
          <a:xfrm flipH="1">
            <a:off x="533400" y="228601"/>
            <a:ext cx="3733800" cy="461665"/>
          </a:xfrm>
          <a:prstGeom prst="rect">
            <a:avLst/>
          </a:prstGeom>
          <a:noFill/>
        </p:spPr>
        <p:txBody>
          <a:bodyPr wrap="square" rtlCol="0">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SEGMENTATION</a:t>
            </a:r>
          </a:p>
        </p:txBody>
      </p:sp>
      <p:sp>
        <p:nvSpPr>
          <p:cNvPr id="3" name="TextBox 2">
            <a:extLst>
              <a:ext uri="{FF2B5EF4-FFF2-40B4-BE49-F238E27FC236}">
                <a16:creationId xmlns:a16="http://schemas.microsoft.com/office/drawing/2014/main" id="{97252714-D96D-2645-F052-38F49788365F}"/>
              </a:ext>
            </a:extLst>
          </p:cNvPr>
          <p:cNvSpPr txBox="1"/>
          <p:nvPr/>
        </p:nvSpPr>
        <p:spPr>
          <a:xfrm>
            <a:off x="914400" y="986135"/>
            <a:ext cx="4495800" cy="2308324"/>
          </a:xfrm>
          <a:prstGeom prst="rect">
            <a:avLst/>
          </a:prstGeom>
          <a:noFill/>
        </p:spPr>
        <p:txBody>
          <a:bodyPr wrap="square" rtlCol="0">
            <a:spAutoFit/>
          </a:bodyPr>
          <a:lstStyle/>
          <a:p>
            <a:pPr marL="342900" indent="-342900">
              <a:buFont typeface="+mj-lt"/>
              <a:buAutoNum type="arabicPeriod"/>
            </a:pPr>
            <a:r>
              <a:rPr lang="en-IN" sz="2400" b="1" dirty="0"/>
              <a:t>CONVOLUTION</a:t>
            </a:r>
          </a:p>
          <a:p>
            <a:pPr marL="342900" indent="-342900">
              <a:buFont typeface="+mj-lt"/>
              <a:buAutoNum type="arabicPeriod"/>
            </a:pPr>
            <a:r>
              <a:rPr lang="en-IN" sz="2400" b="1" dirty="0"/>
              <a:t>MAXPOOLING LAYER</a:t>
            </a:r>
          </a:p>
          <a:p>
            <a:pPr marL="342900" indent="-342900">
              <a:buFont typeface="+mj-lt"/>
              <a:buAutoNum type="arabicPeriod"/>
            </a:pPr>
            <a:r>
              <a:rPr lang="en-IN" sz="2400" b="1" dirty="0"/>
              <a:t>ACTIVATION LAYER</a:t>
            </a:r>
          </a:p>
          <a:p>
            <a:pPr marL="342900" indent="-342900">
              <a:buFont typeface="+mj-lt"/>
              <a:buAutoNum type="arabicPeriod"/>
            </a:pPr>
            <a:r>
              <a:rPr lang="en-IN" sz="2400" b="1" dirty="0"/>
              <a:t>DROUPOUT LAYER</a:t>
            </a:r>
          </a:p>
          <a:p>
            <a:pPr marL="342900" indent="-342900">
              <a:buFont typeface="+mj-lt"/>
              <a:buAutoNum type="arabicPeriod"/>
            </a:pPr>
            <a:r>
              <a:rPr lang="en-IN" sz="2400" b="1" dirty="0"/>
              <a:t>FULLY CONNECTED LAYER</a:t>
            </a:r>
          </a:p>
          <a:p>
            <a:pPr marL="342900" indent="-342900">
              <a:buFont typeface="+mj-lt"/>
              <a:buAutoNum type="arabicPeriod"/>
            </a:pPr>
            <a:r>
              <a:rPr lang="en-IN" sz="2400" b="1" dirty="0"/>
              <a:t>FEATURE VECTOR</a:t>
            </a:r>
          </a:p>
        </p:txBody>
      </p:sp>
    </p:spTree>
    <p:extLst>
      <p:ext uri="{BB962C8B-B14F-4D97-AF65-F5344CB8AC3E}">
        <p14:creationId xmlns:p14="http://schemas.microsoft.com/office/powerpoint/2010/main" val="2131207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F6E811-BF5E-ED43-232D-0D640F5CC724}"/>
              </a:ext>
            </a:extLst>
          </p:cNvPr>
          <p:cNvSpPr txBox="1"/>
          <p:nvPr/>
        </p:nvSpPr>
        <p:spPr>
          <a:xfrm>
            <a:off x="304800" y="328597"/>
            <a:ext cx="9144000" cy="461665"/>
          </a:xfrm>
          <a:prstGeom prst="rect">
            <a:avLst/>
          </a:prstGeom>
          <a:noFill/>
        </p:spPr>
        <p:txBody>
          <a:bodyPr wrap="square" rtlCol="0">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CLASSIFICATION</a:t>
            </a:r>
          </a:p>
        </p:txBody>
      </p:sp>
      <p:pic>
        <p:nvPicPr>
          <p:cNvPr id="2050" name="Picture 2">
            <a:extLst>
              <a:ext uri="{FF2B5EF4-FFF2-40B4-BE49-F238E27FC236}">
                <a16:creationId xmlns:a16="http://schemas.microsoft.com/office/drawing/2014/main" id="{7CFFCE17-16B4-4852-B732-4C24CA55DC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05" y="885825"/>
            <a:ext cx="7277100" cy="3686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95F246F-427A-2939-76B7-F7E98BF25048}"/>
              </a:ext>
            </a:extLst>
          </p:cNvPr>
          <p:cNvSpPr txBox="1"/>
          <p:nvPr/>
        </p:nvSpPr>
        <p:spPr>
          <a:xfrm>
            <a:off x="457200" y="4572000"/>
            <a:ext cx="8686800" cy="2031325"/>
          </a:xfrm>
          <a:prstGeom prst="rect">
            <a:avLst/>
          </a:prstGeom>
          <a:noFill/>
        </p:spPr>
        <p:txBody>
          <a:bodyPr wrap="square" rtlCol="0">
            <a:spAutoFit/>
          </a:bodyPr>
          <a:lstStyle/>
          <a:p>
            <a:pPr marL="342900" indent="-342900">
              <a:buFont typeface="+mj-lt"/>
              <a:buAutoNum type="arabicPeriod"/>
            </a:pPr>
            <a:r>
              <a:rPr lang="en-US" dirty="0"/>
              <a:t>A Colored Fundus image(256 x 256 x3) is fed to the CCN as input.</a:t>
            </a:r>
          </a:p>
          <a:p>
            <a:pPr marL="342900" indent="-342900">
              <a:buFont typeface="+mj-lt"/>
              <a:buAutoNum type="arabicPeriod"/>
            </a:pPr>
            <a:r>
              <a:rPr lang="en-US" b="0" i="0" dirty="0">
                <a:solidFill>
                  <a:srgbClr val="212121"/>
                </a:solidFill>
                <a:effectLst/>
                <a:latin typeface="Cambria" panose="02040503050406030204" pitchFamily="18" charset="0"/>
              </a:rPr>
              <a:t>The output map is sequentially forwarded from the previous one to the next four classifiers within the CCN.</a:t>
            </a:r>
          </a:p>
          <a:p>
            <a:pPr marL="342900" indent="-342900" algn="just">
              <a:buFont typeface="+mj-lt"/>
              <a:buAutoNum type="arabicPeriod"/>
            </a:pPr>
            <a:r>
              <a:rPr lang="en-US" b="0" i="0" dirty="0">
                <a:solidFill>
                  <a:srgbClr val="212121"/>
                </a:solidFill>
                <a:effectLst/>
                <a:latin typeface="Cambria" panose="02040503050406030204" pitchFamily="18" charset="0"/>
              </a:rPr>
              <a:t>The new test color fundus image moves node-wise and ultimately reaches one of the five leaf nodes (terminal nodes) for final decision-making.</a:t>
            </a:r>
          </a:p>
          <a:p>
            <a:pPr marL="342900" indent="-342900">
              <a:buFont typeface="+mj-lt"/>
              <a:buAutoNum type="arabicPeriod"/>
            </a:pPr>
            <a:r>
              <a:rPr lang="en-US" b="0" i="0" dirty="0">
                <a:solidFill>
                  <a:srgbClr val="212121"/>
                </a:solidFill>
                <a:effectLst/>
                <a:latin typeface="Cambria" panose="02040503050406030204" pitchFamily="18" charset="0"/>
              </a:rPr>
              <a:t>Finally, it can be classified among one the five classes: Normal, Mild, Moderate, Severe, and Proliferative.</a:t>
            </a:r>
          </a:p>
        </p:txBody>
      </p:sp>
      <p:sp>
        <p:nvSpPr>
          <p:cNvPr id="2" name="Rectangle 1">
            <a:extLst>
              <a:ext uri="{FF2B5EF4-FFF2-40B4-BE49-F238E27FC236}">
                <a16:creationId xmlns:a16="http://schemas.microsoft.com/office/drawing/2014/main" id="{0F2E3806-B5D7-35DC-677E-18F87BFF831B}"/>
              </a:ext>
            </a:extLst>
          </p:cNvPr>
          <p:cNvSpPr/>
          <p:nvPr/>
        </p:nvSpPr>
        <p:spPr>
          <a:xfrm>
            <a:off x="4831081" y="160495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8339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134E6-43F2-8E89-E07A-72D53E27A7C8}"/>
              </a:ext>
            </a:extLst>
          </p:cNvPr>
          <p:cNvSpPr txBox="1"/>
          <p:nvPr/>
        </p:nvSpPr>
        <p:spPr>
          <a:xfrm>
            <a:off x="609600" y="609600"/>
            <a:ext cx="7924800" cy="2585323"/>
          </a:xfrm>
          <a:prstGeom prst="rect">
            <a:avLst/>
          </a:prstGeom>
          <a:noFill/>
        </p:spPr>
        <p:txBody>
          <a:bodyPr wrap="square" rtlCol="0">
            <a:spAutoFit/>
          </a:bodyPr>
          <a:lstStyle/>
          <a:p>
            <a:pPr algn="just"/>
            <a:r>
              <a:rPr lang="en-IN" b="1" dirty="0">
                <a:solidFill>
                  <a:schemeClr val="accent1">
                    <a:lumMod val="75000"/>
                  </a:schemeClr>
                </a:solidFill>
                <a:latin typeface="Times New Roman" panose="02020603050405020304" pitchFamily="18" charset="0"/>
                <a:cs typeface="Times New Roman" panose="02020603050405020304" pitchFamily="18" charset="0"/>
              </a:rPr>
              <a:t>TOOL</a:t>
            </a:r>
            <a:r>
              <a:rPr lang="en-IN" b="1" dirty="0">
                <a:solidFill>
                  <a:schemeClr val="accent1">
                    <a:lumMod val="75000"/>
                  </a:schemeClr>
                </a:solidFill>
              </a:rPr>
              <a:t> </a:t>
            </a:r>
          </a:p>
          <a:p>
            <a:pPr marL="285750" indent="-285750" algn="just">
              <a:buFont typeface="Wingdings" panose="05000000000000000000" pitchFamily="2" charset="2"/>
              <a:buChar char="Ø"/>
            </a:pPr>
            <a:r>
              <a:rPr lang="en-IN" b="1" dirty="0"/>
              <a:t>MATLAB(2021)</a:t>
            </a:r>
          </a:p>
          <a:p>
            <a:pPr algn="just"/>
            <a:r>
              <a:rPr lang="en-IN" b="1" dirty="0">
                <a:solidFill>
                  <a:schemeClr val="accent1">
                    <a:lumMod val="75000"/>
                  </a:schemeClr>
                </a:solidFill>
                <a:latin typeface="Times New Roman" panose="02020603050405020304" pitchFamily="18" charset="0"/>
                <a:cs typeface="Times New Roman" panose="02020603050405020304" pitchFamily="18" charset="0"/>
              </a:rPr>
              <a:t>DATASET</a:t>
            </a:r>
          </a:p>
          <a:p>
            <a:pPr marL="285750" indent="-285750" algn="just">
              <a:buFont typeface="Wingdings" panose="05000000000000000000" pitchFamily="2" charset="2"/>
              <a:buChar char="Ø"/>
            </a:pPr>
            <a:r>
              <a:rPr lang="en-IN" b="1" dirty="0"/>
              <a:t>Two Public Dataset INDIAN DIABETIC RETINOPATHY IMAGE DATASET(</a:t>
            </a:r>
            <a:r>
              <a:rPr lang="en-IN" b="1" dirty="0" err="1"/>
              <a:t>IDRiD</a:t>
            </a:r>
            <a:r>
              <a:rPr lang="en-IN" b="1" dirty="0"/>
              <a:t>) and MESSIDOR DATABASE</a:t>
            </a:r>
          </a:p>
          <a:p>
            <a:pPr marL="285750" indent="-285750" algn="just">
              <a:buFont typeface="Wingdings" panose="05000000000000000000" pitchFamily="2" charset="2"/>
              <a:buChar char="Ø"/>
            </a:pPr>
            <a:r>
              <a:rPr lang="en-IN" b="1" dirty="0"/>
              <a:t> INDIAN DIABETIC RETINOPATHY IMAGE DATASET(</a:t>
            </a:r>
            <a:r>
              <a:rPr lang="en-IN" b="1" dirty="0" err="1"/>
              <a:t>IDRiD</a:t>
            </a:r>
            <a:r>
              <a:rPr lang="en-IN" b="1" dirty="0"/>
              <a:t>) Contains 516 Retina images</a:t>
            </a:r>
          </a:p>
          <a:p>
            <a:pPr marL="285750" indent="-285750" algn="just">
              <a:buFont typeface="Wingdings" panose="05000000000000000000" pitchFamily="2" charset="2"/>
              <a:buChar char="Ø"/>
            </a:pPr>
            <a:r>
              <a:rPr lang="en-IN" b="1" dirty="0"/>
              <a:t>MESSIDOR DATABASE Contains 1748 Retina images</a:t>
            </a:r>
          </a:p>
          <a:p>
            <a:pPr marL="285750" indent="-285750" algn="just">
              <a:buFont typeface="Wingdings" panose="05000000000000000000" pitchFamily="2" charset="2"/>
              <a:buChar char="Ø"/>
            </a:pPr>
            <a:endParaRPr lang="en-IN" dirty="0"/>
          </a:p>
        </p:txBody>
      </p:sp>
      <p:pic>
        <p:nvPicPr>
          <p:cNvPr id="6" name="Picture 5">
            <a:extLst>
              <a:ext uri="{FF2B5EF4-FFF2-40B4-BE49-F238E27FC236}">
                <a16:creationId xmlns:a16="http://schemas.microsoft.com/office/drawing/2014/main" id="{9967E84A-C3AD-041D-AA06-C854B04F763F}"/>
              </a:ext>
            </a:extLst>
          </p:cNvPr>
          <p:cNvPicPr>
            <a:picLocks noChangeAspect="1"/>
          </p:cNvPicPr>
          <p:nvPr/>
        </p:nvPicPr>
        <p:blipFill>
          <a:blip r:embed="rId2"/>
          <a:stretch>
            <a:fillRect/>
          </a:stretch>
        </p:blipFill>
        <p:spPr>
          <a:xfrm>
            <a:off x="676164" y="3265842"/>
            <a:ext cx="5191235" cy="2525357"/>
          </a:xfrm>
          <a:prstGeom prst="rect">
            <a:avLst/>
          </a:prstGeom>
        </p:spPr>
      </p:pic>
      <p:sp>
        <p:nvSpPr>
          <p:cNvPr id="7" name="TextBox 6">
            <a:extLst>
              <a:ext uri="{FF2B5EF4-FFF2-40B4-BE49-F238E27FC236}">
                <a16:creationId xmlns:a16="http://schemas.microsoft.com/office/drawing/2014/main" id="{D9889B4A-BF48-9A2D-6393-A93A4CFEB9BE}"/>
              </a:ext>
            </a:extLst>
          </p:cNvPr>
          <p:cNvSpPr txBox="1"/>
          <p:nvPr/>
        </p:nvSpPr>
        <p:spPr>
          <a:xfrm>
            <a:off x="703596" y="2887068"/>
            <a:ext cx="3429000" cy="400110"/>
          </a:xfrm>
          <a:prstGeom prst="rect">
            <a:avLst/>
          </a:prstGeom>
          <a:noFill/>
        </p:spPr>
        <p:txBody>
          <a:bodyPr wrap="square" rtlCol="0">
            <a:spAutoFit/>
          </a:bodyPr>
          <a:lstStyle/>
          <a:p>
            <a:r>
              <a:rPr lang="en-IN" sz="2000" b="1" dirty="0">
                <a:solidFill>
                  <a:schemeClr val="accent1">
                    <a:lumMod val="75000"/>
                  </a:schemeClr>
                </a:solidFill>
                <a:latin typeface="Times New Roman" panose="02020603050405020304" pitchFamily="18" charset="0"/>
                <a:cs typeface="Times New Roman" panose="02020603050405020304" pitchFamily="18" charset="0"/>
              </a:rPr>
              <a:t>SAMPLE DATASET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9AACB9-46B1-AB33-7503-75A0330ADBDB}"/>
              </a:ext>
            </a:extLst>
          </p:cNvPr>
          <p:cNvSpPr txBox="1"/>
          <p:nvPr/>
        </p:nvSpPr>
        <p:spPr>
          <a:xfrm>
            <a:off x="762000" y="685800"/>
            <a:ext cx="5410200" cy="461665"/>
          </a:xfrm>
          <a:prstGeom prst="rect">
            <a:avLst/>
          </a:prstGeom>
          <a:noFill/>
        </p:spPr>
        <p:txBody>
          <a:bodyPr wrap="square" rtlCol="0">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CONCLUSION</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80E879C-87AF-53EF-3A0C-D937667C8F8D}"/>
              </a:ext>
            </a:extLst>
          </p:cNvPr>
          <p:cNvPicPr>
            <a:picLocks noChangeAspect="1"/>
          </p:cNvPicPr>
          <p:nvPr/>
        </p:nvPicPr>
        <p:blipFill>
          <a:blip r:embed="rId2"/>
          <a:stretch>
            <a:fillRect/>
          </a:stretch>
        </p:blipFill>
        <p:spPr>
          <a:xfrm>
            <a:off x="304430" y="267950"/>
            <a:ext cx="8535140" cy="6322100"/>
          </a:xfrm>
          <a:prstGeom prst="rect">
            <a:avLst/>
          </a:prstGeom>
        </p:spPr>
      </p:pic>
    </p:spTree>
    <p:extLst>
      <p:ext uri="{BB962C8B-B14F-4D97-AF65-F5344CB8AC3E}">
        <p14:creationId xmlns:p14="http://schemas.microsoft.com/office/powerpoint/2010/main" val="3041732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E33FF9-279E-F8E3-36F2-1FB3A0B7AD0E}"/>
              </a:ext>
            </a:extLst>
          </p:cNvPr>
          <p:cNvSpPr txBox="1"/>
          <p:nvPr/>
        </p:nvSpPr>
        <p:spPr>
          <a:xfrm>
            <a:off x="457200" y="762000"/>
            <a:ext cx="8305800" cy="3662541"/>
          </a:xfrm>
          <a:prstGeom prst="rect">
            <a:avLst/>
          </a:prstGeom>
          <a:noFill/>
        </p:spPr>
        <p:txBody>
          <a:bodyPr wrap="square">
            <a:spAutoFit/>
          </a:bodyPr>
          <a:lstStyle/>
          <a:p>
            <a:pPr algn="just"/>
            <a:r>
              <a:rPr lang="en-IN" sz="3200" b="1" dirty="0">
                <a:solidFill>
                  <a:schemeClr val="accent1">
                    <a:lumMod val="75000"/>
                  </a:schemeClr>
                </a:solidFill>
              </a:rPr>
              <a:t>REFERENCES:      </a:t>
            </a:r>
          </a:p>
          <a:p>
            <a:r>
              <a:rPr lang="en-IN" dirty="0"/>
              <a:t> </a:t>
            </a:r>
            <a:r>
              <a:rPr lang="en-IN" sz="2000" b="1" dirty="0"/>
              <a:t>1. Taylor, R. &amp; Batey, D. Handbook of Retinal Screening in Diabetes: Diagnosis and Management. Wiley (2021).       </a:t>
            </a:r>
          </a:p>
          <a:p>
            <a:endParaRPr lang="en-IN" sz="2000" b="1" dirty="0"/>
          </a:p>
          <a:p>
            <a:r>
              <a:rPr lang="en-IN" sz="2000" b="1" dirty="0"/>
              <a:t>2. Wang, F., </a:t>
            </a:r>
            <a:r>
              <a:rPr lang="en-IN" sz="2000" b="1" dirty="0" err="1"/>
              <a:t>Casalino</a:t>
            </a:r>
            <a:r>
              <a:rPr lang="en-IN" sz="2000" b="1" dirty="0"/>
              <a:t>, L. P. &amp; Khullar, D. Deep Learning in Medicine-Promise, Progress, and Challenges. JAMA Intern Med. (2020).      </a:t>
            </a:r>
          </a:p>
          <a:p>
            <a:endParaRPr lang="en-IN" sz="2000" b="1" dirty="0"/>
          </a:p>
          <a:p>
            <a:r>
              <a:rPr lang="en-IN" sz="2000" b="1" dirty="0"/>
              <a:t>3. Guan, M. Y., Gulshan, V., Dai, A. M. &amp; Hinton, G. E. Who Said What: </a:t>
            </a:r>
            <a:r>
              <a:rPr lang="en-IN" sz="2000" b="1" dirty="0" err="1"/>
              <a:t>Modeling</a:t>
            </a:r>
            <a:r>
              <a:rPr lang="en-IN" sz="2000" b="1" dirty="0"/>
              <a:t> Individual </a:t>
            </a:r>
            <a:r>
              <a:rPr lang="en-IN" sz="2000" b="1" dirty="0" err="1"/>
              <a:t>Labelers</a:t>
            </a:r>
            <a:r>
              <a:rPr lang="en-IN" sz="2000" b="1" dirty="0"/>
              <a:t> Improves Classification. </a:t>
            </a:r>
            <a:r>
              <a:rPr lang="en-IN" sz="2000" b="1" dirty="0" err="1"/>
              <a:t>arXiv</a:t>
            </a:r>
            <a:r>
              <a:rPr lang="en-IN" sz="2000" b="1" dirty="0"/>
              <a:t> e-prints., https://ui.adsabs.harvard.edu/\#abs/2017arXiv170308774G. (Accessed March 01, 2020).</a:t>
            </a:r>
          </a:p>
        </p:txBody>
      </p:sp>
    </p:spTree>
    <p:extLst>
      <p:ext uri="{BB962C8B-B14F-4D97-AF65-F5344CB8AC3E}">
        <p14:creationId xmlns:p14="http://schemas.microsoft.com/office/powerpoint/2010/main" val="4014307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400" y="609600"/>
            <a:ext cx="3531736" cy="707886"/>
          </a:xfrm>
          <a:prstGeom prst="rect">
            <a:avLst/>
          </a:prstGeom>
          <a:noFill/>
        </p:spPr>
        <p:txBody>
          <a:bodyPr wrap="none" rtlCol="0">
            <a:spAutoFit/>
          </a:bodyPr>
          <a:lstStyle/>
          <a:p>
            <a:pPr algn="ctr"/>
            <a:r>
              <a:rPr lang="en-US" sz="4000" b="1" dirty="0">
                <a:solidFill>
                  <a:srgbClr val="002060"/>
                </a:solidFill>
                <a:latin typeface="Times New Roman" pitchFamily="18" charset="0"/>
                <a:cs typeface="Times New Roman" pitchFamily="18" charset="0"/>
              </a:rPr>
              <a:t>  </a:t>
            </a:r>
            <a:r>
              <a:rPr lang="en-US" sz="4000" b="1" dirty="0">
                <a:solidFill>
                  <a:schemeClr val="accent1"/>
                </a:solidFill>
                <a:latin typeface="Times New Roman" pitchFamily="18" charset="0"/>
                <a:cs typeface="Times New Roman" pitchFamily="18" charset="0"/>
              </a:rPr>
              <a:t>OBJECTIVE </a:t>
            </a:r>
          </a:p>
        </p:txBody>
      </p:sp>
      <p:sp>
        <p:nvSpPr>
          <p:cNvPr id="4" name="TextBox 3">
            <a:extLst>
              <a:ext uri="{FF2B5EF4-FFF2-40B4-BE49-F238E27FC236}">
                <a16:creationId xmlns:a16="http://schemas.microsoft.com/office/drawing/2014/main" id="{9AB7C838-6678-CD40-D8A7-3F091F2B004B}"/>
              </a:ext>
            </a:extLst>
          </p:cNvPr>
          <p:cNvSpPr txBox="1"/>
          <p:nvPr/>
        </p:nvSpPr>
        <p:spPr>
          <a:xfrm>
            <a:off x="685800" y="1329413"/>
            <a:ext cx="8153400" cy="1569660"/>
          </a:xfrm>
          <a:prstGeom prst="rect">
            <a:avLst/>
          </a:prstGeom>
          <a:noFill/>
        </p:spPr>
        <p:txBody>
          <a:bodyPr wrap="square">
            <a:spAutoFit/>
          </a:bodyPr>
          <a:lstStyle/>
          <a:p>
            <a:pPr algn="just"/>
            <a:r>
              <a:rPr lang="en-US" sz="2400" b="1" dirty="0">
                <a:latin typeface="Times New Roman" pitchFamily="18" charset="0"/>
                <a:cs typeface="Times New Roman" pitchFamily="18" charset="0"/>
              </a:rPr>
              <a:t>To classify the severity of Diabetic Retinopathy (DR) which causes severe vision loss to diabetic patient. It is classified based on Deep Learning by using Large Fundus Image Dataset.</a:t>
            </a:r>
          </a:p>
        </p:txBody>
      </p:sp>
      <p:pic>
        <p:nvPicPr>
          <p:cNvPr id="8" name="Picture 7">
            <a:extLst>
              <a:ext uri="{FF2B5EF4-FFF2-40B4-BE49-F238E27FC236}">
                <a16:creationId xmlns:a16="http://schemas.microsoft.com/office/drawing/2014/main" id="{D71D49BE-65B5-864F-BC21-342A2D10FF3D}"/>
              </a:ext>
            </a:extLst>
          </p:cNvPr>
          <p:cNvPicPr>
            <a:picLocks noChangeAspect="1"/>
          </p:cNvPicPr>
          <p:nvPr/>
        </p:nvPicPr>
        <p:blipFill>
          <a:blip r:embed="rId2"/>
          <a:stretch>
            <a:fillRect/>
          </a:stretch>
        </p:blipFill>
        <p:spPr>
          <a:xfrm>
            <a:off x="2590800" y="2743200"/>
            <a:ext cx="3692777" cy="303836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379BE8-0760-2897-CE44-8160AA0C8F5A}"/>
              </a:ext>
            </a:extLst>
          </p:cNvPr>
          <p:cNvSpPr txBox="1"/>
          <p:nvPr/>
        </p:nvSpPr>
        <p:spPr>
          <a:xfrm>
            <a:off x="457200" y="457201"/>
            <a:ext cx="6477000" cy="461665"/>
          </a:xfrm>
          <a:prstGeom prst="rect">
            <a:avLst/>
          </a:prstGeom>
          <a:noFill/>
        </p:spPr>
        <p:txBody>
          <a:bodyPr wrap="square" rtlCol="0">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INTRODUCTION </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CD2805A-B009-60BF-6DD1-E1C5DEB62A9E}"/>
              </a:ext>
            </a:extLst>
          </p:cNvPr>
          <p:cNvSpPr txBox="1"/>
          <p:nvPr/>
        </p:nvSpPr>
        <p:spPr>
          <a:xfrm>
            <a:off x="304800" y="1447800"/>
            <a:ext cx="8534400" cy="3816429"/>
          </a:xfrm>
          <a:prstGeom prst="rect">
            <a:avLst/>
          </a:prstGeom>
          <a:noFill/>
        </p:spPr>
        <p:txBody>
          <a:bodyPr wrap="square" rtlCol="0">
            <a:spAutoFit/>
          </a:bodyPr>
          <a:lstStyle/>
          <a:p>
            <a:pPr marL="285750" indent="-285750" algn="l">
              <a:buFont typeface="Wingdings" panose="05000000000000000000" pitchFamily="2" charset="2"/>
              <a:buChar char="Ø"/>
            </a:pPr>
            <a:r>
              <a:rPr lang="en-US" sz="2800" b="0" i="0" dirty="0">
                <a:solidFill>
                  <a:srgbClr val="222222"/>
                </a:solidFill>
                <a:effectLst/>
                <a:latin typeface="Times New Roman" panose="02020603050405020304" pitchFamily="18" charset="0"/>
                <a:cs typeface="Times New Roman" panose="02020603050405020304" pitchFamily="18" charset="0"/>
              </a:rPr>
              <a:t>Diabetic retinopathy (DR) in the leading cause of avoidable visual loss in people of working age in developed countries. </a:t>
            </a:r>
          </a:p>
          <a:p>
            <a:pPr marL="285750" indent="-285750" algn="l">
              <a:buFont typeface="Wingdings" panose="05000000000000000000" pitchFamily="2" charset="2"/>
              <a:buChar char="Ø"/>
            </a:pPr>
            <a:r>
              <a:rPr lang="en-US" sz="2800" b="0" i="0" dirty="0">
                <a:solidFill>
                  <a:srgbClr val="222222"/>
                </a:solidFill>
                <a:effectLst/>
                <a:latin typeface="Times New Roman" panose="02020603050405020304" pitchFamily="18" charset="0"/>
                <a:cs typeface="Times New Roman" panose="02020603050405020304" pitchFamily="18" charset="0"/>
              </a:rPr>
              <a:t>The disease’s global prevalence in estimated to rise at an exponential rate, reaching 529 million by 2030. </a:t>
            </a:r>
          </a:p>
          <a:p>
            <a:pPr marL="285750" indent="-285750" algn="l">
              <a:buFont typeface="Wingdings" panose="05000000000000000000" pitchFamily="2" charset="2"/>
              <a:buChar char="Ø"/>
            </a:pPr>
            <a:r>
              <a:rPr lang="en-US" sz="2800" b="0" i="0" dirty="0">
                <a:solidFill>
                  <a:srgbClr val="222222"/>
                </a:solidFill>
                <a:effectLst/>
                <a:latin typeface="Times New Roman" panose="02020603050405020304" pitchFamily="18" charset="0"/>
                <a:cs typeface="Times New Roman" panose="02020603050405020304" pitchFamily="18" charset="0"/>
              </a:rPr>
              <a:t>This is concerning for </a:t>
            </a:r>
            <a:r>
              <a:rPr lang="en-US" sz="2800" dirty="0">
                <a:solidFill>
                  <a:srgbClr val="222222"/>
                </a:solidFill>
                <a:latin typeface="Times New Roman" panose="02020603050405020304" pitchFamily="18" charset="0"/>
                <a:cs typeface="Times New Roman" panose="02020603050405020304" pitchFamily="18" charset="0"/>
              </a:rPr>
              <a:t>W</a:t>
            </a:r>
            <a:r>
              <a:rPr lang="en-US" sz="2800" b="0" i="0" dirty="0">
                <a:solidFill>
                  <a:srgbClr val="222222"/>
                </a:solidFill>
                <a:effectLst/>
                <a:latin typeface="Times New Roman" panose="02020603050405020304" pitchFamily="18" charset="0"/>
                <a:cs typeface="Times New Roman" panose="02020603050405020304" pitchFamily="18" charset="0"/>
              </a:rPr>
              <a:t>orldwide </a:t>
            </a:r>
            <a:r>
              <a:rPr lang="en-US" sz="2800" dirty="0">
                <a:solidFill>
                  <a:srgbClr val="222222"/>
                </a:solidFill>
                <a:latin typeface="Times New Roman" panose="02020603050405020304" pitchFamily="18" charset="0"/>
                <a:cs typeface="Times New Roman" panose="02020603050405020304" pitchFamily="18" charset="0"/>
              </a:rPr>
              <a:t>National H</a:t>
            </a:r>
            <a:r>
              <a:rPr lang="en-US" sz="2800" b="0" i="0" dirty="0">
                <a:solidFill>
                  <a:srgbClr val="222222"/>
                </a:solidFill>
                <a:effectLst/>
                <a:latin typeface="Times New Roman" panose="02020603050405020304" pitchFamily="18" charset="0"/>
                <a:cs typeface="Times New Roman" panose="02020603050405020304" pitchFamily="18" charset="0"/>
              </a:rPr>
              <a:t>ealth care, as affects people's ability to work, putting the economy in jeopardy</a:t>
            </a:r>
            <a:r>
              <a:rPr lang="en-US" b="0" i="0" dirty="0">
                <a:solidFill>
                  <a:srgbClr val="222222"/>
                </a:solidFill>
                <a:effectLst/>
                <a:latin typeface="Arial" panose="020B0604020202020204" pitchFamily="34" charset="0"/>
              </a:rPr>
              <a:t>. </a:t>
            </a:r>
          </a:p>
          <a:p>
            <a:endParaRPr lang="en-IN" dirty="0"/>
          </a:p>
        </p:txBody>
      </p:sp>
    </p:spTree>
    <p:extLst>
      <p:ext uri="{BB962C8B-B14F-4D97-AF65-F5344CB8AC3E}">
        <p14:creationId xmlns:p14="http://schemas.microsoft.com/office/powerpoint/2010/main" val="3545071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0"/>
            <a:ext cx="6033255" cy="646331"/>
          </a:xfrm>
          <a:prstGeom prst="rect">
            <a:avLst/>
          </a:prstGeom>
          <a:noFill/>
        </p:spPr>
        <p:txBody>
          <a:bodyPr wrap="none" rtlCol="0">
            <a:spAutoFit/>
          </a:bodyPr>
          <a:lstStyle/>
          <a:p>
            <a:pPr algn="ctr"/>
            <a:r>
              <a:rPr lang="en-US" sz="3600" b="1" dirty="0">
                <a:solidFill>
                  <a:schemeClr val="accent1"/>
                </a:solidFill>
              </a:rPr>
              <a:t>        </a:t>
            </a:r>
            <a:r>
              <a:rPr lang="en-US" sz="3600" b="1" dirty="0">
                <a:solidFill>
                  <a:schemeClr val="accent1"/>
                </a:solidFill>
                <a:latin typeface="Times New Roman" panose="02020603050405020304" pitchFamily="18" charset="0"/>
                <a:cs typeface="Times New Roman" panose="02020603050405020304" pitchFamily="18" charset="0"/>
              </a:rPr>
              <a:t>LITERATURE SURVEY</a:t>
            </a:r>
          </a:p>
        </p:txBody>
      </p:sp>
      <p:graphicFrame>
        <p:nvGraphicFramePr>
          <p:cNvPr id="5" name="Table 4"/>
          <p:cNvGraphicFramePr>
            <a:graphicFrameLocks noGrp="1"/>
          </p:cNvGraphicFramePr>
          <p:nvPr>
            <p:extLst>
              <p:ext uri="{D42A27DB-BD31-4B8C-83A1-F6EECF244321}">
                <p14:modId xmlns:p14="http://schemas.microsoft.com/office/powerpoint/2010/main" val="138302460"/>
              </p:ext>
            </p:extLst>
          </p:nvPr>
        </p:nvGraphicFramePr>
        <p:xfrm>
          <a:off x="228600" y="541020"/>
          <a:ext cx="8534400" cy="631698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905000">
                  <a:extLst>
                    <a:ext uri="{9D8B030D-6E8A-4147-A177-3AD203B41FA5}">
                      <a16:colId xmlns:a16="http://schemas.microsoft.com/office/drawing/2014/main" val="20004"/>
                    </a:ext>
                  </a:extLst>
                </a:gridCol>
              </a:tblGrid>
              <a:tr h="676516">
                <a:tc>
                  <a:txBody>
                    <a:bodyPr/>
                    <a:lstStyle/>
                    <a:p>
                      <a:pPr algn="ctr"/>
                      <a:r>
                        <a:rPr lang="en-US" sz="1800" b="1" dirty="0">
                          <a:latin typeface="Times New Roman" pitchFamily="18" charset="0"/>
                          <a:cs typeface="Times New Roman" pitchFamily="18" charset="0"/>
                        </a:rPr>
                        <a:t>S.NO</a:t>
                      </a:r>
                      <a:endParaRPr lang="en-US" b="1" dirty="0">
                        <a:latin typeface="Times New Roman" pitchFamily="18" charset="0"/>
                        <a:cs typeface="Times New Roman" pitchFamily="18" charset="0"/>
                      </a:endParaRPr>
                    </a:p>
                  </a:txBody>
                  <a:tcPr/>
                </a:tc>
                <a:tc>
                  <a:txBody>
                    <a:bodyPr/>
                    <a:lstStyle/>
                    <a:p>
                      <a:pPr algn="ctr"/>
                      <a:r>
                        <a:rPr lang="en-US" sz="2000" b="1" dirty="0">
                          <a:latin typeface="Times New Roman" pitchFamily="18" charset="0"/>
                          <a:cs typeface="Times New Roman" pitchFamily="18" charset="0"/>
                        </a:rPr>
                        <a:t>TITLE</a:t>
                      </a:r>
                    </a:p>
                  </a:txBody>
                  <a:tcPr/>
                </a:tc>
                <a:tc>
                  <a:txBody>
                    <a:bodyPr/>
                    <a:lstStyle/>
                    <a:p>
                      <a:pPr algn="ctr"/>
                      <a:r>
                        <a:rPr lang="en-US" sz="2000" b="1" dirty="0">
                          <a:latin typeface="Times New Roman" pitchFamily="18" charset="0"/>
                          <a:cs typeface="Times New Roman" pitchFamily="18" charset="0"/>
                        </a:rPr>
                        <a:t>AUTHOR NAME</a:t>
                      </a:r>
                    </a:p>
                  </a:txBody>
                  <a:tcPr/>
                </a:tc>
                <a:tc>
                  <a:txBody>
                    <a:bodyPr/>
                    <a:lstStyle/>
                    <a:p>
                      <a:pPr algn="ctr"/>
                      <a:r>
                        <a:rPr lang="en-US" sz="1600" dirty="0">
                          <a:latin typeface="Times New Roman" pitchFamily="18" charset="0"/>
                          <a:cs typeface="Times New Roman" pitchFamily="18" charset="0"/>
                        </a:rPr>
                        <a:t>YEAR</a:t>
                      </a:r>
                      <a:r>
                        <a:rPr lang="en-US" sz="1600" baseline="0" dirty="0">
                          <a:latin typeface="Times New Roman" pitchFamily="18" charset="0"/>
                          <a:cs typeface="Times New Roman" pitchFamily="18" charset="0"/>
                        </a:rPr>
                        <a:t> OF PUBLICATIONS</a:t>
                      </a:r>
                      <a:endParaRPr lang="en-US" sz="16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METHOD</a:t>
                      </a:r>
                    </a:p>
                  </a:txBody>
                  <a:tcPr/>
                </a:tc>
                <a:extLst>
                  <a:ext uri="{0D108BD9-81ED-4DB2-BD59-A6C34878D82A}">
                    <a16:rowId xmlns:a16="http://schemas.microsoft.com/office/drawing/2014/main" val="10000"/>
                  </a:ext>
                </a:extLst>
              </a:tr>
              <a:tr h="2551643">
                <a:tc>
                  <a:txBody>
                    <a:bodyPr/>
                    <a:lstStyle/>
                    <a:p>
                      <a:pPr algn="ctr"/>
                      <a:r>
                        <a:rPr lang="en-US" sz="2800" b="1" dirty="0"/>
                        <a:t>1.</a:t>
                      </a:r>
                    </a:p>
                  </a:txBody>
                  <a:tcPr/>
                </a:tc>
                <a:tc>
                  <a:txBody>
                    <a:bodyPr/>
                    <a:lstStyle/>
                    <a:p>
                      <a:r>
                        <a:rPr lang="en-US" sz="1800" dirty="0">
                          <a:latin typeface="Times New Roman" pitchFamily="18" charset="0"/>
                          <a:cs typeface="Times New Roman" pitchFamily="18" charset="0"/>
                        </a:rPr>
                        <a:t>Development and validation of a deep learning algorithm for detection of</a:t>
                      </a:r>
                      <a:r>
                        <a:rPr lang="en-US" sz="1800" baseline="0" dirty="0">
                          <a:latin typeface="Times New Roman" pitchFamily="18" charset="0"/>
                          <a:cs typeface="Times New Roman" pitchFamily="18" charset="0"/>
                        </a:rPr>
                        <a:t> diabetic retinopathy in retinal </a:t>
                      </a:r>
                      <a:r>
                        <a:rPr lang="en-US" sz="1800" baseline="0" dirty="0" err="1">
                          <a:latin typeface="Times New Roman" pitchFamily="18" charset="0"/>
                          <a:cs typeface="Times New Roman" pitchFamily="18" charset="0"/>
                        </a:rPr>
                        <a:t>fundus</a:t>
                      </a:r>
                      <a:r>
                        <a:rPr lang="en-US" sz="1800" baseline="0" dirty="0">
                          <a:latin typeface="Times New Roman" pitchFamily="18" charset="0"/>
                          <a:cs typeface="Times New Roman" pitchFamily="18" charset="0"/>
                        </a:rPr>
                        <a:t> photographs</a:t>
                      </a:r>
                      <a:endParaRPr lang="en-US" sz="1800" dirty="0">
                        <a:latin typeface="Times New Roman" pitchFamily="18" charset="0"/>
                        <a:cs typeface="Times New Roman" pitchFamily="18" charset="0"/>
                      </a:endParaRPr>
                    </a:p>
                  </a:txBody>
                  <a:tcPr/>
                </a:tc>
                <a:tc>
                  <a:txBody>
                    <a:bodyPr/>
                    <a:lstStyle/>
                    <a:p>
                      <a:r>
                        <a:rPr lang="en-US" dirty="0" err="1"/>
                        <a:t>Mohamed,E;Abd</a:t>
                      </a:r>
                      <a:r>
                        <a:rPr lang="en-US" dirty="0"/>
                        <a:t> </a:t>
                      </a:r>
                      <a:r>
                        <a:rPr lang="en-US" dirty="0" err="1"/>
                        <a:t>Elmohsen</a:t>
                      </a:r>
                      <a:endParaRPr lang="en-US" dirty="0"/>
                    </a:p>
                  </a:txBody>
                  <a:tcPr/>
                </a:tc>
                <a:tc>
                  <a:txBody>
                    <a:bodyPr/>
                    <a:lstStyle/>
                    <a:p>
                      <a:pPr algn="ctr"/>
                      <a:r>
                        <a:rPr lang="en-US" sz="2000" b="1" dirty="0"/>
                        <a:t>2019</a:t>
                      </a:r>
                      <a:endParaRPr lang="en-US" b="1"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dirty="0"/>
                        <a:t>The</a:t>
                      </a:r>
                      <a:r>
                        <a:rPr lang="en-US" sz="1400" baseline="0" dirty="0"/>
                        <a:t> majority decision of all ophthalmology status are taken as majority of the ophthalmologists could not identify the correct findings for images it is difficult to perform algorithm well this is a main drawback for this paper.</a:t>
                      </a:r>
                      <a:endParaRPr lang="en-US" sz="1400" dirty="0"/>
                    </a:p>
                    <a:p>
                      <a:endParaRPr lang="en-US" dirty="0"/>
                    </a:p>
                  </a:txBody>
                  <a:tcPr/>
                </a:tc>
                <a:extLst>
                  <a:ext uri="{0D108BD9-81ED-4DB2-BD59-A6C34878D82A}">
                    <a16:rowId xmlns:a16="http://schemas.microsoft.com/office/drawing/2014/main" val="10001"/>
                  </a:ext>
                </a:extLst>
              </a:tr>
              <a:tr h="2867840">
                <a:tc>
                  <a:txBody>
                    <a:bodyPr/>
                    <a:lstStyle/>
                    <a:p>
                      <a:pPr algn="ctr"/>
                      <a:r>
                        <a:rPr lang="en-US" sz="3200" b="1" dirty="0"/>
                        <a:t>2</a:t>
                      </a:r>
                      <a:r>
                        <a:rPr lang="en-US" b="1" dirty="0"/>
                        <a:t>.</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Development and validation of a deep learning algorithm for detection of</a:t>
                      </a:r>
                      <a:r>
                        <a:rPr lang="en-US" sz="1800" baseline="0" dirty="0">
                          <a:latin typeface="Times New Roman" pitchFamily="18" charset="0"/>
                          <a:cs typeface="Times New Roman" pitchFamily="18" charset="0"/>
                        </a:rPr>
                        <a:t> diabetic retinopathy in retinal </a:t>
                      </a:r>
                      <a:r>
                        <a:rPr lang="en-US" sz="1800" baseline="0" dirty="0" err="1">
                          <a:latin typeface="Times New Roman" pitchFamily="18" charset="0"/>
                          <a:cs typeface="Times New Roman" pitchFamily="18" charset="0"/>
                        </a:rPr>
                        <a:t>fundus</a:t>
                      </a:r>
                      <a:r>
                        <a:rPr lang="en-US" sz="1800" baseline="0" dirty="0">
                          <a:latin typeface="Times New Roman" pitchFamily="18" charset="0"/>
                          <a:cs typeface="Times New Roman" pitchFamily="18" charset="0"/>
                        </a:rPr>
                        <a:t> photographs</a:t>
                      </a:r>
                      <a:endParaRPr lang="en-US" sz="1800" dirty="0">
                        <a:latin typeface="Times New Roman" pitchFamily="18" charset="0"/>
                        <a:cs typeface="Times New Roman" pitchFamily="18" charset="0"/>
                      </a:endParaRPr>
                    </a:p>
                    <a:p>
                      <a:endParaRPr lang="en-US" dirty="0"/>
                    </a:p>
                  </a:txBody>
                  <a:tcPr/>
                </a:tc>
                <a:tc>
                  <a:txBody>
                    <a:bodyPr/>
                    <a:lstStyle/>
                    <a:p>
                      <a:endParaRPr lang="en-US" dirty="0"/>
                    </a:p>
                  </a:txBody>
                  <a:tcPr/>
                </a:tc>
                <a:tc>
                  <a:txBody>
                    <a:bodyPr/>
                    <a:lstStyle/>
                    <a:p>
                      <a:pPr algn="ctr"/>
                      <a:r>
                        <a:rPr lang="en-US" sz="2000" b="1" dirty="0"/>
                        <a:t>2020</a:t>
                      </a:r>
                    </a:p>
                  </a:txBody>
                  <a:tcPr/>
                </a:tc>
                <a:tc>
                  <a:txBody>
                    <a:bodyPr/>
                    <a:lstStyle/>
                    <a:p>
                      <a:r>
                        <a:rPr lang="en-US" dirty="0"/>
                        <a:t>The original study used</a:t>
                      </a:r>
                      <a:r>
                        <a:rPr lang="en-US" baseline="0" dirty="0"/>
                        <a:t> the EYEPACS dataset and Messidor-2 dataset to evaluate the algorithm performance.</a:t>
                      </a:r>
                    </a:p>
                    <a:p>
                      <a:r>
                        <a:rPr lang="en-US" baseline="0" dirty="0" err="1"/>
                        <a:t>Eyepacs</a:t>
                      </a:r>
                      <a:r>
                        <a:rPr lang="en-US" baseline="0" dirty="0"/>
                        <a:t> is a dataset which is based on the DR system to simplify process of image capture in this the main drawback is they did not provide hyper parameter settings.</a:t>
                      </a:r>
                      <a:endParaRPr lang="en-US" dirty="0"/>
                    </a:p>
                    <a:p>
                      <a:endParaRPr lang="en-US" dirty="0"/>
                    </a:p>
                  </a:txBody>
                  <a:tcPr/>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2CCF4642-4B86-8758-6890-6C2DADC03245}"/>
              </a:ext>
            </a:extLst>
          </p:cNvPr>
          <p:cNvSpPr txBox="1"/>
          <p:nvPr/>
        </p:nvSpPr>
        <p:spPr>
          <a:xfrm>
            <a:off x="3276600" y="3886200"/>
            <a:ext cx="1295400" cy="369332"/>
          </a:xfrm>
          <a:prstGeom prst="rect">
            <a:avLst/>
          </a:prstGeom>
          <a:noFill/>
        </p:spPr>
        <p:txBody>
          <a:bodyPr wrap="square" rtlCol="0">
            <a:spAutoFit/>
          </a:bodyPr>
          <a:lstStyle/>
          <a:p>
            <a:r>
              <a:rPr lang="en-US" dirty="0"/>
              <a:t>Alexander R</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82945419"/>
              </p:ext>
            </p:extLst>
          </p:nvPr>
        </p:nvGraphicFramePr>
        <p:xfrm>
          <a:off x="381000" y="0"/>
          <a:ext cx="8381999" cy="7890840"/>
        </p:xfrm>
        <a:graphic>
          <a:graphicData uri="http://schemas.openxmlformats.org/drawingml/2006/table">
            <a:tbl>
              <a:tblPr firstRow="1" bandRow="1">
                <a:tableStyleId>{5C22544A-7EE6-4342-B048-85BDC9FD1C3A}</a:tableStyleId>
              </a:tblPr>
              <a:tblGrid>
                <a:gridCol w="1197428">
                  <a:extLst>
                    <a:ext uri="{9D8B030D-6E8A-4147-A177-3AD203B41FA5}">
                      <a16:colId xmlns:a16="http://schemas.microsoft.com/office/drawing/2014/main" val="20000"/>
                    </a:ext>
                  </a:extLst>
                </a:gridCol>
                <a:gridCol w="1796143">
                  <a:extLst>
                    <a:ext uri="{9D8B030D-6E8A-4147-A177-3AD203B41FA5}">
                      <a16:colId xmlns:a16="http://schemas.microsoft.com/office/drawing/2014/main" val="20001"/>
                    </a:ext>
                  </a:extLst>
                </a:gridCol>
                <a:gridCol w="1796143">
                  <a:extLst>
                    <a:ext uri="{9D8B030D-6E8A-4147-A177-3AD203B41FA5}">
                      <a16:colId xmlns:a16="http://schemas.microsoft.com/office/drawing/2014/main" val="20002"/>
                    </a:ext>
                  </a:extLst>
                </a:gridCol>
                <a:gridCol w="1796143">
                  <a:extLst>
                    <a:ext uri="{9D8B030D-6E8A-4147-A177-3AD203B41FA5}">
                      <a16:colId xmlns:a16="http://schemas.microsoft.com/office/drawing/2014/main" val="20003"/>
                    </a:ext>
                  </a:extLst>
                </a:gridCol>
                <a:gridCol w="1796142">
                  <a:extLst>
                    <a:ext uri="{9D8B030D-6E8A-4147-A177-3AD203B41FA5}">
                      <a16:colId xmlns:a16="http://schemas.microsoft.com/office/drawing/2014/main" val="20004"/>
                    </a:ext>
                  </a:extLst>
                </a:gridCol>
              </a:tblGrid>
              <a:tr h="837671">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2000" b="1" dirty="0">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2000" b="1" dirty="0">
                          <a:latin typeface="Times New Roman" pitchFamily="18" charset="0"/>
                          <a:cs typeface="Times New Roman" pitchFamily="18" charset="0"/>
                        </a:rPr>
                        <a:t>TITLE</a:t>
                      </a:r>
                      <a:endParaRPr lang="en-US" sz="1800" b="1" dirty="0">
                        <a:latin typeface="Times New Roman" pitchFamily="18" charset="0"/>
                        <a:cs typeface="Times New Roman" pitchFamily="18" charset="0"/>
                      </a:endParaRP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800" b="1" dirty="0">
                          <a:latin typeface="Times New Roman" pitchFamily="18" charset="0"/>
                          <a:cs typeface="Times New Roman" pitchFamily="18" charset="0"/>
                        </a:rPr>
                        <a:t>AUTHOR NAME</a:t>
                      </a:r>
                    </a:p>
                    <a:p>
                      <a:endParaRPr lang="en-US" dirty="0"/>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YEAR</a:t>
                      </a:r>
                      <a:r>
                        <a:rPr lang="en-US" sz="1400" baseline="0" dirty="0">
                          <a:latin typeface="Times New Roman" pitchFamily="18" charset="0"/>
                          <a:cs typeface="Times New Roman" pitchFamily="18" charset="0"/>
                        </a:rPr>
                        <a:t> OF </a:t>
                      </a:r>
                      <a:r>
                        <a:rPr lang="en-US" sz="1600" baseline="0" dirty="0">
                          <a:latin typeface="Times New Roman" pitchFamily="18" charset="0"/>
                          <a:cs typeface="Times New Roman" pitchFamily="18" charset="0"/>
                        </a:rPr>
                        <a:t>PUBLICATIONS</a:t>
                      </a:r>
                      <a:endParaRPr lang="en-US" sz="1400" dirty="0">
                        <a:latin typeface="Times New Roman" pitchFamily="18" charset="0"/>
                        <a:cs typeface="Times New Roman" pitchFamily="18" charset="0"/>
                      </a:endParaRPr>
                    </a:p>
                    <a:p>
                      <a:endParaRPr lang="en-US" dirty="0"/>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METHOD</a:t>
                      </a:r>
                    </a:p>
                    <a:p>
                      <a:endParaRPr lang="en-US" dirty="0"/>
                    </a:p>
                  </a:txBody>
                  <a:tcPr/>
                </a:tc>
                <a:extLst>
                  <a:ext uri="{0D108BD9-81ED-4DB2-BD59-A6C34878D82A}">
                    <a16:rowId xmlns:a16="http://schemas.microsoft.com/office/drawing/2014/main" val="10000"/>
                  </a:ext>
                </a:extLst>
              </a:tr>
              <a:tr h="1924380">
                <a:tc>
                  <a:txBody>
                    <a:bodyPr/>
                    <a:lstStyle/>
                    <a:p>
                      <a:pPr algn="ctr"/>
                      <a:r>
                        <a:rPr lang="en-US" sz="2800" b="1" dirty="0"/>
                        <a:t>3.</a:t>
                      </a:r>
                    </a:p>
                  </a:txBody>
                  <a:tcPr/>
                </a:tc>
                <a:tc>
                  <a:txBody>
                    <a:bodyPr/>
                    <a:lstStyle/>
                    <a:p>
                      <a:r>
                        <a:rPr lang="en-US" sz="1800" b="0" dirty="0">
                          <a:latin typeface="Times New Roman" pitchFamily="18" charset="0"/>
                          <a:cs typeface="Times New Roman" pitchFamily="18" charset="0"/>
                        </a:rPr>
                        <a:t>Transfer learning based detection of diabetic retinopathy from small dataset</a:t>
                      </a:r>
                    </a:p>
                  </a:txBody>
                  <a:tcPr/>
                </a:tc>
                <a:tc>
                  <a:txBody>
                    <a:bodyPr/>
                    <a:lstStyle/>
                    <a:p>
                      <a:r>
                        <a:rPr lang="en-US" dirty="0" err="1"/>
                        <a:t>Farag,M.M;Abdel-Haamid</a:t>
                      </a:r>
                      <a:endParaRPr lang="en-US" dirty="0"/>
                    </a:p>
                  </a:txBody>
                  <a:tcPr/>
                </a:tc>
                <a:tc>
                  <a:txBody>
                    <a:bodyPr/>
                    <a:lstStyle/>
                    <a:p>
                      <a:pPr algn="ctr"/>
                      <a:r>
                        <a:rPr lang="en-US" sz="2000" b="1" dirty="0"/>
                        <a:t>2022</a:t>
                      </a:r>
                    </a:p>
                  </a:txBody>
                  <a:tcPr/>
                </a:tc>
                <a:tc>
                  <a:txBody>
                    <a:bodyPr/>
                    <a:lstStyle/>
                    <a:p>
                      <a:r>
                        <a:rPr lang="en-US" baseline="0" dirty="0"/>
                        <a:t>They have used the Inception-v3 model to develop the algorithm performance and helps to extract different sized features of  input images in one level of convolution.</a:t>
                      </a:r>
                      <a:endParaRPr lang="en-US" dirty="0"/>
                    </a:p>
                  </a:txBody>
                  <a:tcPr/>
                </a:tc>
                <a:extLst>
                  <a:ext uri="{0D108BD9-81ED-4DB2-BD59-A6C34878D82A}">
                    <a16:rowId xmlns:a16="http://schemas.microsoft.com/office/drawing/2014/main" val="10001"/>
                  </a:ext>
                </a:extLst>
              </a:tr>
              <a:tr h="1924380">
                <a:tc>
                  <a:txBody>
                    <a:bodyPr/>
                    <a:lstStyle/>
                    <a:p>
                      <a:pPr algn="ctr"/>
                      <a:r>
                        <a:rPr lang="en-US" sz="2800" b="1" dirty="0"/>
                        <a:t>4.</a:t>
                      </a:r>
                    </a:p>
                  </a:txBody>
                  <a:tcPr/>
                </a:tc>
                <a:tc>
                  <a:txBody>
                    <a:bodyPr/>
                    <a:lstStyle/>
                    <a:p>
                      <a:r>
                        <a:rPr lang="en-US" sz="2000" dirty="0">
                          <a:latin typeface="Times New Roman" pitchFamily="18" charset="0"/>
                          <a:cs typeface="Times New Roman" pitchFamily="18" charset="0"/>
                        </a:rPr>
                        <a:t>Deep learning approach to diabetic retinopathy detection</a:t>
                      </a:r>
                    </a:p>
                  </a:txBody>
                  <a:tcPr/>
                </a:tc>
                <a:tc>
                  <a:txBody>
                    <a:bodyPr/>
                    <a:lstStyle/>
                    <a:p>
                      <a:r>
                        <a:rPr lang="en-US" dirty="0" err="1"/>
                        <a:t>Ayesha,N;Javed,R</a:t>
                      </a:r>
                      <a:endParaRPr lang="en-US" dirty="0"/>
                    </a:p>
                  </a:txBody>
                  <a:tcPr/>
                </a:tc>
                <a:tc>
                  <a:txBody>
                    <a:bodyPr/>
                    <a:lstStyle/>
                    <a:p>
                      <a:pPr algn="ctr"/>
                      <a:r>
                        <a:rPr lang="en-US" sz="2000" b="1" dirty="0"/>
                        <a:t>2020</a:t>
                      </a:r>
                      <a:endParaRPr lang="en-US" b="1" dirty="0"/>
                    </a:p>
                  </a:txBody>
                  <a:tcPr/>
                </a:tc>
                <a:tc>
                  <a:txBody>
                    <a:bodyPr/>
                    <a:lstStyle/>
                    <a:p>
                      <a:r>
                        <a:rPr lang="en-US" dirty="0"/>
                        <a:t>It is the early detection of the diabetic retinopathy</a:t>
                      </a:r>
                      <a:r>
                        <a:rPr lang="en-US" baseline="0" dirty="0"/>
                        <a:t> for the treatment in this automatic deep learning method is used for stage detection of single photography.</a:t>
                      </a:r>
                      <a:endParaRPr lang="en-US" dirty="0"/>
                    </a:p>
                  </a:txBody>
                  <a:tcPr/>
                </a:tc>
                <a:extLst>
                  <a:ext uri="{0D108BD9-81ED-4DB2-BD59-A6C34878D82A}">
                    <a16:rowId xmlns:a16="http://schemas.microsoft.com/office/drawing/2014/main" val="10002"/>
                  </a:ext>
                </a:extLst>
              </a:tr>
              <a:tr h="3146928">
                <a:tc>
                  <a:txBody>
                    <a:bodyPr/>
                    <a:lstStyle/>
                    <a:p>
                      <a:pPr algn="ctr"/>
                      <a:r>
                        <a:rPr lang="en-US" sz="2800" b="1" dirty="0"/>
                        <a:t>5.</a:t>
                      </a:r>
                    </a:p>
                  </a:txBody>
                  <a:tcPr/>
                </a:tc>
                <a:tc>
                  <a:txBody>
                    <a:bodyPr/>
                    <a:lstStyle/>
                    <a:p>
                      <a:r>
                        <a:rPr lang="en-US" sz="1800" dirty="0">
                          <a:latin typeface="Times New Roman" pitchFamily="18" charset="0"/>
                          <a:cs typeface="Times New Roman" pitchFamily="18" charset="0"/>
                        </a:rPr>
                        <a:t>Diabetic retinopathy detection and retinal image generation</a:t>
                      </a:r>
                    </a:p>
                  </a:txBody>
                  <a:tcPr/>
                </a:tc>
                <a:tc>
                  <a:txBody>
                    <a:bodyPr/>
                    <a:lstStyle/>
                    <a:p>
                      <a:r>
                        <a:rPr lang="en-US" dirty="0" err="1"/>
                        <a:t>Alauthman,M;Alkasassbeh</a:t>
                      </a:r>
                      <a:endParaRPr lang="en-US" dirty="0"/>
                    </a:p>
                  </a:txBody>
                  <a:tcPr/>
                </a:tc>
                <a:tc>
                  <a:txBody>
                    <a:bodyPr/>
                    <a:lstStyle/>
                    <a:p>
                      <a:pPr algn="ctr"/>
                      <a:r>
                        <a:rPr lang="en-US" sz="2000" b="1" dirty="0"/>
                        <a:t>2021</a:t>
                      </a:r>
                    </a:p>
                  </a:txBody>
                  <a:tcPr/>
                </a:tc>
                <a:tc>
                  <a:txBody>
                    <a:bodyPr/>
                    <a:lstStyle/>
                    <a:p>
                      <a:r>
                        <a:rPr lang="en-US" dirty="0"/>
                        <a:t>They visualize</a:t>
                      </a:r>
                      <a:r>
                        <a:rPr lang="en-US" baseline="0" dirty="0"/>
                        <a:t> the symptom encoded in the image and then propose the pathogen model to synthesize the retinal images ,they generate an image it may take long time but in this by using pathogen network our image takes less time and it can be used both by doctors as well as users.</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447800"/>
            <a:ext cx="7162800" cy="3785652"/>
          </a:xfrm>
          <a:prstGeom prst="rect">
            <a:avLst/>
          </a:prstGeom>
          <a:noFill/>
        </p:spPr>
        <p:txBody>
          <a:bodyPr wrap="square" rtlCol="0">
            <a:spAutoFit/>
          </a:bodyPr>
          <a:lstStyle/>
          <a:p>
            <a:pPr algn="just">
              <a:buFont typeface="Wingdings" pitchFamily="2" charset="2"/>
              <a:buChar char="ü"/>
            </a:pP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Diabetic Retinopathy (DR) is a chronic eye disease, commonly found in elderly people (age 50 or above), and can cause severe visual impairments or even blindness if not treated at an early stage [1].</a:t>
            </a:r>
          </a:p>
          <a:p>
            <a:pPr>
              <a:buFont typeface="Wingdings" pitchFamily="2" charset="2"/>
              <a:buChar char="ü"/>
            </a:pPr>
            <a:r>
              <a:rPr lang="en-US" sz="2400" dirty="0">
                <a:latin typeface="Times New Roman" pitchFamily="18" charset="0"/>
                <a:cs typeface="Times New Roman" pitchFamily="18" charset="0"/>
              </a:rPr>
              <a:t> DR is caused by the blood vessels rupturing due to high blood sugar levels.</a:t>
            </a:r>
          </a:p>
          <a:p>
            <a:pPr>
              <a:buFont typeface="Wingdings" pitchFamily="2" charset="2"/>
              <a:buChar char="ü"/>
            </a:pPr>
            <a:r>
              <a:rPr lang="en-US" sz="2400" dirty="0"/>
              <a:t>These leaky vessels produce fluid clots and oxygen deficiency, leading to severe visual impairments</a:t>
            </a:r>
            <a:endParaRPr lang="en-US" sz="2400" dirty="0">
              <a:latin typeface="Times New Roman" pitchFamily="18" charset="0"/>
              <a:cs typeface="Times New Roman" pitchFamily="18" charset="0"/>
            </a:endParaRPr>
          </a:p>
          <a:p>
            <a:pPr>
              <a:buFont typeface="Wingdings" pitchFamily="2" charset="2"/>
              <a:buChar char="ü"/>
            </a:pPr>
            <a:r>
              <a:rPr lang="en-US" sz="2400" dirty="0"/>
              <a:t>However, the progression of the disease can be reduced if diagnosed at an early stage. </a:t>
            </a:r>
            <a:endParaRPr lang="en-US" sz="24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A194FCA4-FBB8-8EE6-C637-1B2B38BB80D8}"/>
              </a:ext>
            </a:extLst>
          </p:cNvPr>
          <p:cNvSpPr txBox="1"/>
          <p:nvPr/>
        </p:nvSpPr>
        <p:spPr>
          <a:xfrm>
            <a:off x="939800" y="685800"/>
            <a:ext cx="4572000" cy="523220"/>
          </a:xfrm>
          <a:prstGeom prst="rect">
            <a:avLst/>
          </a:prstGeom>
          <a:noFill/>
        </p:spPr>
        <p:txBody>
          <a:bodyPr wrap="square">
            <a:spAutoFit/>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PROBLEM DEFINITION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60AA58-DB0A-9E41-0F33-AE554A27E87E}"/>
              </a:ext>
            </a:extLst>
          </p:cNvPr>
          <p:cNvSpPr txBox="1"/>
          <p:nvPr/>
        </p:nvSpPr>
        <p:spPr>
          <a:xfrm>
            <a:off x="533400" y="990600"/>
            <a:ext cx="8382000" cy="1754326"/>
          </a:xfrm>
          <a:prstGeom prst="rect">
            <a:avLst/>
          </a:prstGeom>
          <a:noFill/>
        </p:spPr>
        <p:txBody>
          <a:bodyPr wrap="square">
            <a:spAutoFit/>
          </a:bodyPr>
          <a:lstStyle/>
          <a:p>
            <a:pPr marL="285750" indent="-285750">
              <a:buFont typeface="Wingdings" panose="05000000000000000000" pitchFamily="2" charset="2"/>
              <a:buChar char="Ø"/>
            </a:pPr>
            <a:r>
              <a:rPr lang="en-IN" dirty="0"/>
              <a:t> DR is classified into two types, i.e., Proliferative  and Non Proliferative Diabetic Retinopathy (NPDR).</a:t>
            </a:r>
          </a:p>
          <a:p>
            <a:pPr marL="285750" indent="-285750">
              <a:buFont typeface="Wingdings" panose="05000000000000000000" pitchFamily="2" charset="2"/>
              <a:buChar char="Ø"/>
            </a:pPr>
            <a:r>
              <a:rPr lang="en-IN" dirty="0"/>
              <a:t> PDR which results in complete blindness.</a:t>
            </a:r>
          </a:p>
          <a:p>
            <a:pPr marL="285750" indent="-285750">
              <a:buFont typeface="Wingdings" panose="05000000000000000000" pitchFamily="2" charset="2"/>
              <a:buChar char="Ø"/>
            </a:pPr>
            <a:r>
              <a:rPr lang="en-IN" dirty="0"/>
              <a:t> NPDR is graded into three stages , </a:t>
            </a:r>
          </a:p>
          <a:p>
            <a:r>
              <a:rPr lang="en-IN" dirty="0"/>
              <a:t>        (</a:t>
            </a:r>
            <a:r>
              <a:rPr lang="en-IN" dirty="0" err="1"/>
              <a:t>i</a:t>
            </a:r>
            <a:r>
              <a:rPr lang="en-IN" dirty="0"/>
              <a:t>)Mild  (ii)Moderate  (iii)Severe NPDR</a:t>
            </a:r>
          </a:p>
          <a:p>
            <a:pPr marL="285750" indent="-285750">
              <a:buFont typeface="Wingdings" panose="05000000000000000000" pitchFamily="2" charset="2"/>
              <a:buChar char="Ø"/>
            </a:pPr>
            <a:r>
              <a:rPr lang="en-IN" dirty="0"/>
              <a:t> Severe NPDR is transmitted into PDR due to lack of proper and timely treatment.</a:t>
            </a:r>
          </a:p>
        </p:txBody>
      </p:sp>
      <p:sp>
        <p:nvSpPr>
          <p:cNvPr id="4" name="TextBox 3">
            <a:extLst>
              <a:ext uri="{FF2B5EF4-FFF2-40B4-BE49-F238E27FC236}">
                <a16:creationId xmlns:a16="http://schemas.microsoft.com/office/drawing/2014/main" id="{4F20DEAA-45DF-9017-6DBD-2C04F3DF228C}"/>
              </a:ext>
            </a:extLst>
          </p:cNvPr>
          <p:cNvSpPr txBox="1"/>
          <p:nvPr/>
        </p:nvSpPr>
        <p:spPr>
          <a:xfrm>
            <a:off x="533400" y="490728"/>
            <a:ext cx="5943600" cy="461665"/>
          </a:xfrm>
          <a:prstGeom prst="rect">
            <a:avLst/>
          </a:prstGeom>
          <a:noFill/>
        </p:spPr>
        <p:txBody>
          <a:bodyPr wrap="square" rtlCol="0">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TYPES 0F DIABETIC RETINOPATHY</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1FBA06E-A4DA-D886-6E8C-24FFD6564068}"/>
              </a:ext>
            </a:extLst>
          </p:cNvPr>
          <p:cNvPicPr>
            <a:picLocks noChangeAspect="1"/>
          </p:cNvPicPr>
          <p:nvPr/>
        </p:nvPicPr>
        <p:blipFill>
          <a:blip r:embed="rId2"/>
          <a:stretch>
            <a:fillRect/>
          </a:stretch>
        </p:blipFill>
        <p:spPr>
          <a:xfrm>
            <a:off x="609600" y="2816661"/>
            <a:ext cx="7047342" cy="2987626"/>
          </a:xfrm>
          <a:prstGeom prst="rect">
            <a:avLst/>
          </a:prstGeom>
        </p:spPr>
      </p:pic>
    </p:spTree>
    <p:extLst>
      <p:ext uri="{BB962C8B-B14F-4D97-AF65-F5344CB8AC3E}">
        <p14:creationId xmlns:p14="http://schemas.microsoft.com/office/powerpoint/2010/main" val="2459738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C27307-E59D-7098-F1F2-E99A5F98AC31}"/>
              </a:ext>
            </a:extLst>
          </p:cNvPr>
          <p:cNvSpPr txBox="1"/>
          <p:nvPr/>
        </p:nvSpPr>
        <p:spPr>
          <a:xfrm>
            <a:off x="457200" y="511629"/>
            <a:ext cx="8229600" cy="523220"/>
          </a:xfrm>
          <a:prstGeom prst="rect">
            <a:avLst/>
          </a:prstGeom>
          <a:noFill/>
        </p:spPr>
        <p:txBody>
          <a:bodyPr wrap="square" rtlCol="0">
            <a:spAutoFit/>
          </a:bodyPr>
          <a:lstStyle/>
          <a:p>
            <a:r>
              <a:rPr lang="en-US" sz="2800" b="1" dirty="0">
                <a:solidFill>
                  <a:schemeClr val="accent1">
                    <a:lumMod val="75000"/>
                  </a:schemeClr>
                </a:solidFill>
              </a:rPr>
              <a:t>BLOCK DIAGRAM OF PROPOSED METHOD</a:t>
            </a:r>
            <a:endParaRPr lang="en-IN" sz="2800" b="1" dirty="0">
              <a:solidFill>
                <a:schemeClr val="accent1">
                  <a:lumMod val="75000"/>
                </a:schemeClr>
              </a:solidFill>
            </a:endParaRPr>
          </a:p>
        </p:txBody>
      </p:sp>
      <p:sp>
        <p:nvSpPr>
          <p:cNvPr id="3" name="Rectangle 2" descr="&#10;">
            <a:extLst>
              <a:ext uri="{FF2B5EF4-FFF2-40B4-BE49-F238E27FC236}">
                <a16:creationId xmlns:a16="http://schemas.microsoft.com/office/drawing/2014/main" id="{418EFD87-10B2-77E1-E81D-3E58805A3A7D}"/>
              </a:ext>
            </a:extLst>
          </p:cNvPr>
          <p:cNvSpPr/>
          <p:nvPr/>
        </p:nvSpPr>
        <p:spPr>
          <a:xfrm>
            <a:off x="3048000" y="1432244"/>
            <a:ext cx="2362200" cy="4572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n w="0"/>
                <a:solidFill>
                  <a:srgbClr val="FF0000"/>
                </a:solidFill>
                <a:effectLst>
                  <a:outerShdw blurRad="38100" dist="25400" dir="5400000" algn="ctr" rotWithShape="0">
                    <a:srgbClr val="6E747A">
                      <a:alpha val="43000"/>
                    </a:srgbClr>
                  </a:outerShdw>
                </a:effectLst>
              </a:rPr>
              <a:t>INPUT</a:t>
            </a:r>
            <a:endParaRPr lang="en-IN" sz="2400" b="1" dirty="0">
              <a:ln w="0"/>
              <a:solidFill>
                <a:srgbClr val="FF0000"/>
              </a:solidFill>
              <a:effectLst>
                <a:outerShdw blurRad="38100" dist="25400" dir="5400000" algn="ctr" rotWithShape="0">
                  <a:srgbClr val="6E747A">
                    <a:alpha val="43000"/>
                  </a:srgbClr>
                </a:outerShdw>
              </a:effectLst>
            </a:endParaRPr>
          </a:p>
        </p:txBody>
      </p:sp>
      <p:sp>
        <p:nvSpPr>
          <p:cNvPr id="4" name="Rectangle 3">
            <a:extLst>
              <a:ext uri="{FF2B5EF4-FFF2-40B4-BE49-F238E27FC236}">
                <a16:creationId xmlns:a16="http://schemas.microsoft.com/office/drawing/2014/main" id="{B19E00DF-4C5F-E462-B677-5F056360EB95}"/>
              </a:ext>
            </a:extLst>
          </p:cNvPr>
          <p:cNvSpPr/>
          <p:nvPr/>
        </p:nvSpPr>
        <p:spPr>
          <a:xfrm>
            <a:off x="3048000" y="2500831"/>
            <a:ext cx="2362200" cy="457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rgbClr val="FF0000"/>
                </a:solidFill>
              </a:rPr>
              <a:t>PREPROCESSING</a:t>
            </a:r>
          </a:p>
        </p:txBody>
      </p:sp>
      <p:sp>
        <p:nvSpPr>
          <p:cNvPr id="5" name="Arrow: Down 4">
            <a:extLst>
              <a:ext uri="{FF2B5EF4-FFF2-40B4-BE49-F238E27FC236}">
                <a16:creationId xmlns:a16="http://schemas.microsoft.com/office/drawing/2014/main" id="{60509F3D-6A31-CC53-BA8F-813098F42EAD}"/>
              </a:ext>
            </a:extLst>
          </p:cNvPr>
          <p:cNvSpPr/>
          <p:nvPr/>
        </p:nvSpPr>
        <p:spPr>
          <a:xfrm>
            <a:off x="3886200" y="1903228"/>
            <a:ext cx="533400" cy="56712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F9F43C0-E3B0-17FF-5341-9224B5C48FE5}"/>
              </a:ext>
            </a:extLst>
          </p:cNvPr>
          <p:cNvSpPr/>
          <p:nvPr/>
        </p:nvSpPr>
        <p:spPr>
          <a:xfrm>
            <a:off x="3055620" y="3581921"/>
            <a:ext cx="2362200" cy="47097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rgbClr val="FF0000"/>
                </a:solidFill>
              </a:rPr>
              <a:t>SEGMENTATION</a:t>
            </a:r>
          </a:p>
        </p:txBody>
      </p:sp>
      <p:sp>
        <p:nvSpPr>
          <p:cNvPr id="7" name="Rectangle 6">
            <a:extLst>
              <a:ext uri="{FF2B5EF4-FFF2-40B4-BE49-F238E27FC236}">
                <a16:creationId xmlns:a16="http://schemas.microsoft.com/office/drawing/2014/main" id="{6ED8C075-D12F-C8F8-C1C4-96E00DB301CB}"/>
              </a:ext>
            </a:extLst>
          </p:cNvPr>
          <p:cNvSpPr/>
          <p:nvPr/>
        </p:nvSpPr>
        <p:spPr>
          <a:xfrm>
            <a:off x="3055620" y="4646871"/>
            <a:ext cx="2362200" cy="4709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rgbClr val="FF0000"/>
                </a:solidFill>
              </a:rPr>
              <a:t>CLASSIFICATION</a:t>
            </a:r>
          </a:p>
        </p:txBody>
      </p:sp>
      <p:sp>
        <p:nvSpPr>
          <p:cNvPr id="8" name="Rectangle 7">
            <a:extLst>
              <a:ext uri="{FF2B5EF4-FFF2-40B4-BE49-F238E27FC236}">
                <a16:creationId xmlns:a16="http://schemas.microsoft.com/office/drawing/2014/main" id="{1D5BB031-B87F-550C-8046-1912D7D8F970}"/>
              </a:ext>
            </a:extLst>
          </p:cNvPr>
          <p:cNvSpPr/>
          <p:nvPr/>
        </p:nvSpPr>
        <p:spPr>
          <a:xfrm>
            <a:off x="3091062" y="5763131"/>
            <a:ext cx="2377440" cy="4709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rgbClr val="FF0000"/>
                </a:solidFill>
              </a:rPr>
              <a:t>OUTPUT</a:t>
            </a:r>
          </a:p>
        </p:txBody>
      </p:sp>
      <p:sp>
        <p:nvSpPr>
          <p:cNvPr id="9" name="Arrow: Down 8">
            <a:extLst>
              <a:ext uri="{FF2B5EF4-FFF2-40B4-BE49-F238E27FC236}">
                <a16:creationId xmlns:a16="http://schemas.microsoft.com/office/drawing/2014/main" id="{F07D73BA-3592-86EC-D6C5-2FE4E828FECF}"/>
              </a:ext>
            </a:extLst>
          </p:cNvPr>
          <p:cNvSpPr/>
          <p:nvPr/>
        </p:nvSpPr>
        <p:spPr>
          <a:xfrm>
            <a:off x="3928872" y="2934380"/>
            <a:ext cx="457200" cy="64754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0" name="Arrow: Down 9">
            <a:extLst>
              <a:ext uri="{FF2B5EF4-FFF2-40B4-BE49-F238E27FC236}">
                <a16:creationId xmlns:a16="http://schemas.microsoft.com/office/drawing/2014/main" id="{601C90C6-4616-F6DE-67C4-DCF4CAED8CA2}"/>
              </a:ext>
            </a:extLst>
          </p:cNvPr>
          <p:cNvSpPr/>
          <p:nvPr/>
        </p:nvSpPr>
        <p:spPr>
          <a:xfrm>
            <a:off x="3962400" y="4038350"/>
            <a:ext cx="457200" cy="62306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3390CFE9-C069-C3C8-EC92-B1A04A44C8DE}"/>
              </a:ext>
            </a:extLst>
          </p:cNvPr>
          <p:cNvSpPr/>
          <p:nvPr/>
        </p:nvSpPr>
        <p:spPr>
          <a:xfrm>
            <a:off x="3997452" y="5117841"/>
            <a:ext cx="457200" cy="62225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13029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A6A90-D279-C977-19E2-45D2D3B9E2C4}"/>
              </a:ext>
            </a:extLst>
          </p:cNvPr>
          <p:cNvSpPr txBox="1"/>
          <p:nvPr/>
        </p:nvSpPr>
        <p:spPr>
          <a:xfrm>
            <a:off x="533400" y="152400"/>
            <a:ext cx="3733800" cy="400110"/>
          </a:xfrm>
          <a:prstGeom prst="rect">
            <a:avLst/>
          </a:prstGeom>
          <a:noFill/>
        </p:spPr>
        <p:txBody>
          <a:bodyPr wrap="square" rtlCol="0">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 PROCESSING PHASE </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97F081F6-7ED4-07C8-D443-1874DD275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51114"/>
            <a:ext cx="8686801" cy="3124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EC17548-E0BF-8D0E-ED23-09DA5BB85A79}"/>
              </a:ext>
            </a:extLst>
          </p:cNvPr>
          <p:cNvSpPr txBox="1"/>
          <p:nvPr/>
        </p:nvSpPr>
        <p:spPr>
          <a:xfrm>
            <a:off x="0" y="3962400"/>
            <a:ext cx="9137883" cy="2246769"/>
          </a:xfrm>
          <a:prstGeom prst="rect">
            <a:avLst/>
          </a:prstGeom>
          <a:noFill/>
        </p:spPr>
        <p:txBody>
          <a:bodyPr wrap="square" rtlCol="0">
            <a:spAutoFit/>
          </a:bodyPr>
          <a:lstStyle/>
          <a:p>
            <a:pPr marL="285750" indent="-285750" algn="just">
              <a:buFont typeface="Wingdings" panose="05000000000000000000" pitchFamily="2" charset="2"/>
              <a:buChar char="ü"/>
            </a:pPr>
            <a:r>
              <a:rPr lang="en-US" sz="2000" b="1" dirty="0"/>
              <a:t>DATA AUGMENTATION </a:t>
            </a:r>
            <a:r>
              <a:rPr lang="en-US" sz="2000" dirty="0"/>
              <a:t>– Flipping to 90 degree, rotating image by (0,180) degree.</a:t>
            </a:r>
          </a:p>
          <a:p>
            <a:pPr marL="285750" indent="-285750">
              <a:buFont typeface="Wingdings" panose="05000000000000000000" pitchFamily="2" charset="2"/>
              <a:buChar char="ü"/>
            </a:pPr>
            <a:r>
              <a:rPr lang="en-US" sz="2000" b="1" dirty="0"/>
              <a:t>CLAHE</a:t>
            </a:r>
            <a:r>
              <a:rPr lang="en-US" sz="2000" dirty="0"/>
              <a:t> – Algorithm used Contrast Limited Adaptive Histogram Equalization.</a:t>
            </a:r>
          </a:p>
          <a:p>
            <a:pPr marL="285750" indent="-285750">
              <a:buFont typeface="Wingdings" panose="05000000000000000000" pitchFamily="2" charset="2"/>
              <a:buChar char="ü"/>
            </a:pPr>
            <a:r>
              <a:rPr lang="en-US" sz="2000" b="1" dirty="0"/>
              <a:t>SCALING</a:t>
            </a:r>
            <a:r>
              <a:rPr lang="en-US" sz="2000" dirty="0"/>
              <a:t> – Pixel Size [300 PIXELS OR 500PIXELS].</a:t>
            </a:r>
          </a:p>
          <a:p>
            <a:pPr marL="285750" indent="-285750">
              <a:buFont typeface="Wingdings" panose="05000000000000000000" pitchFamily="2" charset="2"/>
              <a:buChar char="ü"/>
            </a:pPr>
            <a:r>
              <a:rPr lang="en-US" sz="2000" b="1" dirty="0"/>
              <a:t>COLOUR NORMALIZATION AND BACKGROUND REMOVAL </a:t>
            </a:r>
            <a:r>
              <a:rPr lang="en-US" sz="2000" dirty="0"/>
              <a:t>– Removed Background and Unwanted Details.</a:t>
            </a:r>
          </a:p>
          <a:p>
            <a:pPr marL="285750" indent="-285750">
              <a:buFont typeface="Wingdings" panose="05000000000000000000" pitchFamily="2" charset="2"/>
              <a:buChar char="ü"/>
            </a:pPr>
            <a:r>
              <a:rPr lang="en-US" sz="2000" b="1" dirty="0"/>
              <a:t>Gray Scale Mapping </a:t>
            </a:r>
            <a:r>
              <a:rPr lang="en-US" sz="2000" dirty="0"/>
              <a:t>– Local Average to 50% Gray Scale image.</a:t>
            </a:r>
          </a:p>
          <a:p>
            <a:pPr marL="285750" indent="-285750">
              <a:buFont typeface="Wingdings" panose="05000000000000000000" pitchFamily="2" charset="2"/>
              <a:buChar char="ü"/>
            </a:pPr>
            <a:r>
              <a:rPr lang="en-US" sz="2000" b="1" dirty="0"/>
              <a:t>Resizing </a:t>
            </a:r>
            <a:r>
              <a:rPr lang="en-US" sz="2000" dirty="0"/>
              <a:t>– Finally we Resized to 256 x 256.</a:t>
            </a:r>
            <a:endParaRPr lang="en-IN" sz="2000" dirty="0"/>
          </a:p>
        </p:txBody>
      </p:sp>
    </p:spTree>
    <p:extLst>
      <p:ext uri="{BB962C8B-B14F-4D97-AF65-F5344CB8AC3E}">
        <p14:creationId xmlns:p14="http://schemas.microsoft.com/office/powerpoint/2010/main" val="2761783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939</TotalTime>
  <Words>997</Words>
  <Application>Microsoft Office PowerPoint</Application>
  <PresentationFormat>On-screen Show (4:3)</PresentationFormat>
  <Paragraphs>106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vt:lpstr>
      <vt:lpstr>Times New Roman</vt:lpstr>
      <vt:lpstr>Wingdings</vt:lpstr>
      <vt:lpstr>Office Theme</vt:lpstr>
      <vt:lpstr>SSM INSTITUTE OF ENGINEERING AND TECHNOLOGY DINDIGUL  - 624 002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SSM INSTITUTE OF ENGINEERING AND TECHNOLOGY DINDIGUL - 6244002</dc:title>
  <dc:creator>DELL</dc:creator>
  <cp:lastModifiedBy>madhu200120@outlook.com</cp:lastModifiedBy>
  <cp:revision>47</cp:revision>
  <dcterms:created xsi:type="dcterms:W3CDTF">2023-03-22T06:21:11Z</dcterms:created>
  <dcterms:modified xsi:type="dcterms:W3CDTF">2023-03-26T09:18:56Z</dcterms:modified>
</cp:coreProperties>
</file>