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2bd35f96fed4b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2bd35f96fed4b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8ee9579869304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8ee9579869304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5928138bb8890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5928138bb8890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5928138bb8890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5928138bb8890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0aaee4e6c0296a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0aaee4e6c0296a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35928138bb8890e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35928138bb8890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8c0233958a4e9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8c0233958a4e9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b042ec68ebce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b042ec68ebce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eddec1cf2d1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eddec1cf2d1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b042ec68ebce2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b042ec68ebce2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4044" y="1041748"/>
            <a:ext cx="3525300" cy="30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rgbClr val="073763"/>
                </a:solidFill>
              </a:rPr>
              <a:t>Understanding Nipah Virus: </a:t>
            </a:r>
            <a:endParaRPr b="1" sz="355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rgbClr val="073763"/>
                </a:solidFill>
              </a:rPr>
              <a:t>A Deadly Zoonotic Pathogen</a:t>
            </a:r>
            <a:endParaRPr b="1" sz="3550">
              <a:solidFill>
                <a:srgbClr val="073763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91" y="-1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514950" y="1367925"/>
            <a:ext cx="81141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</a:t>
            </a:r>
            <a:r>
              <a:rPr lang="en" sz="1800">
                <a:solidFill>
                  <a:schemeClr val="dk1"/>
                </a:solidFill>
              </a:rPr>
              <a:t>102.4 binds to the immunodominant NiV receptor-binding glycoprotein (GP), and neutralizes NiV,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 sz="1800">
                <a:solidFill>
                  <a:srgbClr val="FF0000"/>
                </a:solidFill>
              </a:rPr>
              <a:t>The compassionate use has been approved by the government, it will be the choice of the patient and their family whether they take it.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There have been no trials because several cases of the infection are needed to do so. </a:t>
            </a:r>
            <a:endParaRPr sz="1800"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36172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m102. 4 - Monoclonal Antibody</a:t>
            </a:r>
            <a:endParaRPr b="1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338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PREVENTIVE MEASURES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1083325"/>
            <a:ext cx="52146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Practice handwashing regularly with soap and water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Avoid contact with sick bats or pigs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Avoid areas where bats are known to roost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Avoid eating or drinking products that could be contaminated by bats, such as raw date palm sap, raw fruit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Avoid contact with the blood or body fluids of any person known to be infected with NiV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600" y="1083325"/>
            <a:ext cx="3777000" cy="3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INTRODUCTION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55850" y="1412275"/>
            <a:ext cx="563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Nipah is a </a:t>
            </a:r>
            <a:r>
              <a:rPr b="1" lang="en" sz="2000">
                <a:solidFill>
                  <a:srgbClr val="FF0000"/>
                </a:solidFill>
              </a:rPr>
              <a:t>zoonotic RNA</a:t>
            </a:r>
            <a:r>
              <a:rPr lang="en" sz="2000"/>
              <a:t> virus belonging to the </a:t>
            </a:r>
            <a:r>
              <a:rPr b="1" i="1" lang="en" sz="2000"/>
              <a:t>Paramyxoviridae</a:t>
            </a:r>
            <a:r>
              <a:rPr lang="en" sz="2000"/>
              <a:t> family under the genus </a:t>
            </a:r>
            <a:r>
              <a:rPr b="1" i="1" lang="en" sz="2000"/>
              <a:t>Henipavirus</a:t>
            </a:r>
            <a:endParaRPr b="1" i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</a:t>
            </a:r>
            <a:r>
              <a:rPr lang="en" sz="2000"/>
              <a:t>nitially discovered when it caused an outbreak of viral encephalitis among pig farmers in Malaysia in 1998-1999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50" y="1368575"/>
            <a:ext cx="3010352" cy="3042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675" y="1315050"/>
            <a:ext cx="3879000" cy="25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Primary Animal Reservoir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Fruit Bats / Flying Foxes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Intermediate Host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Pigs, Cats, Dogs, Horses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675" y="625825"/>
            <a:ext cx="4632002" cy="40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">
            <a:off x="2503738" y="1669102"/>
            <a:ext cx="1871514" cy="295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12388" r="0" t="0"/>
          <a:stretch/>
        </p:blipFill>
        <p:spPr>
          <a:xfrm>
            <a:off x="4375250" y="1662925"/>
            <a:ext cx="4465599" cy="28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 flipH="1" rot="924">
            <a:off x="4375300" y="4537007"/>
            <a:ext cx="446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eographic Distribution of Pteropus - NIPAH BELT</a:t>
            </a:r>
            <a:endParaRPr b="1"/>
          </a:p>
        </p:txBody>
      </p:sp>
      <p:sp>
        <p:nvSpPr>
          <p:cNvPr id="76" name="Google Shape;76;p16"/>
          <p:cNvSpPr txBox="1"/>
          <p:nvPr/>
        </p:nvSpPr>
        <p:spPr>
          <a:xfrm>
            <a:off x="830850" y="376406"/>
            <a:ext cx="7482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73763"/>
                </a:solidFill>
              </a:rPr>
              <a:t>Fruit bats, also called flying foxes, are the animal reservoir for NIPAH VIRUS in nature</a:t>
            </a:r>
            <a:endParaRPr b="1" sz="2100">
              <a:solidFill>
                <a:srgbClr val="07376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51" y="1662925"/>
            <a:ext cx="2155107" cy="287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6141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TRANSMISSION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-6400" y="1074000"/>
            <a:ext cx="51228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rgbClr val="FF0000"/>
                </a:solidFill>
              </a:rPr>
              <a:t>DIRECT CONTACT</a:t>
            </a:r>
            <a:r>
              <a:rPr lang="en" sz="1900">
                <a:solidFill>
                  <a:schemeClr val="dk1"/>
                </a:solidFill>
              </a:rPr>
              <a:t> with body fluids </a:t>
            </a:r>
            <a:r>
              <a:rPr b="1" i="1" lang="en" sz="1900">
                <a:solidFill>
                  <a:schemeClr val="dk1"/>
                </a:solidFill>
              </a:rPr>
              <a:t>(Blood, Urine or Saliva) </a:t>
            </a:r>
            <a:r>
              <a:rPr i="1" lang="en" sz="1900">
                <a:solidFill>
                  <a:schemeClr val="dk1"/>
                </a:solidFill>
              </a:rPr>
              <a:t>of infected animals</a:t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rgbClr val="FF0000"/>
                </a:solidFill>
              </a:rPr>
              <a:t>CONSUMING FOOD PRODUCT</a:t>
            </a:r>
            <a:r>
              <a:rPr lang="en" sz="1900">
                <a:solidFill>
                  <a:schemeClr val="dk1"/>
                </a:solidFill>
              </a:rPr>
              <a:t> - </a:t>
            </a:r>
            <a:r>
              <a:rPr b="1" i="1" lang="en" sz="1900">
                <a:solidFill>
                  <a:schemeClr val="dk1"/>
                </a:solidFill>
              </a:rPr>
              <a:t>palm sap or fruit contaminated by an infected bat</a:t>
            </a:r>
            <a:endParaRPr b="1" i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rgbClr val="FF0000"/>
                </a:solidFill>
              </a:rPr>
              <a:t>CLOSE CONTACT</a:t>
            </a:r>
            <a:r>
              <a:rPr lang="en" sz="1900">
                <a:solidFill>
                  <a:schemeClr val="dk1"/>
                </a:solidFill>
              </a:rPr>
              <a:t> with infected person or their body fluids </a:t>
            </a:r>
            <a:r>
              <a:rPr b="1" i="1" lang="en" sz="1900">
                <a:solidFill>
                  <a:schemeClr val="dk1"/>
                </a:solidFill>
              </a:rPr>
              <a:t>(respiratory droplets, urine, or blood)</a:t>
            </a:r>
            <a:endParaRPr b="1" i="1" sz="19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10897"/>
          <a:stretch/>
        </p:blipFill>
        <p:spPr>
          <a:xfrm>
            <a:off x="5116400" y="834100"/>
            <a:ext cx="4034000" cy="4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7419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PATHOGENESIS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00" y="985600"/>
            <a:ext cx="7922950" cy="3886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56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CLINICAL FEATURES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0" y="1081125"/>
            <a:ext cx="5173200" cy="4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>
                <a:solidFill>
                  <a:schemeClr val="dk1"/>
                </a:solidFill>
              </a:rPr>
              <a:t>Incubation Period : 6-21 days</a:t>
            </a:r>
            <a:endParaRPr b="1" i="1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Fever, Altered mental status, Severe weakness, Headache, Respiratory distress, Cough, Vomiting, Muscle pain, Convulsion, Diarrhoea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b="1" lang="en">
                <a:solidFill>
                  <a:srgbClr val="FF0000"/>
                </a:solidFill>
              </a:rPr>
              <a:t>Syndromic Presentations - ARDS, Myocarditis and Encephalitis. </a:t>
            </a:r>
            <a:endParaRPr i="1" u="sng">
              <a:solidFill>
                <a:srgbClr val="FF0000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>
                <a:solidFill>
                  <a:schemeClr val="dk1"/>
                </a:solidFill>
              </a:rPr>
              <a:t>Encephalitis and seizures occur in severe cases, progressing to coma within 24 to 48 hours.</a:t>
            </a:r>
            <a:endParaRPr b="1" i="1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u="sng">
                <a:solidFill>
                  <a:schemeClr val="dk1"/>
                </a:solidFill>
              </a:rPr>
              <a:t>Patients can present with fever alone</a:t>
            </a:r>
            <a:endParaRPr i="1" u="sng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Any patient coming with fever &amp; any other symptom with an epidemiological link &amp; contact H/O must be treated as NiV infection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00" y="1081124"/>
            <a:ext cx="3659100" cy="38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7399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DIAGNOSIS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0" y="1055775"/>
            <a:ext cx="55590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DEFINITIVE DIAGNOSIS</a:t>
            </a:r>
            <a:endParaRPr b="1" u="sng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Demonstration of Virus in body fluids :    </a:t>
            </a:r>
            <a:r>
              <a:rPr b="1" lang="en" sz="1800">
                <a:solidFill>
                  <a:srgbClr val="FF0000"/>
                </a:solidFill>
              </a:rPr>
              <a:t>RT-PCR Viral RNA</a:t>
            </a:r>
            <a:endParaRPr b="1"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Not done routinely - BIOSAFETY LEVEL 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SEROLOGICAL TESTING</a:t>
            </a:r>
            <a:endParaRPr b="1" u="sng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i="1" lang="en" sz="1800">
                <a:solidFill>
                  <a:srgbClr val="FF0000"/>
                </a:solidFill>
              </a:rPr>
              <a:t>IgM ELISA - First line Serological Diagnostic Test</a:t>
            </a:r>
            <a:endParaRPr b="1" i="1"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Confir</a:t>
            </a:r>
            <a:r>
              <a:rPr lang="en" sz="1800">
                <a:solidFill>
                  <a:schemeClr val="dk1"/>
                </a:solidFill>
              </a:rPr>
              <a:t>matory - Detection of Neutralizing Antibodies against Nipah virus in serum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000" y="1055778"/>
            <a:ext cx="3280200" cy="3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TREATMENT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NO APPROVED DRUG SO FAR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Standard care must be provided as in any other infection presenting with Encephalitis, ARDS, and or Myocarditis.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Available Options - Ribavirin / Monoclonal antibody m102.4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