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68" r:id="rId3"/>
    <p:sldId id="267" r:id="rId4"/>
    <p:sldId id="257" r:id="rId5"/>
    <p:sldId id="258" r:id="rId6"/>
    <p:sldId id="259" r:id="rId7"/>
    <p:sldId id="260" r:id="rId8"/>
    <p:sldId id="261" r:id="rId9"/>
    <p:sldId id="262" r:id="rId10"/>
    <p:sldId id="269" r:id="rId11"/>
    <p:sldId id="263" r:id="rId12"/>
    <p:sldId id="264" r:id="rId13"/>
    <p:sldId id="265" r:id="rId14"/>
    <p:sldId id="270" r:id="rId15"/>
    <p:sldId id="271" r:id="rId16"/>
    <p:sldId id="272" r:id="rId17"/>
    <p:sldId id="266"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c2bd35f96fed4b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c2bd35f96fed4b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b8ee9579869304b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b8ee9579869304b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928138bb8890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928138bb8890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35928138bb8890e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35928138bb8890e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90aaee4e6c0296a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90aaee4e6c0296a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35928138bb8890e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35928138bb8890e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8c0233958a4e9e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8c0233958a4e9e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cb042ec68ebce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cb042ec68ebce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eddec1cf2d13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eddec1cf2d13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b042ec68ebce29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b042ec68ebce2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4044" y="1041748"/>
            <a:ext cx="3525300" cy="30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50" b="1" dirty="0">
                <a:solidFill>
                  <a:srgbClr val="073763"/>
                </a:solidFill>
              </a:rPr>
              <a:t>Outbreak of  Nipah Virus: </a:t>
            </a:r>
            <a:endParaRPr sz="3550" b="1" dirty="0">
              <a:solidFill>
                <a:srgbClr val="073763"/>
              </a:solidFill>
            </a:endParaRPr>
          </a:p>
          <a:p>
            <a:pPr marL="0" lvl="0" indent="0" algn="ctr" rtl="0">
              <a:spcBef>
                <a:spcPts val="0"/>
              </a:spcBef>
              <a:spcAft>
                <a:spcPts val="0"/>
              </a:spcAft>
              <a:buNone/>
            </a:pPr>
            <a:r>
              <a:rPr lang="en" sz="3550" b="1" dirty="0">
                <a:solidFill>
                  <a:srgbClr val="073763"/>
                </a:solidFill>
              </a:rPr>
              <a:t>A Deadly Zoonotic Pathogen</a:t>
            </a:r>
            <a:endParaRPr sz="3550" b="1" dirty="0">
              <a:solidFill>
                <a:srgbClr val="073763"/>
              </a:solidFill>
            </a:endParaRPr>
          </a:p>
        </p:txBody>
      </p:sp>
      <p:pic>
        <p:nvPicPr>
          <p:cNvPr id="55" name="Google Shape;55;p13"/>
          <p:cNvPicPr preferRelativeResize="0"/>
          <p:nvPr/>
        </p:nvPicPr>
        <p:blipFill>
          <a:blip r:embed="rId3">
            <a:alphaModFix/>
          </a:blip>
          <a:stretch>
            <a:fillRect/>
          </a:stretch>
        </p:blipFill>
        <p:spPr>
          <a:xfrm>
            <a:off x="4000491" y="-1"/>
            <a:ext cx="514350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B1855B-B1D6-CA48-1345-41E468462327}"/>
              </a:ext>
            </a:extLst>
          </p:cNvPr>
          <p:cNvSpPr>
            <a:spLocks noGrp="1"/>
          </p:cNvSpPr>
          <p:nvPr>
            <p:ph type="body" idx="1"/>
          </p:nvPr>
        </p:nvSpPr>
        <p:spPr>
          <a:xfrm>
            <a:off x="106136" y="669471"/>
            <a:ext cx="8726164" cy="3899404"/>
          </a:xfrm>
        </p:spPr>
        <p:txBody>
          <a:bodyPr>
            <a:normAutofit/>
          </a:bodyPr>
          <a:lstStyle/>
          <a:p>
            <a:r>
              <a:rPr lang="en-US" sz="2400" dirty="0">
                <a:solidFill>
                  <a:schemeClr val="tx1">
                    <a:lumMod val="95000"/>
                    <a:lumOff val="5000"/>
                  </a:schemeClr>
                </a:solidFill>
              </a:rPr>
              <a:t>Any patient coming with fever &amp; any other symptom with an epidemiological link &amp; contact H/O must be treated as NiV infection</a:t>
            </a:r>
          </a:p>
          <a:p>
            <a:r>
              <a:rPr lang="en-IN" sz="2400" dirty="0">
                <a:solidFill>
                  <a:schemeClr val="tx1">
                    <a:lumMod val="95000"/>
                    <a:lumOff val="5000"/>
                  </a:schemeClr>
                </a:solidFill>
              </a:rPr>
              <a:t>In general, the case fatality rate is estimated at 40 to 75%, however , this rate can vary by outbreak and can be upto 100%.</a:t>
            </a:r>
          </a:p>
        </p:txBody>
      </p:sp>
    </p:spTree>
    <p:extLst>
      <p:ext uri="{BB962C8B-B14F-4D97-AF65-F5344CB8AC3E}">
        <p14:creationId xmlns:p14="http://schemas.microsoft.com/office/powerpoint/2010/main" val="99553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99425"/>
            <a:ext cx="8520600" cy="597446"/>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solidFill>
                  <a:srgbClr val="073763"/>
                </a:solidFill>
              </a:rPr>
              <a:t>DIAGNOSIS</a:t>
            </a:r>
            <a:endParaRPr b="1" dirty="0">
              <a:solidFill>
                <a:srgbClr val="073763"/>
              </a:solidFill>
            </a:endParaRPr>
          </a:p>
        </p:txBody>
      </p:sp>
      <p:sp>
        <p:nvSpPr>
          <p:cNvPr id="103" name="Google Shape;103;p20"/>
          <p:cNvSpPr txBox="1">
            <a:spLocks noGrp="1"/>
          </p:cNvSpPr>
          <p:nvPr>
            <p:ph type="body" idx="1"/>
          </p:nvPr>
        </p:nvSpPr>
        <p:spPr>
          <a:xfrm>
            <a:off x="0" y="498021"/>
            <a:ext cx="6629400" cy="4776108"/>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b="1" u="sng" dirty="0">
                <a:solidFill>
                  <a:schemeClr val="dk1"/>
                </a:solidFill>
              </a:rPr>
              <a:t>DEFINITIVE DIAGNOSIS</a:t>
            </a:r>
            <a:endParaRPr b="1" u="sng" dirty="0">
              <a:solidFill>
                <a:schemeClr val="dk1"/>
              </a:solidFill>
            </a:endParaRPr>
          </a:p>
          <a:p>
            <a:pPr marL="914400" lvl="1" indent="-342900" algn="l" rtl="0">
              <a:lnSpc>
                <a:spcPct val="150000"/>
              </a:lnSpc>
              <a:spcBef>
                <a:spcPts val="0"/>
              </a:spcBef>
              <a:spcAft>
                <a:spcPts val="0"/>
              </a:spcAft>
              <a:buClr>
                <a:schemeClr val="dk1"/>
              </a:buClr>
              <a:buSzPts val="1800"/>
              <a:buChar char="○"/>
            </a:pPr>
            <a:r>
              <a:rPr lang="en" sz="1800" dirty="0">
                <a:solidFill>
                  <a:schemeClr val="dk1"/>
                </a:solidFill>
              </a:rPr>
              <a:t>Demonstration of Virus in body fluids :    </a:t>
            </a:r>
            <a:r>
              <a:rPr lang="en" sz="1800" b="1" dirty="0">
                <a:solidFill>
                  <a:srgbClr val="FF0000"/>
                </a:solidFill>
              </a:rPr>
              <a:t>RT-PCR Viral RNA</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b="1" u="sng" dirty="0">
                <a:solidFill>
                  <a:schemeClr val="dk1"/>
                </a:solidFill>
              </a:rPr>
              <a:t>SEROLOGICAL TESTING</a:t>
            </a:r>
            <a:endParaRPr b="1" u="sng" dirty="0">
              <a:solidFill>
                <a:schemeClr val="dk1"/>
              </a:solidFill>
            </a:endParaRPr>
          </a:p>
          <a:p>
            <a:pPr marL="914400" lvl="1" indent="-342900" algn="l" rtl="0">
              <a:lnSpc>
                <a:spcPct val="150000"/>
              </a:lnSpc>
              <a:spcBef>
                <a:spcPts val="0"/>
              </a:spcBef>
              <a:spcAft>
                <a:spcPts val="0"/>
              </a:spcAft>
              <a:buClr>
                <a:srgbClr val="FF0000"/>
              </a:buClr>
              <a:buSzPts val="1800"/>
              <a:buChar char="○"/>
            </a:pPr>
            <a:r>
              <a:rPr lang="en" sz="1800" b="1" i="1" dirty="0">
                <a:solidFill>
                  <a:srgbClr val="FF0000"/>
                </a:solidFill>
              </a:rPr>
              <a:t>IgM ELISA - First line Serological Diagnostic Test</a:t>
            </a:r>
            <a:endParaRPr sz="1800" b="1" i="1" dirty="0">
              <a:solidFill>
                <a:srgbClr val="FF0000"/>
              </a:solidFill>
            </a:endParaRPr>
          </a:p>
          <a:p>
            <a:pPr marL="914400" lvl="1" indent="-342900" algn="l" rtl="0">
              <a:lnSpc>
                <a:spcPct val="150000"/>
              </a:lnSpc>
              <a:spcBef>
                <a:spcPts val="0"/>
              </a:spcBef>
              <a:spcAft>
                <a:spcPts val="0"/>
              </a:spcAft>
              <a:buClr>
                <a:schemeClr val="dk1"/>
              </a:buClr>
              <a:buSzPts val="1800"/>
              <a:buChar char="○"/>
            </a:pPr>
            <a:r>
              <a:rPr lang="en" sz="1800" dirty="0">
                <a:solidFill>
                  <a:schemeClr val="dk1"/>
                </a:solidFill>
              </a:rPr>
              <a:t>Confirmatory - Detection of Neutralizing Antibodies against Nipah virus in serum</a:t>
            </a:r>
          </a:p>
          <a:p>
            <a:pPr marL="914400" lvl="1" indent="-342900" algn="l" rtl="0">
              <a:lnSpc>
                <a:spcPct val="150000"/>
              </a:lnSpc>
              <a:spcBef>
                <a:spcPts val="0"/>
              </a:spcBef>
              <a:spcAft>
                <a:spcPts val="0"/>
              </a:spcAft>
              <a:buClr>
                <a:schemeClr val="dk1"/>
              </a:buClr>
              <a:buSzPts val="1800"/>
              <a:buChar char="○"/>
            </a:pPr>
            <a:r>
              <a:rPr lang="en" sz="1800" dirty="0">
                <a:solidFill>
                  <a:schemeClr val="dk1"/>
                </a:solidFill>
              </a:rPr>
              <a:t>Nipah virus is classified internationally as a biosafety level 4.</a:t>
            </a:r>
          </a:p>
          <a:p>
            <a:pPr marL="914400" lvl="1" indent="-342900" algn="l" rtl="0">
              <a:lnSpc>
                <a:spcPct val="150000"/>
              </a:lnSpc>
              <a:spcBef>
                <a:spcPts val="0"/>
              </a:spcBef>
              <a:spcAft>
                <a:spcPts val="0"/>
              </a:spcAft>
              <a:buClr>
                <a:schemeClr val="dk1"/>
              </a:buClr>
              <a:buSzPts val="1800"/>
              <a:buChar char="○"/>
            </a:pPr>
            <a:r>
              <a:rPr lang="en-IN" sz="1800" dirty="0">
                <a:solidFill>
                  <a:schemeClr val="dk1"/>
                </a:solidFill>
              </a:rPr>
              <a:t>I</a:t>
            </a:r>
            <a:r>
              <a:rPr lang="en" sz="1800" dirty="0">
                <a:solidFill>
                  <a:schemeClr val="dk1"/>
                </a:solidFill>
              </a:rPr>
              <a:t>n India, testing facility is available at mational institute of virology (NIV)  at Pune.</a:t>
            </a:r>
            <a:endParaRPr sz="1800" dirty="0">
              <a:solidFill>
                <a:schemeClr val="dk1"/>
              </a:solidFill>
            </a:endParaRPr>
          </a:p>
        </p:txBody>
      </p:sp>
      <p:pic>
        <p:nvPicPr>
          <p:cNvPr id="104" name="Google Shape;104;p20"/>
          <p:cNvPicPr preferRelativeResize="0"/>
          <p:nvPr/>
        </p:nvPicPr>
        <p:blipFill>
          <a:blip r:embed="rId3">
            <a:alphaModFix/>
          </a:blip>
          <a:stretch>
            <a:fillRect/>
          </a:stretch>
        </p:blipFill>
        <p:spPr>
          <a:xfrm>
            <a:off x="6720471" y="606742"/>
            <a:ext cx="2111829" cy="1377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73763"/>
                </a:solidFill>
              </a:rPr>
              <a:t>TREATMENT</a:t>
            </a:r>
            <a:endParaRPr b="1">
              <a:solidFill>
                <a:srgbClr val="073763"/>
              </a:solidFill>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000000"/>
              </a:buClr>
              <a:buSzPts val="1800"/>
              <a:buChar char="●"/>
            </a:pPr>
            <a:r>
              <a:rPr lang="en" b="1">
                <a:solidFill>
                  <a:srgbClr val="000000"/>
                </a:solidFill>
              </a:rPr>
              <a:t>NO APPROVED DRUG SO FAR</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Standard care must be provided as in any other infection presenting with Encephalitis, ARDS, and or Myocarditis.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Available Options - Ribavirin / Monoclonal antibody m102.4 </a:t>
            </a:r>
            <a:endParaRPr b="1">
              <a:solidFill>
                <a:srgbClr val="000000"/>
              </a:solidFill>
            </a:endParaRPr>
          </a:p>
          <a:p>
            <a:pPr marL="457200" lvl="0" indent="0" algn="l" rtl="0">
              <a:lnSpc>
                <a:spcPct val="150000"/>
              </a:lnSpc>
              <a:spcBef>
                <a:spcPts val="1200"/>
              </a:spcBef>
              <a:spcAft>
                <a:spcPts val="1200"/>
              </a:spcAft>
              <a:buNone/>
            </a:pPr>
            <a:endParaRPr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p:nvPr/>
        </p:nvSpPr>
        <p:spPr>
          <a:xfrm>
            <a:off x="514950" y="1367925"/>
            <a:ext cx="8114100" cy="26667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dk1"/>
              </a:buClr>
              <a:buSzPts val="1800"/>
              <a:buChar char="●"/>
            </a:pPr>
            <a:r>
              <a:rPr lang="en" sz="1800">
                <a:solidFill>
                  <a:schemeClr val="dk1"/>
                </a:solidFill>
              </a:rPr>
              <a:t>m102.4 binds to the immunodominant NiV receptor-binding glycoprotein (GP), and neutralizes NiV,</a:t>
            </a:r>
            <a:endParaRPr sz="1800">
              <a:solidFill>
                <a:schemeClr val="dk1"/>
              </a:solidFill>
            </a:endParaRPr>
          </a:p>
          <a:p>
            <a:pPr marL="457200" lvl="0" indent="-342900" algn="l" rtl="0">
              <a:lnSpc>
                <a:spcPct val="150000"/>
              </a:lnSpc>
              <a:spcBef>
                <a:spcPts val="0"/>
              </a:spcBef>
              <a:spcAft>
                <a:spcPts val="0"/>
              </a:spcAft>
              <a:buClr>
                <a:srgbClr val="FF0000"/>
              </a:buClr>
              <a:buSzPts val="1800"/>
              <a:buChar char="●"/>
            </a:pPr>
            <a:r>
              <a:rPr lang="en" sz="1800" b="1">
                <a:solidFill>
                  <a:srgbClr val="FF0000"/>
                </a:solidFill>
              </a:rPr>
              <a:t>The compassionate use has been approved by the government, it will be the choice of the patient and their family whether they take it.</a:t>
            </a:r>
            <a:endParaRPr sz="1800" b="1">
              <a:solidFill>
                <a:srgbClr val="FF0000"/>
              </a:solidFill>
            </a:endParaRPr>
          </a:p>
          <a:p>
            <a:pPr marL="457200" lvl="0" indent="-342900" algn="l" rtl="0">
              <a:lnSpc>
                <a:spcPct val="150000"/>
              </a:lnSpc>
              <a:spcBef>
                <a:spcPts val="0"/>
              </a:spcBef>
              <a:spcAft>
                <a:spcPts val="0"/>
              </a:spcAft>
              <a:buClr>
                <a:srgbClr val="000000"/>
              </a:buClr>
              <a:buSzPts val="1800"/>
              <a:buChar char="●"/>
            </a:pPr>
            <a:r>
              <a:rPr lang="en" sz="1800"/>
              <a:t>There have been no trials because several cases of the infection are needed to do so. </a:t>
            </a:r>
            <a:endParaRPr sz="1800"/>
          </a:p>
        </p:txBody>
      </p:sp>
      <p:sp>
        <p:nvSpPr>
          <p:cNvPr id="116" name="Google Shape;116;p22"/>
          <p:cNvSpPr txBox="1"/>
          <p:nvPr/>
        </p:nvSpPr>
        <p:spPr>
          <a:xfrm>
            <a:off x="0" y="361720"/>
            <a:ext cx="9144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t>m102. 4 - Monoclonal Antibody</a:t>
            </a:r>
            <a:endParaRPr sz="25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6AE6-FB71-3408-5036-1BDD43D3300D}"/>
              </a:ext>
            </a:extLst>
          </p:cNvPr>
          <p:cNvSpPr>
            <a:spLocks noGrp="1"/>
          </p:cNvSpPr>
          <p:nvPr>
            <p:ph type="title"/>
          </p:nvPr>
        </p:nvSpPr>
        <p:spPr>
          <a:xfrm>
            <a:off x="179614" y="106136"/>
            <a:ext cx="8652686" cy="563335"/>
          </a:xfrm>
        </p:spPr>
        <p:txBody>
          <a:bodyPr>
            <a:noAutofit/>
          </a:bodyPr>
          <a:lstStyle/>
          <a:p>
            <a:r>
              <a:rPr lang="en-US" i="1" dirty="0">
                <a:solidFill>
                  <a:srgbClr val="FF0000"/>
                </a:solidFill>
              </a:rPr>
              <a:t>Case definition:</a:t>
            </a:r>
            <a:endParaRPr lang="en-IN" i="1" dirty="0">
              <a:solidFill>
                <a:srgbClr val="FF0000"/>
              </a:solidFill>
            </a:endParaRPr>
          </a:p>
        </p:txBody>
      </p:sp>
      <p:sp>
        <p:nvSpPr>
          <p:cNvPr id="3" name="Text Placeholder 2">
            <a:extLst>
              <a:ext uri="{FF2B5EF4-FFF2-40B4-BE49-F238E27FC236}">
                <a16:creationId xmlns:a16="http://schemas.microsoft.com/office/drawing/2014/main" id="{16F2F03B-7C27-0987-F37E-37791363172D}"/>
              </a:ext>
            </a:extLst>
          </p:cNvPr>
          <p:cNvSpPr>
            <a:spLocks noGrp="1"/>
          </p:cNvSpPr>
          <p:nvPr>
            <p:ph type="body" idx="1"/>
          </p:nvPr>
        </p:nvSpPr>
        <p:spPr>
          <a:xfrm>
            <a:off x="311700" y="669470"/>
            <a:ext cx="8520600" cy="4367893"/>
          </a:xfrm>
        </p:spPr>
        <p:txBody>
          <a:bodyPr/>
          <a:lstStyle/>
          <a:p>
            <a:r>
              <a:rPr lang="en-US" sz="2400" i="1" dirty="0">
                <a:solidFill>
                  <a:schemeClr val="tx1">
                    <a:lumMod val="95000"/>
                    <a:lumOff val="5000"/>
                  </a:schemeClr>
                </a:solidFill>
              </a:rPr>
              <a:t>Suspected Nipah case:</a:t>
            </a:r>
          </a:p>
          <a:p>
            <a:pPr marL="114300" indent="0">
              <a:buNone/>
            </a:pPr>
            <a:r>
              <a:rPr lang="en-US" sz="2400" i="1" dirty="0">
                <a:solidFill>
                  <a:schemeClr val="tx1">
                    <a:lumMod val="95000"/>
                    <a:lumOff val="5000"/>
                  </a:schemeClr>
                </a:solidFill>
              </a:rPr>
              <a:t>       person from a community affected by a Nipah virus disease outbreak has</a:t>
            </a:r>
          </a:p>
          <a:p>
            <a:pPr marL="114300" indent="0">
              <a:buNone/>
            </a:pPr>
            <a:r>
              <a:rPr lang="en-US" sz="2400" i="1" dirty="0">
                <a:solidFill>
                  <a:schemeClr val="tx1">
                    <a:lumMod val="95000"/>
                    <a:lumOff val="5000"/>
                  </a:schemeClr>
                </a:solidFill>
              </a:rPr>
              <a:t>    1. fever with new onset of altered mental status or seizure and/or </a:t>
            </a:r>
          </a:p>
          <a:p>
            <a:pPr marL="114300" indent="0">
              <a:buNone/>
            </a:pPr>
            <a:r>
              <a:rPr lang="en-US" sz="2400" i="1" dirty="0">
                <a:solidFill>
                  <a:schemeClr val="tx1">
                    <a:lumMod val="95000"/>
                    <a:lumOff val="5000"/>
                  </a:schemeClr>
                </a:solidFill>
              </a:rPr>
              <a:t>    2. fever with headache and /or</a:t>
            </a:r>
          </a:p>
          <a:p>
            <a:pPr marL="114300" indent="0">
              <a:buNone/>
            </a:pPr>
            <a:r>
              <a:rPr lang="en-US" sz="2400" i="1" dirty="0">
                <a:solidFill>
                  <a:schemeClr val="tx1">
                    <a:lumMod val="95000"/>
                    <a:lumOff val="5000"/>
                  </a:schemeClr>
                </a:solidFill>
              </a:rPr>
              <a:t>    3. fever with cough or SOB</a:t>
            </a:r>
          </a:p>
          <a:p>
            <a:pPr marL="114300" indent="0">
              <a:buNone/>
            </a:pPr>
            <a:endParaRPr lang="en-IN" dirty="0"/>
          </a:p>
        </p:txBody>
      </p:sp>
    </p:spTree>
    <p:extLst>
      <p:ext uri="{BB962C8B-B14F-4D97-AF65-F5344CB8AC3E}">
        <p14:creationId xmlns:p14="http://schemas.microsoft.com/office/powerpoint/2010/main" val="138218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88C2-6148-13C5-D8BD-87F263B2E408}"/>
              </a:ext>
            </a:extLst>
          </p:cNvPr>
          <p:cNvSpPr>
            <a:spLocks noGrp="1"/>
          </p:cNvSpPr>
          <p:nvPr>
            <p:ph type="title"/>
          </p:nvPr>
        </p:nvSpPr>
        <p:spPr/>
        <p:txBody>
          <a:bodyPr>
            <a:normAutofit fontScale="90000"/>
          </a:bodyPr>
          <a:lstStyle/>
          <a:p>
            <a:r>
              <a:rPr lang="en-US" b="1" i="1" dirty="0">
                <a:solidFill>
                  <a:srgbClr val="FF0000"/>
                </a:solidFill>
              </a:rPr>
              <a:t>Probable Nipah case:</a:t>
            </a:r>
            <a:endParaRPr lang="en-IN" b="1" i="1" dirty="0">
              <a:solidFill>
                <a:srgbClr val="FF0000"/>
              </a:solidFill>
            </a:endParaRPr>
          </a:p>
        </p:txBody>
      </p:sp>
      <p:sp>
        <p:nvSpPr>
          <p:cNvPr id="3" name="Text Placeholder 2">
            <a:extLst>
              <a:ext uri="{FF2B5EF4-FFF2-40B4-BE49-F238E27FC236}">
                <a16:creationId xmlns:a16="http://schemas.microsoft.com/office/drawing/2014/main" id="{28263427-90D2-6F81-D543-6BB459A8EBA1}"/>
              </a:ext>
            </a:extLst>
          </p:cNvPr>
          <p:cNvSpPr>
            <a:spLocks noGrp="1"/>
          </p:cNvSpPr>
          <p:nvPr>
            <p:ph type="body" idx="1"/>
          </p:nvPr>
        </p:nvSpPr>
        <p:spPr/>
        <p:txBody>
          <a:bodyPr>
            <a:normAutofit lnSpcReduction="10000"/>
          </a:bodyPr>
          <a:lstStyle/>
          <a:p>
            <a:r>
              <a:rPr lang="en-US" sz="2000" dirty="0">
                <a:solidFill>
                  <a:schemeClr val="tx1">
                    <a:lumMod val="95000"/>
                    <a:lumOff val="5000"/>
                  </a:schemeClr>
                </a:solidFill>
              </a:rPr>
              <a:t>Suspect case- patient who resided in the village/ ward, where suspect /confirmed case of Nipah were living during the outbreak period and who died before complete diagnostic specimens could be collected </a:t>
            </a:r>
          </a:p>
          <a:p>
            <a:r>
              <a:rPr lang="en-US" sz="2000" dirty="0">
                <a:solidFill>
                  <a:schemeClr val="tx1">
                    <a:lumMod val="95000"/>
                    <a:lumOff val="5000"/>
                  </a:schemeClr>
                </a:solidFill>
              </a:rPr>
              <a:t> OR</a:t>
            </a:r>
          </a:p>
          <a:p>
            <a:endParaRPr lang="en-US" sz="2000" dirty="0">
              <a:solidFill>
                <a:schemeClr val="tx1">
                  <a:lumMod val="95000"/>
                  <a:lumOff val="5000"/>
                </a:schemeClr>
              </a:solidFill>
            </a:endParaRPr>
          </a:p>
          <a:p>
            <a:r>
              <a:rPr lang="en-US" sz="2000" dirty="0">
                <a:solidFill>
                  <a:schemeClr val="tx1">
                    <a:lumMod val="95000"/>
                    <a:lumOff val="5000"/>
                  </a:schemeClr>
                </a:solidFill>
              </a:rPr>
              <a:t>Suspected case – patients who came in direct contact with confirmed case- patients in a hospital setting during the outbreak period and who died before completing diagnostic specimens could be collected.</a:t>
            </a:r>
          </a:p>
          <a:p>
            <a:pPr marL="114300" indent="0">
              <a:buNone/>
            </a:pPr>
            <a:endParaRPr lang="en-US" sz="2000" dirty="0">
              <a:solidFill>
                <a:schemeClr val="tx1">
                  <a:lumMod val="95000"/>
                  <a:lumOff val="5000"/>
                </a:schemeClr>
              </a:solidFill>
            </a:endParaRPr>
          </a:p>
          <a:p>
            <a:pPr marL="114300" indent="0">
              <a:buNone/>
            </a:pPr>
            <a:r>
              <a:rPr lang="en-US" dirty="0"/>
              <a:t> </a:t>
            </a:r>
          </a:p>
          <a:p>
            <a:endParaRPr lang="en-IN" dirty="0"/>
          </a:p>
        </p:txBody>
      </p:sp>
    </p:spTree>
    <p:extLst>
      <p:ext uri="{BB962C8B-B14F-4D97-AF65-F5344CB8AC3E}">
        <p14:creationId xmlns:p14="http://schemas.microsoft.com/office/powerpoint/2010/main" val="111049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7AD5-EDEB-9771-9D3D-0B96A7BDC13D}"/>
              </a:ext>
            </a:extLst>
          </p:cNvPr>
          <p:cNvSpPr>
            <a:spLocks noGrp="1"/>
          </p:cNvSpPr>
          <p:nvPr>
            <p:ph type="title"/>
          </p:nvPr>
        </p:nvSpPr>
        <p:spPr/>
        <p:txBody>
          <a:bodyPr>
            <a:normAutofit fontScale="90000"/>
          </a:bodyPr>
          <a:lstStyle/>
          <a:p>
            <a:r>
              <a:rPr lang="en-US" b="1" i="1" dirty="0">
                <a:solidFill>
                  <a:srgbClr val="FF0000"/>
                </a:solidFill>
              </a:rPr>
              <a:t>Confirmed Nipah case:</a:t>
            </a:r>
            <a:endParaRPr lang="en-IN" b="1" i="1" dirty="0">
              <a:solidFill>
                <a:srgbClr val="FF0000"/>
              </a:solidFill>
            </a:endParaRPr>
          </a:p>
        </p:txBody>
      </p:sp>
      <p:sp>
        <p:nvSpPr>
          <p:cNvPr id="3" name="Text Placeholder 2">
            <a:extLst>
              <a:ext uri="{FF2B5EF4-FFF2-40B4-BE49-F238E27FC236}">
                <a16:creationId xmlns:a16="http://schemas.microsoft.com/office/drawing/2014/main" id="{D2286989-56D1-00C6-94BB-610121440A42}"/>
              </a:ext>
            </a:extLst>
          </p:cNvPr>
          <p:cNvSpPr>
            <a:spLocks noGrp="1"/>
          </p:cNvSpPr>
          <p:nvPr>
            <p:ph type="body" idx="1"/>
          </p:nvPr>
        </p:nvSpPr>
        <p:spPr/>
        <p:txBody>
          <a:bodyPr>
            <a:normAutofit/>
          </a:bodyPr>
          <a:lstStyle/>
          <a:p>
            <a:r>
              <a:rPr lang="en-US" sz="2400" i="1" dirty="0">
                <a:solidFill>
                  <a:schemeClr val="tx1">
                    <a:lumMod val="95000"/>
                    <a:lumOff val="5000"/>
                  </a:schemeClr>
                </a:solidFill>
              </a:rPr>
              <a:t>Suspected case who has laboratory confirmation of Nipah virus infection either by,</a:t>
            </a:r>
          </a:p>
          <a:p>
            <a:pPr marL="114300" indent="0">
              <a:buNone/>
            </a:pPr>
            <a:r>
              <a:rPr lang="en-US" sz="2400" i="1" dirty="0">
                <a:solidFill>
                  <a:schemeClr val="tx1">
                    <a:lumMod val="95000"/>
                    <a:lumOff val="5000"/>
                  </a:schemeClr>
                </a:solidFill>
              </a:rPr>
              <a:t>   </a:t>
            </a:r>
          </a:p>
          <a:p>
            <a:pPr>
              <a:buFont typeface="+mj-lt"/>
              <a:buAutoNum type="arabicPeriod"/>
            </a:pPr>
            <a:r>
              <a:rPr lang="en-US" sz="2400" i="1" dirty="0">
                <a:solidFill>
                  <a:schemeClr val="tx1">
                    <a:lumMod val="95000"/>
                    <a:lumOff val="5000"/>
                  </a:schemeClr>
                </a:solidFill>
              </a:rPr>
              <a:t>Nipah Virus RNA identified by PCR from respiratory secretions, urine or CSF</a:t>
            </a:r>
          </a:p>
          <a:p>
            <a:pPr>
              <a:buFont typeface="+mj-lt"/>
              <a:buAutoNum type="arabicPeriod"/>
            </a:pPr>
            <a:r>
              <a:rPr lang="en-US" sz="2400" i="1" dirty="0">
                <a:solidFill>
                  <a:schemeClr val="tx1">
                    <a:lumMod val="95000"/>
                    <a:lumOff val="5000"/>
                  </a:schemeClr>
                </a:solidFill>
              </a:rPr>
              <a:t>Isolation of Nipah virus from respiratory secretions, urine or CSF.</a:t>
            </a:r>
            <a:endParaRPr lang="en-IN" sz="2400" i="1" dirty="0">
              <a:solidFill>
                <a:schemeClr val="tx1">
                  <a:lumMod val="95000"/>
                  <a:lumOff val="5000"/>
                </a:schemeClr>
              </a:solidFill>
            </a:endParaRPr>
          </a:p>
        </p:txBody>
      </p:sp>
    </p:spTree>
    <p:extLst>
      <p:ext uri="{BB962C8B-B14F-4D97-AF65-F5344CB8AC3E}">
        <p14:creationId xmlns:p14="http://schemas.microsoft.com/office/powerpoint/2010/main" val="395112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233868"/>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73763"/>
                </a:solidFill>
              </a:rPr>
              <a:t>PREVENTIVE MEASURES</a:t>
            </a:r>
            <a:endParaRPr b="1">
              <a:solidFill>
                <a:srgbClr val="073763"/>
              </a:solidFill>
            </a:endParaRPr>
          </a:p>
        </p:txBody>
      </p:sp>
      <p:sp>
        <p:nvSpPr>
          <p:cNvPr id="122" name="Google Shape;122;p23"/>
          <p:cNvSpPr txBox="1">
            <a:spLocks noGrp="1"/>
          </p:cNvSpPr>
          <p:nvPr>
            <p:ph type="body" idx="1"/>
          </p:nvPr>
        </p:nvSpPr>
        <p:spPr>
          <a:xfrm>
            <a:off x="0" y="1083325"/>
            <a:ext cx="5214600" cy="3855600"/>
          </a:xfrm>
          <a:prstGeom prst="rect">
            <a:avLst/>
          </a:prstGeom>
        </p:spPr>
        <p:txBody>
          <a:bodyPr spcFirstLastPara="1" wrap="square" lIns="91425" tIns="91425" rIns="91425" bIns="91425" anchor="t" anchorCtr="0">
            <a:normAutofit lnSpcReduction="10000"/>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Practice handwashing regularly with soap and water</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Avoid contact with sick bats or pigs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Avoid areas where bats are known to roost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Avoid eating or drinking products that could be contaminated by bats, such as raw date palm sap, raw fruit</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Avoid contact with the blood or body fluids of any person known to be infected with NiV</a:t>
            </a:r>
            <a:endParaRPr>
              <a:solidFill>
                <a:schemeClr val="dk1"/>
              </a:solidFill>
            </a:endParaRPr>
          </a:p>
        </p:txBody>
      </p:sp>
      <p:pic>
        <p:nvPicPr>
          <p:cNvPr id="123" name="Google Shape;123;p23"/>
          <p:cNvPicPr preferRelativeResize="0"/>
          <p:nvPr/>
        </p:nvPicPr>
        <p:blipFill>
          <a:blip r:embed="rId3">
            <a:alphaModFix/>
          </a:blip>
          <a:stretch>
            <a:fillRect/>
          </a:stretch>
        </p:blipFill>
        <p:spPr>
          <a:xfrm>
            <a:off x="5214600" y="1083325"/>
            <a:ext cx="3777000" cy="3731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F79-2477-803C-AA0E-C08F47E713C6}"/>
              </a:ext>
            </a:extLst>
          </p:cNvPr>
          <p:cNvSpPr>
            <a:spLocks noGrp="1"/>
          </p:cNvSpPr>
          <p:nvPr>
            <p:ph type="title"/>
          </p:nvPr>
        </p:nvSpPr>
        <p:spPr/>
        <p:txBody>
          <a:bodyPr/>
          <a:lstStyle/>
          <a:p>
            <a:r>
              <a:rPr lang="en-US" dirty="0"/>
              <a:t>Thank you </a:t>
            </a:r>
            <a:endParaRPr lang="en-IN" dirty="0"/>
          </a:p>
        </p:txBody>
      </p:sp>
    </p:spTree>
    <p:extLst>
      <p:ext uri="{BB962C8B-B14F-4D97-AF65-F5344CB8AC3E}">
        <p14:creationId xmlns:p14="http://schemas.microsoft.com/office/powerpoint/2010/main" val="284058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8C66-E143-57C2-9C55-16F49B89FB78}"/>
              </a:ext>
            </a:extLst>
          </p:cNvPr>
          <p:cNvSpPr>
            <a:spLocks noGrp="1"/>
          </p:cNvSpPr>
          <p:nvPr>
            <p:ph type="title"/>
          </p:nvPr>
        </p:nvSpPr>
        <p:spPr/>
        <p:txBody>
          <a:bodyPr>
            <a:normAutofit fontScale="90000"/>
          </a:bodyPr>
          <a:lstStyle/>
          <a:p>
            <a:r>
              <a:rPr lang="en-US" i="1" dirty="0">
                <a:solidFill>
                  <a:srgbClr val="FF0000"/>
                </a:solidFill>
              </a:rPr>
              <a:t>What’s an outbreak?</a:t>
            </a:r>
            <a:endParaRPr lang="en-IN" i="1" dirty="0">
              <a:solidFill>
                <a:srgbClr val="FF0000"/>
              </a:solidFill>
            </a:endParaRPr>
          </a:p>
        </p:txBody>
      </p:sp>
      <p:sp>
        <p:nvSpPr>
          <p:cNvPr id="3" name="Text Placeholder 2">
            <a:extLst>
              <a:ext uri="{FF2B5EF4-FFF2-40B4-BE49-F238E27FC236}">
                <a16:creationId xmlns:a16="http://schemas.microsoft.com/office/drawing/2014/main" id="{DB6326BA-C0FA-E24E-F46B-1B57CC7DBDBF}"/>
              </a:ext>
            </a:extLst>
          </p:cNvPr>
          <p:cNvSpPr>
            <a:spLocks noGrp="1"/>
          </p:cNvSpPr>
          <p:nvPr>
            <p:ph type="body" idx="1"/>
          </p:nvPr>
        </p:nvSpPr>
        <p:spPr>
          <a:xfrm>
            <a:off x="311700" y="1185132"/>
            <a:ext cx="8520600" cy="3416400"/>
          </a:xfrm>
        </p:spPr>
        <p:txBody>
          <a:bodyPr/>
          <a:lstStyle/>
          <a:p>
            <a:r>
              <a:rPr lang="en-AU" sz="2000" i="1" dirty="0">
                <a:solidFill>
                  <a:schemeClr val="tx1">
                    <a:lumMod val="95000"/>
                    <a:lumOff val="5000"/>
                  </a:schemeClr>
                </a:solidFill>
              </a:rPr>
              <a:t>A disease outbreak is the occurrence of cases of disease in excess of what would normally be expected in a defined community, geographical area or season. </a:t>
            </a:r>
          </a:p>
          <a:p>
            <a:r>
              <a:rPr lang="en-AU" sz="2000" i="1" dirty="0">
                <a:solidFill>
                  <a:schemeClr val="tx1">
                    <a:lumMod val="95000"/>
                    <a:lumOff val="5000"/>
                  </a:schemeClr>
                </a:solidFill>
                <a:sym typeface="+mn-ea"/>
              </a:rPr>
              <a:t>Outbreaks are maintained by infectious agents that spread directly from person to person, from exposure to an animal reservoir or other environmental source, or via an insect or animal vector. Human behaviours nearly always contribute to such spread. </a:t>
            </a:r>
          </a:p>
          <a:p>
            <a:endParaRPr lang="en-IN" dirty="0"/>
          </a:p>
        </p:txBody>
      </p:sp>
    </p:spTree>
    <p:extLst>
      <p:ext uri="{BB962C8B-B14F-4D97-AF65-F5344CB8AC3E}">
        <p14:creationId xmlns:p14="http://schemas.microsoft.com/office/powerpoint/2010/main" val="191982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D443-6FCA-0978-F437-1493213525F6}"/>
              </a:ext>
            </a:extLst>
          </p:cNvPr>
          <p:cNvSpPr>
            <a:spLocks noGrp="1"/>
          </p:cNvSpPr>
          <p:nvPr>
            <p:ph type="title"/>
          </p:nvPr>
        </p:nvSpPr>
        <p:spPr>
          <a:xfrm>
            <a:off x="221893" y="142946"/>
            <a:ext cx="8520600" cy="572700"/>
          </a:xfrm>
        </p:spPr>
        <p:txBody>
          <a:bodyPr>
            <a:normAutofit fontScale="90000"/>
          </a:bodyPr>
          <a:lstStyle/>
          <a:p>
            <a:r>
              <a:rPr lang="en-US" dirty="0">
                <a:solidFill>
                  <a:srgbClr val="FF0000"/>
                </a:solidFill>
              </a:rPr>
              <a:t>Past outbreaks :</a:t>
            </a:r>
            <a:endParaRPr lang="en-IN" dirty="0">
              <a:solidFill>
                <a:srgbClr val="FF0000"/>
              </a:solidFill>
            </a:endParaRPr>
          </a:p>
        </p:txBody>
      </p:sp>
      <p:sp>
        <p:nvSpPr>
          <p:cNvPr id="3" name="Text Placeholder 2">
            <a:extLst>
              <a:ext uri="{FF2B5EF4-FFF2-40B4-BE49-F238E27FC236}">
                <a16:creationId xmlns:a16="http://schemas.microsoft.com/office/drawing/2014/main" id="{3F2D5CDC-45C2-1F90-5E97-2C115F68F40A}"/>
              </a:ext>
            </a:extLst>
          </p:cNvPr>
          <p:cNvSpPr>
            <a:spLocks noGrp="1"/>
          </p:cNvSpPr>
          <p:nvPr>
            <p:ph type="body" idx="1"/>
          </p:nvPr>
        </p:nvSpPr>
        <p:spPr>
          <a:xfrm>
            <a:off x="221893" y="715646"/>
            <a:ext cx="8610407" cy="4284908"/>
          </a:xfrm>
        </p:spPr>
        <p:txBody>
          <a:bodyPr>
            <a:noAutofit/>
          </a:bodyPr>
          <a:lstStyle/>
          <a:p>
            <a:r>
              <a:rPr lang="en-US" sz="2000" dirty="0">
                <a:solidFill>
                  <a:schemeClr val="tx1">
                    <a:lumMod val="95000"/>
                    <a:lumOff val="5000"/>
                  </a:schemeClr>
                </a:solidFill>
              </a:rPr>
              <a:t>Human Nipah virus (NiV) infection is an emerging zoonotic disease which was first recognized in a large outbreak in Malaysia and Singapore in 1998.</a:t>
            </a:r>
          </a:p>
          <a:p>
            <a:r>
              <a:rPr lang="en-US" sz="2000" dirty="0">
                <a:solidFill>
                  <a:schemeClr val="tx1">
                    <a:lumMod val="95000"/>
                    <a:lumOff val="5000"/>
                  </a:schemeClr>
                </a:solidFill>
              </a:rPr>
              <a:t>In INDIA , during 2001 and 2007 two outbreaks in human were reported from west Bengal. There is circumstantial evidence of human to human transmission in India in 2001.</a:t>
            </a:r>
          </a:p>
          <a:p>
            <a:r>
              <a:rPr lang="en-US" sz="2000" dirty="0">
                <a:solidFill>
                  <a:schemeClr val="tx1">
                    <a:lumMod val="95000"/>
                    <a:lumOff val="5000"/>
                  </a:schemeClr>
                </a:solidFill>
              </a:rPr>
              <a:t>During the outbreak in Siliguri, 33 health workers and hospital visitors become ill after exposure to patients with Nipah virus, which suggested it is nosocomial infection.</a:t>
            </a:r>
          </a:p>
          <a:p>
            <a:r>
              <a:rPr lang="en-US" sz="2000" dirty="0">
                <a:solidFill>
                  <a:schemeClr val="tx1">
                    <a:lumMod val="95000"/>
                    <a:lumOff val="5000"/>
                  </a:schemeClr>
                </a:solidFill>
              </a:rPr>
              <a:t>In 2018, an outbreak of Nipah virus was reported in the same Kozhikode and Malappuram districts of Kerala with 18 confirmed cases and 17 deaths.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89842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89807"/>
            <a:ext cx="8613321" cy="555172"/>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IN" b="1" dirty="0">
                <a:solidFill>
                  <a:srgbClr val="073763"/>
                </a:solidFill>
              </a:rPr>
              <a:t>E</a:t>
            </a:r>
            <a:r>
              <a:rPr lang="en" b="1" dirty="0">
                <a:solidFill>
                  <a:srgbClr val="073763"/>
                </a:solidFill>
              </a:rPr>
              <a:t>pidemiology </a:t>
            </a:r>
            <a:endParaRPr b="1" dirty="0">
              <a:solidFill>
                <a:srgbClr val="073763"/>
              </a:solidFill>
            </a:endParaRPr>
          </a:p>
        </p:txBody>
      </p:sp>
      <p:sp>
        <p:nvSpPr>
          <p:cNvPr id="61" name="Google Shape;61;p14"/>
          <p:cNvSpPr txBox="1"/>
          <p:nvPr/>
        </p:nvSpPr>
        <p:spPr>
          <a:xfrm>
            <a:off x="155850" y="734480"/>
            <a:ext cx="5632500" cy="3877954"/>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SzPts val="2000"/>
              <a:buChar char="●"/>
            </a:pPr>
            <a:r>
              <a:rPr lang="en" sz="2000" b="1" i="1" dirty="0"/>
              <a:t>AGENT :</a:t>
            </a:r>
            <a:r>
              <a:rPr lang="en" sz="2000" dirty="0"/>
              <a:t> Nipah is a </a:t>
            </a:r>
            <a:r>
              <a:rPr lang="en" sz="2000" b="1" dirty="0">
                <a:solidFill>
                  <a:srgbClr val="FF0000"/>
                </a:solidFill>
              </a:rPr>
              <a:t>zoonotic RNA</a:t>
            </a:r>
            <a:r>
              <a:rPr lang="en" sz="2000" dirty="0"/>
              <a:t> virus belonging to the </a:t>
            </a:r>
            <a:r>
              <a:rPr lang="en" sz="2000" b="1" i="1" dirty="0"/>
              <a:t>Paramyxoviridae</a:t>
            </a:r>
            <a:r>
              <a:rPr lang="en" sz="2000" dirty="0"/>
              <a:t> family under the genus </a:t>
            </a:r>
            <a:r>
              <a:rPr lang="en" sz="2000" b="1" i="1" dirty="0"/>
              <a:t>Henipavirus</a:t>
            </a:r>
          </a:p>
          <a:p>
            <a:pPr marL="457200" lvl="0" indent="-355600" algn="l" rtl="0">
              <a:lnSpc>
                <a:spcPct val="150000"/>
              </a:lnSpc>
              <a:spcBef>
                <a:spcPts val="0"/>
              </a:spcBef>
              <a:spcAft>
                <a:spcPts val="0"/>
              </a:spcAft>
              <a:buSzPts val="2000"/>
              <a:buChar char="●"/>
            </a:pPr>
            <a:r>
              <a:rPr lang="en" sz="2000" b="1" i="1" dirty="0"/>
              <a:t>SEASONALITY: </a:t>
            </a:r>
            <a:r>
              <a:rPr lang="en" sz="2000" dirty="0"/>
              <a:t>strongly implicated in NiV outbreak in Bangladesh and India. All of the outbreaks occur</a:t>
            </a:r>
            <a:r>
              <a:rPr lang="en-IN" sz="2000" dirty="0"/>
              <a:t>r</a:t>
            </a:r>
            <a:r>
              <a:rPr lang="en" sz="2000" dirty="0"/>
              <a:t>ed during the months of winter to spring(december to may).</a:t>
            </a:r>
            <a:endParaRPr sz="2000" b="1" i="1" dirty="0"/>
          </a:p>
          <a:p>
            <a:pPr marL="457200" lvl="0" indent="-355600" algn="l" rtl="0">
              <a:lnSpc>
                <a:spcPct val="150000"/>
              </a:lnSpc>
              <a:spcBef>
                <a:spcPts val="0"/>
              </a:spcBef>
              <a:spcAft>
                <a:spcPts val="0"/>
              </a:spcAft>
              <a:buSzPts val="2000"/>
              <a:buChar char="●"/>
            </a:pPr>
            <a:endParaRPr sz="2000" dirty="0"/>
          </a:p>
        </p:txBody>
      </p:sp>
      <p:pic>
        <p:nvPicPr>
          <p:cNvPr id="62" name="Google Shape;62;p14"/>
          <p:cNvPicPr preferRelativeResize="0"/>
          <p:nvPr/>
        </p:nvPicPr>
        <p:blipFill>
          <a:blip r:embed="rId3">
            <a:alphaModFix/>
          </a:blip>
          <a:stretch>
            <a:fillRect/>
          </a:stretch>
        </p:blipFill>
        <p:spPr>
          <a:xfrm>
            <a:off x="5788350" y="1368575"/>
            <a:ext cx="3010352" cy="30427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675" y="302079"/>
            <a:ext cx="4986946" cy="4490357"/>
          </a:xfrm>
          <a:prstGeom prst="rect">
            <a:avLst/>
          </a:prstGeom>
        </p:spPr>
        <p:txBody>
          <a:bodyPr spcFirstLastPara="1" wrap="square" lIns="91425" tIns="91425" rIns="91425" bIns="91425" anchor="t" anchorCtr="0">
            <a:normAutofit fontScale="85000" lnSpcReduction="10000"/>
          </a:bodyPr>
          <a:lstStyle/>
          <a:p>
            <a:pPr marL="0" lvl="0" indent="0" algn="l" rtl="0">
              <a:lnSpc>
                <a:spcPct val="150000"/>
              </a:lnSpc>
              <a:spcBef>
                <a:spcPts val="0"/>
              </a:spcBef>
              <a:spcAft>
                <a:spcPts val="0"/>
              </a:spcAft>
              <a:buNone/>
            </a:pPr>
            <a:r>
              <a:rPr lang="en-IN" sz="2000" b="1" dirty="0">
                <a:solidFill>
                  <a:schemeClr val="dk1"/>
                </a:solidFill>
              </a:rPr>
              <a:t>N</a:t>
            </a:r>
            <a:r>
              <a:rPr lang="en" sz="2000" b="1" dirty="0">
                <a:solidFill>
                  <a:schemeClr val="dk1"/>
                </a:solidFill>
              </a:rPr>
              <a:t>atural reservoir: </a:t>
            </a:r>
            <a:r>
              <a:rPr lang="en" sz="2000" dirty="0">
                <a:solidFill>
                  <a:schemeClr val="dk1"/>
                </a:solidFill>
              </a:rPr>
              <a:t>Laege fruit bats of pteropus genus are the natural reservoir of NiV.</a:t>
            </a:r>
          </a:p>
          <a:p>
            <a:pPr marL="0" lvl="0" indent="0" algn="l" rtl="0">
              <a:lnSpc>
                <a:spcPct val="150000"/>
              </a:lnSpc>
              <a:spcBef>
                <a:spcPts val="0"/>
              </a:spcBef>
              <a:spcAft>
                <a:spcPts val="0"/>
              </a:spcAft>
              <a:buNone/>
            </a:pPr>
            <a:r>
              <a:rPr lang="en" sz="2000" b="1" dirty="0">
                <a:solidFill>
                  <a:schemeClr val="dk1"/>
                </a:solidFill>
              </a:rPr>
              <a:t>Presumably, </a:t>
            </a:r>
            <a:r>
              <a:rPr lang="en" sz="2000" dirty="0">
                <a:solidFill>
                  <a:schemeClr val="dk1"/>
                </a:solidFill>
              </a:rPr>
              <a:t>pigs may become infected after consumption of partially bat eaten fruits that are drpped in pegsites.</a:t>
            </a:r>
            <a:endParaRPr lang="en" sz="2000" b="1" dirty="0">
              <a:solidFill>
                <a:schemeClr val="dk1"/>
              </a:solidFill>
            </a:endParaRPr>
          </a:p>
          <a:p>
            <a:pPr marL="0" lvl="0" indent="0" algn="l" rtl="0">
              <a:lnSpc>
                <a:spcPct val="150000"/>
              </a:lnSpc>
              <a:spcBef>
                <a:spcPts val="0"/>
              </a:spcBef>
              <a:spcAft>
                <a:spcPts val="0"/>
              </a:spcAft>
              <a:buNone/>
            </a:pPr>
            <a:r>
              <a:rPr lang="en" sz="2000" b="1" dirty="0">
                <a:solidFill>
                  <a:schemeClr val="dk1"/>
                </a:solidFill>
              </a:rPr>
              <a:t>Primary Animal Reservoir</a:t>
            </a:r>
            <a:endParaRPr sz="2000" dirty="0">
              <a:solidFill>
                <a:schemeClr val="dk1"/>
              </a:solidFill>
            </a:endParaRPr>
          </a:p>
          <a:p>
            <a:pPr marL="0" lvl="0" indent="0" algn="l" rtl="0">
              <a:lnSpc>
                <a:spcPct val="150000"/>
              </a:lnSpc>
              <a:spcBef>
                <a:spcPts val="1200"/>
              </a:spcBef>
              <a:spcAft>
                <a:spcPts val="0"/>
              </a:spcAft>
              <a:buNone/>
            </a:pPr>
            <a:r>
              <a:rPr lang="en" sz="2000" dirty="0">
                <a:solidFill>
                  <a:schemeClr val="dk1"/>
                </a:solidFill>
              </a:rPr>
              <a:t>Fruit Bats / Flying Foxes </a:t>
            </a:r>
            <a:endParaRPr sz="2000" dirty="0">
              <a:solidFill>
                <a:schemeClr val="dk1"/>
              </a:solidFill>
            </a:endParaRPr>
          </a:p>
          <a:p>
            <a:pPr marL="0" lvl="0" indent="0" algn="l" rtl="0">
              <a:lnSpc>
                <a:spcPct val="150000"/>
              </a:lnSpc>
              <a:spcBef>
                <a:spcPts val="1200"/>
              </a:spcBef>
              <a:spcAft>
                <a:spcPts val="0"/>
              </a:spcAft>
              <a:buNone/>
            </a:pPr>
            <a:r>
              <a:rPr lang="en" sz="2000" b="1" dirty="0">
                <a:solidFill>
                  <a:schemeClr val="dk1"/>
                </a:solidFill>
              </a:rPr>
              <a:t>Intermediate Host</a:t>
            </a:r>
            <a:endParaRPr sz="2000" b="1" dirty="0">
              <a:solidFill>
                <a:schemeClr val="dk1"/>
              </a:solidFill>
            </a:endParaRPr>
          </a:p>
          <a:p>
            <a:pPr marL="0" lvl="0" indent="0" algn="l" rtl="0">
              <a:lnSpc>
                <a:spcPct val="150000"/>
              </a:lnSpc>
              <a:spcBef>
                <a:spcPts val="1200"/>
              </a:spcBef>
              <a:spcAft>
                <a:spcPts val="1200"/>
              </a:spcAft>
              <a:buNone/>
            </a:pPr>
            <a:r>
              <a:rPr lang="en" sz="2000" dirty="0">
                <a:solidFill>
                  <a:schemeClr val="dk1"/>
                </a:solidFill>
              </a:rPr>
              <a:t> Pigs, Cats, Dogs, Horses</a:t>
            </a:r>
            <a:endParaRPr sz="2000" dirty="0">
              <a:solidFill>
                <a:schemeClr val="dk1"/>
              </a:solidFill>
            </a:endParaRPr>
          </a:p>
        </p:txBody>
      </p:sp>
      <p:pic>
        <p:nvPicPr>
          <p:cNvPr id="68" name="Google Shape;68;p15"/>
          <p:cNvPicPr preferRelativeResize="0"/>
          <p:nvPr/>
        </p:nvPicPr>
        <p:blipFill>
          <a:blip r:embed="rId3">
            <a:alphaModFix/>
          </a:blip>
          <a:stretch>
            <a:fillRect/>
          </a:stretch>
        </p:blipFill>
        <p:spPr>
          <a:xfrm>
            <a:off x="5445579" y="666646"/>
            <a:ext cx="3377098" cy="4022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rot="-6">
            <a:off x="2503738" y="1669102"/>
            <a:ext cx="1871514" cy="2954170"/>
          </a:xfrm>
          <a:prstGeom prst="rect">
            <a:avLst/>
          </a:prstGeom>
          <a:noFill/>
          <a:ln>
            <a:noFill/>
          </a:ln>
        </p:spPr>
      </p:pic>
      <p:pic>
        <p:nvPicPr>
          <p:cNvPr id="74" name="Google Shape;74;p16"/>
          <p:cNvPicPr preferRelativeResize="0"/>
          <p:nvPr/>
        </p:nvPicPr>
        <p:blipFill rotWithShape="1">
          <a:blip r:embed="rId4">
            <a:alphaModFix/>
          </a:blip>
          <a:srcRect l="12388"/>
          <a:stretch/>
        </p:blipFill>
        <p:spPr>
          <a:xfrm>
            <a:off x="4375250" y="1662925"/>
            <a:ext cx="4465599" cy="2873475"/>
          </a:xfrm>
          <a:prstGeom prst="rect">
            <a:avLst/>
          </a:prstGeom>
          <a:noFill/>
          <a:ln>
            <a:noFill/>
          </a:ln>
        </p:spPr>
      </p:pic>
      <p:sp>
        <p:nvSpPr>
          <p:cNvPr id="75" name="Google Shape;75;p16"/>
          <p:cNvSpPr txBox="1"/>
          <p:nvPr/>
        </p:nvSpPr>
        <p:spPr>
          <a:xfrm rot="924" flipH="1">
            <a:off x="4375300" y="4537007"/>
            <a:ext cx="4465500" cy="39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Geographic Distribution of Pteropus - NIPAH BELT</a:t>
            </a:r>
            <a:endParaRPr b="1"/>
          </a:p>
        </p:txBody>
      </p:sp>
      <p:sp>
        <p:nvSpPr>
          <p:cNvPr id="76" name="Google Shape;76;p16"/>
          <p:cNvSpPr txBox="1"/>
          <p:nvPr/>
        </p:nvSpPr>
        <p:spPr>
          <a:xfrm>
            <a:off x="830850" y="376406"/>
            <a:ext cx="7482300" cy="8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solidFill>
                  <a:srgbClr val="073763"/>
                </a:solidFill>
              </a:rPr>
              <a:t>Fruit bats, also called flying foxes, are the animal reservoir for NIPAH VIRUS in nature</a:t>
            </a:r>
            <a:endParaRPr sz="2100" b="1">
              <a:solidFill>
                <a:srgbClr val="073763"/>
              </a:solidFill>
            </a:endParaRPr>
          </a:p>
        </p:txBody>
      </p:sp>
      <p:pic>
        <p:nvPicPr>
          <p:cNvPr id="77" name="Google Shape;77;p16"/>
          <p:cNvPicPr preferRelativeResize="0"/>
          <p:nvPr/>
        </p:nvPicPr>
        <p:blipFill>
          <a:blip r:embed="rId5">
            <a:alphaModFix/>
          </a:blip>
          <a:stretch>
            <a:fillRect/>
          </a:stretch>
        </p:blipFill>
        <p:spPr>
          <a:xfrm>
            <a:off x="261651" y="1662925"/>
            <a:ext cx="2155107" cy="2873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2614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73763"/>
                </a:solidFill>
              </a:rPr>
              <a:t>TRANSMISSION</a:t>
            </a:r>
            <a:endParaRPr b="1">
              <a:solidFill>
                <a:srgbClr val="073763"/>
              </a:solidFill>
            </a:endParaRPr>
          </a:p>
        </p:txBody>
      </p:sp>
      <p:sp>
        <p:nvSpPr>
          <p:cNvPr id="83" name="Google Shape;83;p17"/>
          <p:cNvSpPr txBox="1">
            <a:spLocks noGrp="1"/>
          </p:cNvSpPr>
          <p:nvPr>
            <p:ph type="body" idx="1"/>
          </p:nvPr>
        </p:nvSpPr>
        <p:spPr>
          <a:xfrm>
            <a:off x="-6400" y="1074000"/>
            <a:ext cx="5122800" cy="38379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dk1"/>
              </a:buClr>
              <a:buSzPts val="1900"/>
              <a:buChar char="●"/>
            </a:pPr>
            <a:r>
              <a:rPr lang="en" sz="1900" b="1">
                <a:solidFill>
                  <a:srgbClr val="FF0000"/>
                </a:solidFill>
              </a:rPr>
              <a:t>DIRECT CONTACT</a:t>
            </a:r>
            <a:r>
              <a:rPr lang="en" sz="1900">
                <a:solidFill>
                  <a:schemeClr val="dk1"/>
                </a:solidFill>
              </a:rPr>
              <a:t> with body fluids </a:t>
            </a:r>
            <a:r>
              <a:rPr lang="en" sz="1900" b="1" i="1">
                <a:solidFill>
                  <a:schemeClr val="dk1"/>
                </a:solidFill>
              </a:rPr>
              <a:t>(Blood, Urine or Saliva) </a:t>
            </a:r>
            <a:r>
              <a:rPr lang="en" sz="1900" i="1">
                <a:solidFill>
                  <a:schemeClr val="dk1"/>
                </a:solidFill>
              </a:rPr>
              <a:t>of infected animals</a:t>
            </a:r>
            <a:endParaRPr sz="1900" i="1">
              <a:solidFill>
                <a:schemeClr val="dk1"/>
              </a:solidFill>
            </a:endParaRPr>
          </a:p>
          <a:p>
            <a:pPr marL="457200" lvl="0" indent="-349250" algn="l" rtl="0">
              <a:lnSpc>
                <a:spcPct val="150000"/>
              </a:lnSpc>
              <a:spcBef>
                <a:spcPts val="0"/>
              </a:spcBef>
              <a:spcAft>
                <a:spcPts val="0"/>
              </a:spcAft>
              <a:buClr>
                <a:schemeClr val="dk1"/>
              </a:buClr>
              <a:buSzPts val="1900"/>
              <a:buChar char="●"/>
            </a:pPr>
            <a:r>
              <a:rPr lang="en" sz="1900" b="1">
                <a:solidFill>
                  <a:srgbClr val="FF0000"/>
                </a:solidFill>
              </a:rPr>
              <a:t>CONSUMING FOOD PRODUCT</a:t>
            </a:r>
            <a:r>
              <a:rPr lang="en" sz="1900">
                <a:solidFill>
                  <a:schemeClr val="dk1"/>
                </a:solidFill>
              </a:rPr>
              <a:t> - </a:t>
            </a:r>
            <a:r>
              <a:rPr lang="en" sz="1900" b="1" i="1">
                <a:solidFill>
                  <a:schemeClr val="dk1"/>
                </a:solidFill>
              </a:rPr>
              <a:t>palm sap or fruit contaminated by an infected bat</a:t>
            </a:r>
            <a:endParaRPr sz="1900" b="1" i="1">
              <a:solidFill>
                <a:schemeClr val="dk1"/>
              </a:solidFill>
            </a:endParaRPr>
          </a:p>
          <a:p>
            <a:pPr marL="457200" lvl="0" indent="-349250" algn="l" rtl="0">
              <a:lnSpc>
                <a:spcPct val="150000"/>
              </a:lnSpc>
              <a:spcBef>
                <a:spcPts val="0"/>
              </a:spcBef>
              <a:spcAft>
                <a:spcPts val="0"/>
              </a:spcAft>
              <a:buClr>
                <a:schemeClr val="dk1"/>
              </a:buClr>
              <a:buSzPts val="1900"/>
              <a:buChar char="●"/>
            </a:pPr>
            <a:r>
              <a:rPr lang="en" sz="1900" b="1">
                <a:solidFill>
                  <a:srgbClr val="FF0000"/>
                </a:solidFill>
              </a:rPr>
              <a:t>CLOSE CONTACT</a:t>
            </a:r>
            <a:r>
              <a:rPr lang="en" sz="1900">
                <a:solidFill>
                  <a:schemeClr val="dk1"/>
                </a:solidFill>
              </a:rPr>
              <a:t> with infected person or their body fluids </a:t>
            </a:r>
            <a:r>
              <a:rPr lang="en" sz="1900" b="1" i="1">
                <a:solidFill>
                  <a:schemeClr val="dk1"/>
                </a:solidFill>
              </a:rPr>
              <a:t>(respiratory droplets, urine, or blood)</a:t>
            </a:r>
            <a:endParaRPr sz="1900" b="1" i="1">
              <a:solidFill>
                <a:schemeClr val="dk1"/>
              </a:solidFill>
            </a:endParaRPr>
          </a:p>
        </p:txBody>
      </p:sp>
      <p:pic>
        <p:nvPicPr>
          <p:cNvPr id="84" name="Google Shape;84;p17"/>
          <p:cNvPicPr preferRelativeResize="0"/>
          <p:nvPr/>
        </p:nvPicPr>
        <p:blipFill rotWithShape="1">
          <a:blip r:embed="rId3">
            <a:alphaModFix/>
          </a:blip>
          <a:srcRect t="10897"/>
          <a:stretch/>
        </p:blipFill>
        <p:spPr>
          <a:xfrm>
            <a:off x="5116400" y="834100"/>
            <a:ext cx="4034000" cy="430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74194"/>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73763"/>
                </a:solidFill>
              </a:rPr>
              <a:t>PATHOGENESIS</a:t>
            </a:r>
            <a:endParaRPr b="1">
              <a:solidFill>
                <a:srgbClr val="073763"/>
              </a:solidFill>
            </a:endParaRPr>
          </a:p>
        </p:txBody>
      </p:sp>
      <p:pic>
        <p:nvPicPr>
          <p:cNvPr id="90" name="Google Shape;90;p18"/>
          <p:cNvPicPr preferRelativeResize="0"/>
          <p:nvPr/>
        </p:nvPicPr>
        <p:blipFill>
          <a:blip r:embed="rId3">
            <a:alphaModFix/>
          </a:blip>
          <a:stretch>
            <a:fillRect/>
          </a:stretch>
        </p:blipFill>
        <p:spPr>
          <a:xfrm>
            <a:off x="624300" y="985600"/>
            <a:ext cx="7922950" cy="3886200"/>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5682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073763"/>
                </a:solidFill>
              </a:rPr>
              <a:t>CLINICAL FEATURES</a:t>
            </a:r>
            <a:endParaRPr b="1">
              <a:solidFill>
                <a:srgbClr val="073763"/>
              </a:solidFill>
            </a:endParaRPr>
          </a:p>
        </p:txBody>
      </p:sp>
      <p:sp>
        <p:nvSpPr>
          <p:cNvPr id="96" name="Google Shape;96;p19"/>
          <p:cNvSpPr txBox="1">
            <a:spLocks noGrp="1"/>
          </p:cNvSpPr>
          <p:nvPr>
            <p:ph type="body" idx="1"/>
          </p:nvPr>
        </p:nvSpPr>
        <p:spPr>
          <a:xfrm>
            <a:off x="0" y="1081125"/>
            <a:ext cx="5173200" cy="4062300"/>
          </a:xfrm>
          <a:prstGeom prst="rect">
            <a:avLst/>
          </a:prstGeom>
        </p:spPr>
        <p:txBody>
          <a:bodyPr spcFirstLastPara="1" wrap="square" lIns="91425" tIns="91425" rIns="91425" bIns="91425" anchor="t" anchorCtr="0">
            <a:normAutofit fontScale="85000" lnSpcReduction="10000"/>
          </a:bodyPr>
          <a:lstStyle/>
          <a:p>
            <a:pPr marL="457200" lvl="0" indent="-325755" algn="l" rtl="0">
              <a:lnSpc>
                <a:spcPct val="150000"/>
              </a:lnSpc>
              <a:spcBef>
                <a:spcPts val="0"/>
              </a:spcBef>
              <a:spcAft>
                <a:spcPts val="0"/>
              </a:spcAft>
              <a:buClr>
                <a:schemeClr val="dk1"/>
              </a:buClr>
              <a:buSzPct val="100000"/>
              <a:buChar char="●"/>
            </a:pPr>
            <a:r>
              <a:rPr lang="en" b="1" i="1" dirty="0">
                <a:solidFill>
                  <a:schemeClr val="dk1"/>
                </a:solidFill>
              </a:rPr>
              <a:t>Incubation Period : 6-21 days</a:t>
            </a:r>
            <a:endParaRPr b="1" i="1" dirty="0">
              <a:solidFill>
                <a:schemeClr val="dk1"/>
              </a:solidFill>
            </a:endParaRPr>
          </a:p>
          <a:p>
            <a:pPr marL="457200" lvl="0" indent="-325755" algn="l" rtl="0">
              <a:lnSpc>
                <a:spcPct val="150000"/>
              </a:lnSpc>
              <a:spcBef>
                <a:spcPts val="0"/>
              </a:spcBef>
              <a:spcAft>
                <a:spcPts val="0"/>
              </a:spcAft>
              <a:buClr>
                <a:schemeClr val="dk1"/>
              </a:buClr>
              <a:buSzPct val="100000"/>
              <a:buChar char="●"/>
            </a:pPr>
            <a:r>
              <a:rPr lang="en" dirty="0">
                <a:solidFill>
                  <a:schemeClr val="dk1"/>
                </a:solidFill>
              </a:rPr>
              <a:t>Fever, Altered mental status, Severe weakness, Headache, Respiratory distress, Cough, Vomiting, Muscle pain, Convulsion, Diarrhoea</a:t>
            </a:r>
            <a:r>
              <a:rPr lang="en" b="1" dirty="0">
                <a:solidFill>
                  <a:schemeClr val="dk1"/>
                </a:solidFill>
              </a:rPr>
              <a:t> </a:t>
            </a:r>
            <a:endParaRPr dirty="0">
              <a:solidFill>
                <a:schemeClr val="dk1"/>
              </a:solidFill>
            </a:endParaRPr>
          </a:p>
          <a:p>
            <a:pPr marL="457200" lvl="0" indent="-325755" algn="l" rtl="0">
              <a:lnSpc>
                <a:spcPct val="150000"/>
              </a:lnSpc>
              <a:spcBef>
                <a:spcPts val="0"/>
              </a:spcBef>
              <a:spcAft>
                <a:spcPts val="0"/>
              </a:spcAft>
              <a:buClr>
                <a:srgbClr val="FF0000"/>
              </a:buClr>
              <a:buSzPct val="100000"/>
              <a:buChar char="●"/>
            </a:pPr>
            <a:r>
              <a:rPr lang="en" b="1" dirty="0">
                <a:solidFill>
                  <a:srgbClr val="FF0000"/>
                </a:solidFill>
              </a:rPr>
              <a:t>Syndromic Presentations - ARDS, Myocarditis and Encephalitis. </a:t>
            </a:r>
            <a:endParaRPr i="1" u="sng" dirty="0">
              <a:solidFill>
                <a:srgbClr val="FF0000"/>
              </a:solidFill>
            </a:endParaRPr>
          </a:p>
          <a:p>
            <a:pPr marL="457200" lvl="0" indent="-325755" algn="l" rtl="0">
              <a:lnSpc>
                <a:spcPct val="150000"/>
              </a:lnSpc>
              <a:spcBef>
                <a:spcPts val="0"/>
              </a:spcBef>
              <a:spcAft>
                <a:spcPts val="0"/>
              </a:spcAft>
              <a:buClr>
                <a:schemeClr val="dk1"/>
              </a:buClr>
              <a:buSzPct val="100000"/>
              <a:buChar char="●"/>
            </a:pPr>
            <a:r>
              <a:rPr lang="en" b="1" i="1" dirty="0">
                <a:solidFill>
                  <a:schemeClr val="dk1"/>
                </a:solidFill>
              </a:rPr>
              <a:t>Encephalitis and seizures occur in severe cases, progressing to coma within 24 to 48 hours.</a:t>
            </a:r>
            <a:endParaRPr b="1" i="1" dirty="0">
              <a:solidFill>
                <a:schemeClr val="dk1"/>
              </a:solidFill>
            </a:endParaRPr>
          </a:p>
          <a:p>
            <a:pPr marL="457200" lvl="0" indent="-325755" algn="l" rtl="0">
              <a:lnSpc>
                <a:spcPct val="150000"/>
              </a:lnSpc>
              <a:spcBef>
                <a:spcPts val="0"/>
              </a:spcBef>
              <a:spcAft>
                <a:spcPts val="0"/>
              </a:spcAft>
              <a:buClr>
                <a:schemeClr val="dk1"/>
              </a:buClr>
              <a:buSzPct val="100000"/>
              <a:buChar char="●"/>
            </a:pPr>
            <a:r>
              <a:rPr lang="en" i="1" u="sng" dirty="0">
                <a:solidFill>
                  <a:schemeClr val="dk1"/>
                </a:solidFill>
              </a:rPr>
              <a:t>Patients can present with fever alone</a:t>
            </a:r>
            <a:endParaRPr i="1" u="sng" dirty="0">
              <a:solidFill>
                <a:schemeClr val="dk1"/>
              </a:solidFill>
            </a:endParaRPr>
          </a:p>
          <a:p>
            <a:pPr marL="457200" lvl="0" indent="-325755" algn="l" rtl="0">
              <a:lnSpc>
                <a:spcPct val="150000"/>
              </a:lnSpc>
              <a:spcBef>
                <a:spcPts val="0"/>
              </a:spcBef>
              <a:spcAft>
                <a:spcPts val="0"/>
              </a:spcAft>
              <a:buClr>
                <a:schemeClr val="dk1"/>
              </a:buClr>
              <a:buSzPct val="100000"/>
              <a:buChar char="●"/>
            </a:pPr>
            <a:r>
              <a:rPr lang="en" dirty="0">
                <a:solidFill>
                  <a:schemeClr val="dk1"/>
                </a:solidFill>
              </a:rPr>
              <a:t>Any patient coming with fever &amp; any other symptom with an epidemiological link &amp; contact H/O must be treated as NiV infection</a:t>
            </a:r>
            <a:endParaRPr dirty="0">
              <a:solidFill>
                <a:schemeClr val="dk1"/>
              </a:solidFill>
            </a:endParaRPr>
          </a:p>
        </p:txBody>
      </p:sp>
      <p:pic>
        <p:nvPicPr>
          <p:cNvPr id="97" name="Google Shape;97;p19"/>
          <p:cNvPicPr preferRelativeResize="0"/>
          <p:nvPr/>
        </p:nvPicPr>
        <p:blipFill>
          <a:blip r:embed="rId3">
            <a:alphaModFix/>
          </a:blip>
          <a:stretch>
            <a:fillRect/>
          </a:stretch>
        </p:blipFill>
        <p:spPr>
          <a:xfrm>
            <a:off x="5173200" y="1081124"/>
            <a:ext cx="3659100" cy="3860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On-screen Show (16:9)</PresentationFormat>
  <Paragraphs>76</Paragraphs>
  <Slides>18</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Outbreak of  Nipah Virus:  A Deadly Zoonotic Pathogen</vt:lpstr>
      <vt:lpstr>What’s an outbreak?</vt:lpstr>
      <vt:lpstr>Past outbreaks :</vt:lpstr>
      <vt:lpstr>Epidemiology </vt:lpstr>
      <vt:lpstr>PowerPoint Presentation</vt:lpstr>
      <vt:lpstr>PowerPoint Presentation</vt:lpstr>
      <vt:lpstr>TRANSMISSION</vt:lpstr>
      <vt:lpstr>PATHOGENESIS</vt:lpstr>
      <vt:lpstr>CLINICAL FEATURES</vt:lpstr>
      <vt:lpstr>PowerPoint Presentation</vt:lpstr>
      <vt:lpstr>DIAGNOSIS</vt:lpstr>
      <vt:lpstr>TREATMENT</vt:lpstr>
      <vt:lpstr>PowerPoint Presentation</vt:lpstr>
      <vt:lpstr>Case definition:</vt:lpstr>
      <vt:lpstr>Probable Nipah case:</vt:lpstr>
      <vt:lpstr>Confirmed Nipah case:</vt:lpstr>
      <vt:lpstr>PREVENTIVE MEASURES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Outbreak of  Nipah Virus:  A Deadly Zoonotic Pathogen</dc:title>
  <cp:lastModifiedBy>Madhumitha B</cp:lastModifiedBy>
  <cp:revision>1</cp:revision>
  <dcterms:modified xsi:type="dcterms:W3CDTF">2023-09-20T17:41:26Z</dcterms:modified>
</cp:coreProperties>
</file>