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8" r:id="rId5"/>
    <p:sldId id="260" r:id="rId6"/>
    <p:sldId id="262" r:id="rId7"/>
    <p:sldId id="273" r:id="rId8"/>
    <p:sldId id="267" r:id="rId9"/>
    <p:sldId id="271" r:id="rId10"/>
    <p:sldId id="264" r:id="rId11"/>
    <p:sldId id="272" r:id="rId12"/>
    <p:sldId id="265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>
      <p:cViewPr>
        <p:scale>
          <a:sx n="60" d="100"/>
          <a:sy n="60" d="100"/>
        </p:scale>
        <p:origin x="82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FA0-7494-E2AA-98C1-51FBFD400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7A9EF-A5B0-81E2-9D31-7B9C9C034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A3B35-45B9-63A2-67CC-EB254BA0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1EE50-DC71-47FF-CFAE-6A5C30DB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B573-5BC7-0EF6-BD08-4DB2D8CC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3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D4DB-1554-FA44-34E5-89E8B15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35834-F795-997D-5F8D-FEAD68DF5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B7B5-4989-9C65-38EC-11DE4026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64D19-81C5-00CC-6947-5D987388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CB3B-C152-19A6-6443-9FDBC8F3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8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22489-139B-B42E-B8EF-8B6ACE2C1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F9250-AC8C-5741-E91A-3910178EB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917C7-2549-7824-1C37-13BAE487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254D-6154-F56A-2E04-4F543E22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5C527-9232-D35F-AD0E-422F6FF0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6435-B416-CA59-FA98-2B2AB44A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9012-65DA-8426-C145-40DDB8A9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0C96F-0DFB-C589-CE90-65D87327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E5C6-2749-5063-E212-83EC322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36FC1-983E-8DAD-3D47-7E7D22C6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0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7261-CDFD-8ECD-5B8B-EEB71454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6A28-11BB-F50C-13F7-32990A4EA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26D23-F548-2850-F37E-347A8E38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39DC4-1791-CA99-D28C-26AF7C93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29E7D-523B-880F-38B6-DCE190CC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4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E734-9128-9559-720F-C1696790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BB4A2-4A90-74C0-8A16-292E98E7C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BF9D8-23AD-67BF-FE7D-EFE8FC99E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1A024-065D-4A67-B9A8-F6F889F3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377F9-CD66-86C7-DA6A-ED88FF8D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36DC7-EAD6-F9BE-A0AB-3781533A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3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F79E-4132-86E4-3CAB-45749E2F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8F3CB-E866-84B1-2B74-309581039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A6D8F-36B7-E00D-0368-6396C697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32732-9F0C-4B3B-2CFB-ABDCBC6F5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DDFBD-7ACC-731E-1E3A-A62A93F3C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7FDF-EACD-9D55-8D84-7E9E19FA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07868-0213-DAC3-8D4E-C1E926AE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F86DD-FF72-EDCE-8D67-83038998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F3CC-5E1A-7967-C67E-1240DFD0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F145-F2DC-DBB8-CE55-B9C5C0C0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42BAB-9BED-8BBA-CF84-403DF8D8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86C9D-F92C-C3BF-3EAA-14BCC0D5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79C0C-BDBB-8208-7161-105CF6F6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26E9A-A2A2-994D-9AF3-E0A86C69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815C8-84C9-CCB0-C00D-A0792C25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7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68B7-FA3E-23F9-6BD9-AFB1BBE3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21FB-B664-A86C-1EB7-57FEC86B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CF577-33FD-2B00-80D0-A5EB4D94B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93E8C-39FB-1A01-2AA3-66DCB93E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5866F-544E-2CB7-49C6-E37A4CE5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F985D-07EE-6777-9199-DF715812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3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5C91-EEC6-4120-0489-9FEE3245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521C8-3D4F-7B46-B5BE-1D2F81F34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674F5-7A3E-FE22-0925-E1E5B58C3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55098-0142-36FE-182E-E4DCEDE8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932D-7149-4DB3-9911-456B5FB88A5A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0485D-F95C-2921-C12D-E1744106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6BC53-9A6E-1260-EE5E-4B9741FE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2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995F5-02EB-3950-154D-A74CD423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5B5BA-01A4-E77A-1EA9-F1928DC78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9C573-59A0-2BB6-2926-3BE62CFDA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932D-7149-4DB3-9911-456B5FB88A5A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B3998-C4B8-9720-38AC-0CEDE6D7C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F7B0E-A353-6273-2A62-8E2C66B7A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9-C85B-4D7C-A31D-6C68F760F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6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"/>
            <a:ext cx="6096000" cy="1089025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SSM INSTITUTE OF ENGINEERING AND TECHNOLOGY</a:t>
            </a:r>
            <a:b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DINDIGUL  - 624 002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229600" cy="8382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Department of Electronics and Communication Engineering</a:t>
            </a:r>
          </a:p>
        </p:txBody>
      </p:sp>
      <p:pic>
        <p:nvPicPr>
          <p:cNvPr id="4" name="Picture 3" descr="logo a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447800" cy="1600200"/>
          </a:xfrm>
          <a:prstGeom prst="rect">
            <a:avLst/>
          </a:prstGeom>
        </p:spPr>
      </p:pic>
      <p:pic>
        <p:nvPicPr>
          <p:cNvPr id="5" name="Picture 4" descr="ssm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228600"/>
            <a:ext cx="1343025" cy="115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23622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 Deep Learning Based Approach for Grading of Diabetic Retinopathy Using Large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Fundus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Image Dataset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886200"/>
            <a:ext cx="2762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Guided By,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Mr.Manikandan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,AP/ECE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SSMIET.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3886200"/>
            <a:ext cx="36279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Presented By,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Keerthana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(922119106039)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Madhumitha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 (922119106051)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Mahalakshmi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 M (922119106052)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Malini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 (922119106053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AA6A90-D279-C977-19E2-45D2D3B9E2C4}"/>
              </a:ext>
            </a:extLst>
          </p:cNvPr>
          <p:cNvSpPr txBox="1"/>
          <p:nvPr/>
        </p:nvSpPr>
        <p:spPr>
          <a:xfrm>
            <a:off x="533400" y="1524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 PHASE 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081F6-7ED4-07C8-D443-1874DD275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51114"/>
            <a:ext cx="86868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C17548-E0BF-8D0E-ED23-09DA5BB85A79}"/>
              </a:ext>
            </a:extLst>
          </p:cNvPr>
          <p:cNvSpPr txBox="1"/>
          <p:nvPr/>
        </p:nvSpPr>
        <p:spPr>
          <a:xfrm>
            <a:off x="0" y="3962400"/>
            <a:ext cx="91378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b="1" dirty="0"/>
              <a:t>DATA AUGMENTATION </a:t>
            </a:r>
            <a:r>
              <a:rPr lang="en-US" sz="2000" dirty="0"/>
              <a:t>– Flipping to 90 degree, rotating image by (0,180) degree.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CLAHE</a:t>
            </a:r>
            <a:r>
              <a:rPr lang="en-US" sz="2000" dirty="0"/>
              <a:t> – Algorithm used Contrast Limited Adaptive Histogram Equalization.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SCALING</a:t>
            </a:r>
            <a:r>
              <a:rPr lang="en-US" sz="2000" dirty="0"/>
              <a:t> – Pixel Size [300 PIXELS OR 500PIXELS].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COLOUR NORMALIZATION AND BACKGROUND REMOVAL </a:t>
            </a:r>
            <a:r>
              <a:rPr lang="en-US" sz="2000" dirty="0"/>
              <a:t>– Removed Background and Unwanted Details.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Gray Scale Mapping </a:t>
            </a:r>
            <a:r>
              <a:rPr lang="en-US" sz="2000" dirty="0"/>
              <a:t>– Local Average to 50% Gray Scale image.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Resizing </a:t>
            </a:r>
            <a:r>
              <a:rPr lang="en-US" sz="2000" dirty="0"/>
              <a:t>– Finally we Resized to 256 x 256.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6178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00607D-8ACA-3190-C171-1B2545FFF152}"/>
              </a:ext>
            </a:extLst>
          </p:cNvPr>
          <p:cNvSpPr txBox="1"/>
          <p:nvPr/>
        </p:nvSpPr>
        <p:spPr>
          <a:xfrm flipH="1">
            <a:off x="533400" y="228601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52714-D96D-2645-F052-38F49788365F}"/>
              </a:ext>
            </a:extLst>
          </p:cNvPr>
          <p:cNvSpPr txBox="1"/>
          <p:nvPr/>
        </p:nvSpPr>
        <p:spPr>
          <a:xfrm>
            <a:off x="914400" y="986135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CONVOLUTION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MAXPOOLING LAYER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ACTIVATION LAYER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DROUPOUT LAYER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FULLY CONNECTED LAYER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FEATURE VECTOR</a:t>
            </a:r>
          </a:p>
        </p:txBody>
      </p:sp>
    </p:spTree>
    <p:extLst>
      <p:ext uri="{BB962C8B-B14F-4D97-AF65-F5344CB8AC3E}">
        <p14:creationId xmlns:p14="http://schemas.microsoft.com/office/powerpoint/2010/main" val="2131207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F6E811-BF5E-ED43-232D-0D640F5CC724}"/>
              </a:ext>
            </a:extLst>
          </p:cNvPr>
          <p:cNvSpPr txBox="1"/>
          <p:nvPr/>
        </p:nvSpPr>
        <p:spPr>
          <a:xfrm>
            <a:off x="304800" y="32859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FFCE17-16B4-4852-B732-4C24CA55D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05" y="885825"/>
            <a:ext cx="72771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5F246F-427A-2939-76B7-F7E98BF25048}"/>
              </a:ext>
            </a:extLst>
          </p:cNvPr>
          <p:cNvSpPr txBox="1"/>
          <p:nvPr/>
        </p:nvSpPr>
        <p:spPr>
          <a:xfrm>
            <a:off x="457200" y="4572000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 Colored Fundus image(256 x 256 x3) is fed to the CCN as input.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The output map is sequentially forwarded from the previous one to the next four classifiers within the CCN.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The new test color fundus image moves node-wise and ultimately reaches one of the five leaf nodes (terminal nodes) for final decision-making.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Finally, it can be classified among one the five classes: Normal, Mild, Moderate, Severe, and Proliferative.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2E3806-B5D7-35DC-677E-18F87BFF831B}"/>
              </a:ext>
            </a:extLst>
          </p:cNvPr>
          <p:cNvSpPr/>
          <p:nvPr/>
        </p:nvSpPr>
        <p:spPr>
          <a:xfrm>
            <a:off x="4831081" y="160495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E33FF9-279E-F8E3-36F2-1FB3A0B7AD0E}"/>
              </a:ext>
            </a:extLst>
          </p:cNvPr>
          <p:cNvSpPr txBox="1"/>
          <p:nvPr/>
        </p:nvSpPr>
        <p:spPr>
          <a:xfrm>
            <a:off x="457200" y="762000"/>
            <a:ext cx="83058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REFERENCES:      </a:t>
            </a:r>
          </a:p>
          <a:p>
            <a:r>
              <a:rPr lang="en-IN" dirty="0"/>
              <a:t> </a:t>
            </a:r>
            <a:r>
              <a:rPr lang="en-IN" sz="2000" b="1" dirty="0"/>
              <a:t>1. Taylor, R. &amp; Batey, D. Handbook of Retinal Screening in Diabetes: Diagnosis and Management. Wiley (2021).       </a:t>
            </a:r>
          </a:p>
          <a:p>
            <a:endParaRPr lang="en-IN" sz="2000" b="1" dirty="0"/>
          </a:p>
          <a:p>
            <a:r>
              <a:rPr lang="en-IN" sz="2000" b="1" dirty="0"/>
              <a:t>2. Wang, F., </a:t>
            </a:r>
            <a:r>
              <a:rPr lang="en-IN" sz="2000" b="1" dirty="0" err="1"/>
              <a:t>Casalino</a:t>
            </a:r>
            <a:r>
              <a:rPr lang="en-IN" sz="2000" b="1" dirty="0"/>
              <a:t>, L. P. &amp; Khullar, D. Deep Learning in Medicine-Promise, Progress, and Challenges. JAMA Intern Med. (2020).      </a:t>
            </a:r>
          </a:p>
          <a:p>
            <a:endParaRPr lang="en-IN" sz="2000" b="1" dirty="0"/>
          </a:p>
          <a:p>
            <a:r>
              <a:rPr lang="en-IN" sz="2000" b="1" dirty="0"/>
              <a:t>3. Guan, M. Y., Gulshan, V., Dai, A. M. &amp; Hinton, G. E. Who Said What: </a:t>
            </a:r>
            <a:r>
              <a:rPr lang="en-IN" sz="2000" b="1" dirty="0" err="1"/>
              <a:t>Modeling</a:t>
            </a:r>
            <a:r>
              <a:rPr lang="en-IN" sz="2000" b="1" dirty="0"/>
              <a:t> Individual </a:t>
            </a:r>
            <a:r>
              <a:rPr lang="en-IN" sz="2000" b="1" dirty="0" err="1"/>
              <a:t>Labelers</a:t>
            </a:r>
            <a:r>
              <a:rPr lang="en-IN" sz="2000" b="1" dirty="0"/>
              <a:t> Improves Classification. </a:t>
            </a:r>
            <a:r>
              <a:rPr lang="en-IN" sz="2000" b="1" dirty="0" err="1"/>
              <a:t>arXiv</a:t>
            </a:r>
            <a:r>
              <a:rPr lang="en-IN" sz="2000" b="1" dirty="0"/>
              <a:t> e-prints., https://ui.adsabs.harvard.edu/\#abs/2017arXiv170308774G. (Accessed March 01, 2020).</a:t>
            </a:r>
          </a:p>
        </p:txBody>
      </p:sp>
    </p:spTree>
    <p:extLst>
      <p:ext uri="{BB962C8B-B14F-4D97-AF65-F5344CB8AC3E}">
        <p14:creationId xmlns:p14="http://schemas.microsoft.com/office/powerpoint/2010/main" val="401430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609600"/>
            <a:ext cx="3531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OBJECTIVE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7C838-6678-CD40-D8A7-3F091F2B004B}"/>
              </a:ext>
            </a:extLst>
          </p:cNvPr>
          <p:cNvSpPr txBox="1"/>
          <p:nvPr/>
        </p:nvSpPr>
        <p:spPr>
          <a:xfrm>
            <a:off x="685800" y="1329413"/>
            <a:ext cx="8153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 classify the severity of Diabetic Retinopathy (DR) which causes severe vision loss to diabetic patient. It is classified based on Deep Learning by using Large Fundus Image Dataset.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1D49BE-65B5-864F-BC21-342A2D10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210039"/>
            <a:ext cx="3692777" cy="30383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609600"/>
            <a:ext cx="3877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447800"/>
            <a:ext cx="716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Diabetic Retinopathy (DR) is a chronic eye disease, commonly found in elderly people (age 50 or above), and can cause severe visual impairments or even blindness if not treated at an early stage [1].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DR is caused by the blood vessels rupturing due to high blood sugar levels.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DR is classified into two types, i.e., Proliferative  and Non Proliferative Diabetic Retinopathy (NPDR).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PDR which results in complete blindness.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NPDR is graded into three stages ,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)Mild  (ii)Moderate  (iii)Severe NPDR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Severe NPDR is transmitted into PDR due to lack of proper and timely treatment.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379BE8-0760-2897-CE44-8160AA0C8F5A}"/>
              </a:ext>
            </a:extLst>
          </p:cNvPr>
          <p:cNvSpPr txBox="1"/>
          <p:nvPr/>
        </p:nvSpPr>
        <p:spPr>
          <a:xfrm>
            <a:off x="457200" y="457201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DIABETIC RETINOPATHY 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34DE47-E62B-FAC9-6ACA-1922D812A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458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7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8314" y="304800"/>
            <a:ext cx="6033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        </a:t>
            </a:r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74016"/>
              </p:ext>
            </p:extLst>
          </p:nvPr>
        </p:nvGraphicFramePr>
        <p:xfrm>
          <a:off x="762000" y="1066801"/>
          <a:ext cx="7924800" cy="548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3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500">
                <a:tc>
                  <a:txBody>
                    <a:bodyPr/>
                    <a:lstStyle/>
                    <a:p>
                      <a:r>
                        <a:rPr lang="en-US" dirty="0"/>
                        <a:t>Deep convolutional neural networks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Diabetic Retinopathy (DR) is a chronic eye disease, commonly found in elderly people (age 50 or above), and can cause severe visual impairments or even blindness if not treated at an early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Gonzalez, R.C on 2018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IN" dirty="0"/>
                        <a:t>IEEE Signal Process)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600">
                <a:tc>
                  <a:txBody>
                    <a:bodyPr/>
                    <a:lstStyle/>
                    <a:p>
                      <a:r>
                        <a:rPr lang="en-US" dirty="0"/>
                        <a:t>Diabetic Retinopathy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Among these 387 million people, 93 million people are with </a:t>
                      </a:r>
                      <a:r>
                        <a:rPr lang="en-US"/>
                        <a:t>positive DR.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Shukla, U.V.; Tripathy, K on 2022(https://www.ncbi.nlm.nih.gov)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459">
                <a:tc>
                  <a:txBody>
                    <a:bodyPr/>
                    <a:lstStyle/>
                    <a:p>
                      <a:r>
                        <a:rPr lang="en-US" dirty="0"/>
                        <a:t>A Deep Learning Based Pipeline for Image Grading of Diabetic Retinopathy.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developed techniques covered conventional image processing machine learning, optimization, deep learning, and now explainable models. Wang Yu, proposed a research [6]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Wang, Y.; Wang, G.A.; Fan, W.; Li, J on 2018(</a:t>
                      </a:r>
                      <a:r>
                        <a:rPr lang="en-US" dirty="0"/>
                        <a:t>International Conference, ICSH, Shenzhen, China)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92923"/>
              </p:ext>
            </p:extLst>
          </p:nvPr>
        </p:nvGraphicFramePr>
        <p:xfrm>
          <a:off x="76200" y="36147"/>
          <a:ext cx="8915400" cy="659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5335">
                <a:tc>
                  <a:txBody>
                    <a:bodyPr/>
                    <a:lstStyle/>
                    <a:p>
                      <a:r>
                        <a:rPr lang="en-US" dirty="0"/>
                        <a:t>Diabetic Retinopathy Image Classification Using Support Vector Machine.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a different approach that focused only on important</a:t>
                      </a:r>
                    </a:p>
                    <a:p>
                      <a:r>
                        <a:rPr lang="en-US" dirty="0"/>
                        <a:t>features and exudates on retina to predict the condition of the disease, since they play</a:t>
                      </a:r>
                    </a:p>
                    <a:p>
                      <a:r>
                        <a:rPr lang="en-US" dirty="0"/>
                        <a:t>a significant role in detecting the severity of disease.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Behera, M.K.; Chakravarty, S</a:t>
                      </a:r>
                      <a:r>
                        <a:rPr lang="en-US" dirty="0"/>
                        <a:t> on 2020</a:t>
                      </a:r>
                    </a:p>
                    <a:p>
                      <a:r>
                        <a:rPr lang="en-US" dirty="0"/>
                        <a:t>(https://ieeexplore.ieee.org)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0196">
                <a:tc>
                  <a:txBody>
                    <a:bodyPr/>
                    <a:lstStyle/>
                    <a:p>
                      <a:r>
                        <a:rPr lang="en-US" dirty="0"/>
                        <a:t>Diabetic Retinopathy Stages Classification using Improved Deep Learning.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Worked on basic CNN architecture of VGG and achieved</a:t>
                      </a:r>
                    </a:p>
                    <a:p>
                      <a:r>
                        <a:rPr lang="en-US" dirty="0"/>
                        <a:t>an accuracy of 99.9% using the </a:t>
                      </a:r>
                      <a:r>
                        <a:rPr lang="en-US" dirty="0" err="1"/>
                        <a:t>Messidor</a:t>
                      </a:r>
                      <a:r>
                        <a:rPr lang="en-US" dirty="0"/>
                        <a:t> dataset and 98% accuracy using the Kaggle</a:t>
                      </a:r>
                    </a:p>
                    <a:p>
                      <a:r>
                        <a:rPr lang="en-US" dirty="0"/>
                        <a:t>dataset.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Sudarmadji</a:t>
                      </a:r>
                      <a:r>
                        <a:rPr lang="en-US" dirty="0"/>
                        <a:t>, P.W.; </a:t>
                      </a:r>
                      <a:r>
                        <a:rPr lang="en-US" dirty="0" err="1"/>
                        <a:t>Pakan</a:t>
                      </a:r>
                      <a:r>
                        <a:rPr lang="en-US" dirty="0"/>
                        <a:t>, P.D.; </a:t>
                      </a:r>
                      <a:r>
                        <a:rPr lang="en-US" dirty="0" err="1"/>
                        <a:t>Dillak</a:t>
                      </a:r>
                      <a:r>
                        <a:rPr lang="en-US" dirty="0"/>
                        <a:t>, R.Y. on 2020</a:t>
                      </a:r>
                    </a:p>
                    <a:p>
                      <a:r>
                        <a:rPr lang="en-US" dirty="0"/>
                        <a:t>(https://dx.doi.org)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525">
                <a:tc>
                  <a:txBody>
                    <a:bodyPr/>
                    <a:lstStyle/>
                    <a:p>
                      <a:r>
                        <a:rPr lang="en-US" dirty="0"/>
                        <a:t>Automated Diabetic Retinopathy Grading using </a:t>
                      </a:r>
                      <a:r>
                        <a:rPr lang="en-US" dirty="0" err="1"/>
                        <a:t>Resnet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Pre-processed the images using normalization and augmentation, followed by feature extraction.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Elswah</a:t>
                      </a:r>
                      <a:r>
                        <a:rPr lang="en-US" dirty="0"/>
                        <a:t>, D.K.; </a:t>
                      </a:r>
                      <a:r>
                        <a:rPr lang="en-US" dirty="0" err="1"/>
                        <a:t>Elnakib</a:t>
                      </a:r>
                      <a:r>
                        <a:rPr lang="en-US" dirty="0"/>
                        <a:t>, A.A.; </a:t>
                      </a:r>
                      <a:r>
                        <a:rPr lang="en-US" dirty="0" err="1"/>
                        <a:t>Moustafa</a:t>
                      </a:r>
                      <a:r>
                        <a:rPr lang="en-US" dirty="0"/>
                        <a:t>, H.E. on 2020</a:t>
                      </a:r>
                    </a:p>
                    <a:p>
                      <a:r>
                        <a:rPr lang="en-US" dirty="0"/>
                        <a:t>(https://ieeexplore.ieee.org)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3D9A01-3A4F-7501-86C8-FF4EB970C95D}"/>
              </a:ext>
            </a:extLst>
          </p:cNvPr>
          <p:cNvSpPr txBox="1"/>
          <p:nvPr/>
        </p:nvSpPr>
        <p:spPr>
          <a:xfrm>
            <a:off x="685800" y="6858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252807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134E6-43F2-8E89-E07A-72D53E27A7C8}"/>
              </a:ext>
            </a:extLst>
          </p:cNvPr>
          <p:cNvSpPr txBox="1"/>
          <p:nvPr/>
        </p:nvSpPr>
        <p:spPr>
          <a:xfrm>
            <a:off x="609600" y="60960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/>
              <a:t>MATLAB(2021)</a:t>
            </a:r>
          </a:p>
          <a:p>
            <a:pPr algn="just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/>
              <a:t>Two Public Dataset INDIAN DIABETIC RETINOPATHY IMAGE DATASET(</a:t>
            </a:r>
            <a:r>
              <a:rPr lang="en-IN" b="1" dirty="0" err="1"/>
              <a:t>IDRiD</a:t>
            </a:r>
            <a:r>
              <a:rPr lang="en-IN" b="1" dirty="0"/>
              <a:t>) and MESSIDOR DATABASE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/>
              <a:t> INDIAN DIABETIC RETINOPATHY IMAGE DATASET(</a:t>
            </a:r>
            <a:r>
              <a:rPr lang="en-IN" b="1" dirty="0" err="1"/>
              <a:t>IDRiD</a:t>
            </a:r>
            <a:r>
              <a:rPr lang="en-IN" b="1" dirty="0"/>
              <a:t>) Contains 516 Retina images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/>
              <a:t>MESSIDOR DATABASE Contains 1748 Retina images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7E84A-C3AD-041D-AA06-C854B04F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64" y="3265842"/>
            <a:ext cx="5191235" cy="2525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889B4A-BF48-9A2D-6393-A93A4CFEB9BE}"/>
              </a:ext>
            </a:extLst>
          </p:cNvPr>
          <p:cNvSpPr txBox="1"/>
          <p:nvPr/>
        </p:nvSpPr>
        <p:spPr>
          <a:xfrm>
            <a:off x="703596" y="2887068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DATASET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C27307-E59D-7098-F1F2-E99A5F98AC31}"/>
              </a:ext>
            </a:extLst>
          </p:cNvPr>
          <p:cNvSpPr txBox="1"/>
          <p:nvPr/>
        </p:nvSpPr>
        <p:spPr>
          <a:xfrm>
            <a:off x="457200" y="51162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BLOCK DIAGRAM OF PROPOSED METHOD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 descr="&#10;">
            <a:extLst>
              <a:ext uri="{FF2B5EF4-FFF2-40B4-BE49-F238E27FC236}">
                <a16:creationId xmlns:a16="http://schemas.microsoft.com/office/drawing/2014/main" id="{418EFD87-10B2-77E1-E81D-3E58805A3A7D}"/>
              </a:ext>
            </a:extLst>
          </p:cNvPr>
          <p:cNvSpPr/>
          <p:nvPr/>
        </p:nvSpPr>
        <p:spPr>
          <a:xfrm>
            <a:off x="3060901" y="1508441"/>
            <a:ext cx="2362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IN" sz="24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9E00DF-4C5F-E462-B677-5F056360EB95}"/>
              </a:ext>
            </a:extLst>
          </p:cNvPr>
          <p:cNvSpPr/>
          <p:nvPr/>
        </p:nvSpPr>
        <p:spPr>
          <a:xfrm>
            <a:off x="3048000" y="2500831"/>
            <a:ext cx="2362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PREPROCESSING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0509F3D-6A31-CC53-BA8F-813098F42EAD}"/>
              </a:ext>
            </a:extLst>
          </p:cNvPr>
          <p:cNvSpPr/>
          <p:nvPr/>
        </p:nvSpPr>
        <p:spPr>
          <a:xfrm>
            <a:off x="3886200" y="1981200"/>
            <a:ext cx="533400" cy="48915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9F43C0-E3B0-17FF-5341-9224B5C48FE5}"/>
              </a:ext>
            </a:extLst>
          </p:cNvPr>
          <p:cNvSpPr/>
          <p:nvPr/>
        </p:nvSpPr>
        <p:spPr>
          <a:xfrm>
            <a:off x="3044952" y="3581922"/>
            <a:ext cx="2362200" cy="470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SEGMENTATION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8C075-D12F-C8F8-C1C4-96E00DB301CB}"/>
              </a:ext>
            </a:extLst>
          </p:cNvPr>
          <p:cNvSpPr/>
          <p:nvPr/>
        </p:nvSpPr>
        <p:spPr>
          <a:xfrm>
            <a:off x="3055620" y="4646871"/>
            <a:ext cx="2362200" cy="4709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5BB031-B87F-550C-8046-1912D7D8F970}"/>
              </a:ext>
            </a:extLst>
          </p:cNvPr>
          <p:cNvSpPr/>
          <p:nvPr/>
        </p:nvSpPr>
        <p:spPr>
          <a:xfrm>
            <a:off x="3091062" y="5763131"/>
            <a:ext cx="2377440" cy="4709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07D73BA-3592-86EC-D6C5-2FE4E828FECF}"/>
              </a:ext>
            </a:extLst>
          </p:cNvPr>
          <p:cNvSpPr/>
          <p:nvPr/>
        </p:nvSpPr>
        <p:spPr>
          <a:xfrm>
            <a:off x="3928872" y="2934380"/>
            <a:ext cx="457200" cy="6475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01C90C6-4616-F6DE-67C4-DCF4CAED8CA2}"/>
              </a:ext>
            </a:extLst>
          </p:cNvPr>
          <p:cNvSpPr/>
          <p:nvPr/>
        </p:nvSpPr>
        <p:spPr>
          <a:xfrm>
            <a:off x="3962400" y="4038350"/>
            <a:ext cx="457200" cy="6230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390CFE9-C069-C3C8-EC92-B1A04A44C8DE}"/>
              </a:ext>
            </a:extLst>
          </p:cNvPr>
          <p:cNvSpPr/>
          <p:nvPr/>
        </p:nvSpPr>
        <p:spPr>
          <a:xfrm>
            <a:off x="3997452" y="5117841"/>
            <a:ext cx="457200" cy="6222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02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</TotalTime>
  <Words>937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SSM INSTITUTE OF ENGINEERING AND TECHNOLOGY DINDIGUL  - 624 002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SSM INSTITUTE OF ENGINEERING AND TECHNOLOGY DINDIGUL - 6244002</dc:title>
  <dc:creator>DELL</dc:creator>
  <cp:lastModifiedBy>madhu200120@outlook.com</cp:lastModifiedBy>
  <cp:revision>33</cp:revision>
  <dcterms:created xsi:type="dcterms:W3CDTF">2023-03-22T06:21:11Z</dcterms:created>
  <dcterms:modified xsi:type="dcterms:W3CDTF">2023-03-25T17:05:21Z</dcterms:modified>
</cp:coreProperties>
</file>