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73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32D-7149-4DB3-9911-456B5FB88A5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096000" cy="108902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SSM INSTITUTE OF ENGINEERING AND TECHNOLOGY</a:t>
            </a:r>
            <a:b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DINDIGUL  - 624 002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Department of Electronics and Communication Engineering</a:t>
            </a:r>
          </a:p>
        </p:txBody>
      </p:sp>
      <p:pic>
        <p:nvPicPr>
          <p:cNvPr id="4" name="Picture 3" descr="logo 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47800" cy="1600200"/>
          </a:xfrm>
          <a:prstGeom prst="rect">
            <a:avLst/>
          </a:prstGeom>
        </p:spPr>
      </p:pic>
      <p:pic>
        <p:nvPicPr>
          <p:cNvPr id="5" name="Picture 4" descr="ssm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8600"/>
            <a:ext cx="13430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362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Deep Learning Based Approach for Grading of Diabetic Retinopathy Using Large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276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Guided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Mr.Manikandan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,AP/ECE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SSMIET.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86200"/>
            <a:ext cx="362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Presented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(922119106039)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(922119106051)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M (922119106052)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(922119106053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E811-BF5E-ED43-232D-0D640F5CC724}"/>
              </a:ext>
            </a:extLst>
          </p:cNvPr>
          <p:cNvSpPr txBox="1"/>
          <p:nvPr/>
        </p:nvSpPr>
        <p:spPr>
          <a:xfrm>
            <a:off x="228600" y="-4354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CNN ARCHITECTURE FOR DEEP FEATURE EXTRACTION</a:t>
            </a:r>
          </a:p>
          <a:p>
            <a:pPr marL="342900" indent="-342900"/>
            <a:r>
              <a:rPr lang="en-US" sz="2400" b="1" dirty="0"/>
              <a:t>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FRAMEWORK 1 – CASCADED CLASSIFIER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FCE17-16B4-4852-B732-4C24CA55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277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F246F-427A-2939-76B7-F7E98BF25048}"/>
              </a:ext>
            </a:extLst>
          </p:cNvPr>
          <p:cNvSpPr txBox="1"/>
          <p:nvPr/>
        </p:nvSpPr>
        <p:spPr>
          <a:xfrm>
            <a:off x="457200" y="45720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Colored Fundus image(256 x 256 x3) is fed to the CCN as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output map is sequentially forwarded from the previous one to the next four classifiers within the CCN.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new test color fundus image moves node-wise and ultimately reaches one of the five leaf nodes (terminal nodes) for final decision-making.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Finally, it can be classified among one the five classes: Normal, Mild, Moderate, Severe, and Proliferative.</a:t>
            </a:r>
          </a:p>
        </p:txBody>
      </p:sp>
    </p:spTree>
    <p:extLst>
      <p:ext uri="{BB962C8B-B14F-4D97-AF65-F5344CB8AC3E}">
        <p14:creationId xmlns:p14="http://schemas.microsoft.com/office/powerpoint/2010/main" val="3283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0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FRAMEWORK 2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3-03-22 at 6.21.5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815340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6576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framework 2 , there are 3 different types of pre processed datasets.</a:t>
            </a:r>
          </a:p>
          <a:p>
            <a:pPr marL="342900" indent="-342900"/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dirty="0"/>
              <a:t>Normalized (CNN-1)</a:t>
            </a:r>
          </a:p>
          <a:p>
            <a:pPr marL="342900" indent="-342900"/>
            <a:r>
              <a:rPr lang="en-US" dirty="0"/>
              <a:t>             To remove unwanted information.</a:t>
            </a:r>
          </a:p>
          <a:p>
            <a:pPr marL="342900" indent="-342900"/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b="1" dirty="0"/>
              <a:t>RGB (CNN-2)</a:t>
            </a:r>
          </a:p>
          <a:p>
            <a:pPr marL="342900" indent="-342900"/>
            <a:r>
              <a:rPr lang="en-US" dirty="0"/>
              <a:t>              Intensity value of three primary colors </a:t>
            </a:r>
            <a:r>
              <a:rPr lang="en-US" dirty="0" err="1"/>
              <a:t>red,green</a:t>
            </a:r>
            <a:r>
              <a:rPr lang="en-US" dirty="0"/>
              <a:t> and blue combined shows 1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  <a:p>
            <a:pPr marL="342900" indent="-342900"/>
            <a:r>
              <a:rPr lang="en-US" b="1" dirty="0"/>
              <a:t>3.</a:t>
            </a:r>
            <a:r>
              <a:rPr lang="en-US" dirty="0"/>
              <a:t> </a:t>
            </a:r>
            <a:r>
              <a:rPr lang="en-US" b="1" dirty="0"/>
              <a:t>HSVC (CNN-3)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Hue – Angle on colored spherical surface.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Saturation – Light or dark.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Value – Measure of brightness.</a:t>
            </a:r>
          </a:p>
        </p:txBody>
      </p:sp>
    </p:spTree>
    <p:extLst>
      <p:ext uri="{BB962C8B-B14F-4D97-AF65-F5344CB8AC3E}">
        <p14:creationId xmlns:p14="http://schemas.microsoft.com/office/powerpoint/2010/main" val="26151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379BE8-0760-2897-CE44-8160AA0C8F5A}"/>
              </a:ext>
            </a:extLst>
          </p:cNvPr>
          <p:cNvSpPr txBox="1"/>
          <p:nvPr/>
        </p:nvSpPr>
        <p:spPr>
          <a:xfrm>
            <a:off x="457200" y="457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CLASSIFIER 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DE47-E62B-FAC9-6ACA-1922D8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33FF9-279E-F8E3-36F2-1FB3A0B7AD0E}"/>
              </a:ext>
            </a:extLst>
          </p:cNvPr>
          <p:cNvSpPr txBox="1"/>
          <p:nvPr/>
        </p:nvSpPr>
        <p:spPr>
          <a:xfrm>
            <a:off x="457200" y="762000"/>
            <a:ext cx="83058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REFERENCES:      </a:t>
            </a:r>
          </a:p>
          <a:p>
            <a:r>
              <a:rPr lang="en-IN" dirty="0"/>
              <a:t> </a:t>
            </a:r>
            <a:r>
              <a:rPr lang="en-IN" sz="2000" b="1" dirty="0"/>
              <a:t>1. Taylor, R. &amp; Batey, D. Handbook of Retinal Screening in Diabetes: Diagnosis and Management. Wiley (2012).       </a:t>
            </a:r>
          </a:p>
          <a:p>
            <a:endParaRPr lang="en-IN" sz="2000" b="1" dirty="0"/>
          </a:p>
          <a:p>
            <a:r>
              <a:rPr lang="en-IN" sz="2000" b="1" dirty="0"/>
              <a:t>2. Wang, F., </a:t>
            </a:r>
            <a:r>
              <a:rPr lang="en-IN" sz="2000" b="1" dirty="0" err="1"/>
              <a:t>Casalino</a:t>
            </a:r>
            <a:r>
              <a:rPr lang="en-IN" sz="2000" b="1" dirty="0"/>
              <a:t>, L. P. &amp; Khullar, D. Deep Learning in Medicine-Promise, Progress, and Challenges. JAMA Intern Med. (2018).      </a:t>
            </a:r>
          </a:p>
          <a:p>
            <a:endParaRPr lang="en-IN" sz="2000" b="1" dirty="0"/>
          </a:p>
          <a:p>
            <a:r>
              <a:rPr lang="en-IN" sz="2000" b="1" dirty="0"/>
              <a:t>3. Guan, M. Y., Gulshan, V., Dai, A. M. &amp; Hinton, G. E. Who Said What: </a:t>
            </a:r>
            <a:r>
              <a:rPr lang="en-IN" sz="2000" b="1" dirty="0" err="1"/>
              <a:t>Modeling</a:t>
            </a:r>
            <a:r>
              <a:rPr lang="en-IN" sz="2000" b="1" dirty="0"/>
              <a:t> Individual </a:t>
            </a:r>
            <a:r>
              <a:rPr lang="en-IN" sz="2000" b="1" dirty="0" err="1"/>
              <a:t>Labelers</a:t>
            </a:r>
            <a:r>
              <a:rPr lang="en-IN" sz="2000" b="1" dirty="0"/>
              <a:t> Improves Classification. </a:t>
            </a:r>
            <a:r>
              <a:rPr lang="en-IN" sz="2000" b="1" dirty="0" err="1"/>
              <a:t>arXiv</a:t>
            </a:r>
            <a:r>
              <a:rPr lang="en-IN" sz="2000" b="1" dirty="0"/>
              <a:t> e-prints., https://ui.adsabs.harvard.edu/\#abs/2017arXiv170308774G. (Accessed March 01, 2017).</a:t>
            </a:r>
          </a:p>
        </p:txBody>
      </p:sp>
    </p:spTree>
    <p:extLst>
      <p:ext uri="{BB962C8B-B14F-4D97-AF65-F5344CB8AC3E}">
        <p14:creationId xmlns:p14="http://schemas.microsoft.com/office/powerpoint/2010/main" val="40143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7C838-6678-CD40-D8A7-3F091F2B004B}"/>
              </a:ext>
            </a:extLst>
          </p:cNvPr>
          <p:cNvSpPr txBox="1"/>
          <p:nvPr/>
        </p:nvSpPr>
        <p:spPr>
          <a:xfrm>
            <a:off x="685800" y="1329413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grade the severity of Diabetic Retinopathy (DR) which causes severe vision loss to diabetic patient. It is graded based on Deep Learning by using Large Fundus Image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D49BE-65B5-864F-BC21-342A2D10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10039"/>
            <a:ext cx="3692777" cy="3038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affects one-third of all diabetic patients and may cause vision impairment.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has four stages of progression, i.e., mild non-proliferative, moderate non-proliferative, severe non-proliferative and proliferative Diabetic Retinopathy.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proposed research provides deep learning frameworks for autonomous detection of Diabetic Retinopathy at an early stage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used the Indian Diabetic Retinopathy Image Detect (IDRID) &amp;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Messidor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Dataset to test the proposed frameworks.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framework were tested and compared on the large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 Dataset.</a:t>
            </a:r>
          </a:p>
          <a:p>
            <a:pPr>
              <a:buFont typeface="Wingdings" pitchFamily="2" charset="2"/>
              <a:buChar char="ü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classification purposes, random forest, k - nearest neighbors, and support vector machine are used as conventional algorithm.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(DR) is a chronic eye disease, commonly found in elderly people (age 50 or above), and can cause severe visual impairments or even blindness if not treated at an early stage [1].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caused by the blood vessels rupturing due to high blood sugar levels.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classified into two types, i.e., Proliferative  and Non Proliferative Diabetic Retinopathy (NPDR).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PDR which results in complete blindness.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NPDR is graded into three stages ,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)Mild  (ii)Moderate  (iii)Severe NPDR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Severe NPDR is transmitted into PDR due to lack of proper and timely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04800"/>
            <a:ext cx="492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       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4016"/>
              </p:ext>
            </p:extLst>
          </p:nvPr>
        </p:nvGraphicFramePr>
        <p:xfrm>
          <a:off x="762000" y="1066801"/>
          <a:ext cx="7924800" cy="564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500">
                <a:tc>
                  <a:txBody>
                    <a:bodyPr/>
                    <a:lstStyle/>
                    <a:p>
                      <a:r>
                        <a:rPr lang="en-US" dirty="0"/>
                        <a:t>Deep convolutional neural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(DR) is a chronic eye disease, commonly found in elderly people (age 50 or above), and can cause severe visual impairments or even blindness if not treated at an early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Gonzalez, R.C on 2018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IN" dirty="0"/>
                        <a:t>IEEE Signal Process)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these 387 million people, 93 million people are with </a:t>
                      </a:r>
                      <a:r>
                        <a:rPr lang="en-US"/>
                        <a:t>positive DR.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Shukla, U.V.; Tripathy, K on 2022(https://www.ncbi.nlm.nih.gov)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459">
                <a:tc>
                  <a:txBody>
                    <a:bodyPr/>
                    <a:lstStyle/>
                    <a:p>
                      <a:r>
                        <a:rPr lang="en-US" dirty="0"/>
                        <a:t>A Deep Learning Based Pipeline for Image Grading of Diabetic Retinopathy.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developed techniques covered conventional image processing machine learning, optimization, deep learning, and now explainable models. Wang Yu, proposed a research [6]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Wang, Y.; Wang, G.A.; Fan, W.; Li, J on 2018(</a:t>
                      </a:r>
                      <a:r>
                        <a:rPr lang="en-US" dirty="0"/>
                        <a:t>International Conference, ICSH, Shenzhen, China)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2923"/>
              </p:ext>
            </p:extLst>
          </p:nvPr>
        </p:nvGraphicFramePr>
        <p:xfrm>
          <a:off x="76200" y="36147"/>
          <a:ext cx="8915400" cy="66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335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Image Classification Using Support Vector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 different approach that focused only on important</a:t>
                      </a:r>
                    </a:p>
                    <a:p>
                      <a:r>
                        <a:rPr lang="en-US" dirty="0"/>
                        <a:t>features and exudates on retina to predict the condition of the disease, since they play</a:t>
                      </a:r>
                    </a:p>
                    <a:p>
                      <a:r>
                        <a:rPr lang="en-US" dirty="0"/>
                        <a:t>a significant role in detecting the severity of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Behera, M.K.; Chakravarty, S</a:t>
                      </a:r>
                      <a:r>
                        <a:rPr lang="en-US" dirty="0"/>
                        <a:t>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96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Stages Classification using Improved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basic CNN architecture of VGG and achieved</a:t>
                      </a:r>
                    </a:p>
                    <a:p>
                      <a:r>
                        <a:rPr lang="en-US" dirty="0"/>
                        <a:t>an accuracy of 99.9% using the </a:t>
                      </a:r>
                      <a:r>
                        <a:rPr lang="en-US" dirty="0" err="1"/>
                        <a:t>Messidor</a:t>
                      </a:r>
                      <a:r>
                        <a:rPr lang="en-US" dirty="0"/>
                        <a:t> dataset and 98% accuracy using the Kaggle</a:t>
                      </a:r>
                    </a:p>
                    <a:p>
                      <a:r>
                        <a:rPr lang="en-US" dirty="0"/>
                        <a:t>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Sudarmadji</a:t>
                      </a:r>
                      <a:r>
                        <a:rPr lang="en-US" dirty="0"/>
                        <a:t>, P.W.; </a:t>
                      </a:r>
                      <a:r>
                        <a:rPr lang="en-US" dirty="0" err="1"/>
                        <a:t>Pakan</a:t>
                      </a:r>
                      <a:r>
                        <a:rPr lang="en-US" dirty="0"/>
                        <a:t>, P.D.; </a:t>
                      </a:r>
                      <a:r>
                        <a:rPr lang="en-US" dirty="0" err="1"/>
                        <a:t>Dillak</a:t>
                      </a:r>
                      <a:r>
                        <a:rPr lang="en-US" dirty="0"/>
                        <a:t>, R.Y. on 2020</a:t>
                      </a:r>
                    </a:p>
                    <a:p>
                      <a:r>
                        <a:rPr lang="en-US" dirty="0"/>
                        <a:t>(https://dx.doi.org)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525">
                <a:tc>
                  <a:txBody>
                    <a:bodyPr/>
                    <a:lstStyle/>
                    <a:p>
                      <a:r>
                        <a:rPr lang="en-US" dirty="0"/>
                        <a:t>Automated Diabetic Retinopathy Grading using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Pre-processed the images using normalization and augmentation, followed by feature extraction.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Elswah</a:t>
                      </a:r>
                      <a:r>
                        <a:rPr lang="en-US" dirty="0"/>
                        <a:t>, D.K.; </a:t>
                      </a:r>
                      <a:r>
                        <a:rPr lang="en-US" dirty="0" err="1"/>
                        <a:t>Elnakib</a:t>
                      </a:r>
                      <a:r>
                        <a:rPr lang="en-US" dirty="0"/>
                        <a:t>, A.A.; </a:t>
                      </a:r>
                      <a:r>
                        <a:rPr lang="en-US" dirty="0" err="1"/>
                        <a:t>Moustafa</a:t>
                      </a:r>
                      <a:r>
                        <a:rPr lang="en-US" dirty="0"/>
                        <a:t>, H.E.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42E92-0BB7-4963-5C52-6C400BCC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691312" cy="5396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96A6C-F1BF-2332-25A9-B9EADE0035F4}"/>
              </a:ext>
            </a:extLst>
          </p:cNvPr>
          <p:cNvSpPr txBox="1"/>
          <p:nvPr/>
        </p:nvSpPr>
        <p:spPr>
          <a:xfrm>
            <a:off x="685800" y="304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     Block diagram of the proposed algorithm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8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A6A90-D279-C977-19E2-45D2D3B9E2C4}"/>
              </a:ext>
            </a:extLst>
          </p:cNvPr>
          <p:cNvSpPr txBox="1"/>
          <p:nvPr/>
        </p:nvSpPr>
        <p:spPr>
          <a:xfrm>
            <a:off x="533400" y="152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Pre-processing phase 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081F6-7ED4-07C8-D443-1874DD27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6868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17548-E0BF-8D0E-ED23-09DA5BB85A79}"/>
              </a:ext>
            </a:extLst>
          </p:cNvPr>
          <p:cNvSpPr txBox="1"/>
          <p:nvPr/>
        </p:nvSpPr>
        <p:spPr>
          <a:xfrm>
            <a:off x="0" y="3962400"/>
            <a:ext cx="9137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DATA AUGMENTATION </a:t>
            </a:r>
            <a:r>
              <a:rPr lang="en-US" sz="2000" dirty="0"/>
              <a:t>– Flipping to 90 degree, rotating image by (0,180)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CLAHE</a:t>
            </a:r>
            <a:r>
              <a:rPr lang="en-US" sz="2000" dirty="0"/>
              <a:t> – Algorithm used Contrast Limited Adaptive Histogram Equalization.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SCALING</a:t>
            </a:r>
            <a:r>
              <a:rPr lang="en-US" sz="2000" dirty="0"/>
              <a:t> – Pixel Size [300 PIXELS OR 500PIXELS].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COLOUR NORMALIZATION AND BACKGROUND REMOVAL </a:t>
            </a:r>
            <a:r>
              <a:rPr lang="en-US" sz="2000" dirty="0"/>
              <a:t>– Removed Background and Unwanted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Gray Scale Mapping </a:t>
            </a:r>
            <a:r>
              <a:rPr lang="en-US" sz="2000" dirty="0"/>
              <a:t>– Local Average to 50% Gray Scale image.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Resizing </a:t>
            </a:r>
            <a:r>
              <a:rPr lang="en-US" sz="2000" dirty="0"/>
              <a:t>– Finally we Resized to 256 x 256.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17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1084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Wingdings</vt:lpstr>
      <vt:lpstr>Office Theme</vt:lpstr>
      <vt:lpstr>SSM INSTITUTE OF ENGINEERING AND TECHNOLOGY DINDIGUL  - 624 002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INSTITUTE OF ENGINEERING AND TECHNOLOGY DINDIGUL - 6244002</dc:title>
  <dc:creator>DELL</dc:creator>
  <cp:lastModifiedBy>madhu200120@outlook.com</cp:lastModifiedBy>
  <cp:revision>28</cp:revision>
  <dcterms:created xsi:type="dcterms:W3CDTF">2023-03-22T06:21:11Z</dcterms:created>
  <dcterms:modified xsi:type="dcterms:W3CDTF">2023-03-23T11:46:04Z</dcterms:modified>
</cp:coreProperties>
</file>