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614" y="23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324448"/>
          </a:xfrm>
          <a:prstGeom prst="rect">
            <a:avLst/>
          </a:prstGeom>
        </p:spPr>
        <p:txBody>
          <a:bodyPr vert="horz" wrap="square" lIns="0" tIns="16510" rIns="0" bIns="0" rtlCol="0">
            <a:spAutoFit/>
          </a:bodyPr>
          <a:lstStyle/>
          <a:p>
            <a:pPr marL="3213735">
              <a:lnSpc>
                <a:spcPct val="100000"/>
              </a:lnSpc>
              <a:spcBef>
                <a:spcPts val="130"/>
              </a:spcBef>
            </a:pPr>
            <a:r>
              <a:rPr lang="en-IN" sz="2000" spc="15" dirty="0" smtClean="0">
                <a:latin typeface="Calisto MT" pitchFamily="18" charset="0"/>
              </a:rPr>
              <a:t>MADHUMITHA.G</a:t>
            </a:r>
            <a:endParaRPr sz="2000" spc="15" dirty="0">
              <a:latin typeface="Calisto MT"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708841" y="1467267"/>
            <a:ext cx="8391526" cy="4401205"/>
          </a:xfrm>
          <a:prstGeom prst="rect">
            <a:avLst/>
          </a:prstGeom>
          <a:noFill/>
        </p:spPr>
        <p:txBody>
          <a:bodyPr wrap="square" rtlCol="0">
            <a:spAutoFit/>
          </a:bodyPr>
          <a:lstStyle/>
          <a:p>
            <a:r>
              <a:rPr lang="en-GB" sz="2000" b="1" dirty="0"/>
              <a:t>1. Data Collection and </a:t>
            </a:r>
            <a:r>
              <a:rPr lang="en-GB" sz="2000" b="1" dirty="0" err="1"/>
              <a:t>Preprocessing</a:t>
            </a:r>
            <a:r>
              <a:rPr lang="en-GB" sz="2000" b="1" dirty="0"/>
              <a:t>:</a:t>
            </a:r>
            <a:endParaRPr lang="en-GB" sz="2000" dirty="0"/>
          </a:p>
          <a:p>
            <a:r>
              <a:rPr lang="en-GB" sz="2000" b="1" dirty="0"/>
              <a:t>Collect Data</a:t>
            </a:r>
            <a:r>
              <a:rPr lang="en-GB" sz="2000" dirty="0"/>
              <a:t>: Gather a dataset of text samples that represent the style you want to learn. This could be anything from literature to social media posts, depending on your target style.</a:t>
            </a:r>
            <a:endParaRPr lang="en-GB" sz="2000" dirty="0"/>
          </a:p>
          <a:p>
            <a:r>
              <a:rPr lang="en-GB" sz="2000" b="1" dirty="0" err="1"/>
              <a:t>Preprocess</a:t>
            </a:r>
            <a:r>
              <a:rPr lang="en-GB" sz="2000" b="1" dirty="0"/>
              <a:t> Data</a:t>
            </a:r>
            <a:r>
              <a:rPr lang="en-GB" sz="2000" dirty="0"/>
              <a:t>: Tokenize the text into words or characters, handle punctuation, convert text to lowercase, remove </a:t>
            </a:r>
            <a:r>
              <a:rPr lang="en-GB" sz="2000" dirty="0" err="1"/>
              <a:t>stopwords</a:t>
            </a:r>
            <a:r>
              <a:rPr lang="en-GB" sz="2000" dirty="0"/>
              <a:t>, and perform any other necessary </a:t>
            </a:r>
            <a:r>
              <a:rPr lang="en-GB" sz="2000" dirty="0" err="1"/>
              <a:t>preprocessing</a:t>
            </a:r>
            <a:r>
              <a:rPr lang="en-GB" sz="2000" dirty="0"/>
              <a:t> steps.</a:t>
            </a:r>
            <a:endParaRPr lang="en-GB" sz="2000" dirty="0"/>
          </a:p>
          <a:p>
            <a:r>
              <a:rPr lang="en-GB" sz="2000" b="1" dirty="0"/>
              <a:t>2. Model Architecture Selection:</a:t>
            </a:r>
            <a:endParaRPr lang="en-GB" sz="2000" dirty="0"/>
          </a:p>
          <a:p>
            <a:r>
              <a:rPr lang="en-GB" sz="2000" b="1" dirty="0"/>
              <a:t>GAN Architecture</a:t>
            </a:r>
            <a:r>
              <a:rPr lang="en-GB" sz="2000" dirty="0"/>
              <a:t>: Choose a suitable GAN architecture for text generation. One option could be to use a Conditional GAN (</a:t>
            </a:r>
            <a:r>
              <a:rPr lang="en-GB" sz="2000" dirty="0" err="1"/>
              <a:t>cGAN</a:t>
            </a:r>
            <a:r>
              <a:rPr lang="en-GB" sz="2000" dirty="0"/>
              <a:t>) where the conditioning variable could represent the style you want to learn.</a:t>
            </a:r>
            <a:endParaRPr lang="en-GB" sz="2000" dirty="0"/>
          </a:p>
          <a:p>
            <a:r>
              <a:rPr lang="en-GB" sz="2000" b="1" dirty="0"/>
              <a:t>Attention Mechanism</a:t>
            </a:r>
            <a:r>
              <a:rPr lang="en-GB" sz="2000" dirty="0"/>
              <a:t>: Incorporate attention mechanisms into your GAN architecture. Attention mechanisms help the model focus on relevant parts of the input sequence during </a:t>
            </a:r>
            <a:r>
              <a:rPr lang="en-GB" sz="2000" dirty="0" smtClean="0"/>
              <a:t>generation</a:t>
            </a:r>
            <a:r>
              <a:rPr lang="en-GB"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IN" sz="3200" dirty="0" smtClean="0"/>
              <a:t>PERFORMANCE EVALUATION</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990600" y="1016054"/>
            <a:ext cx="8972550" cy="5909310"/>
          </a:xfrm>
          <a:prstGeom prst="rect">
            <a:avLst/>
          </a:prstGeom>
          <a:noFill/>
        </p:spPr>
        <p:txBody>
          <a:bodyPr wrap="square" rtlCol="0">
            <a:spAutoFit/>
          </a:bodyPr>
          <a:lstStyle/>
          <a:p>
            <a:r>
              <a:rPr lang="en-GB" b="1" dirty="0"/>
              <a:t>Qualitative Evaluation</a:t>
            </a:r>
            <a:r>
              <a:rPr lang="en-GB" dirty="0"/>
              <a:t>:</a:t>
            </a:r>
          </a:p>
          <a:p>
            <a:pPr lvl="1"/>
            <a:r>
              <a:rPr lang="en-GB" b="1" dirty="0"/>
              <a:t>Visual Inspection</a:t>
            </a:r>
            <a:r>
              <a:rPr lang="en-GB" dirty="0"/>
              <a:t>: Examine the generated text samples after style transfer and compare them with the original text and the desired style. Evaluate whether the transferred style is accurate and natural.</a:t>
            </a:r>
          </a:p>
          <a:p>
            <a:pPr lvl="1"/>
            <a:r>
              <a:rPr lang="en-GB" b="1" dirty="0"/>
              <a:t>Subjective Assessment</a:t>
            </a:r>
            <a:r>
              <a:rPr lang="en-GB" dirty="0"/>
              <a:t>: Gather feedback from human evaluators regarding the quality of the generated text. This can be done through surveys or direct observation.</a:t>
            </a:r>
          </a:p>
          <a:p>
            <a:r>
              <a:rPr lang="en-GB" b="1" dirty="0"/>
              <a:t>Quantitative Evaluation</a:t>
            </a:r>
            <a:r>
              <a:rPr lang="en-GB" dirty="0"/>
              <a:t>:</a:t>
            </a:r>
          </a:p>
          <a:p>
            <a:pPr lvl="1"/>
            <a:r>
              <a:rPr lang="en-GB" b="1" dirty="0"/>
              <a:t>BLEU Score</a:t>
            </a:r>
            <a:r>
              <a:rPr lang="en-GB" dirty="0"/>
              <a:t>: Calculate the BLEU (Bilingual Evaluation Understudy) score to measure the similarity between the generated text and the target style. This metric is commonly used in machine translation tasks but can also be adapted for text style transfer.</a:t>
            </a:r>
          </a:p>
          <a:p>
            <a:pPr lvl="1"/>
            <a:r>
              <a:rPr lang="en-GB" b="1" dirty="0"/>
              <a:t>Perplexity</a:t>
            </a:r>
            <a:r>
              <a:rPr lang="en-GB" dirty="0"/>
              <a:t>: Compute the perplexity of the generated text using a language model trained on the target style. Lower perplexity indicates better fluency and coherence.</a:t>
            </a:r>
          </a:p>
          <a:p>
            <a:pPr lvl="1"/>
            <a:r>
              <a:rPr lang="en-GB" b="1" dirty="0"/>
              <a:t>Style Accuracy</a:t>
            </a:r>
            <a:r>
              <a:rPr lang="en-GB" dirty="0"/>
              <a:t>: Measure how accurately the style of the generated text matches the desired style. This can be done by training a classifier to distinguish between texts of different styles and evaluating its performance on the generated samples.</a:t>
            </a:r>
          </a:p>
          <a:p>
            <a:pPr lvl="1"/>
            <a:r>
              <a:rPr lang="en-GB" b="1" dirty="0"/>
              <a:t>Attention Mechanism Analysis</a:t>
            </a:r>
            <a:r>
              <a:rPr lang="en-GB" dirty="0"/>
              <a:t>: </a:t>
            </a:r>
            <a:r>
              <a:rPr lang="en-GB" dirty="0" err="1"/>
              <a:t>Analyze</a:t>
            </a:r>
            <a:r>
              <a:rPr lang="en-GB" dirty="0"/>
              <a:t> the attention weights of the attention mechanism in the model. Ensure that the attention mechanism effectively captures relevant information for style transfer and that it attends to appropriate parts of the input text</a:t>
            </a:r>
            <a:r>
              <a:rPr lang="en-GB" dirty="0" smtClean="0"/>
              <a:t>.</a:t>
            </a:r>
            <a:endParaRPr lang="en-GB" dirty="0"/>
          </a:p>
          <a:p>
            <a:pPr lvl="7"/>
            <a:r>
              <a:rPr lang="en-US" dirty="0">
                <a:latin typeface="Calisto MT" pitchFamily="18" charset="0"/>
              </a:rPr>
              <a:t/>
            </a:r>
            <a:br>
              <a:rPr lang="en-US" dirty="0">
                <a:latin typeface="Calisto MT" pitchFamily="18" charset="0"/>
              </a:rPr>
            </a:br>
            <a:endParaRPr lang="en-IN" dirty="0">
              <a:latin typeface="Calisto MT"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933630" y="1828800"/>
            <a:ext cx="8670291" cy="3046988"/>
          </a:xfrm>
          <a:prstGeom prst="rect">
            <a:avLst/>
          </a:prstGeom>
          <a:noFill/>
        </p:spPr>
        <p:txBody>
          <a:bodyPr wrap="square" rtlCol="0">
            <a:spAutoFit/>
          </a:bodyPr>
          <a:lstStyle/>
          <a:p>
            <a:r>
              <a:rPr lang="en-GB" sz="2400" dirty="0"/>
              <a:t>Successful text style transfer should result in sentences that convey the same meaning but are phrased differently to match the desired style.</a:t>
            </a:r>
            <a:endParaRPr lang="en-GB" sz="2400" dirty="0"/>
          </a:p>
          <a:p>
            <a:r>
              <a:rPr lang="en-GB" sz="2400" dirty="0"/>
              <a:t>Examples of results might include transforming an informal sentence like "I'm so tired, </a:t>
            </a:r>
            <a:r>
              <a:rPr lang="en-GB" sz="2400" dirty="0" err="1"/>
              <a:t>gotta</a:t>
            </a:r>
            <a:r>
              <a:rPr lang="en-GB" sz="2400" dirty="0"/>
              <a:t> hit the hay" into a formal equivalent like "I am fatigued and must retire for the evening".</a:t>
            </a:r>
            <a:endParaRPr lang="en-GB" sz="2400" dirty="0"/>
          </a:p>
          <a:p>
            <a:r>
              <a:rPr lang="en-GB" sz="2400" dirty="0"/>
              <a:t>Visualizations such as attention </a:t>
            </a:r>
            <a:r>
              <a:rPr lang="en-GB" sz="2400" dirty="0" err="1"/>
              <a:t>heatmaps</a:t>
            </a:r>
            <a:r>
              <a:rPr lang="en-GB" sz="2400" dirty="0"/>
              <a:t> can illustrate which parts of the input are influential in generating particular outputs.</a:t>
            </a:r>
            <a:endParaRPr lang="en-GB" sz="2400" dirty="0">
              <a:effectLst/>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14429" y="1882765"/>
            <a:ext cx="8808197" cy="1938992"/>
          </a:xfrm>
          <a:prstGeom prst="rect">
            <a:avLst/>
          </a:prstGeom>
          <a:noFill/>
          <a:ln>
            <a:noFill/>
          </a:ln>
        </p:spPr>
        <p:txBody>
          <a:bodyPr wrap="square" rtlCol="0">
            <a:spAutoFit/>
          </a:bodyPr>
          <a:lstStyle/>
          <a:p>
            <a:pPr algn="ctr"/>
            <a:r>
              <a:rPr lang="en-IN" sz="3000" dirty="0" smtClean="0">
                <a:latin typeface="Calisto MT" pitchFamily="18" charset="0"/>
              </a:rPr>
              <a:t>TEXT STYLE TRANSER USING CONDITIONAL  GANs AND ATTENTION MECHANISMS</a:t>
            </a:r>
          </a:p>
          <a:p>
            <a:pPr algn="ctr"/>
            <a:endParaRPr lang="en-IN" sz="3000" dirty="0">
              <a:latin typeface="Calisto MT" pitchFamily="18" charset="0"/>
            </a:endParaRP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8775" y="1143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111363"/>
            <a:ext cx="6191250" cy="3416320"/>
          </a:xfrm>
          <a:prstGeom prst="rect">
            <a:avLst/>
          </a:prstGeom>
          <a:noFill/>
        </p:spPr>
        <p:txBody>
          <a:bodyPr wrap="square" rtlCol="0">
            <a:spAutoFit/>
          </a:bodyPr>
          <a:lstStyle/>
          <a:p>
            <a:r>
              <a:rPr lang="en-GB" sz="3200" b="1" dirty="0" smtClean="0"/>
              <a:t>1.Data Collection</a:t>
            </a:r>
            <a:endParaRPr lang="en-GB" sz="3200" dirty="0"/>
          </a:p>
          <a:p>
            <a:r>
              <a:rPr lang="en-GB" sz="3200" b="1" dirty="0" smtClean="0"/>
              <a:t>2.Data </a:t>
            </a:r>
            <a:r>
              <a:rPr lang="en-GB" sz="3200" b="1" dirty="0" err="1" smtClean="0"/>
              <a:t>Preprocessing</a:t>
            </a:r>
            <a:endParaRPr lang="en-GB" sz="3200" dirty="0"/>
          </a:p>
          <a:p>
            <a:r>
              <a:rPr lang="en-GB" sz="3200" b="1" dirty="0" smtClean="0"/>
              <a:t>3.Build </a:t>
            </a:r>
            <a:r>
              <a:rPr lang="en-GB" sz="3200" b="1" dirty="0"/>
              <a:t>the </a:t>
            </a:r>
            <a:r>
              <a:rPr lang="en-GB" sz="3200" b="1" dirty="0" smtClean="0"/>
              <a:t>Model</a:t>
            </a:r>
            <a:endParaRPr lang="en-GB" sz="3200" dirty="0"/>
          </a:p>
          <a:p>
            <a:r>
              <a:rPr lang="en-GB" sz="3200" b="1" dirty="0" smtClean="0"/>
              <a:t>4.Training</a:t>
            </a:r>
            <a:endParaRPr lang="en-GB" sz="3200" dirty="0"/>
          </a:p>
          <a:p>
            <a:r>
              <a:rPr lang="en-GB" sz="3200" b="1" dirty="0" smtClean="0"/>
              <a:t>5.Evaluation</a:t>
            </a:r>
            <a:endParaRPr lang="en-GB" sz="3200" dirty="0"/>
          </a:p>
          <a:p>
            <a:r>
              <a:rPr lang="en-GB" sz="3200" b="1" dirty="0" smtClean="0"/>
              <a:t>6.Deployment</a:t>
            </a:r>
            <a:endParaRPr lang="en-GB" sz="3200" dirty="0"/>
          </a:p>
          <a:p>
            <a:pPr marL="4000500" lvl="8"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01189" y="2066270"/>
            <a:ext cx="5943600" cy="4524315"/>
          </a:xfrm>
          <a:prstGeom prst="rect">
            <a:avLst/>
          </a:prstGeom>
          <a:noFill/>
        </p:spPr>
        <p:txBody>
          <a:bodyPr wrap="square" rtlCol="0">
            <a:spAutoFit/>
          </a:bodyPr>
          <a:lstStyle/>
          <a:p>
            <a:r>
              <a:rPr lang="en-GB" b="1" dirty="0"/>
              <a:t>Text style transfer, the task of altering the style of a given text while preserving its content, is a challenging problem in natural language processing (NLP). Style transfer techniques are vital for various applications, including sentiment modification, generating diverse paraphrases, and enhancing the creativity of text generation systems. Despite recent advancements, existing methods often struggle to produce high-quality outputs with accurate content preservation and consistent style transformation.</a:t>
            </a:r>
            <a:endParaRPr lang="en-GB" dirty="0"/>
          </a:p>
          <a:p>
            <a:r>
              <a:rPr lang="en-GB" b="1" dirty="0"/>
              <a:t>The proposed project aims to address the limitations of current text style transfer approaches by leveraging Conditional Generative Adversarial Networks (GANs) and attention mechanisms. The primary goal is to develop a novel system capable of performing robust and effective text style transfer across different domains while maintaining content fidelity and coherence.</a:t>
            </a:r>
            <a:endParaRPr lang="en-GB"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639389" y="1534460"/>
            <a:ext cx="5334000" cy="5109091"/>
          </a:xfrm>
          <a:prstGeom prst="rect">
            <a:avLst/>
          </a:prstGeom>
          <a:noFill/>
        </p:spPr>
        <p:txBody>
          <a:bodyPr wrap="square" rtlCol="0">
            <a:spAutoFit/>
          </a:bodyPr>
          <a:lstStyle/>
          <a:p>
            <a:r>
              <a:rPr lang="en-GB" dirty="0"/>
              <a:t>Data Collection and </a:t>
            </a:r>
            <a:r>
              <a:rPr lang="en-GB" dirty="0" err="1"/>
              <a:t>Preprocessing</a:t>
            </a:r>
            <a:r>
              <a:rPr lang="en-GB" dirty="0"/>
              <a:t>:</a:t>
            </a:r>
            <a:endParaRPr lang="en-GB" dirty="0"/>
          </a:p>
          <a:p>
            <a:pPr lvl="1"/>
            <a:r>
              <a:rPr lang="en-GB" dirty="0"/>
              <a:t>Gather text corpora containing examples of texts in different styles (e.g., formal vs. informal, positive vs. negative sentiment).</a:t>
            </a:r>
            <a:endParaRPr lang="en-GB" dirty="0"/>
          </a:p>
          <a:p>
            <a:pPr lvl="1"/>
            <a:r>
              <a:rPr lang="en-GB" dirty="0" err="1"/>
              <a:t>Preprocess</a:t>
            </a:r>
            <a:r>
              <a:rPr lang="en-GB" dirty="0"/>
              <a:t> the data by tokenizing, normalizing, and splitting it into training and evaluation sets.</a:t>
            </a:r>
            <a:endParaRPr lang="en-GB" dirty="0"/>
          </a:p>
          <a:p>
            <a:r>
              <a:rPr lang="en-GB" dirty="0"/>
              <a:t>Model Architecture Design:</a:t>
            </a:r>
            <a:endParaRPr lang="en-GB" dirty="0"/>
          </a:p>
          <a:p>
            <a:pPr lvl="1"/>
            <a:r>
              <a:rPr lang="en-GB" dirty="0"/>
              <a:t>Design a Conditional GAN architecture suitable for text style transfer, where the generator generates stylized text conditioned on the input text and target style.</a:t>
            </a:r>
            <a:endParaRPr lang="en-GB" dirty="0"/>
          </a:p>
          <a:p>
            <a:pPr lvl="1"/>
            <a:r>
              <a:rPr lang="en-GB" dirty="0"/>
              <a:t>Incorporate attention mechanisms into the generator and discriminator to focus on relevant words and phrases during style transfer.</a:t>
            </a:r>
            <a:endParaRPr lang="en-GB" dirty="0"/>
          </a:p>
          <a:p>
            <a:pPr lvl="1"/>
            <a:r>
              <a:rPr lang="en-GB" dirty="0"/>
              <a:t>Implement appropriate loss functions to train the model effectively, including adversarial loss, reconstruction loss, and style consistency loss.</a:t>
            </a:r>
            <a:endParaRPr lang="en-GB" dirty="0"/>
          </a:p>
          <a:p>
            <a:endParaRPr lang="en-IN" sz="2000" dirty="0">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050869" y="1770995"/>
            <a:ext cx="6096000" cy="4401205"/>
          </a:xfrm>
          <a:prstGeom prst="rect">
            <a:avLst/>
          </a:prstGeom>
        </p:spPr>
        <p:txBody>
          <a:bodyPr>
            <a:spAutoFit/>
          </a:bodyPr>
          <a:lstStyle/>
          <a:p>
            <a:r>
              <a:rPr lang="en-GB" sz="2000" b="1" dirty="0"/>
              <a:t>Content Creators and Writers</a:t>
            </a:r>
            <a:r>
              <a:rPr lang="en-GB" sz="2000" dirty="0"/>
              <a:t>: Writers or content creators who want to explore different writing styles or transform their writing to match a particular tone or genre. This could include authors, bloggers, journalists, and creative writers.</a:t>
            </a:r>
            <a:endParaRPr lang="en-GB" sz="2000" dirty="0"/>
          </a:p>
          <a:p>
            <a:r>
              <a:rPr lang="en-GB" sz="2000" b="1" dirty="0"/>
              <a:t>Language Learners</a:t>
            </a:r>
            <a:r>
              <a:rPr lang="en-GB" sz="2000" dirty="0"/>
              <a:t>: Individuals learning a new language who want to practice writing in different styles or genres to improve their language skills. Text style transfer could help them understand nuances in language use.</a:t>
            </a:r>
            <a:endParaRPr lang="en-GB" sz="2000" dirty="0"/>
          </a:p>
          <a:p>
            <a:r>
              <a:rPr lang="en-GB" sz="2000" b="1" dirty="0"/>
              <a:t>Marketing and Advertising Professionals</a:t>
            </a:r>
            <a:r>
              <a:rPr lang="en-GB" sz="2000" dirty="0"/>
              <a:t>: Marketers or advertisers who want to adapt their content to different target audiences or market segments. They may use text style transfer to generate content that resonates better with specific demographics</a:t>
            </a:r>
            <a:r>
              <a:rPr lang="en-GB" sz="2000" dirty="0" smtClean="0"/>
              <a:t>.</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990600" y="1497747"/>
            <a:ext cx="6840350" cy="4401205"/>
          </a:xfrm>
          <a:prstGeom prst="rect">
            <a:avLst/>
          </a:prstGeom>
          <a:noFill/>
        </p:spPr>
        <p:txBody>
          <a:bodyPr wrap="square" rtlCol="0">
            <a:spAutoFit/>
          </a:bodyPr>
          <a:lstStyle/>
          <a:p>
            <a:endParaRPr lang="en-GB" sz="2000" dirty="0"/>
          </a:p>
          <a:p>
            <a:r>
              <a:rPr lang="en-GB" sz="2000" b="1" dirty="0"/>
              <a:t>Social Media Platforms</a:t>
            </a:r>
            <a:r>
              <a:rPr lang="en-GB" sz="2000" dirty="0"/>
              <a:t>: Platforms like Twitter, Facebook, or </a:t>
            </a:r>
            <a:r>
              <a:rPr lang="en-GB" sz="2000" dirty="0" err="1"/>
              <a:t>Instagram</a:t>
            </a:r>
            <a:r>
              <a:rPr lang="en-GB" sz="2000" dirty="0"/>
              <a:t> could use text style transfer to offer users tools for enhancing their posts with different writing styles or tones.</a:t>
            </a:r>
            <a:endParaRPr lang="en-GB" sz="2000" dirty="0"/>
          </a:p>
          <a:p>
            <a:r>
              <a:rPr lang="en-GB" sz="2000" b="1" dirty="0"/>
              <a:t>Customer Service </a:t>
            </a:r>
            <a:r>
              <a:rPr lang="en-GB" sz="2000" b="1" dirty="0" err="1"/>
              <a:t>Chatbots</a:t>
            </a:r>
            <a:r>
              <a:rPr lang="en-GB" sz="2000" dirty="0"/>
              <a:t>: Companies employing </a:t>
            </a:r>
            <a:r>
              <a:rPr lang="en-GB" sz="2000" dirty="0" err="1"/>
              <a:t>chatbots</a:t>
            </a:r>
            <a:r>
              <a:rPr lang="en-GB" sz="2000" dirty="0"/>
              <a:t> for customer service could utilize text style transfer to ensure that responses match the brand's tone and style guidelines while still being tailored to individual customer inquiries</a:t>
            </a:r>
            <a:r>
              <a:rPr lang="en-GB" sz="2000" dirty="0" smtClean="0"/>
              <a:t>.</a:t>
            </a:r>
          </a:p>
          <a:p>
            <a:r>
              <a:rPr lang="en-GB" sz="2000" b="1" dirty="0"/>
              <a:t>Academic Researchers</a:t>
            </a:r>
            <a:r>
              <a:rPr lang="en-GB" sz="2000" dirty="0"/>
              <a:t>: Researchers studying natural language processing (NLP), machine learning, or computational linguistics may use text style transfer projects for experimentation, exploration, or as components of larger research </a:t>
            </a:r>
            <a:r>
              <a:rPr lang="en-GB" sz="2000" dirty="0" err="1"/>
              <a:t>endeavors</a:t>
            </a:r>
            <a:r>
              <a:rPr lang="en-GB" sz="2000" dirty="0"/>
              <a:t>.</a:t>
            </a:r>
            <a:endParaRPr lang="en-GB" sz="2000" dirty="0"/>
          </a:p>
          <a:p>
            <a:endParaRPr lang="en-GB" sz="2000" dirty="0"/>
          </a:p>
          <a:p>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2971800" y="1466076"/>
            <a:ext cx="5867400" cy="5201424"/>
          </a:xfrm>
          <a:prstGeom prst="rect">
            <a:avLst/>
          </a:prstGeom>
          <a:noFill/>
        </p:spPr>
        <p:txBody>
          <a:bodyPr wrap="square" rtlCol="0">
            <a:spAutoFit/>
          </a:bodyPr>
          <a:lstStyle/>
          <a:p>
            <a:endParaRPr lang="en-GB" sz="2000" dirty="0"/>
          </a:p>
          <a:p>
            <a:r>
              <a:rPr lang="en-GB" sz="2400" b="1" dirty="0"/>
              <a:t>Attention Mechanisms:</a:t>
            </a:r>
            <a:r>
              <a:rPr lang="en-GB" sz="2400" dirty="0"/>
              <a:t> Integrate attention mechanisms into both the encoder and decoder networks to focus on relevant parts of the input and output sequences. Attention mechanisms enhance the network's ability to capture intricate style details and ensure coherent style transfer.</a:t>
            </a:r>
            <a:endParaRPr lang="en-GB" sz="2400" dirty="0"/>
          </a:p>
          <a:p>
            <a:r>
              <a:rPr lang="en-GB" sz="2400" b="1" dirty="0"/>
              <a:t>GAN Framework:</a:t>
            </a:r>
            <a:r>
              <a:rPr lang="en-GB" sz="2400" dirty="0"/>
              <a:t> Utilize a GAN framework comprising a generator and a discriminator to train the model. The generator aims to generate stylized text, while the discriminator discriminates between real and generated text samples, facilitating adversarial training</a:t>
            </a:r>
            <a:r>
              <a:rPr lang="en-GB" sz="2400" dirty="0" smtClean="0"/>
              <a:t>.</a:t>
            </a: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a:xfrm>
            <a:off x="2533650" y="1483946"/>
            <a:ext cx="6457950" cy="5016758"/>
          </a:xfrm>
          <a:prstGeom prst="rect">
            <a:avLst/>
          </a:prstGeom>
          <a:noFill/>
        </p:spPr>
        <p:txBody>
          <a:bodyPr wrap="square" rtlCol="0">
            <a:spAutoFit/>
          </a:bodyPr>
          <a:lstStyle/>
          <a:p>
            <a:r>
              <a:rPr lang="en-GB" sz="2000" b="1" dirty="0"/>
              <a:t>Evaluation</a:t>
            </a:r>
            <a:r>
              <a:rPr lang="en-GB" sz="2000" dirty="0"/>
              <a:t>:</a:t>
            </a:r>
            <a:endParaRPr lang="en-GB" sz="2000" dirty="0"/>
          </a:p>
          <a:p>
            <a:pPr lvl="1"/>
            <a:r>
              <a:rPr lang="en-GB" sz="2000" dirty="0"/>
              <a:t>Evaluate the trained model on a separate validation dataset to assess its performance in terms of content preservation and style transfer accuracy.</a:t>
            </a:r>
            <a:endParaRPr lang="en-GB" sz="2000" dirty="0"/>
          </a:p>
          <a:p>
            <a:pPr lvl="1"/>
            <a:r>
              <a:rPr lang="en-GB" sz="2000" dirty="0"/>
              <a:t>Use metrics like BLEU score for content preservation and style similarity metrics for style transfer evaluation.</a:t>
            </a:r>
            <a:endParaRPr lang="en-GB" sz="2000" dirty="0"/>
          </a:p>
          <a:p>
            <a:r>
              <a:rPr lang="en-GB" sz="2000" b="1" dirty="0"/>
              <a:t>Inference</a:t>
            </a:r>
            <a:r>
              <a:rPr lang="en-GB" sz="2000" dirty="0"/>
              <a:t>:</a:t>
            </a:r>
            <a:endParaRPr lang="en-GB" sz="2000" dirty="0"/>
          </a:p>
          <a:p>
            <a:pPr lvl="1"/>
            <a:r>
              <a:rPr lang="en-GB" sz="2000" dirty="0"/>
              <a:t>Implement an inference pipeline where users can input content text and select a style text to apply.</a:t>
            </a:r>
            <a:endParaRPr lang="en-GB" sz="2000" dirty="0"/>
          </a:p>
          <a:p>
            <a:pPr lvl="1"/>
            <a:r>
              <a:rPr lang="en-GB" sz="2000" dirty="0"/>
              <a:t>Generate stylized text using the trained model and present it to the user</a:t>
            </a:r>
            <a:r>
              <a:rPr lang="en-GB" sz="2000" dirty="0" smtClean="0"/>
              <a:t>.</a:t>
            </a:r>
            <a:endParaRPr lang="en-GB" sz="2000" dirty="0"/>
          </a:p>
          <a:p>
            <a:r>
              <a:rPr lang="en-GB" sz="2000" b="1" dirty="0"/>
              <a:t>Monitoring and Maintenance</a:t>
            </a:r>
            <a:r>
              <a:rPr lang="en-GB" sz="2000" dirty="0"/>
              <a:t>:</a:t>
            </a:r>
            <a:endParaRPr lang="en-GB" sz="2000" dirty="0"/>
          </a:p>
          <a:p>
            <a:pPr lvl="1"/>
            <a:r>
              <a:rPr lang="en-GB" sz="2000" dirty="0"/>
              <a:t>Monitor the deployed system for performance issues and user feedback.</a:t>
            </a:r>
            <a:endParaRPr lang="en-GB" sz="2000" dirty="0"/>
          </a:p>
          <a:p>
            <a:pPr lvl="1"/>
            <a:r>
              <a:rPr lang="en-GB" sz="2000" dirty="0"/>
              <a:t>Periodically retrain the model with new data to keep it up-to-date with evolving writing styles.</a:t>
            </a:r>
            <a:endParaRPr lang="en-GB" sz="2000" dirty="0">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1160</Words>
  <Application>Microsoft Office PowerPoint</Application>
  <PresentationFormat>Custom</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MADHUMITHA.G</vt:lpstr>
      <vt:lpstr>PROJECT TITLE</vt:lpstr>
      <vt:lpstr>AGENDA</vt:lpstr>
      <vt:lpstr>PROBLEM STATEMENT</vt:lpstr>
      <vt:lpstr>PROJECT OVERVIEW</vt:lpstr>
      <vt:lpstr>WHO ARE THE END USERS?</vt:lpstr>
      <vt:lpstr>PowerPoint Presentation</vt:lpstr>
      <vt:lpstr>YOUR SOLUTION AND ITS VALUE PROPOSITION</vt:lpstr>
      <vt:lpstr>THE WOW IN YOUR SOLUTION</vt:lpstr>
      <vt:lpstr>PowerPoint Presentation</vt:lpstr>
      <vt:lpstr>PERFORMANCE EVALUATION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GJ-Lenovo-LT-1</cp:lastModifiedBy>
  <cp:revision>13</cp:revision>
  <dcterms:created xsi:type="dcterms:W3CDTF">2024-03-29T05:08:40Z</dcterms:created>
  <dcterms:modified xsi:type="dcterms:W3CDTF">2024-03-30T06:59:18Z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