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
  </p:notesMasterIdLst>
  <p:sldIdLst>
    <p:sldId id="256" r:id="rId2"/>
    <p:sldId id="257" r:id="rId3"/>
    <p:sldId id="369" r:id="rId4"/>
    <p:sldId id="370" r:id="rId5"/>
    <p:sldId id="372" r:id="rId6"/>
    <p:sldId id="373" r:id="rId7"/>
    <p:sldId id="374" r:id="rId8"/>
    <p:sldId id="379" r:id="rId9"/>
    <p:sldId id="385" r:id="rId10"/>
    <p:sldId id="386" r:id="rId11"/>
    <p:sldId id="375" r:id="rId12"/>
    <p:sldId id="3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19-05-2024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dirty="0"/>
              <a:t>Phase-II First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dirty="0"/>
              <a:t>Phase-II First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871277"/>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rgbClr val="7030A0"/>
                </a:solidFill>
                <a:ea typeface="+mn-ea"/>
                <a:cs typeface="+mn-cs"/>
              </a:rPr>
              <a:t>AI ASSISTED CAREER GUIDANCE SYSTEM</a:t>
            </a:r>
            <a:endParaRPr lang="en-IN" sz="3600" b="1" dirty="0">
              <a:solidFill>
                <a:srgbClr val="7030A0"/>
              </a:solidFill>
              <a:ea typeface="+mn-ea"/>
              <a:cs typeface="+mn-cs"/>
            </a:endParaRPr>
          </a:p>
          <a:p>
            <a:endParaRPr lang="en-IN" sz="4000" b="1" dirty="0">
              <a:solidFill>
                <a:srgbClr val="7030A0"/>
              </a:solidFill>
              <a:latin typeface="Verdana" panose="020B0604030504040204" pitchFamily="34" charset="0"/>
              <a:ea typeface="+mn-ea"/>
              <a:cs typeface="+mn-cs"/>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5477773" y="4433404"/>
            <a:ext cx="636237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IN" sz="2400" b="1" dirty="0">
                <a:solidFill>
                  <a:srgbClr val="FF0000"/>
                </a:solidFill>
              </a:rPr>
              <a:t>Pratheepa R – 210701192</a:t>
            </a:r>
          </a:p>
          <a:p>
            <a:pPr>
              <a:spcBef>
                <a:spcPct val="0"/>
              </a:spcBef>
              <a:buClrTx/>
              <a:buFontTx/>
              <a:buNone/>
            </a:pPr>
            <a:r>
              <a:rPr lang="en-US" altLang="en-IN" sz="2400" b="1" dirty="0" err="1">
                <a:solidFill>
                  <a:srgbClr val="FF0000"/>
                </a:solidFill>
              </a:rPr>
              <a:t>Madhumitha</a:t>
            </a:r>
            <a:r>
              <a:rPr lang="en-US" altLang="en-IN" sz="2400" b="1" dirty="0">
                <a:solidFill>
                  <a:srgbClr val="FF0000"/>
                </a:solidFill>
              </a:rPr>
              <a:t> K – 210701141</a:t>
            </a:r>
          </a:p>
          <a:p>
            <a:pPr>
              <a:spcBef>
                <a:spcPct val="0"/>
              </a:spcBef>
              <a:buClrTx/>
              <a:buFontTx/>
              <a:buNone/>
            </a:pPr>
            <a:r>
              <a:rPr lang="en-US" altLang="en-IN" sz="2400" b="1" dirty="0" err="1">
                <a:solidFill>
                  <a:srgbClr val="FF0000"/>
                </a:solidFill>
              </a:rPr>
              <a:t>Makesh</a:t>
            </a:r>
            <a:r>
              <a:rPr lang="en-US" altLang="en-IN" sz="2400" b="1" dirty="0">
                <a:solidFill>
                  <a:srgbClr val="FF0000"/>
                </a:solidFill>
              </a:rPr>
              <a:t> Kumar S - 210701144 </a:t>
            </a:r>
          </a:p>
          <a:p>
            <a:pPr>
              <a:spcBef>
                <a:spcPct val="0"/>
              </a:spcBef>
              <a:buClrTx/>
              <a:buFontTx/>
              <a:buNone/>
            </a:pPr>
            <a:endParaRPr lang="en-IN" altLang="en-US" sz="2400" b="1" dirty="0">
              <a:solidFill>
                <a:srgbClr val="FF0000"/>
              </a:solidFill>
            </a:endParaRP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26144" y="1399269"/>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p>
        </p:txBody>
      </p:sp>
      <p:sp>
        <p:nvSpPr>
          <p:cNvPr id="2" name="Title 1">
            <a:extLst>
              <a:ext uri="{FF2B5EF4-FFF2-40B4-BE49-F238E27FC236}">
                <a16:creationId xmlns:a16="http://schemas.microsoft.com/office/drawing/2014/main" id="{FCA96D6F-308F-76C7-7A91-A7ABC06002C8}"/>
              </a:ext>
            </a:extLst>
          </p:cNvPr>
          <p:cNvSpPr txBox="1">
            <a:spLocks/>
          </p:cNvSpPr>
          <p:nvPr/>
        </p:nvSpPr>
        <p:spPr>
          <a:xfrm>
            <a:off x="838200" y="1745525"/>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2800" b="1" dirty="0">
              <a:solidFill>
                <a:srgbClr val="002060"/>
              </a:solidFill>
              <a:latin typeface="Verdana" panose="020B0604030504040204" pitchFamily="34" charset="0"/>
              <a:ea typeface="+mn-ea"/>
              <a:cs typeface="+mn-cs"/>
            </a:endParaRP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B5F68-697A-47DF-83E4-564FF5FD70A2}"/>
              </a:ext>
            </a:extLst>
          </p:cNvPr>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a:extLst>
              <a:ext uri="{FF2B5EF4-FFF2-40B4-BE49-F238E27FC236}">
                <a16:creationId xmlns:a16="http://schemas.microsoft.com/office/drawing/2014/main" id="{CF3A1B56-5EF6-44A1-B8C8-32F9E50F65FD}"/>
              </a:ext>
            </a:extLst>
          </p:cNvPr>
          <p:cNvSpPr>
            <a:spLocks noGrp="1"/>
          </p:cNvSpPr>
          <p:nvPr>
            <p:ph idx="1"/>
          </p:nvPr>
        </p:nvSpPr>
        <p:spPr/>
        <p:txBody>
          <a:bodyPr/>
          <a:lstStyle/>
          <a:p>
            <a:pPr marL="0" indent="0" algn="just">
              <a:buNone/>
            </a:pPr>
            <a:r>
              <a:rPr lang="en-US" sz="2800" b="1" dirty="0">
                <a:latin typeface="Söhne"/>
                <a:ea typeface="Times New Roman" panose="02020603050405020304" pitchFamily="18" charset="0"/>
              </a:rPr>
              <a:t>Suggestions </a:t>
            </a:r>
            <a:r>
              <a:rPr lang="en-US" sz="2800" b="1" dirty="0">
                <a:effectLst/>
                <a:latin typeface="Söhne"/>
                <a:ea typeface="Times New Roman" panose="02020603050405020304" pitchFamily="18" charset="0"/>
              </a:rPr>
              <a:t>: </a:t>
            </a:r>
            <a:r>
              <a:rPr lang="en-US" sz="2800" dirty="0">
                <a:effectLst/>
                <a:latin typeface="Söhne"/>
                <a:ea typeface="Times New Roman" panose="02020603050405020304" pitchFamily="18" charset="0"/>
              </a:rPr>
              <a:t>Based on the score obtained by the </a:t>
            </a:r>
            <a:r>
              <a:rPr lang="en-US" sz="2800" dirty="0">
                <a:latin typeface="Söhne"/>
                <a:ea typeface="Times New Roman" panose="02020603050405020304" pitchFamily="18" charset="0"/>
              </a:rPr>
              <a:t>user in each of the subdomains, a feature vector is created based on the skill levels of the person. This feature vector is passed as an input to the pre-trained model, which is trained on the dataset collected using a machine learning algorithm. The model predicts a suitable job title for the user based on the input provided. The suggested job role is predicted mainly based on the skill levels of the user, and thus would be more appropriate for the user. </a:t>
            </a:r>
            <a:endParaRPr lang="en-IN" sz="2800" dirty="0">
              <a:latin typeface="Söhne"/>
            </a:endParaRPr>
          </a:p>
        </p:txBody>
      </p:sp>
      <p:sp>
        <p:nvSpPr>
          <p:cNvPr id="5" name="Footer Placeholder 4">
            <a:extLst>
              <a:ext uri="{FF2B5EF4-FFF2-40B4-BE49-F238E27FC236}">
                <a16:creationId xmlns:a16="http://schemas.microsoft.com/office/drawing/2014/main" id="{CB62B2B6-BD1D-465C-AD30-30D78B8C143F}"/>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B1AA1EB-1E68-4051-A470-89EBBD4159D0}"/>
              </a:ext>
            </a:extLst>
          </p:cNvPr>
          <p:cNvSpPr>
            <a:spLocks noGrp="1"/>
          </p:cNvSpPr>
          <p:nvPr>
            <p:ph type="sldNum" sz="quarter" idx="12"/>
          </p:nvPr>
        </p:nvSpPr>
        <p:spPr/>
        <p:txBody>
          <a:bodyPr/>
          <a:lstStyle/>
          <a:p>
            <a:pPr>
              <a:defRPr/>
            </a:pPr>
            <a:fld id="{BDC2143B-610F-499C-A392-DFFBE135A7B2}" type="slidenum">
              <a:rPr lang="en-US" altLang="en-US" smtClean="0"/>
              <a:pPr>
                <a:defRPr/>
              </a:pPr>
              <a:t>10</a:t>
            </a:fld>
            <a:endParaRPr lang="en-US" altLang="en-US"/>
          </a:p>
        </p:txBody>
      </p:sp>
    </p:spTree>
    <p:extLst>
      <p:ext uri="{BB962C8B-B14F-4D97-AF65-F5344CB8AC3E}">
        <p14:creationId xmlns:p14="http://schemas.microsoft.com/office/powerpoint/2010/main" val="2126721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2800" b="1" dirty="0">
                <a:solidFill>
                  <a:srgbClr val="FF0000"/>
                </a:solidFill>
              </a:rPr>
              <a:t>Conclusion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606795"/>
            <a:ext cx="10668000" cy="4267200"/>
          </a:xfrm>
        </p:spPr>
        <p:txBody>
          <a:bodyPr/>
          <a:lstStyle/>
          <a:p>
            <a:pPr marL="0" indent="0" algn="just">
              <a:buNone/>
            </a:pPr>
            <a:r>
              <a:rPr lang="en-US" sz="2800" dirty="0">
                <a:solidFill>
                  <a:srgbClr val="0D0D0D"/>
                </a:solidFill>
                <a:effectLst/>
                <a:latin typeface="Söhne"/>
                <a:ea typeface="Times New Roman" panose="02020603050405020304" pitchFamily="18" charset="0"/>
              </a:rPr>
              <a:t>Our</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career</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guidance</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system</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represents</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a</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significant advancement in providing</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personalized</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support</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to</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individuals</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navigating</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their</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career</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paths.</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Through</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a</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combination of character assessment, subject proficiency evaluation, and advanced</a:t>
            </a:r>
            <a:r>
              <a:rPr lang="en-US" sz="2800" spc="-33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machine learning algorithms, we have successfully empowered users to discover</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suitable career opportunities aligned with their unique strengths and interests. The</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user-friendly</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interface</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ensures</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accessibility</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for</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all</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users,</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while</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continuous</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refinement</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and</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optimization</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efforts</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ensure</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the</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accuracy</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and</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relevance</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of</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our</a:t>
            </a:r>
            <a:r>
              <a:rPr lang="en-US" sz="2800" spc="-33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recommendations.</a:t>
            </a:r>
            <a:r>
              <a:rPr lang="en-US" sz="2800" spc="5" dirty="0">
                <a:solidFill>
                  <a:srgbClr val="0D0D0D"/>
                </a:solidFill>
                <a:effectLst/>
                <a:latin typeface="Söhne"/>
                <a:ea typeface="Times New Roman" panose="02020603050405020304" pitchFamily="18" charset="0"/>
              </a:rPr>
              <a:t> </a:t>
            </a:r>
            <a:endParaRPr lang="en-IN" sz="2800" dirty="0">
              <a:latin typeface="Söhne"/>
            </a:endParaRPr>
          </a:p>
        </p:txBody>
      </p:sp>
      <p:sp>
        <p:nvSpPr>
          <p:cNvPr id="8" name="Footer Placeholder 7">
            <a:extLst>
              <a:ext uri="{FF2B5EF4-FFF2-40B4-BE49-F238E27FC236}">
                <a16:creationId xmlns:a16="http://schemas.microsoft.com/office/drawing/2014/main" id="{F6D9400E-12B9-3AF6-FC4B-9B4C0B1549B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3392B983-1A01-9183-3583-86ACF6643A20}"/>
              </a:ext>
            </a:extLst>
          </p:cNvPr>
          <p:cNvSpPr>
            <a:spLocks noGrp="1"/>
          </p:cNvSpPr>
          <p:nvPr>
            <p:ph type="sldNum" sz="quarter" idx="12"/>
          </p:nvPr>
        </p:nvSpPr>
        <p:spPr/>
        <p:txBody>
          <a:bodyPr/>
          <a:lstStyle/>
          <a:p>
            <a:pPr>
              <a:defRPr/>
            </a:pPr>
            <a:fld id="{BDC2143B-610F-499C-A392-DFFBE135A7B2}" type="slidenum">
              <a:rPr lang="en-US" altLang="en-US" smtClean="0"/>
              <a:pPr>
                <a:defRPr/>
              </a:pPr>
              <a:t>11</a:t>
            </a:fld>
            <a:endParaRPr lang="en-US" altLang="en-US"/>
          </a:p>
        </p:txBody>
      </p:sp>
    </p:spTree>
    <p:extLst>
      <p:ext uri="{BB962C8B-B14F-4D97-AF65-F5344CB8AC3E}">
        <p14:creationId xmlns:p14="http://schemas.microsoft.com/office/powerpoint/2010/main" val="2369166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7" name="Footer Placeholder 6">
            <a:extLst>
              <a:ext uri="{FF2B5EF4-FFF2-40B4-BE49-F238E27FC236}">
                <a16:creationId xmlns:a16="http://schemas.microsoft.com/office/drawing/2014/main" id="{391F93E0-2B00-7E75-5B16-EB891A8D92B6}"/>
              </a:ext>
            </a:extLst>
          </p:cNvPr>
          <p:cNvSpPr>
            <a:spLocks noGrp="1"/>
          </p:cNvSpPr>
          <p:nvPr>
            <p:ph type="ftr" sz="quarter" idx="11"/>
          </p:nvPr>
        </p:nvSpPr>
        <p:spPr/>
        <p:txBody>
          <a:bodyPr/>
          <a:lstStyle/>
          <a:p>
            <a:pPr>
              <a:defRPr/>
            </a:pPr>
            <a:r>
              <a:rPr lang="en-US"/>
              <a:t>Department of Computer Science and Engineering</a:t>
            </a:r>
          </a:p>
        </p:txBody>
      </p:sp>
      <p:sp>
        <p:nvSpPr>
          <p:cNvPr id="8" name="Slide Number Placeholder 7">
            <a:extLst>
              <a:ext uri="{FF2B5EF4-FFF2-40B4-BE49-F238E27FC236}">
                <a16:creationId xmlns:a16="http://schemas.microsoft.com/office/drawing/2014/main" id="{0661F9D6-4F22-469C-3FC5-9D255DC779FB}"/>
              </a:ext>
            </a:extLst>
          </p:cNvPr>
          <p:cNvSpPr>
            <a:spLocks noGrp="1"/>
          </p:cNvSpPr>
          <p:nvPr>
            <p:ph type="sldNum" sz="quarter" idx="12"/>
          </p:nvPr>
        </p:nvSpPr>
        <p:spPr/>
        <p:txBody>
          <a:bodyPr/>
          <a:lstStyle/>
          <a:p>
            <a:pPr>
              <a:defRPr/>
            </a:pPr>
            <a:fld id="{F583B680-F650-469F-A231-392F163461F6}" type="slidenum">
              <a:rPr lang="en-US" altLang="en-US" smtClean="0"/>
              <a:pPr>
                <a:defRPr/>
              </a:pPr>
              <a:t>12</a:t>
            </a:fld>
            <a:endParaRPr lang="en-US" altLang="en-US"/>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A</a:t>
            </a:r>
            <a:r>
              <a:rPr lang="en-IN" sz="3200" b="1" dirty="0" err="1">
                <a:solidFill>
                  <a:srgbClr val="FF0000"/>
                </a:solidFill>
              </a:rPr>
              <a:t>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None/>
            </a:pPr>
            <a:r>
              <a:rPr lang="en-IN" sz="2800" dirty="0">
                <a:latin typeface="Söhne"/>
              </a:rPr>
              <a:t>This project aims at providing the best suggestions for an individual based on their skill levels.  The questions for the individual would be automatically generated based on their answering capabilities, which would enable the system to judge the skills of the person, accurately. The AI model would be trained on a dataset that contains the skills as the features, and best thriving opportunity as the value to be predicted. Using the answers from the individual, the skills are analysed and the best possible suggestion is given to the user based on the knowledge of the model. </a:t>
            </a:r>
          </a:p>
        </p:txBody>
      </p:sp>
      <p:sp>
        <p:nvSpPr>
          <p:cNvPr id="8" name="Footer Placeholder 7">
            <a:extLst>
              <a:ext uri="{FF2B5EF4-FFF2-40B4-BE49-F238E27FC236}">
                <a16:creationId xmlns:a16="http://schemas.microsoft.com/office/drawing/2014/main" id="{12206323-7090-0053-9453-F926129703A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0D31BFA9-7ED2-7E2D-863E-B6F36D8E7EF6}"/>
              </a:ext>
            </a:extLst>
          </p:cNvPr>
          <p:cNvSpPr>
            <a:spLocks noGrp="1"/>
          </p:cNvSpPr>
          <p:nvPr>
            <p:ph type="sldNum" sz="quarter" idx="12"/>
          </p:nvPr>
        </p:nvSpPr>
        <p:spPr/>
        <p:txBody>
          <a:bodyPr/>
          <a:lstStyle/>
          <a:p>
            <a:pPr>
              <a:defRPr/>
            </a:pPr>
            <a:fld id="{BDC2143B-610F-499C-A392-DFFBE135A7B2}" type="slidenum">
              <a:rPr lang="en-US" altLang="en-US" smtClean="0"/>
              <a:pPr>
                <a:defRPr/>
              </a:pPr>
              <a:t>2</a:t>
            </a:fld>
            <a:endParaRPr lang="en-US" altLang="en-US"/>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E</a:t>
            </a:r>
            <a:r>
              <a:rPr lang="en-IN" sz="3200" b="1" dirty="0" err="1">
                <a:solidFill>
                  <a:srgbClr val="FF0000"/>
                </a:solidFill>
              </a:rPr>
              <a:t>xisting</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Clr>
                <a:srgbClr val="CC0000"/>
              </a:buClr>
              <a:buNone/>
              <a:defRPr/>
            </a:pPr>
            <a:r>
              <a:rPr lang="en-US" sz="2800" b="0" i="0" dirty="0">
                <a:solidFill>
                  <a:srgbClr val="0D0D0D"/>
                </a:solidFill>
                <a:effectLst/>
                <a:highlight>
                  <a:srgbClr val="FFFFFF"/>
                </a:highlight>
                <a:latin typeface="Söhne"/>
              </a:rPr>
              <a:t>Career guidance applications offer a comprehensive suite of functionalities designed to support individuals in making informed career decisions and advancing their professional journeys. These platforms typically include tools for job searching, such as aggregating job listings from various sources and providing personalized job recommendations. They also feature robust networking opportunities, allowing users to connect with professionals, mentors, and industry leaders. Detailed information about various professions, including job descriptions, salary data, and educational requirements, helps users explore potential careers. </a:t>
            </a:r>
            <a:endParaRPr lang="en-IN" sz="2800" dirty="0"/>
          </a:p>
        </p:txBody>
      </p:sp>
      <p:sp>
        <p:nvSpPr>
          <p:cNvPr id="8" name="Footer Placeholder 7">
            <a:extLst>
              <a:ext uri="{FF2B5EF4-FFF2-40B4-BE49-F238E27FC236}">
                <a16:creationId xmlns:a16="http://schemas.microsoft.com/office/drawing/2014/main" id="{95D70278-2BB4-395B-93A0-B6B26806347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29A2B535-07F2-DF43-E129-1A90425255EC}"/>
              </a:ext>
            </a:extLst>
          </p:cNvPr>
          <p:cNvSpPr>
            <a:spLocks noGrp="1"/>
          </p:cNvSpPr>
          <p:nvPr>
            <p:ph type="sldNum" sz="quarter" idx="12"/>
          </p:nvPr>
        </p:nvSpPr>
        <p:spPr/>
        <p:txBody>
          <a:bodyPr/>
          <a:lstStyle/>
          <a:p>
            <a:pPr>
              <a:defRPr/>
            </a:pPr>
            <a:fld id="{BDC2143B-610F-499C-A392-DFFBE135A7B2}" type="slidenum">
              <a:rPr lang="en-US" altLang="en-US" smtClean="0"/>
              <a:pPr>
                <a:defRPr/>
              </a:pPr>
              <a:t>3</a:t>
            </a:fld>
            <a:endParaRPr lang="en-US" altLang="en-US"/>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P</a:t>
            </a:r>
            <a:r>
              <a:rPr lang="en-IN" sz="3200" b="1" dirty="0" err="1">
                <a:solidFill>
                  <a:srgbClr val="FF0000"/>
                </a:solidFill>
              </a:rPr>
              <a:t>roposed</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723105"/>
            <a:ext cx="10566400" cy="4267200"/>
          </a:xfrm>
        </p:spPr>
        <p:txBody>
          <a:bodyPr/>
          <a:lstStyle/>
          <a:p>
            <a:pPr marL="0" indent="0" algn="just">
              <a:buNone/>
            </a:pPr>
            <a:r>
              <a:rPr lang="en-US" sz="2800" dirty="0">
                <a:solidFill>
                  <a:srgbClr val="0D0D0D"/>
                </a:solidFill>
                <a:effectLst/>
                <a:latin typeface="Söhne"/>
                <a:ea typeface="Times New Roman" panose="02020603050405020304" pitchFamily="18" charset="0"/>
              </a:rPr>
              <a:t>Our approach is designed to guide you through the process of discovering suitable</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career paths. Initially, we gather insights into your interests and strengths by asking</a:t>
            </a:r>
            <a:r>
              <a:rPr lang="en-US" sz="2800" spc="-33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simple questions about your preferences and personality. Then, we assess your</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knowledge and skills in various subjects and areas relevant to different job roles.</a:t>
            </a:r>
            <a:r>
              <a:rPr lang="en-US" sz="2800" spc="5" dirty="0">
                <a:solidFill>
                  <a:srgbClr val="0D0D0D"/>
                </a:solidFill>
                <a:effectLst/>
                <a:latin typeface="Söhne"/>
                <a:ea typeface="Times New Roman" panose="02020603050405020304" pitchFamily="18" charset="0"/>
              </a:rPr>
              <a:t> </a:t>
            </a:r>
            <a:r>
              <a:rPr lang="en-US" sz="2800" spc="5" dirty="0">
                <a:solidFill>
                  <a:srgbClr val="0D0D0D"/>
                </a:solidFill>
                <a:latin typeface="Söhne"/>
                <a:ea typeface="Times New Roman" panose="02020603050405020304" pitchFamily="18" charset="0"/>
              </a:rPr>
              <a:t>W</a:t>
            </a:r>
            <a:r>
              <a:rPr lang="en-US" sz="2800" dirty="0">
                <a:solidFill>
                  <a:srgbClr val="0D0D0D"/>
                </a:solidFill>
                <a:effectLst/>
                <a:latin typeface="Söhne"/>
                <a:ea typeface="Times New Roman" panose="02020603050405020304" pitchFamily="18" charset="0"/>
              </a:rPr>
              <a:t>e analyze your responses </a:t>
            </a:r>
            <a:r>
              <a:rPr lang="en-US" sz="2800" dirty="0">
                <a:solidFill>
                  <a:srgbClr val="0D0D0D"/>
                </a:solidFill>
                <a:latin typeface="Söhne"/>
                <a:ea typeface="Times New Roman" panose="02020603050405020304" pitchFamily="18" charset="0"/>
              </a:rPr>
              <a:t>to </a:t>
            </a:r>
            <a:r>
              <a:rPr lang="en-US" sz="2800" dirty="0">
                <a:solidFill>
                  <a:srgbClr val="0D0D0D"/>
                </a:solidFill>
                <a:effectLst/>
                <a:latin typeface="Söhne"/>
                <a:ea typeface="Times New Roman" panose="02020603050405020304" pitchFamily="18" charset="0"/>
              </a:rPr>
              <a:t>help</a:t>
            </a:r>
            <a:r>
              <a:rPr lang="en-US" sz="2800" spc="19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us</a:t>
            </a:r>
            <a:r>
              <a:rPr lang="en-US" sz="2800" spc="19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suggest</a:t>
            </a:r>
            <a:r>
              <a:rPr lang="en-US" sz="2800" spc="19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careers</a:t>
            </a:r>
            <a:r>
              <a:rPr lang="en-US" sz="2800" spc="19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that</a:t>
            </a:r>
            <a:r>
              <a:rPr lang="en-US" sz="2800" spc="19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align</a:t>
            </a:r>
            <a:r>
              <a:rPr lang="en-US" sz="2800" spc="19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with</a:t>
            </a:r>
            <a:r>
              <a:rPr lang="en-US" sz="2800" spc="19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your</a:t>
            </a:r>
            <a:r>
              <a:rPr lang="en-US" sz="2800" spc="12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unique</a:t>
            </a:r>
            <a:r>
              <a:rPr lang="en-US" sz="2800" spc="120"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profile.</a:t>
            </a:r>
            <a:r>
              <a:rPr lang="en-US" sz="2800" spc="12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Whether you're just starting to explore</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career options or looking to make a change, our platform is here to support you</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every</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step</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of</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the</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way,</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providing</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guidance</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that's</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tailored</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to</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your</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needs</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and</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aspirations.</a:t>
            </a:r>
            <a:endParaRPr lang="en-IN" sz="2800" dirty="0">
              <a:effectLst/>
              <a:latin typeface="Söhne"/>
              <a:ea typeface="Times New Roman" panose="02020603050405020304" pitchFamily="18" charset="0"/>
            </a:endParaRPr>
          </a:p>
          <a:p>
            <a:pPr marL="0" indent="0" algn="just">
              <a:buNone/>
            </a:pPr>
            <a:endParaRPr lang="en-IN" dirty="0"/>
          </a:p>
        </p:txBody>
      </p:sp>
      <p:sp>
        <p:nvSpPr>
          <p:cNvPr id="8" name="Footer Placeholder 7">
            <a:extLst>
              <a:ext uri="{FF2B5EF4-FFF2-40B4-BE49-F238E27FC236}">
                <a16:creationId xmlns:a16="http://schemas.microsoft.com/office/drawing/2014/main" id="{57F9ACBF-34BA-38FF-65D0-69DCC1F05DE5}"/>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88B0F0E9-1AE1-F421-5CC0-08742B7AB40A}"/>
              </a:ext>
            </a:extLst>
          </p:cNvPr>
          <p:cNvSpPr>
            <a:spLocks noGrp="1"/>
          </p:cNvSpPr>
          <p:nvPr>
            <p:ph type="sldNum" sz="quarter" idx="12"/>
          </p:nvPr>
        </p:nvSpPr>
        <p:spPr/>
        <p:txBody>
          <a:bodyPr/>
          <a:lstStyle/>
          <a:p>
            <a:pPr>
              <a:defRPr/>
            </a:pPr>
            <a:fld id="{BDC2143B-610F-499C-A392-DFFBE135A7B2}" type="slidenum">
              <a:rPr lang="en-US" altLang="en-US" smtClean="0"/>
              <a:pPr>
                <a:defRPr/>
              </a:pPr>
              <a:t>4</a:t>
            </a:fld>
            <a:endParaRPr lang="en-US" altLang="en-US"/>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8" name="Footer Placeholder 7">
            <a:extLst>
              <a:ext uri="{FF2B5EF4-FFF2-40B4-BE49-F238E27FC236}">
                <a16:creationId xmlns:a16="http://schemas.microsoft.com/office/drawing/2014/main" id="{2D60CC1A-8459-5D08-6F6A-6A1E83A37846}"/>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C5216D8F-1DF4-60EE-7054-1FBF88625C8D}"/>
              </a:ext>
            </a:extLst>
          </p:cNvPr>
          <p:cNvSpPr>
            <a:spLocks noGrp="1"/>
          </p:cNvSpPr>
          <p:nvPr>
            <p:ph type="sldNum" sz="quarter" idx="12"/>
          </p:nvPr>
        </p:nvSpPr>
        <p:spPr/>
        <p:txBody>
          <a:bodyPr/>
          <a:lstStyle/>
          <a:p>
            <a:pPr>
              <a:defRPr/>
            </a:pPr>
            <a:fld id="{BDC2143B-610F-499C-A392-DFFBE135A7B2}" type="slidenum">
              <a:rPr lang="en-US" altLang="en-US" smtClean="0"/>
              <a:pPr>
                <a:defRPr/>
              </a:pPr>
              <a:t>5</a:t>
            </a:fld>
            <a:endParaRPr lang="en-US" altLang="en-US"/>
          </a:p>
        </p:txBody>
      </p:sp>
      <p:pic>
        <p:nvPicPr>
          <p:cNvPr id="5" name="image3.png">
            <a:extLst>
              <a:ext uri="{FF2B5EF4-FFF2-40B4-BE49-F238E27FC236}">
                <a16:creationId xmlns:a16="http://schemas.microsoft.com/office/drawing/2014/main" id="{F18C5CC2-A5CD-A81A-3B94-5A44EE3FAC43}"/>
              </a:ext>
            </a:extLst>
          </p:cNvPr>
          <p:cNvPicPr>
            <a:picLocks noChangeAspect="1"/>
          </p:cNvPicPr>
          <p:nvPr/>
        </p:nvPicPr>
        <p:blipFill>
          <a:blip r:embed="rId2" cstate="print"/>
          <a:stretch>
            <a:fillRect/>
          </a:stretch>
        </p:blipFill>
        <p:spPr>
          <a:xfrm>
            <a:off x="1951571" y="2203916"/>
            <a:ext cx="7694013" cy="3213471"/>
          </a:xfrm>
          <a:prstGeom prst="rect">
            <a:avLst/>
          </a:prstGeom>
        </p:spPr>
      </p:pic>
    </p:spTree>
    <p:extLst>
      <p:ext uri="{BB962C8B-B14F-4D97-AF65-F5344CB8AC3E}">
        <p14:creationId xmlns:p14="http://schemas.microsoft.com/office/powerpoint/2010/main" val="106677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lgn="just">
              <a:lnSpc>
                <a:spcPct val="150000"/>
              </a:lnSpc>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Dataset Collection</a:t>
            </a:r>
          </a:p>
          <a:p>
            <a:pPr algn="just">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Profile</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Information</a:t>
            </a:r>
          </a:p>
          <a:p>
            <a:pPr algn="just">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Questionnaire</a:t>
            </a:r>
          </a:p>
          <a:p>
            <a:pPr algn="just">
              <a:lnSpc>
                <a:spcPct val="150000"/>
              </a:lnSpc>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Suggestions</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8" name="Footer Placeholder 7">
            <a:extLst>
              <a:ext uri="{FF2B5EF4-FFF2-40B4-BE49-F238E27FC236}">
                <a16:creationId xmlns:a16="http://schemas.microsoft.com/office/drawing/2014/main" id="{2B5EA9E2-96D6-A888-03F4-2C3EE2CD2C04}"/>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B397A9A4-C4A8-9531-7D2B-8189B3063381}"/>
              </a:ext>
            </a:extLst>
          </p:cNvPr>
          <p:cNvSpPr>
            <a:spLocks noGrp="1"/>
          </p:cNvSpPr>
          <p:nvPr>
            <p:ph type="sldNum" sz="quarter" idx="12"/>
          </p:nvPr>
        </p:nvSpPr>
        <p:spPr/>
        <p:txBody>
          <a:bodyPr/>
          <a:lstStyle/>
          <a:p>
            <a:pPr>
              <a:defRPr/>
            </a:pPr>
            <a:fld id="{BDC2143B-610F-499C-A392-DFFBE135A7B2}" type="slidenum">
              <a:rPr lang="en-US" altLang="en-US" smtClean="0"/>
              <a:pPr>
                <a:defRPr/>
              </a:pPr>
              <a:t>6</a:t>
            </a:fld>
            <a:endParaRPr lang="en-US" altLang="en-US"/>
          </a:p>
        </p:txBody>
      </p:sp>
    </p:spTree>
    <p:extLst>
      <p:ext uri="{BB962C8B-B14F-4D97-AF65-F5344CB8AC3E}">
        <p14:creationId xmlns:p14="http://schemas.microsoft.com/office/powerpoint/2010/main" val="65101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lgn="just">
              <a:buClr>
                <a:srgbClr val="CC0000"/>
              </a:buClr>
              <a:defRPr/>
            </a:pPr>
            <a:r>
              <a:rPr lang="en-US" altLang="en-US" sz="2800" b="1" dirty="0">
                <a:solidFill>
                  <a:srgbClr val="000000"/>
                </a:solidFill>
                <a:latin typeface="Söhne"/>
                <a:cs typeface="Times New Roman" panose="02020603050405020304" pitchFamily="18" charset="0"/>
              </a:rPr>
              <a:t>Dataset Collection </a:t>
            </a:r>
            <a:r>
              <a:rPr kumimoji="0" lang="en-US" altLang="en-US" sz="2800" b="0" i="0" u="none" strike="noStrike" kern="0" cap="none" spc="0" normalizeH="0" baseline="0" noProof="0" dirty="0">
                <a:ln>
                  <a:noFill/>
                </a:ln>
                <a:solidFill>
                  <a:srgbClr val="000000"/>
                </a:solidFill>
                <a:effectLst/>
                <a:uLnTx/>
                <a:uFillTx/>
                <a:latin typeface="Söhne"/>
                <a:cs typeface="Times New Roman" panose="02020603050405020304" pitchFamily="18" charset="0"/>
              </a:rPr>
              <a:t>: Initially, a dataset was created which contains the details of the various skills and the suitable job role. The skill details is a feature vector which indicates the level of skills for the person in each domain. The target variable is the</a:t>
            </a:r>
            <a:r>
              <a:rPr lang="en-US" altLang="en-US" sz="2800" dirty="0">
                <a:solidFill>
                  <a:srgbClr val="000000"/>
                </a:solidFill>
                <a:latin typeface="Söhne"/>
                <a:cs typeface="Times New Roman" panose="02020603050405020304" pitchFamily="18" charset="0"/>
              </a:rPr>
              <a:t> job title which gives the suitable job role for the person based on the skill levels. The model is trained on this dataset, and hence has the acquired knowledge. </a:t>
            </a:r>
            <a:endParaRPr lang="en-US" sz="2800" dirty="0">
              <a:effectLst/>
              <a:latin typeface="Söhne"/>
              <a:ea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Söhne"/>
              </a:rPr>
            </a:br>
            <a:endParaRPr kumimoji="0" lang="en-IN" altLang="en-US" sz="2800" b="0" i="0" u="none" strike="noStrike" kern="0" cap="none" spc="0" normalizeH="0" baseline="0" noProof="0" dirty="0">
              <a:ln>
                <a:noFill/>
              </a:ln>
              <a:solidFill>
                <a:srgbClr val="000000"/>
              </a:solidFill>
              <a:effectLst/>
              <a:uLnTx/>
              <a:uFillTx/>
              <a:latin typeface="Söhne"/>
            </a:endParaRPr>
          </a:p>
          <a:p>
            <a:pPr marL="0" indent="0">
              <a:buNone/>
            </a:pPr>
            <a:endParaRPr lang="en-IN" sz="2800" dirty="0">
              <a:latin typeface="Söhne"/>
            </a:endParaRPr>
          </a:p>
        </p:txBody>
      </p:sp>
      <p:sp>
        <p:nvSpPr>
          <p:cNvPr id="8" name="Footer Placeholder 7">
            <a:extLst>
              <a:ext uri="{FF2B5EF4-FFF2-40B4-BE49-F238E27FC236}">
                <a16:creationId xmlns:a16="http://schemas.microsoft.com/office/drawing/2014/main" id="{A359261F-2A8B-66A2-734A-82A79B3F86BD}"/>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30516C6-DA3F-ABF5-4C0A-F26A79DAF925}"/>
              </a:ext>
            </a:extLst>
          </p:cNvPr>
          <p:cNvSpPr>
            <a:spLocks noGrp="1"/>
          </p:cNvSpPr>
          <p:nvPr>
            <p:ph type="sldNum" sz="quarter" idx="12"/>
          </p:nvPr>
        </p:nvSpPr>
        <p:spPr/>
        <p:txBody>
          <a:bodyPr/>
          <a:lstStyle/>
          <a:p>
            <a:pPr>
              <a:defRPr/>
            </a:pPr>
            <a:fld id="{BDC2143B-610F-499C-A392-DFFBE135A7B2}" type="slidenum">
              <a:rPr lang="en-US" altLang="en-US" smtClean="0"/>
              <a:pPr>
                <a:defRPr/>
              </a:pPr>
              <a:t>7</a:t>
            </a:fld>
            <a:endParaRPr lang="en-US" altLang="en-US"/>
          </a:p>
        </p:txBody>
      </p:sp>
    </p:spTree>
    <p:extLst>
      <p:ext uri="{BB962C8B-B14F-4D97-AF65-F5344CB8AC3E}">
        <p14:creationId xmlns:p14="http://schemas.microsoft.com/office/powerpoint/2010/main" val="51752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38A0D-D016-4706-BCB0-B285FF79636C}"/>
              </a:ext>
            </a:extLst>
          </p:cNvPr>
          <p:cNvSpPr>
            <a:spLocks noGrp="1"/>
          </p:cNvSpPr>
          <p:nvPr>
            <p:ph type="title"/>
          </p:nvPr>
        </p:nvSpPr>
        <p:spPr/>
        <p:txBody>
          <a:bodyPr/>
          <a:lstStyle/>
          <a:p>
            <a:r>
              <a:rPr lang="en-US" b="1" dirty="0">
                <a:solidFill>
                  <a:srgbClr val="FF0000"/>
                </a:solidFill>
              </a:rPr>
              <a:t>Functional Description of Module</a:t>
            </a:r>
            <a:endParaRPr lang="en-IN" b="1" dirty="0">
              <a:solidFill>
                <a:srgbClr val="FF0000"/>
              </a:solidFill>
            </a:endParaRPr>
          </a:p>
        </p:txBody>
      </p:sp>
      <p:sp>
        <p:nvSpPr>
          <p:cNvPr id="3" name="Content Placeholder 2">
            <a:extLst>
              <a:ext uri="{FF2B5EF4-FFF2-40B4-BE49-F238E27FC236}">
                <a16:creationId xmlns:a16="http://schemas.microsoft.com/office/drawing/2014/main" id="{04006A2F-E2AB-45F2-AE43-C53BCB3BAC28}"/>
              </a:ext>
            </a:extLst>
          </p:cNvPr>
          <p:cNvSpPr>
            <a:spLocks noGrp="1"/>
          </p:cNvSpPr>
          <p:nvPr>
            <p:ph idx="1"/>
          </p:nvPr>
        </p:nvSpPr>
        <p:spPr/>
        <p:txBody>
          <a:bodyPr/>
          <a:lstStyle/>
          <a:p>
            <a:pPr marL="0" indent="0" algn="just">
              <a:buNone/>
            </a:pPr>
            <a:r>
              <a:rPr lang="en-US" altLang="en-US" sz="2800" b="1" dirty="0">
                <a:solidFill>
                  <a:srgbClr val="000000"/>
                </a:solidFill>
                <a:latin typeface="Söhne"/>
                <a:cs typeface="Times New Roman" panose="02020603050405020304" pitchFamily="18" charset="0"/>
              </a:rPr>
              <a:t>Profile Information </a:t>
            </a:r>
            <a:r>
              <a:rPr kumimoji="0" lang="en-US" altLang="en-US" sz="2800" b="0" i="0" u="none" strike="noStrike" kern="0" cap="none" spc="0" normalizeH="0" baseline="0" noProof="0" dirty="0">
                <a:ln>
                  <a:noFill/>
                </a:ln>
                <a:solidFill>
                  <a:srgbClr val="000000"/>
                </a:solidFill>
                <a:effectLst/>
                <a:uLnTx/>
                <a:uFillTx/>
                <a:latin typeface="Söhne"/>
                <a:cs typeface="Times New Roman" panose="02020603050405020304" pitchFamily="18" charset="0"/>
              </a:rPr>
              <a:t>: Using an user-friendly and a pleasant interface which </a:t>
            </a:r>
            <a:r>
              <a:rPr lang="en-US" altLang="en-US" sz="2800" dirty="0">
                <a:solidFill>
                  <a:srgbClr val="000000"/>
                </a:solidFill>
                <a:latin typeface="Söhne"/>
                <a:cs typeface="Times New Roman" panose="02020603050405020304" pitchFamily="18" charset="0"/>
              </a:rPr>
              <a:t>has simple options and is clear, the user details such as the department and the strongholds of the user are collected. Based on the strongholds selected, a quiz is prepared which the user has to attend in order to find a suitable role for him/her. </a:t>
            </a:r>
            <a:endParaRPr lang="en-IN" sz="2800" dirty="0">
              <a:latin typeface="Söhne"/>
            </a:endParaRPr>
          </a:p>
        </p:txBody>
      </p:sp>
      <p:sp>
        <p:nvSpPr>
          <p:cNvPr id="5" name="Footer Placeholder 4">
            <a:extLst>
              <a:ext uri="{FF2B5EF4-FFF2-40B4-BE49-F238E27FC236}">
                <a16:creationId xmlns:a16="http://schemas.microsoft.com/office/drawing/2014/main" id="{64AEB533-B074-4E9E-A758-65ABEED335BE}"/>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416353A5-8BEA-4A3F-8539-F32E39B3285D}"/>
              </a:ext>
            </a:extLst>
          </p:cNvPr>
          <p:cNvSpPr>
            <a:spLocks noGrp="1"/>
          </p:cNvSpPr>
          <p:nvPr>
            <p:ph type="sldNum" sz="quarter" idx="12"/>
          </p:nvPr>
        </p:nvSpPr>
        <p:spPr/>
        <p:txBody>
          <a:bodyPr/>
          <a:lstStyle/>
          <a:p>
            <a:pPr>
              <a:defRPr/>
            </a:pPr>
            <a:fld id="{BDC2143B-610F-499C-A392-DFFBE135A7B2}" type="slidenum">
              <a:rPr lang="en-US" altLang="en-US" smtClean="0"/>
              <a:pPr>
                <a:defRPr/>
              </a:pPr>
              <a:t>8</a:t>
            </a:fld>
            <a:endParaRPr lang="en-US" altLang="en-US"/>
          </a:p>
        </p:txBody>
      </p:sp>
    </p:spTree>
    <p:extLst>
      <p:ext uri="{BB962C8B-B14F-4D97-AF65-F5344CB8AC3E}">
        <p14:creationId xmlns:p14="http://schemas.microsoft.com/office/powerpoint/2010/main" val="1369513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7A621-F250-48FB-8676-C548A1192BDB}"/>
              </a:ext>
            </a:extLst>
          </p:cNvPr>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a:extLst>
              <a:ext uri="{FF2B5EF4-FFF2-40B4-BE49-F238E27FC236}">
                <a16:creationId xmlns:a16="http://schemas.microsoft.com/office/drawing/2014/main" id="{D4444AD4-1AEE-425F-B3FB-3F63343629B4}"/>
              </a:ext>
            </a:extLst>
          </p:cNvPr>
          <p:cNvSpPr>
            <a:spLocks noGrp="1"/>
          </p:cNvSpPr>
          <p:nvPr>
            <p:ph idx="1"/>
          </p:nvPr>
        </p:nvSpPr>
        <p:spPr/>
        <p:txBody>
          <a:bodyPr/>
          <a:lstStyle/>
          <a:p>
            <a:pPr marL="0" indent="0" algn="just">
              <a:buNone/>
            </a:pPr>
            <a:r>
              <a:rPr lang="en-US" sz="2800" b="1" dirty="0">
                <a:latin typeface="Söhne"/>
                <a:ea typeface="Times New Roman" panose="02020603050405020304" pitchFamily="18" charset="0"/>
              </a:rPr>
              <a:t>Questionnaire </a:t>
            </a:r>
            <a:r>
              <a:rPr lang="en-US" sz="2800" b="1" dirty="0">
                <a:effectLst/>
                <a:latin typeface="Söhne"/>
                <a:ea typeface="Times New Roman" panose="02020603050405020304" pitchFamily="18" charset="0"/>
              </a:rPr>
              <a:t>: </a:t>
            </a:r>
            <a:r>
              <a:rPr lang="en-US" sz="2800" dirty="0">
                <a:effectLst/>
                <a:latin typeface="Söhne"/>
                <a:ea typeface="Times New Roman" panose="02020603050405020304" pitchFamily="18" charset="0"/>
              </a:rPr>
              <a:t>A questionnaire is prepared fo</a:t>
            </a:r>
            <a:r>
              <a:rPr lang="en-US" sz="2800" dirty="0">
                <a:latin typeface="Söhne"/>
                <a:ea typeface="Times New Roman" panose="02020603050405020304" pitchFamily="18" charset="0"/>
              </a:rPr>
              <a:t>r the user based on the strongholds chosen. It contains adaptive questions such that the difficulty level of the question is determined based on the answering capabilities of the user. The more the user answers questions correctly, the more the time the quiz would be on, and more difficult the questions would be. The quiz is designed in the form of a game fashion, which instills interest in the user. </a:t>
            </a:r>
            <a:endParaRPr lang="en-IN" sz="2800" dirty="0">
              <a:latin typeface="Söhne"/>
            </a:endParaRPr>
          </a:p>
        </p:txBody>
      </p:sp>
      <p:sp>
        <p:nvSpPr>
          <p:cNvPr id="5" name="Footer Placeholder 4">
            <a:extLst>
              <a:ext uri="{FF2B5EF4-FFF2-40B4-BE49-F238E27FC236}">
                <a16:creationId xmlns:a16="http://schemas.microsoft.com/office/drawing/2014/main" id="{F9DC91F4-C3E6-4460-845A-529F792960D1}"/>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8F84170-D57B-4D87-8D97-9FF59316E736}"/>
              </a:ext>
            </a:extLst>
          </p:cNvPr>
          <p:cNvSpPr>
            <a:spLocks noGrp="1"/>
          </p:cNvSpPr>
          <p:nvPr>
            <p:ph type="sldNum" sz="quarter" idx="12"/>
          </p:nvPr>
        </p:nvSpPr>
        <p:spPr/>
        <p:txBody>
          <a:bodyPr/>
          <a:lstStyle/>
          <a:p>
            <a:pPr>
              <a:defRPr/>
            </a:pPr>
            <a:fld id="{BDC2143B-610F-499C-A392-DFFBE135A7B2}" type="slidenum">
              <a:rPr lang="en-US" altLang="en-US" smtClean="0"/>
              <a:pPr>
                <a:defRPr/>
              </a:pPr>
              <a:t>9</a:t>
            </a:fld>
            <a:endParaRPr lang="en-US" altLang="en-US"/>
          </a:p>
        </p:txBody>
      </p:sp>
    </p:spTree>
    <p:extLst>
      <p:ext uri="{BB962C8B-B14F-4D97-AF65-F5344CB8AC3E}">
        <p14:creationId xmlns:p14="http://schemas.microsoft.com/office/powerpoint/2010/main" val="872543881"/>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246</TotalTime>
  <Words>847</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Söhne</vt:lpstr>
      <vt:lpstr>Times New Roman</vt:lpstr>
      <vt:lpstr>Verdana</vt:lpstr>
      <vt:lpstr>Wingdings</vt:lpstr>
      <vt:lpstr>Profile</vt:lpstr>
      <vt:lpstr>PowerPoint Presentation</vt:lpstr>
      <vt:lpstr>Abstract</vt:lpstr>
      <vt:lpstr>Existing System</vt:lpstr>
      <vt:lpstr>Proposed System</vt:lpstr>
      <vt:lpstr>System Architecture</vt:lpstr>
      <vt:lpstr>List of Modules</vt:lpstr>
      <vt:lpstr>Functional Description for each modules</vt:lpstr>
      <vt:lpstr>Functional Description of Module</vt:lpstr>
      <vt:lpstr>Functional Description of Module</vt:lpstr>
      <vt:lpstr>Functional Description of Module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Pratheepa R</cp:lastModifiedBy>
  <cp:revision>12</cp:revision>
  <dcterms:created xsi:type="dcterms:W3CDTF">2023-08-03T04:32:32Z</dcterms:created>
  <dcterms:modified xsi:type="dcterms:W3CDTF">2024-05-19T07:35:57Z</dcterms:modified>
</cp:coreProperties>
</file>