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hhTXbdLEbF/hp/y8XWdMcnGSyt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AAF4B2-E045-4C66-B443-DAA4FBB74F3C}">
  <a:tblStyle styleId="{15AAF4B2-E045-4C66-B443-DAA4FBB74F3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6E6E6"/>
          </a:solidFill>
        </a:fill>
      </a:tcStyle>
    </a:wholeTbl>
    <a:band1H>
      <a:tcTxStyle/>
      <a:tcStyle>
        <a:fill>
          <a:solidFill>
            <a:srgbClr val="ECCACA"/>
          </a:solidFill>
        </a:fill>
      </a:tcStyle>
    </a:band1H>
    <a:band2H>
      <a:tcTxStyle/>
    </a:band2H>
    <a:band1V>
      <a:tcTxStyle/>
      <a:tcStyle>
        <a:fill>
          <a:solidFill>
            <a:srgbClr val="ECCACA"/>
          </a:solidFill>
        </a:fill>
      </a:tcStyle>
    </a:band1V>
    <a:band2V>
      <a:tcTxStyle/>
    </a:band2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b31531546_1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2fb31531546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b31531546_1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2fb31531546_1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738fd260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28738fd260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738fd2606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8738fd2606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738fd2606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28738fd260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01e85b0ca5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301e85b0ca5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01e85b0ca5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301e85b0ca5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01e85b0ca5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301e85b0ca5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01e85b0ca5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301e85b0ca5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b31531546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2fb31531546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b31531546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2fb31531546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b31531546_1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fb31531546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b31531546_1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2fb31531546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b31531546_1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2fb31531546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b31531546_1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2fb31531546_1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0"/>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9" name="Google Shape;19;p10"/>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p:txBody>
      </p:sp>
      <p:sp>
        <p:nvSpPr>
          <p:cNvPr id="21" name="Google Shape;21;p10"/>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78" name="Google Shape;78;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0"/>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0"/>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84" name="Google Shape;84;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27" name="Google Shape;27;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3"/>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lvl1pPr>
            <a:lvl2pPr indent="-228600" lvl="1" marL="914400" algn="l">
              <a:lnSpc>
                <a:spcPct val="100000"/>
              </a:lnSpc>
              <a:spcBef>
                <a:spcPts val="360"/>
              </a:spcBef>
              <a:spcAft>
                <a:spcPts val="0"/>
              </a:spcAft>
              <a:buSzPts val="1800"/>
              <a:buNone/>
              <a:defRPr sz="1800"/>
            </a:lvl2pPr>
            <a:lvl3pPr indent="-228600" lvl="2" marL="1371600" algn="l">
              <a:lnSpc>
                <a:spcPct val="100000"/>
              </a:lnSpc>
              <a:spcBef>
                <a:spcPts val="320"/>
              </a:spcBef>
              <a:spcAft>
                <a:spcPts val="0"/>
              </a:spcAft>
              <a:buSzPts val="1600"/>
              <a:buNone/>
              <a:defRPr sz="1600"/>
            </a:lvl3pPr>
            <a:lvl4pPr indent="-228600" lvl="3" marL="1828800" algn="l">
              <a:lnSpc>
                <a:spcPct val="100000"/>
              </a:lnSpc>
              <a:spcBef>
                <a:spcPts val="280"/>
              </a:spcBef>
              <a:spcAft>
                <a:spcPts val="0"/>
              </a:spcAft>
              <a:buSzPts val="1400"/>
              <a:buNone/>
              <a:defRPr sz="1400"/>
            </a:lvl4pPr>
            <a:lvl5pPr indent="-228600" lvl="4" marL="2286000" algn="l">
              <a:lnSpc>
                <a:spcPct val="100000"/>
              </a:lnSpc>
              <a:spcBef>
                <a:spcPts val="350"/>
              </a:spcBef>
              <a:spcAft>
                <a:spcPts val="0"/>
              </a:spcAft>
              <a:buSzPts val="1400"/>
              <a:buNone/>
              <a:defRPr sz="1400"/>
            </a:lvl5pPr>
            <a:lvl6pPr indent="-228600" lvl="5" marL="2743200" algn="l">
              <a:lnSpc>
                <a:spcPct val="100000"/>
              </a:lnSpc>
              <a:spcBef>
                <a:spcPts val="350"/>
              </a:spcBef>
              <a:spcAft>
                <a:spcPts val="0"/>
              </a:spcAft>
              <a:buSzPts val="1400"/>
              <a:buNone/>
              <a:defRPr sz="1400"/>
            </a:lvl6pPr>
            <a:lvl7pPr indent="-228600" lvl="6" marL="3200400" algn="l">
              <a:lnSpc>
                <a:spcPct val="100000"/>
              </a:lnSpc>
              <a:spcBef>
                <a:spcPts val="350"/>
              </a:spcBef>
              <a:spcAft>
                <a:spcPts val="0"/>
              </a:spcAft>
              <a:buSzPts val="1400"/>
              <a:buNone/>
              <a:defRPr sz="1400"/>
            </a:lvl7pPr>
            <a:lvl8pPr indent="-228600" lvl="7" marL="3657600" algn="l">
              <a:lnSpc>
                <a:spcPct val="100000"/>
              </a:lnSpc>
              <a:spcBef>
                <a:spcPts val="350"/>
              </a:spcBef>
              <a:spcAft>
                <a:spcPts val="0"/>
              </a:spcAft>
              <a:buSzPts val="1400"/>
              <a:buNone/>
              <a:defRPr sz="1400"/>
            </a:lvl8pPr>
            <a:lvl9pPr indent="-228600" lvl="8" marL="4114800" algn="l">
              <a:lnSpc>
                <a:spcPct val="100000"/>
              </a:lnSpc>
              <a:spcBef>
                <a:spcPts val="350"/>
              </a:spcBef>
              <a:spcAft>
                <a:spcPts val="0"/>
              </a:spcAft>
              <a:buSzPts val="1400"/>
              <a:buNone/>
              <a:defRPr sz="1400"/>
            </a:lvl9pPr>
          </a:lstStyle>
          <a:p/>
        </p:txBody>
      </p:sp>
      <p:sp>
        <p:nvSpPr>
          <p:cNvPr id="38" name="Google Shape;38;p1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44" name="Google Shape;44;p14"/>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45" name="Google Shape;45;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5"/>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51" name="Google Shape;51;p15"/>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52" name="Google Shape;52;p15"/>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53" name="Google Shape;53;p15"/>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54" name="Google Shape;54;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500"/>
              </a:spcBef>
              <a:spcAft>
                <a:spcPts val="0"/>
              </a:spcAft>
              <a:buSzPts val="2000"/>
              <a:buChar char="▪"/>
              <a:defRPr sz="2000"/>
            </a:lvl5pPr>
            <a:lvl6pPr indent="-355600" lvl="5" marL="2743200" algn="l">
              <a:lnSpc>
                <a:spcPct val="100000"/>
              </a:lnSpc>
              <a:spcBef>
                <a:spcPts val="500"/>
              </a:spcBef>
              <a:spcAft>
                <a:spcPts val="0"/>
              </a:spcAft>
              <a:buSzPts val="2000"/>
              <a:buChar char="▪"/>
              <a:defRPr sz="2000"/>
            </a:lvl6pPr>
            <a:lvl7pPr indent="-355600" lvl="6" marL="3200400" algn="l">
              <a:lnSpc>
                <a:spcPct val="100000"/>
              </a:lnSpc>
              <a:spcBef>
                <a:spcPts val="500"/>
              </a:spcBef>
              <a:spcAft>
                <a:spcPts val="0"/>
              </a:spcAft>
              <a:buSzPts val="2000"/>
              <a:buChar char="▪"/>
              <a:defRPr sz="2000"/>
            </a:lvl7pPr>
            <a:lvl8pPr indent="-355600" lvl="7" marL="3657600" algn="l">
              <a:lnSpc>
                <a:spcPct val="100000"/>
              </a:lnSpc>
              <a:spcBef>
                <a:spcPts val="500"/>
              </a:spcBef>
              <a:spcAft>
                <a:spcPts val="0"/>
              </a:spcAft>
              <a:buSzPts val="2000"/>
              <a:buChar char="▪"/>
              <a:defRPr sz="2000"/>
            </a:lvl8pPr>
            <a:lvl9pPr indent="-355600" lvl="8" marL="4114800" algn="l">
              <a:lnSpc>
                <a:spcPct val="100000"/>
              </a:lnSpc>
              <a:spcBef>
                <a:spcPts val="500"/>
              </a:spcBef>
              <a:spcAft>
                <a:spcPts val="0"/>
              </a:spcAft>
              <a:buSzPts val="2000"/>
              <a:buChar char="▪"/>
              <a:defRPr sz="2000"/>
            </a:lvl9pPr>
          </a:lstStyle>
          <a:p/>
        </p:txBody>
      </p:sp>
      <p:sp>
        <p:nvSpPr>
          <p:cNvPr id="64" name="Google Shape;64;p1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65" name="Google Shape;65;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8"/>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p:nvPr>
            <p:ph idx="2" type="pic"/>
          </p:nvPr>
        </p:nvSpPr>
        <p:spPr>
          <a:xfrm>
            <a:off x="2389717" y="612775"/>
            <a:ext cx="7315200" cy="4114800"/>
          </a:xfrm>
          <a:prstGeom prst="rect">
            <a:avLst/>
          </a:prstGeom>
          <a:noFill/>
          <a:ln>
            <a:noFill/>
          </a:ln>
        </p:spPr>
      </p:sp>
      <p:sp>
        <p:nvSpPr>
          <p:cNvPr id="71" name="Google Shape;71;p18"/>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72" name="Google Shape;72;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9pPr>
          </a:lstStyle>
          <a:p/>
        </p:txBody>
      </p:sp>
      <p:sp>
        <p:nvSpPr>
          <p:cNvPr id="11" name="Google Shape;11;p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00000"/>
              </a:lnSpc>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lnSpc>
                <a:spcPct val="100000"/>
              </a:lnSpc>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lnSpc>
                <a:spcPct val="100000"/>
              </a:lnSpc>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9"/>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cxnSp>
        <p:nvCxnSpPr>
          <p:cNvPr id="13" name="Google Shape;13;p9"/>
          <p:cNvCxnSpPr/>
          <p:nvPr/>
        </p:nvCxnSpPr>
        <p:spPr>
          <a:xfrm>
            <a:off x="812800" y="6172200"/>
            <a:ext cx="10566400" cy="0"/>
          </a:xfrm>
          <a:prstGeom prst="straightConnector1">
            <a:avLst/>
          </a:prstGeom>
          <a:noFill/>
          <a:ln cap="flat" cmpd="sng" w="9525">
            <a:solidFill>
              <a:schemeClr val="accent2"/>
            </a:solidFill>
            <a:prstDash val="solid"/>
            <a:round/>
            <a:headEnd len="sm" w="sm" type="none"/>
            <a:tailEnd len="sm" w="sm" type="none"/>
          </a:ln>
        </p:spPr>
      </p:cxnSp>
      <p:sp>
        <p:nvSpPr>
          <p:cNvPr id="14" name="Google Shape;14;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5" name="Google Shape;15;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6" name="Google Shape;16;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hyperlink" Target="https://ieeexplore.ieee.org/author/37089712418" TargetMode="External"/><Relationship Id="rId5" Type="http://schemas.openxmlformats.org/officeDocument/2006/relationships/hyperlink" Target="https://ieeexplore.ieee.org/author/38547158600" TargetMode="External"/><Relationship Id="rId6" Type="http://schemas.openxmlformats.org/officeDocument/2006/relationships/hyperlink" Target="https://ieeexplore.ieee.org/author/3708971241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hyperlink" Target="https://ieeexplore.ieee.org/author/37087243016" TargetMode="External"/><Relationship Id="rId5" Type="http://schemas.openxmlformats.org/officeDocument/2006/relationships/hyperlink" Target="https://ieeexplore.ieee.org/author/37087244996" TargetMode="External"/><Relationship Id="rId6" Type="http://schemas.openxmlformats.org/officeDocument/2006/relationships/hyperlink" Target="https://ieeexplore.ieee.org/author/37087245962" TargetMode="External"/><Relationship Id="rId7" Type="http://schemas.openxmlformats.org/officeDocument/2006/relationships/hyperlink" Target="https://ieeexplore.ieee.org/author/37087245808" TargetMode="External"/><Relationship Id="rId8" Type="http://schemas.openxmlformats.org/officeDocument/2006/relationships/hyperlink" Target="https://ieeexplore.ieee.org/author/3708724301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ieeexplore.ieee.org/author/37089712418" TargetMode="External"/><Relationship Id="rId4" Type="http://schemas.openxmlformats.org/officeDocument/2006/relationships/hyperlink" Target="https://ieeexplore.ieee.org/author/38547158600" TargetMode="External"/><Relationship Id="rId5" Type="http://schemas.openxmlformats.org/officeDocument/2006/relationships/hyperlink" Target="https://ieeexplore.ieee.org/author/37087243016" TargetMode="External"/><Relationship Id="rId6" Type="http://schemas.openxmlformats.org/officeDocument/2006/relationships/hyperlink" Target="https://ieeexplore.ieee.org/author/37087244996" TargetMode="External"/><Relationship Id="rId7" Type="http://schemas.openxmlformats.org/officeDocument/2006/relationships/hyperlink" Target="https://ieeexplore.ieee.org/author/37087245962" TargetMode="External"/><Relationship Id="rId8" Type="http://schemas.openxmlformats.org/officeDocument/2006/relationships/hyperlink" Target="https://ieeexplore.ieee.org/author/3708724580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1" Type="http://schemas.openxmlformats.org/officeDocument/2006/relationships/hyperlink" Target="https://ieeexplore.ieee.org/search/searchresult.jsp?matchBoolean=true&amp;queryText=" TargetMode="External"/><Relationship Id="rId10" Type="http://schemas.openxmlformats.org/officeDocument/2006/relationships/hyperlink" Target="https://ieeexplore.ieee.org/search/searchresult.jsp?matchBoolean=true&amp;queryText=" TargetMode="External"/><Relationship Id="rId13" Type="http://schemas.openxmlformats.org/officeDocument/2006/relationships/hyperlink" Target="https://ieeexplore.ieee.org/search/searchresult.jsp?matchBoolean=true&amp;queryText=" TargetMode="External"/><Relationship Id="rId12" Type="http://schemas.openxmlformats.org/officeDocument/2006/relationships/hyperlink" Target="https://ieeexplore.ieee.org/search/searchresult.jsp?matchBoolean=true&amp;queryText=" TargetMode="External"/><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ieeexplore.ieee.org/author/37089994666" TargetMode="External"/><Relationship Id="rId4" Type="http://schemas.openxmlformats.org/officeDocument/2006/relationships/hyperlink" Target="https://ieeexplore.ieee.org/author/37089995694" TargetMode="External"/><Relationship Id="rId9" Type="http://schemas.openxmlformats.org/officeDocument/2006/relationships/hyperlink" Target="https://ieeexplore.ieee.org/search/searchresult.jsp?matchBoolean=true&amp;queryText=" TargetMode="External"/><Relationship Id="rId15" Type="http://schemas.openxmlformats.org/officeDocument/2006/relationships/hyperlink" Target="https://ieeexplore.ieee.org/search/searchresult.jsp?matchBoolean=true&amp;queryText=" TargetMode="External"/><Relationship Id="rId14" Type="http://schemas.openxmlformats.org/officeDocument/2006/relationships/hyperlink" Target="https://ieeexplore.ieee.org/search/searchresult.jsp?matchBoolean=true&amp;queryText=" TargetMode="External"/><Relationship Id="rId16" Type="http://schemas.openxmlformats.org/officeDocument/2006/relationships/hyperlink" Target="https://ieeexplore.ieee.org/search/searchresult.jsp?matchBoolean=true&amp;queryText=" TargetMode="External"/><Relationship Id="rId5" Type="http://schemas.openxmlformats.org/officeDocument/2006/relationships/hyperlink" Target="https://ieeexplore.ieee.org/author/37090009625" TargetMode="External"/><Relationship Id="rId6" Type="http://schemas.openxmlformats.org/officeDocument/2006/relationships/hyperlink" Target="https://ieeexplore.ieee.org/author/37090005738" TargetMode="External"/><Relationship Id="rId7" Type="http://schemas.openxmlformats.org/officeDocument/2006/relationships/hyperlink" Target="https://ieeexplore.ieee.org/author/37090008506" TargetMode="External"/><Relationship Id="rId8" Type="http://schemas.openxmlformats.org/officeDocument/2006/relationships/hyperlink" Target="https://ieeexplore.ieee.org/author/37089995357" TargetMode="External"/></Relationships>
</file>

<file path=ppt/slides/_rels/slide21.xml.rels><?xml version="1.0" encoding="UTF-8" standalone="yes"?><Relationships xmlns="http://schemas.openxmlformats.org/package/2006/relationships"><Relationship Id="rId11" Type="http://schemas.openxmlformats.org/officeDocument/2006/relationships/hyperlink" Target="https://ieeexplore.ieee.org/author/37089026988" TargetMode="External"/><Relationship Id="rId10" Type="http://schemas.openxmlformats.org/officeDocument/2006/relationships/hyperlink" Target="https://ieeexplore.ieee.org/search/searchresult.jsp?matchBoolean=true&amp;queryText=" TargetMode="External"/><Relationship Id="rId13" Type="http://schemas.openxmlformats.org/officeDocument/2006/relationships/hyperlink" Target="https://ieeexplore.ieee.org/author/37089025467" TargetMode="External"/><Relationship Id="rId12" Type="http://schemas.openxmlformats.org/officeDocument/2006/relationships/hyperlink" Target="https://ieeexplore.ieee.org/author/37089025765" TargetMode="External"/><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ieeexplore.ieee.org/author/37089202042" TargetMode="External"/><Relationship Id="rId4" Type="http://schemas.openxmlformats.org/officeDocument/2006/relationships/hyperlink" Target="https://ieeexplore.ieee.org/author/37089423732" TargetMode="External"/><Relationship Id="rId9" Type="http://schemas.openxmlformats.org/officeDocument/2006/relationships/hyperlink" Target="https://ieeexplore.ieee.org/search/searchresult.jsp?matchBoolean=true&amp;queryText=" TargetMode="External"/><Relationship Id="rId15" Type="http://schemas.openxmlformats.org/officeDocument/2006/relationships/hyperlink" Target="https://ieeexplore.ieee.org/search/searchresult.jsp?matchBoolean=true&amp;queryText=" TargetMode="External"/><Relationship Id="rId14" Type="http://schemas.openxmlformats.org/officeDocument/2006/relationships/hyperlink" Target="https://ieeexplore.ieee.org/search/searchresult.jsp?matchBoolean=true&amp;queryText=" TargetMode="External"/><Relationship Id="rId17" Type="http://schemas.openxmlformats.org/officeDocument/2006/relationships/hyperlink" Target="https://ieeexplore.ieee.org/search/searchresult.jsp?matchBoolean=true&amp;queryText=" TargetMode="External"/><Relationship Id="rId16" Type="http://schemas.openxmlformats.org/officeDocument/2006/relationships/hyperlink" Target="https://ieeexplore.ieee.org/search/searchresult.jsp?matchBoolean=true&amp;queryText=" TargetMode="External"/><Relationship Id="rId5" Type="http://schemas.openxmlformats.org/officeDocument/2006/relationships/hyperlink" Target="https://ieeexplore.ieee.org/author/37087406019" TargetMode="External"/><Relationship Id="rId19" Type="http://schemas.openxmlformats.org/officeDocument/2006/relationships/hyperlink" Target="https://ieeexplore.ieee.org/search/searchresult.jsp?matchBoolean=true&amp;queryText=" TargetMode="External"/><Relationship Id="rId6" Type="http://schemas.openxmlformats.org/officeDocument/2006/relationships/hyperlink" Target="https://ieeexplore.ieee.org/search/searchresult.jsp?matchBoolean=true&amp;queryText=" TargetMode="External"/><Relationship Id="rId18" Type="http://schemas.openxmlformats.org/officeDocument/2006/relationships/hyperlink" Target="https://ieeexplore.ieee.org/search/searchresult.jsp?matchBoolean=true&amp;queryText=" TargetMode="External"/><Relationship Id="rId7" Type="http://schemas.openxmlformats.org/officeDocument/2006/relationships/hyperlink" Target="https://ieeexplore.ieee.org/search/searchresult.jsp?matchBoolean=true&amp;queryText=" TargetMode="External"/><Relationship Id="rId8" Type="http://schemas.openxmlformats.org/officeDocument/2006/relationships/hyperlink" Target="https://ieeexplore.ieee.org/search/searchresult.jsp?matchBoolean=true&amp;queryTex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tandfonline.com/author/Ho%2C+Winky+K+O" TargetMode="External"/><Relationship Id="rId4" Type="http://schemas.openxmlformats.org/officeDocument/2006/relationships/hyperlink" Target="https://www.tandfonline.com/author/Tang%2C+Bo-Sin" TargetMode="External"/><Relationship Id="rId5" Type="http://schemas.openxmlformats.org/officeDocument/2006/relationships/hyperlink" Target="https://www.tandfonline.com/author/Wong%2C+Siu+Wai" TargetMode="External"/><Relationship Id="rId6" Type="http://schemas.openxmlformats.org/officeDocument/2006/relationships/hyperlink" Target="https://ieeexplore.ieee.org/search/searchresult.jsp?matchBoolean=true&amp;queryText=" TargetMode="External"/><Relationship Id="rId7" Type="http://schemas.openxmlformats.org/officeDocument/2006/relationships/hyperlink" Target="https://ieeexplore.ieee.org/search/searchresult.jsp?matchBoolean=true&amp;queryText=" TargetMode="External"/><Relationship Id="rId8" Type="http://schemas.openxmlformats.org/officeDocument/2006/relationships/hyperlink" Target="https://ieeexplore.ieee.org/search/searchresult.jsp?matchBoolean=true&amp;queryTex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4000"/>
              <a:buFont typeface="Verdana"/>
              <a:buNone/>
            </a:pPr>
            <a:r>
              <a:rPr b="1" lang="en-IN" sz="4000">
                <a:solidFill>
                  <a:srgbClr val="7030A0"/>
                </a:solidFill>
                <a:latin typeface="Verdana"/>
                <a:ea typeface="Verdana"/>
                <a:cs typeface="Verdana"/>
                <a:sym typeface="Verdana"/>
              </a:rPr>
              <a:t>Home Insights: Price Prediction &amp; Recommendations</a:t>
            </a:r>
            <a:endParaRPr b="1" i="0" sz="4000" u="none" cap="none" strike="noStrike">
              <a:solidFill>
                <a:srgbClr val="7030A0"/>
              </a:solidFill>
              <a:latin typeface="Verdana"/>
              <a:ea typeface="Verdana"/>
              <a:cs typeface="Verdana"/>
              <a:sym typeface="Verdana"/>
            </a:endParaRPr>
          </a:p>
        </p:txBody>
      </p:sp>
      <p:sp>
        <p:nvSpPr>
          <p:cNvPr id="94" name="Google Shape;94;p1"/>
          <p:cNvSpPr txBox="1"/>
          <p:nvPr/>
        </p:nvSpPr>
        <p:spPr>
          <a:xfrm>
            <a:off x="962889" y="4879102"/>
            <a:ext cx="34290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Noto Sans Symbols"/>
              <a:buNone/>
            </a:pPr>
            <a:r>
              <a:rPr b="1" i="0" lang="en-IN" sz="2400" u="none" cap="none" strike="noStrike">
                <a:solidFill>
                  <a:srgbClr val="FF0000"/>
                </a:solidFill>
                <a:latin typeface="Verdana"/>
                <a:ea typeface="Verdana"/>
                <a:cs typeface="Verdana"/>
                <a:sym typeface="Verdana"/>
              </a:rPr>
              <a:t>Dr. Senthil Pandi S M.E.,Ph.D. Associate Professor</a:t>
            </a:r>
            <a:endParaRPr b="1" i="0" sz="2400" u="none" cap="none" strike="noStrike">
              <a:solidFill>
                <a:srgbClr val="FF0000"/>
              </a:solidFill>
              <a:latin typeface="Verdana"/>
              <a:ea typeface="Verdana"/>
              <a:cs typeface="Verdana"/>
              <a:sym typeface="Verdana"/>
            </a:endParaRPr>
          </a:p>
        </p:txBody>
      </p:sp>
      <p:sp>
        <p:nvSpPr>
          <p:cNvPr id="95" name="Google Shape;95;p1"/>
          <p:cNvSpPr txBox="1"/>
          <p:nvPr/>
        </p:nvSpPr>
        <p:spPr>
          <a:xfrm>
            <a:off x="7800112" y="4955302"/>
            <a:ext cx="35052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Noto Sans Symbols"/>
              <a:buNone/>
            </a:pPr>
            <a:r>
              <a:rPr b="1" i="0" lang="en-IN" sz="2400" u="none" cap="none" strike="noStrike">
                <a:solidFill>
                  <a:srgbClr val="FF0000"/>
                </a:solidFill>
                <a:latin typeface="Verdana"/>
                <a:ea typeface="Verdana"/>
                <a:cs typeface="Verdana"/>
                <a:sym typeface="Verdana"/>
              </a:rPr>
              <a:t>Madhumitha K 210701141</a:t>
            </a:r>
            <a:endParaRPr b="1" i="0" sz="2400" u="none" cap="none" strike="noStrike">
              <a:solidFill>
                <a:srgbClr val="FF0000"/>
              </a:solidFill>
              <a:latin typeface="Verdana"/>
              <a:ea typeface="Verdana"/>
              <a:cs typeface="Verdana"/>
              <a:sym typeface="Verdana"/>
            </a:endParaRPr>
          </a:p>
          <a:p>
            <a:pPr indent="0" lvl="0" marL="0" marR="0" rtl="0" algn="l">
              <a:lnSpc>
                <a:spcPct val="100000"/>
              </a:lnSpc>
              <a:spcBef>
                <a:spcPts val="0"/>
              </a:spcBef>
              <a:spcAft>
                <a:spcPts val="0"/>
              </a:spcAft>
              <a:buClr>
                <a:srgbClr val="FF0000"/>
              </a:buClr>
              <a:buSzPts val="2400"/>
              <a:buFont typeface="Noto Sans Symbols"/>
              <a:buNone/>
            </a:pPr>
            <a:r>
              <a:rPr b="1" i="0" lang="en-IN" sz="2400" u="none" cap="none" strike="noStrike">
                <a:solidFill>
                  <a:srgbClr val="FF0000"/>
                </a:solidFill>
                <a:latin typeface="Verdana"/>
                <a:ea typeface="Verdana"/>
                <a:cs typeface="Verdana"/>
                <a:sym typeface="Verdana"/>
              </a:rPr>
              <a:t>Mohana Prasath G 210701163</a:t>
            </a:r>
            <a:endParaRPr b="1" i="0" sz="2400" u="none" cap="none" strike="noStrike">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i="0" lang="en-IN" sz="2800" u="none" cap="none" strike="noStrike">
                <a:solidFill>
                  <a:srgbClr val="002060"/>
                </a:solidFill>
                <a:latin typeface="Verdana"/>
                <a:ea typeface="Verdana"/>
                <a:cs typeface="Verdana"/>
                <a:sym typeface="Verdana"/>
              </a:rPr>
              <a:t>Department of Computer Science and Engineering</a:t>
            </a:r>
            <a:endParaRPr b="0" i="0" sz="1400" u="none" cap="none" strike="noStrike">
              <a:solidFill>
                <a:srgbClr val="000000"/>
              </a:solidFill>
              <a:latin typeface="Arial"/>
              <a:ea typeface="Arial"/>
              <a:cs typeface="Arial"/>
              <a:sym typeface="Arial"/>
            </a:endParaRPr>
          </a:p>
        </p:txBody>
      </p:sp>
      <p:sp>
        <p:nvSpPr>
          <p:cNvPr id="97" name="Google Shape;97;p1"/>
          <p:cNvSpPr txBox="1"/>
          <p:nvPr/>
        </p:nvSpPr>
        <p:spPr>
          <a:xfrm>
            <a:off x="7800112" y="4329538"/>
            <a:ext cx="3505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Noto Sans Symbols"/>
              <a:buNone/>
            </a:pPr>
            <a:r>
              <a:rPr b="1" i="0" lang="en-IN" sz="2400" u="none" cap="none" strike="noStrike">
                <a:solidFill>
                  <a:srgbClr val="FF0000"/>
                </a:solidFill>
                <a:latin typeface="Verdana"/>
                <a:ea typeface="Verdana"/>
                <a:cs typeface="Verdana"/>
                <a:sym typeface="Verdana"/>
              </a:rPr>
              <a:t>B21A2425C12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73" name="Shape 173"/>
        <p:cNvGrpSpPr/>
        <p:nvPr/>
      </p:nvGrpSpPr>
      <p:grpSpPr>
        <a:xfrm>
          <a:off x="0" y="0"/>
          <a:ext cx="0" cy="0"/>
          <a:chOff x="0" y="0"/>
          <a:chExt cx="0" cy="0"/>
        </a:xfrm>
      </p:grpSpPr>
      <p:sp>
        <p:nvSpPr>
          <p:cNvPr id="174" name="Google Shape;174;g2fb31531546_1_75"/>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Literature Review</a:t>
            </a:r>
            <a:endParaRPr sz="2800"/>
          </a:p>
        </p:txBody>
      </p:sp>
      <p:sp>
        <p:nvSpPr>
          <p:cNvPr id="175" name="Google Shape;175;g2fb31531546_1_7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Title: A novel hybrid house price prediction model</a:t>
            </a:r>
            <a:endParaRPr sz="24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Authors: Özöğür Akyüz, Süreyya, Birsen Eygi Erdogan, Özlem Yıldız, and Pınar Karadayı Ataş</a:t>
            </a:r>
            <a:endParaRPr sz="24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Description: Sureyya Ozogur Akyur et al. proposed a hybrid algorithm using linear regression, clustering analysis , nearest neighbor classification and Support Vector Regression(SCR). The output of one method is given as the input to another method. The aim of research work is to present a hybrid algorithm that will create different housing clusters from the available data set, classify the houses to which the cluster is unknown, and make price predictions by creating separate prediction models for each class</a:t>
            </a:r>
            <a:endParaRPr sz="2400">
              <a:latin typeface="Calibri"/>
              <a:ea typeface="Calibri"/>
              <a:cs typeface="Calibri"/>
              <a:sym typeface="Calibri"/>
            </a:endParaRPr>
          </a:p>
        </p:txBody>
      </p:sp>
      <p:sp>
        <p:nvSpPr>
          <p:cNvPr id="176" name="Google Shape;176;g2fb31531546_1_75"/>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
        <p:nvSpPr>
          <p:cNvPr id="177" name="Google Shape;177;g2fb31531546_1_75"/>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78" name="Google Shape;178;g2fb31531546_1_7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82" name="Shape 182"/>
        <p:cNvGrpSpPr/>
        <p:nvPr/>
      </p:nvGrpSpPr>
      <p:grpSpPr>
        <a:xfrm>
          <a:off x="0" y="0"/>
          <a:ext cx="0" cy="0"/>
          <a:chOff x="0" y="0"/>
          <a:chExt cx="0" cy="0"/>
        </a:xfrm>
      </p:grpSpPr>
      <p:sp>
        <p:nvSpPr>
          <p:cNvPr id="183" name="Google Shape;183;g2fb31531546_1_91"/>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Literature Review</a:t>
            </a:r>
            <a:endParaRPr sz="2800"/>
          </a:p>
        </p:txBody>
      </p:sp>
      <p:sp>
        <p:nvSpPr>
          <p:cNvPr id="184" name="Google Shape;184;g2fb31531546_1_9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Title: A comparative assessment of machine learning methods for predicting housing prices using Bayesian optimization</a:t>
            </a:r>
            <a:endParaRPr sz="24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Authors: Lahmiri, Salim, Stelios Bekiros, and Christos Avdoulas.</a:t>
            </a:r>
            <a:endParaRPr sz="24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Description: Salim Lahmiri et al. used ensemble regression trees, support vector regression, and Gaussian process regression for house price prediction in Taiwan.  The experimental results showed that boosting ensemble regression trees performed the best, followed by Gaussian process regression and support vector regression.  All three predictive systems outperformed artificial neural networks. </a:t>
            </a:r>
            <a:endParaRPr sz="2400">
              <a:latin typeface="Calibri"/>
              <a:ea typeface="Calibri"/>
              <a:cs typeface="Calibri"/>
              <a:sym typeface="Calibri"/>
            </a:endParaRPr>
          </a:p>
        </p:txBody>
      </p:sp>
      <p:sp>
        <p:nvSpPr>
          <p:cNvPr id="185" name="Google Shape;185;g2fb31531546_1_9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
        <p:nvSpPr>
          <p:cNvPr id="186" name="Google Shape;186;g2fb31531546_1_9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87" name="Google Shape;187;g2fb31531546_1_9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91" name="Shape 191"/>
        <p:cNvGrpSpPr/>
        <p:nvPr/>
      </p:nvGrpSpPr>
      <p:grpSpPr>
        <a:xfrm>
          <a:off x="0" y="0"/>
          <a:ext cx="0" cy="0"/>
          <a:chOff x="0" y="0"/>
          <a:chExt cx="0" cy="0"/>
        </a:xfrm>
      </p:grpSpPr>
      <p:sp>
        <p:nvSpPr>
          <p:cNvPr id="192" name="Google Shape;192;g28738fd2606_0_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Literature Review</a:t>
            </a:r>
            <a:endParaRPr sz="2800"/>
          </a:p>
        </p:txBody>
      </p:sp>
      <p:sp>
        <p:nvSpPr>
          <p:cNvPr id="193" name="Google Shape;193;g28738fd2606_0_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1100"/>
              <a:buFont typeface="Arial"/>
              <a:buNone/>
            </a:pPr>
            <a:r>
              <a:rPr lang="en-IN" sz="2400">
                <a:latin typeface="Calibri"/>
                <a:ea typeface="Calibri"/>
                <a:cs typeface="Calibri"/>
                <a:sym typeface="Calibri"/>
              </a:rPr>
              <a:t>•Title: House Price Prediction Modeling Using Machine Learning </a:t>
            </a:r>
            <a:endParaRPr sz="2400">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1100"/>
              <a:buFont typeface="Arial"/>
              <a:buNone/>
            </a:pPr>
            <a:r>
              <a:rPr lang="en-IN" sz="2400">
                <a:latin typeface="Calibri"/>
                <a:ea typeface="Calibri"/>
                <a:cs typeface="Calibri"/>
                <a:sym typeface="Calibri"/>
              </a:rPr>
              <a:t>•Authors: Malarvizhi,Thamarai.</a:t>
            </a:r>
            <a:endParaRPr sz="2400">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1100"/>
              <a:buFont typeface="Arial"/>
              <a:buNone/>
            </a:pPr>
            <a:r>
              <a:rPr lang="en-IN" sz="2400">
                <a:latin typeface="Calibri"/>
                <a:ea typeface="Calibri"/>
                <a:cs typeface="Calibri"/>
                <a:sym typeface="Calibri"/>
              </a:rPr>
              <a:t>•Description: Malarvizhi and Thamarai used Decision tree Classifier to predict the availability of houses as per the user’s requirement. They have also used Decision Tree Regression and Multiple Linear Regression methods for the price prediction of the houses.They have implemented it using a machine learning tool called Scikit Learn.  Comparatively Multiple Linear Regression .</a:t>
            </a:r>
            <a:r>
              <a:rPr lang="en-IN" sz="2400">
                <a:latin typeface="Calibri"/>
                <a:ea typeface="Calibri"/>
                <a:cs typeface="Calibri"/>
                <a:sym typeface="Calibri"/>
              </a:rPr>
              <a:t> </a:t>
            </a:r>
            <a:endParaRPr sz="2400">
              <a:latin typeface="Calibri"/>
              <a:ea typeface="Calibri"/>
              <a:cs typeface="Calibri"/>
              <a:sym typeface="Calibri"/>
            </a:endParaRPr>
          </a:p>
        </p:txBody>
      </p:sp>
      <p:sp>
        <p:nvSpPr>
          <p:cNvPr id="194" name="Google Shape;194;g28738fd2606_0_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
        <p:nvSpPr>
          <p:cNvPr id="195" name="Google Shape;195;g28738fd2606_0_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96" name="Google Shape;196;g28738fd2606_0_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00" name="Shape 200"/>
        <p:cNvGrpSpPr/>
        <p:nvPr/>
      </p:nvGrpSpPr>
      <p:grpSpPr>
        <a:xfrm>
          <a:off x="0" y="0"/>
          <a:ext cx="0" cy="0"/>
          <a:chOff x="0" y="0"/>
          <a:chExt cx="0" cy="0"/>
        </a:xfrm>
      </p:grpSpPr>
      <p:sp>
        <p:nvSpPr>
          <p:cNvPr id="201" name="Google Shape;201;g28738fd2606_0_9"/>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Literature Review</a:t>
            </a:r>
            <a:endParaRPr sz="2800"/>
          </a:p>
        </p:txBody>
      </p:sp>
      <p:sp>
        <p:nvSpPr>
          <p:cNvPr id="202" name="Google Shape;202;g28738fd2606_0_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1100"/>
              <a:buFont typeface="Arial"/>
              <a:buNone/>
            </a:pPr>
            <a:r>
              <a:rPr lang="en-IN" sz="2400">
                <a:latin typeface="Calibri"/>
                <a:ea typeface="Calibri"/>
                <a:cs typeface="Calibri"/>
                <a:sym typeface="Calibri"/>
              </a:rPr>
              <a:t>•Title: House Price Prediction: A Multi-Source Data Fusion Perspective</a:t>
            </a:r>
            <a:endParaRPr sz="2400">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Authors:</a:t>
            </a:r>
            <a:r>
              <a:rPr lang="en-IN" sz="2400">
                <a:uFill>
                  <a:noFill/>
                </a:uFill>
                <a:latin typeface="Calibri"/>
                <a:ea typeface="Calibri"/>
                <a:cs typeface="Calibri"/>
                <a:sym typeface="Calibri"/>
                <a:hlinkClick r:id="rId4"/>
              </a:rPr>
              <a:t>Yaping Zhao</a:t>
            </a:r>
            <a:r>
              <a:rPr lang="en-IN" sz="2400">
                <a:latin typeface="Calibri"/>
                <a:ea typeface="Calibri"/>
                <a:cs typeface="Calibri"/>
                <a:sym typeface="Calibri"/>
              </a:rPr>
              <a:t>,</a:t>
            </a:r>
            <a:r>
              <a:rPr lang="en-IN" sz="2400">
                <a:uFill>
                  <a:noFill/>
                </a:uFill>
                <a:latin typeface="Calibri"/>
                <a:ea typeface="Calibri"/>
                <a:cs typeface="Calibri"/>
                <a:sym typeface="Calibri"/>
                <a:hlinkClick r:id="rId5"/>
              </a:rPr>
              <a:t>Jichang Zhao</a:t>
            </a:r>
            <a:r>
              <a:rPr lang="en-IN" sz="2400">
                <a:latin typeface="Calibri"/>
                <a:ea typeface="Calibri"/>
                <a:cs typeface="Calibri"/>
                <a:sym typeface="Calibri"/>
              </a:rPr>
              <a:t>,Edmund Y. Lam</a:t>
            </a:r>
            <a:endParaRPr sz="2400">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Description: </a:t>
            </a:r>
            <a:r>
              <a:rPr lang="en-IN" sz="2400">
                <a:uFill>
                  <a:noFill/>
                </a:uFill>
                <a:latin typeface="Calibri"/>
                <a:ea typeface="Calibri"/>
                <a:cs typeface="Calibri"/>
                <a:sym typeface="Calibri"/>
                <a:hlinkClick r:id="rId6"/>
              </a:rPr>
              <a:t>Yaping Zhao</a:t>
            </a:r>
            <a:r>
              <a:rPr lang="en-IN" sz="2400">
                <a:latin typeface="Calibri"/>
                <a:ea typeface="Calibri"/>
                <a:cs typeface="Calibri"/>
                <a:sym typeface="Calibri"/>
              </a:rPr>
              <a:t> et al.</a:t>
            </a:r>
            <a:r>
              <a:rPr lang="en-IN" sz="2400">
                <a:latin typeface="Calibri"/>
                <a:ea typeface="Calibri"/>
                <a:cs typeface="Calibri"/>
                <a:sym typeface="Calibri"/>
              </a:rPr>
              <a:t> proposed a multi source data fusion algorithm to predict the house price of Beijing , China.They used Support Vector Machine, Linear Regression, XGBoost, and Random Forest for their high precision and reliability in the prediction of the housing pricing. In addition to this they have also used MLP(Multi Layer Perceptron) a realm of deep learning. </a:t>
            </a:r>
            <a:endParaRPr sz="2400">
              <a:latin typeface="Calibri"/>
              <a:ea typeface="Calibri"/>
              <a:cs typeface="Calibri"/>
              <a:sym typeface="Calibri"/>
            </a:endParaRPr>
          </a:p>
        </p:txBody>
      </p:sp>
      <p:sp>
        <p:nvSpPr>
          <p:cNvPr id="203" name="Google Shape;203;g28738fd2606_0_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
        <p:nvSpPr>
          <p:cNvPr id="204" name="Google Shape;204;g28738fd2606_0_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05" name="Google Shape;205;g28738fd2606_0_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09" name="Shape 209"/>
        <p:cNvGrpSpPr/>
        <p:nvPr/>
      </p:nvGrpSpPr>
      <p:grpSpPr>
        <a:xfrm>
          <a:off x="0" y="0"/>
          <a:ext cx="0" cy="0"/>
          <a:chOff x="0" y="0"/>
          <a:chExt cx="0" cy="0"/>
        </a:xfrm>
      </p:grpSpPr>
      <p:sp>
        <p:nvSpPr>
          <p:cNvPr id="210" name="Google Shape;210;g28738fd2606_0_18"/>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Literature Review</a:t>
            </a:r>
            <a:endParaRPr sz="2800"/>
          </a:p>
        </p:txBody>
      </p:sp>
      <p:sp>
        <p:nvSpPr>
          <p:cNvPr id="211" name="Google Shape;211;g28738fd2606_0_1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1100"/>
              <a:buFont typeface="Arial"/>
              <a:buNone/>
            </a:pPr>
            <a:r>
              <a:rPr lang="en-IN" sz="2400">
                <a:latin typeface="Calibri"/>
                <a:ea typeface="Calibri"/>
                <a:cs typeface="Calibri"/>
                <a:sym typeface="Calibri"/>
              </a:rPr>
              <a:t>•Title</a:t>
            </a:r>
            <a:r>
              <a:rPr lang="en-IN" sz="2400">
                <a:latin typeface="Calibri"/>
                <a:ea typeface="Calibri"/>
                <a:cs typeface="Calibri"/>
                <a:sym typeface="Calibri"/>
              </a:rPr>
              <a:t>: House Price Prediction Approach based on Deep Learning and ARIMA Model</a:t>
            </a:r>
            <a:endParaRPr sz="2400">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1100"/>
              <a:buFont typeface="Arial"/>
              <a:buNone/>
            </a:pPr>
            <a:r>
              <a:t/>
            </a:r>
            <a:endParaRPr sz="2400">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1100"/>
              <a:buFont typeface="Arial"/>
              <a:buNone/>
            </a:pPr>
            <a:r>
              <a:rPr lang="en-IN" sz="2400">
                <a:latin typeface="Calibri"/>
                <a:ea typeface="Calibri"/>
                <a:cs typeface="Calibri"/>
                <a:sym typeface="Calibri"/>
              </a:rPr>
              <a:t>•Authors:</a:t>
            </a:r>
            <a:r>
              <a:rPr lang="en-IN" sz="2400">
                <a:uFill>
                  <a:noFill/>
                </a:uFill>
                <a:latin typeface="Calibri"/>
                <a:ea typeface="Calibri"/>
                <a:cs typeface="Calibri"/>
                <a:sym typeface="Calibri"/>
                <a:hlinkClick r:id="rId4"/>
              </a:rPr>
              <a:t>Feng Wang</a:t>
            </a:r>
            <a:r>
              <a:rPr lang="en-IN" sz="2400">
                <a:latin typeface="Calibri"/>
                <a:ea typeface="Calibri"/>
                <a:cs typeface="Calibri"/>
                <a:sym typeface="Calibri"/>
              </a:rPr>
              <a:t>,</a:t>
            </a:r>
            <a:r>
              <a:rPr lang="en-IN" sz="2400">
                <a:uFill>
                  <a:noFill/>
                </a:uFill>
                <a:latin typeface="Calibri"/>
                <a:ea typeface="Calibri"/>
                <a:cs typeface="Calibri"/>
                <a:sym typeface="Calibri"/>
                <a:hlinkClick r:id="rId5"/>
              </a:rPr>
              <a:t>Yang Zou</a:t>
            </a:r>
            <a:r>
              <a:rPr lang="en-IN" sz="2400">
                <a:latin typeface="Calibri"/>
                <a:ea typeface="Calibri"/>
                <a:cs typeface="Calibri"/>
                <a:sym typeface="Calibri"/>
              </a:rPr>
              <a:t>,</a:t>
            </a:r>
            <a:r>
              <a:rPr lang="en-IN" sz="2400">
                <a:uFill>
                  <a:noFill/>
                </a:uFill>
                <a:latin typeface="Calibri"/>
                <a:ea typeface="Calibri"/>
                <a:cs typeface="Calibri"/>
                <a:sym typeface="Calibri"/>
                <a:hlinkClick r:id="rId6"/>
              </a:rPr>
              <a:t>Haoyu Zhang</a:t>
            </a:r>
            <a:r>
              <a:rPr lang="en-IN" sz="2400">
                <a:latin typeface="Calibri"/>
                <a:ea typeface="Calibri"/>
                <a:cs typeface="Calibri"/>
                <a:sym typeface="Calibri"/>
              </a:rPr>
              <a:t>,</a:t>
            </a:r>
            <a:r>
              <a:rPr lang="en-IN" sz="2400">
                <a:uFill>
                  <a:noFill/>
                </a:uFill>
                <a:latin typeface="Calibri"/>
                <a:ea typeface="Calibri"/>
                <a:cs typeface="Calibri"/>
                <a:sym typeface="Calibri"/>
                <a:hlinkClick r:id="rId7"/>
              </a:rPr>
              <a:t>Haodong Shi</a:t>
            </a:r>
            <a:endParaRPr sz="2400">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Description: </a:t>
            </a:r>
            <a:r>
              <a:rPr lang="en-IN" sz="2400">
                <a:uFill>
                  <a:noFill/>
                </a:uFill>
                <a:latin typeface="Calibri"/>
                <a:ea typeface="Calibri"/>
                <a:cs typeface="Calibri"/>
                <a:sym typeface="Calibri"/>
                <a:hlinkClick r:id="rId8"/>
              </a:rPr>
              <a:t>Feng Wang</a:t>
            </a:r>
            <a:r>
              <a:rPr lang="en-IN" sz="2400">
                <a:latin typeface="Calibri"/>
                <a:ea typeface="Calibri"/>
                <a:cs typeface="Calibri"/>
                <a:sym typeface="Calibri"/>
              </a:rPr>
              <a:t> et al. proposed a multi source data fusion algorithm to predict the house price of Beijing , China.They used Support Vector Machine, Linear Regression, XGBoost, and Random Forest for their high precision and reliability in the prediction of the housing pricing. In addition to this they have also used MLP(Multi Layer Perceptron) a realm of deep learning. </a:t>
            </a:r>
            <a:endParaRPr sz="2400">
              <a:latin typeface="Calibri"/>
              <a:ea typeface="Calibri"/>
              <a:cs typeface="Calibri"/>
              <a:sym typeface="Calibri"/>
            </a:endParaRPr>
          </a:p>
        </p:txBody>
      </p:sp>
      <p:sp>
        <p:nvSpPr>
          <p:cNvPr id="212" name="Google Shape;212;g28738fd2606_0_1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
        <p:nvSpPr>
          <p:cNvPr id="213" name="Google Shape;213;g28738fd2606_0_1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14" name="Google Shape;214;g28738fd2606_0_1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4000">
                <a:solidFill>
                  <a:srgbClr val="FF0000"/>
                </a:solidFill>
              </a:rPr>
              <a:t>Summary of Literature Review</a:t>
            </a:r>
            <a:endParaRPr/>
          </a:p>
        </p:txBody>
      </p:sp>
      <p:graphicFrame>
        <p:nvGraphicFramePr>
          <p:cNvPr id="220" name="Google Shape;220;p21"/>
          <p:cNvGraphicFramePr/>
          <p:nvPr/>
        </p:nvGraphicFramePr>
        <p:xfrm>
          <a:off x="766233" y="1780758"/>
          <a:ext cx="3000000" cy="3000000"/>
        </p:xfrm>
        <a:graphic>
          <a:graphicData uri="http://schemas.openxmlformats.org/drawingml/2006/table">
            <a:tbl>
              <a:tblPr bandRow="1" firstRow="1">
                <a:noFill/>
                <a:tableStyleId>{15AAF4B2-E045-4C66-B443-DAA4FBB74F3C}</a:tableStyleId>
              </a:tblPr>
              <a:tblGrid>
                <a:gridCol w="341375"/>
                <a:gridCol w="3729075"/>
                <a:gridCol w="1203150"/>
                <a:gridCol w="2490525"/>
                <a:gridCol w="3196625"/>
              </a:tblGrid>
              <a:tr h="842425">
                <a:tc>
                  <a:txBody>
                    <a:bodyPr/>
                    <a:lstStyle/>
                    <a:p>
                      <a:pPr indent="0" lvl="0" marL="0" marR="0" rtl="0" algn="l">
                        <a:lnSpc>
                          <a:spcPct val="100000"/>
                        </a:lnSpc>
                        <a:spcBef>
                          <a:spcPts val="0"/>
                        </a:spcBef>
                        <a:spcAft>
                          <a:spcPts val="0"/>
                        </a:spcAft>
                        <a:buNone/>
                      </a:pPr>
                      <a:r>
                        <a:rPr lang="en-IN" sz="2000" u="none" cap="none" strike="noStrike"/>
                        <a:t>SNO</a:t>
                      </a:r>
                      <a:endParaRPr sz="20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000" u="none" cap="none" strike="noStrike"/>
                        <a:t>Authors</a:t>
                      </a:r>
                      <a:endParaRPr sz="20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000" u="none" cap="none" strike="noStrike"/>
                        <a:t>Year</a:t>
                      </a:r>
                      <a:endParaRPr sz="20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000" u="none" cap="none" strike="noStrike"/>
                        <a:t>Method</a:t>
                      </a:r>
                      <a:endParaRPr sz="20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000" u="none" cap="none" strike="noStrike"/>
                        <a:t>Metrics</a:t>
                      </a:r>
                      <a:endParaRPr sz="2000" u="none" cap="none" strike="noStrike"/>
                    </a:p>
                  </a:txBody>
                  <a:tcPr marT="63500" marB="63500" marR="63500" marL="63500"/>
                </a:tc>
              </a:tr>
              <a:tr h="1088975">
                <a:tc>
                  <a:txBody>
                    <a:bodyPr/>
                    <a:lstStyle/>
                    <a:p>
                      <a:pPr indent="0" lvl="0" marL="0" marR="0" rtl="0" algn="l">
                        <a:lnSpc>
                          <a:spcPct val="100000"/>
                        </a:lnSpc>
                        <a:spcBef>
                          <a:spcPts val="0"/>
                        </a:spcBef>
                        <a:spcAft>
                          <a:spcPts val="0"/>
                        </a:spcAft>
                        <a:buNone/>
                      </a:pPr>
                      <a:r>
                        <a:rPr lang="en-IN" sz="2000" u="none" cap="none" strike="noStrike"/>
                        <a:t>1</a:t>
                      </a:r>
                      <a:endParaRPr sz="2000" u="none" cap="none" strike="noStrike"/>
                    </a:p>
                  </a:txBody>
                  <a:tcPr marT="63500" marB="63500" marR="63500" marL="63500"/>
                </a:tc>
                <a:tc>
                  <a:txBody>
                    <a:bodyPr/>
                    <a:lstStyle/>
                    <a:p>
                      <a:pPr indent="0" lvl="0" marL="0" marR="0" rtl="0" algn="just">
                        <a:lnSpc>
                          <a:spcPct val="100000"/>
                        </a:lnSpc>
                        <a:spcBef>
                          <a:spcPts val="0"/>
                        </a:spcBef>
                        <a:spcAft>
                          <a:spcPts val="0"/>
                        </a:spcAft>
                        <a:buNone/>
                      </a:pPr>
                      <a:r>
                        <a:rPr lang="en-IN" sz="2000" u="none" cap="none" strike="noStrike"/>
                        <a:t>Hjort, Anders, Ida Scheel, Dag Einar Sommervoll, and Johan Pensar</a:t>
                      </a:r>
                      <a:endParaRPr sz="2000" u="none" cap="none" strike="noStrike"/>
                    </a:p>
                  </a:txBody>
                  <a:tcPr marT="63500" marB="63500" marR="63500" marL="63500"/>
                </a:tc>
                <a:tc>
                  <a:txBody>
                    <a:bodyPr/>
                    <a:lstStyle/>
                    <a:p>
                      <a:pPr indent="0" lvl="0" marL="0" marR="0" rtl="0" algn="just">
                        <a:lnSpc>
                          <a:spcPct val="100000"/>
                        </a:lnSpc>
                        <a:spcBef>
                          <a:spcPts val="0"/>
                        </a:spcBef>
                        <a:spcAft>
                          <a:spcPts val="0"/>
                        </a:spcAft>
                        <a:buNone/>
                      </a:pPr>
                      <a:r>
                        <a:rPr lang="en-IN" sz="2000" u="none" cap="none" strike="noStrike"/>
                        <a:t>2024</a:t>
                      </a:r>
                      <a:endParaRPr sz="20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000" u="none" cap="none" strike="noStrike"/>
                        <a:t>LitBoost</a:t>
                      </a:r>
                      <a:endParaRPr sz="20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000" u="none" cap="none" strike="noStrike"/>
                        <a:t>RMSE</a:t>
                      </a:r>
                      <a:endParaRPr sz="2000" u="none" cap="none" strike="noStrike"/>
                    </a:p>
                    <a:p>
                      <a:pPr indent="0" lvl="0" marL="0" marR="0" rtl="0" algn="l">
                        <a:lnSpc>
                          <a:spcPct val="100000"/>
                        </a:lnSpc>
                        <a:spcBef>
                          <a:spcPts val="0"/>
                        </a:spcBef>
                        <a:spcAft>
                          <a:spcPts val="0"/>
                        </a:spcAft>
                        <a:buNone/>
                      </a:pPr>
                      <a:r>
                        <a:rPr lang="en-IN" sz="2000" u="none" cap="none" strike="noStrike"/>
                        <a:t>MAE</a:t>
                      </a:r>
                      <a:endParaRPr sz="2000" u="none" cap="none" strike="noStrike"/>
                    </a:p>
                  </a:txBody>
                  <a:tcPr marT="63500" marB="63500" marR="63500" marL="63500"/>
                </a:tc>
              </a:tr>
              <a:tr h="1828675">
                <a:tc>
                  <a:txBody>
                    <a:bodyPr/>
                    <a:lstStyle/>
                    <a:p>
                      <a:pPr indent="0" lvl="0" marL="0" marR="0" rtl="0" algn="l">
                        <a:lnSpc>
                          <a:spcPct val="100000"/>
                        </a:lnSpc>
                        <a:spcBef>
                          <a:spcPts val="0"/>
                        </a:spcBef>
                        <a:spcAft>
                          <a:spcPts val="0"/>
                        </a:spcAft>
                        <a:buNone/>
                      </a:pPr>
                      <a:r>
                        <a:rPr lang="en-IN" sz="2000" u="none" cap="none" strike="noStrike"/>
                        <a:t>2</a:t>
                      </a:r>
                      <a:endParaRPr sz="2000" u="none" cap="none" strike="noStrike"/>
                    </a:p>
                  </a:txBody>
                  <a:tcPr marT="63500" marB="63500" marR="63500" marL="63500"/>
                </a:tc>
                <a:tc>
                  <a:txBody>
                    <a:bodyPr/>
                    <a:lstStyle/>
                    <a:p>
                      <a:pPr indent="0" lvl="0" marL="0" marR="0" rtl="0" algn="just">
                        <a:lnSpc>
                          <a:spcPct val="100000"/>
                        </a:lnSpc>
                        <a:spcBef>
                          <a:spcPts val="0"/>
                        </a:spcBef>
                        <a:spcAft>
                          <a:spcPts val="0"/>
                        </a:spcAft>
                        <a:buNone/>
                      </a:pPr>
                      <a:r>
                        <a:rPr lang="en-IN" sz="2000" u="none" cap="none" strike="noStrike"/>
                        <a:t>Adetunji, Abigail Bola, Oluwatobi Noah Akande, Funmilola Alaba Ajala, Ololade Oyewo, Yetunde Faith Akande, and Gbenle Oluwadara</a:t>
                      </a:r>
                      <a:endParaRPr sz="2000" u="none" cap="none" strike="noStrike"/>
                    </a:p>
                  </a:txBody>
                  <a:tcPr marT="63500" marB="63500" marR="63500" marL="63500"/>
                </a:tc>
                <a:tc>
                  <a:txBody>
                    <a:bodyPr/>
                    <a:lstStyle/>
                    <a:p>
                      <a:pPr indent="0" lvl="0" marL="0" marR="0" rtl="0" algn="just">
                        <a:lnSpc>
                          <a:spcPct val="100000"/>
                        </a:lnSpc>
                        <a:spcBef>
                          <a:spcPts val="0"/>
                        </a:spcBef>
                        <a:spcAft>
                          <a:spcPts val="0"/>
                        </a:spcAft>
                        <a:buNone/>
                      </a:pPr>
                      <a:r>
                        <a:rPr lang="en-IN" sz="2000" u="none" cap="none" strike="noStrike"/>
                        <a:t>2022</a:t>
                      </a:r>
                      <a:endParaRPr sz="20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000" u="none" cap="none" strike="noStrike"/>
                        <a:t>Random Forest</a:t>
                      </a:r>
                      <a:endParaRPr sz="20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000" u="none" cap="none" strike="noStrike"/>
                        <a:t>RMSE </a:t>
                      </a:r>
                      <a:endParaRPr sz="2000" u="none" cap="none" strike="noStrike"/>
                    </a:p>
                    <a:p>
                      <a:pPr indent="0" lvl="0" marL="0" marR="0" rtl="0" algn="l">
                        <a:lnSpc>
                          <a:spcPct val="100000"/>
                        </a:lnSpc>
                        <a:spcBef>
                          <a:spcPts val="0"/>
                        </a:spcBef>
                        <a:spcAft>
                          <a:spcPts val="0"/>
                        </a:spcAft>
                        <a:buNone/>
                      </a:pPr>
                      <a:r>
                        <a:rPr lang="en-IN" sz="2000" u="none" cap="none" strike="noStrike"/>
                        <a:t>R-Squared </a:t>
                      </a:r>
                      <a:endParaRPr sz="2000" u="none" cap="none" strike="noStrike"/>
                    </a:p>
                  </a:txBody>
                  <a:tcPr marT="63500" marB="63500" marR="63500" marL="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600">
                <a:solidFill>
                  <a:srgbClr val="FF0000"/>
                </a:solidFill>
              </a:rPr>
              <a:t>Summary of Literature Review</a:t>
            </a:r>
            <a:endParaRPr/>
          </a:p>
        </p:txBody>
      </p:sp>
      <p:graphicFrame>
        <p:nvGraphicFramePr>
          <p:cNvPr id="226" name="Google Shape;226;p22"/>
          <p:cNvGraphicFramePr/>
          <p:nvPr/>
        </p:nvGraphicFramePr>
        <p:xfrm>
          <a:off x="447675" y="2042445"/>
          <a:ext cx="3000000" cy="3000000"/>
        </p:xfrm>
        <a:graphic>
          <a:graphicData uri="http://schemas.openxmlformats.org/drawingml/2006/table">
            <a:tbl>
              <a:tblPr bandRow="1" firstRow="1">
                <a:noFill/>
                <a:tableStyleId>{15AAF4B2-E045-4C66-B443-DAA4FBB74F3C}</a:tableStyleId>
              </a:tblPr>
              <a:tblGrid>
                <a:gridCol w="365750"/>
                <a:gridCol w="2886900"/>
                <a:gridCol w="718450"/>
                <a:gridCol w="1115750"/>
                <a:gridCol w="6172200"/>
              </a:tblGrid>
              <a:tr h="896975">
                <a:tc>
                  <a:txBody>
                    <a:bodyPr/>
                    <a:lstStyle/>
                    <a:p>
                      <a:pPr indent="0" lvl="0" marL="0" marR="0" rtl="0" algn="l">
                        <a:lnSpc>
                          <a:spcPct val="100000"/>
                        </a:lnSpc>
                        <a:spcBef>
                          <a:spcPts val="0"/>
                        </a:spcBef>
                        <a:spcAft>
                          <a:spcPts val="0"/>
                        </a:spcAft>
                        <a:buNone/>
                      </a:pPr>
                      <a:r>
                        <a:rPr lang="en-IN" sz="2000" u="none" cap="none" strike="noStrike"/>
                        <a:t>SNO</a:t>
                      </a:r>
                      <a:endParaRPr sz="20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000" u="none" cap="none" strike="noStrike"/>
                        <a:t>Authors</a:t>
                      </a:r>
                      <a:endParaRPr sz="20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000" u="none" cap="none" strike="noStrike"/>
                        <a:t>Year</a:t>
                      </a:r>
                      <a:endParaRPr sz="20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000" u="none" cap="none" strike="noStrike"/>
                        <a:t>Method</a:t>
                      </a:r>
                      <a:endParaRPr sz="20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000" u="none" cap="none" strike="noStrike"/>
                        <a:t>Metrics</a:t>
                      </a:r>
                      <a:endParaRPr sz="2000" u="none" cap="none" strike="noStrike"/>
                    </a:p>
                  </a:txBody>
                  <a:tcPr marT="63500" marB="63500" marR="63500" marL="63500"/>
                </a:tc>
              </a:tr>
              <a:tr h="896975">
                <a:tc>
                  <a:txBody>
                    <a:bodyPr/>
                    <a:lstStyle/>
                    <a:p>
                      <a:pPr indent="0" lvl="0" marL="0" marR="0" rtl="0" algn="l">
                        <a:lnSpc>
                          <a:spcPct val="100000"/>
                        </a:lnSpc>
                        <a:spcBef>
                          <a:spcPts val="0"/>
                        </a:spcBef>
                        <a:spcAft>
                          <a:spcPts val="0"/>
                        </a:spcAft>
                        <a:buNone/>
                      </a:pPr>
                      <a:r>
                        <a:rPr lang="en-IN" sz="2000" u="none" cap="none" strike="noStrike"/>
                        <a:t>3</a:t>
                      </a:r>
                      <a:endParaRPr sz="2000" u="none" cap="none" strike="noStrike"/>
                    </a:p>
                  </a:txBody>
                  <a:tcPr marT="63500" marB="63500" marR="63500" marL="63500"/>
                </a:tc>
                <a:tc>
                  <a:txBody>
                    <a:bodyPr/>
                    <a:lstStyle/>
                    <a:p>
                      <a:pPr indent="0" lvl="0" marL="0" marR="0" rtl="0" algn="just">
                        <a:lnSpc>
                          <a:spcPct val="100000"/>
                        </a:lnSpc>
                        <a:spcBef>
                          <a:spcPts val="0"/>
                        </a:spcBef>
                        <a:spcAft>
                          <a:spcPts val="0"/>
                        </a:spcAft>
                        <a:buNone/>
                      </a:pPr>
                      <a:r>
                        <a:rPr lang="en-IN" sz="2000" u="none" cap="none" strike="noStrike"/>
                        <a:t>Wang, Lu, Guangxing Wang, Huan Yu, and Fei Wang</a:t>
                      </a:r>
                      <a:endParaRPr sz="2000" u="none" cap="none" strike="noStrike"/>
                    </a:p>
                  </a:txBody>
                  <a:tcPr marT="63500" marB="63500" marR="63500" marL="63500"/>
                </a:tc>
                <a:tc>
                  <a:txBody>
                    <a:bodyPr/>
                    <a:lstStyle/>
                    <a:p>
                      <a:pPr indent="0" lvl="0" marL="0" marR="0" rtl="0" algn="just">
                        <a:lnSpc>
                          <a:spcPct val="100000"/>
                        </a:lnSpc>
                        <a:spcBef>
                          <a:spcPts val="0"/>
                        </a:spcBef>
                        <a:spcAft>
                          <a:spcPts val="0"/>
                        </a:spcAft>
                        <a:buNone/>
                      </a:pPr>
                      <a:r>
                        <a:rPr lang="en-IN" sz="2000" u="none" cap="none" strike="noStrike"/>
                        <a:t>2022</a:t>
                      </a:r>
                      <a:endParaRPr sz="20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000" u="none" cap="none" strike="noStrike"/>
                        <a:t>FSTM</a:t>
                      </a:r>
                      <a:endParaRPr sz="20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000" u="none" cap="none" strike="noStrike"/>
                        <a:t>Mean Absolute Error(MAE) - To evaluate accuracy</a:t>
                      </a:r>
                      <a:endParaRPr sz="2000" u="none" cap="none" strike="noStrike"/>
                    </a:p>
                    <a:p>
                      <a:pPr indent="0" lvl="0" marL="0" marR="0" rtl="0" algn="l">
                        <a:lnSpc>
                          <a:spcPct val="100000"/>
                        </a:lnSpc>
                        <a:spcBef>
                          <a:spcPts val="0"/>
                        </a:spcBef>
                        <a:spcAft>
                          <a:spcPts val="0"/>
                        </a:spcAft>
                        <a:buNone/>
                      </a:pPr>
                      <a:r>
                        <a:rPr lang="en-IN" sz="2000" u="none" cap="none" strike="noStrike"/>
                        <a:t>Root Mean Squared Error(RMSE) - To assess model’s performance</a:t>
                      </a:r>
                      <a:endParaRPr sz="2000" u="none" cap="none" strike="noStrike"/>
                    </a:p>
                    <a:p>
                      <a:pPr indent="0" lvl="0" marL="0" marR="0" rtl="0" algn="l">
                        <a:lnSpc>
                          <a:spcPct val="100000"/>
                        </a:lnSpc>
                        <a:spcBef>
                          <a:spcPts val="0"/>
                        </a:spcBef>
                        <a:spcAft>
                          <a:spcPts val="0"/>
                        </a:spcAft>
                        <a:buNone/>
                      </a:pPr>
                      <a:r>
                        <a:rPr lang="en-IN" sz="2000" u="none" cap="none" strike="noStrike"/>
                        <a:t>R-Squared -  To find the proportion of variance in house prices</a:t>
                      </a:r>
                      <a:endParaRPr sz="2000" u="none" cap="none" strike="noStrike"/>
                    </a:p>
                    <a:p>
                      <a:pPr indent="0" lvl="0" marL="0" marR="0" rtl="0" algn="l">
                        <a:lnSpc>
                          <a:spcPct val="100000"/>
                        </a:lnSpc>
                        <a:spcBef>
                          <a:spcPts val="0"/>
                        </a:spcBef>
                        <a:spcAft>
                          <a:spcPts val="0"/>
                        </a:spcAft>
                        <a:buNone/>
                      </a:pPr>
                      <a:r>
                        <a:rPr lang="en-IN" sz="2000" u="none" cap="none" strike="noStrike"/>
                        <a:t>Spatiotemporal correlation coefficient - to measure how the model captures the relation between space and time.</a:t>
                      </a:r>
                      <a:endParaRPr sz="2000" u="none" cap="none" strike="noStrike"/>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600">
                <a:solidFill>
                  <a:srgbClr val="FF0000"/>
                </a:solidFill>
              </a:rPr>
              <a:t>Summary of Literature Review</a:t>
            </a:r>
            <a:endParaRPr/>
          </a:p>
        </p:txBody>
      </p:sp>
      <p:graphicFrame>
        <p:nvGraphicFramePr>
          <p:cNvPr id="232" name="Google Shape;232;p23"/>
          <p:cNvGraphicFramePr/>
          <p:nvPr/>
        </p:nvGraphicFramePr>
        <p:xfrm>
          <a:off x="484856" y="2061327"/>
          <a:ext cx="3000000" cy="3000000"/>
        </p:xfrm>
        <a:graphic>
          <a:graphicData uri="http://schemas.openxmlformats.org/drawingml/2006/table">
            <a:tbl>
              <a:tblPr bandRow="1" firstRow="1">
                <a:noFill/>
                <a:tableStyleId>{15AAF4B2-E045-4C66-B443-DAA4FBB74F3C}</a:tableStyleId>
              </a:tblPr>
              <a:tblGrid>
                <a:gridCol w="886100"/>
                <a:gridCol w="3700700"/>
                <a:gridCol w="988850"/>
                <a:gridCol w="3597950"/>
                <a:gridCol w="2293400"/>
              </a:tblGrid>
              <a:tr h="370850">
                <a:tc>
                  <a:txBody>
                    <a:bodyPr/>
                    <a:lstStyle/>
                    <a:p>
                      <a:pPr indent="0" lvl="0" marL="0" marR="0" rtl="0" algn="l">
                        <a:lnSpc>
                          <a:spcPct val="100000"/>
                        </a:lnSpc>
                        <a:spcBef>
                          <a:spcPts val="0"/>
                        </a:spcBef>
                        <a:spcAft>
                          <a:spcPts val="0"/>
                        </a:spcAft>
                        <a:buNone/>
                      </a:pPr>
                      <a:r>
                        <a:rPr lang="en-IN" sz="2400" u="none" cap="none" strike="noStrike"/>
                        <a:t>SNO</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Authors</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Year</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Method</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Metrics</a:t>
                      </a:r>
                      <a:endParaRPr sz="2400" u="none" cap="none" strike="noStrike"/>
                    </a:p>
                  </a:txBody>
                  <a:tcPr marT="63500" marB="63500" marR="63500" marL="63500"/>
                </a:tc>
              </a:tr>
              <a:tr h="370850">
                <a:tc>
                  <a:txBody>
                    <a:bodyPr/>
                    <a:lstStyle/>
                    <a:p>
                      <a:pPr indent="0" lvl="0" marL="0" marR="0" rtl="0" algn="l">
                        <a:lnSpc>
                          <a:spcPct val="100000"/>
                        </a:lnSpc>
                        <a:spcBef>
                          <a:spcPts val="0"/>
                        </a:spcBef>
                        <a:spcAft>
                          <a:spcPts val="0"/>
                        </a:spcAft>
                        <a:buNone/>
                      </a:pPr>
                      <a:r>
                        <a:rPr lang="en-IN" sz="2400" u="none" cap="none" strike="noStrike"/>
                        <a:t>4</a:t>
                      </a:r>
                      <a:endParaRPr sz="2400" u="none" cap="none" strike="noStrike"/>
                    </a:p>
                  </a:txBody>
                  <a:tcPr marT="63500" marB="63500" marR="63500" marL="63500"/>
                </a:tc>
                <a:tc>
                  <a:txBody>
                    <a:bodyPr/>
                    <a:lstStyle/>
                    <a:p>
                      <a:pPr indent="0" lvl="0" marL="0" marR="0" rtl="0" algn="just">
                        <a:lnSpc>
                          <a:spcPct val="100000"/>
                        </a:lnSpc>
                        <a:spcBef>
                          <a:spcPts val="0"/>
                        </a:spcBef>
                        <a:spcAft>
                          <a:spcPts val="0"/>
                        </a:spcAft>
                        <a:buNone/>
                      </a:pPr>
                      <a:r>
                        <a:rPr lang="en-IN" sz="2400" u="none" cap="none" strike="noStrike"/>
                        <a:t>Hjort, Anders, Johan Pensar, Ida Scheel, and Dag Einar Sommervoll</a:t>
                      </a:r>
                      <a:endParaRPr sz="2400" u="none" cap="none" strike="noStrike"/>
                    </a:p>
                  </a:txBody>
                  <a:tcPr marT="63500" marB="63500" marR="63500" marL="63500"/>
                </a:tc>
                <a:tc>
                  <a:txBody>
                    <a:bodyPr/>
                    <a:lstStyle/>
                    <a:p>
                      <a:pPr indent="0" lvl="0" marL="0" marR="0" rtl="0" algn="just">
                        <a:lnSpc>
                          <a:spcPct val="100000"/>
                        </a:lnSpc>
                        <a:spcBef>
                          <a:spcPts val="0"/>
                        </a:spcBef>
                        <a:spcAft>
                          <a:spcPts val="0"/>
                        </a:spcAft>
                        <a:buNone/>
                      </a:pPr>
                      <a:r>
                        <a:rPr lang="en-IN" sz="2400" u="none" cap="none" strike="noStrike"/>
                        <a:t>2022</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Squared percentage error(SPE) introduced in XGBoost</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Accuracy </a:t>
                      </a:r>
                      <a:endParaRPr sz="2400" u="none" cap="none" strike="noStrike"/>
                    </a:p>
                  </a:txBody>
                  <a:tcPr marT="63500" marB="63500" marR="63500" marL="63500"/>
                </a:tc>
              </a:tr>
              <a:tr h="370850">
                <a:tc>
                  <a:txBody>
                    <a:bodyPr/>
                    <a:lstStyle/>
                    <a:p>
                      <a:pPr indent="0" lvl="0" marL="0" marR="0" rtl="0" algn="l">
                        <a:lnSpc>
                          <a:spcPct val="100000"/>
                        </a:lnSpc>
                        <a:spcBef>
                          <a:spcPts val="0"/>
                        </a:spcBef>
                        <a:spcAft>
                          <a:spcPts val="0"/>
                        </a:spcAft>
                        <a:buNone/>
                      </a:pPr>
                      <a:r>
                        <a:rPr lang="en-IN" sz="2400" u="none" cap="none" strike="noStrike"/>
                        <a:t>5</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Jun Liu; Zihan Ma</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2024</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Hybrid Gated Recurrent Unit(GRU) - Long Short term memory(LSTM)</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Accuracy</a:t>
                      </a:r>
                      <a:endParaRPr sz="2400" u="none" cap="none" strike="noStrike"/>
                    </a:p>
                  </a:txBody>
                  <a:tcPr marT="63500" marB="63500" marR="63500" marL="63500"/>
                </a:tc>
              </a:tr>
              <a:tr h="370850">
                <a:tc>
                  <a:txBody>
                    <a:bodyPr/>
                    <a:lstStyle/>
                    <a:p>
                      <a:pPr indent="0" lvl="0" marL="0" marR="0" rtl="0" algn="l">
                        <a:lnSpc>
                          <a:spcPct val="100000"/>
                        </a:lnSpc>
                        <a:spcBef>
                          <a:spcPts val="0"/>
                        </a:spcBef>
                        <a:spcAft>
                          <a:spcPts val="0"/>
                        </a:spcAft>
                        <a:buNone/>
                      </a:pPr>
                      <a:r>
                        <a:rPr lang="en-IN" sz="2400" u="none" cap="none" strike="noStrike"/>
                        <a:t>6</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Zhongyun Jiang; Guoxin Shen</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2019</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Multi layer feedforward neural network</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Accuracy </a:t>
                      </a:r>
                      <a:endParaRPr sz="2400" u="none" cap="none" strike="noStrike"/>
                    </a:p>
                  </a:txBody>
                  <a:tcPr marT="63500" marB="63500" marR="63500" marL="635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4000">
                <a:solidFill>
                  <a:srgbClr val="FF0000"/>
                </a:solidFill>
              </a:rPr>
              <a:t>Summary of Literature Review</a:t>
            </a:r>
            <a:endParaRPr/>
          </a:p>
        </p:txBody>
      </p:sp>
      <p:graphicFrame>
        <p:nvGraphicFramePr>
          <p:cNvPr id="238" name="Google Shape;238;p24"/>
          <p:cNvGraphicFramePr/>
          <p:nvPr/>
        </p:nvGraphicFramePr>
        <p:xfrm>
          <a:off x="766233" y="1775493"/>
          <a:ext cx="3000000" cy="3000000"/>
        </p:xfrm>
        <a:graphic>
          <a:graphicData uri="http://schemas.openxmlformats.org/drawingml/2006/table">
            <a:tbl>
              <a:tblPr bandRow="1" firstRow="1">
                <a:noFill/>
                <a:tableStyleId>{15AAF4B2-E045-4C66-B443-DAA4FBB74F3C}</a:tableStyleId>
              </a:tblPr>
              <a:tblGrid>
                <a:gridCol w="996125"/>
                <a:gridCol w="2325050"/>
                <a:gridCol w="984725"/>
                <a:gridCol w="4501950"/>
                <a:gridCol w="2201950"/>
              </a:tblGrid>
              <a:tr h="370850">
                <a:tc>
                  <a:txBody>
                    <a:bodyPr/>
                    <a:lstStyle/>
                    <a:p>
                      <a:pPr indent="0" lvl="0" marL="0" marR="0" rtl="0" algn="l">
                        <a:lnSpc>
                          <a:spcPct val="100000"/>
                        </a:lnSpc>
                        <a:spcBef>
                          <a:spcPts val="0"/>
                        </a:spcBef>
                        <a:spcAft>
                          <a:spcPts val="0"/>
                        </a:spcAft>
                        <a:buNone/>
                      </a:pPr>
                      <a:r>
                        <a:rPr lang="en-IN" sz="2400" u="none" cap="none" strike="noStrike"/>
                        <a:t>SNO</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Authors</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Year</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Method</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Metrics</a:t>
                      </a:r>
                      <a:endParaRPr sz="2400" u="none" cap="none" strike="noStrike"/>
                    </a:p>
                  </a:txBody>
                  <a:tcPr marT="63500" marB="63500" marR="63500" marL="63500"/>
                </a:tc>
              </a:tr>
              <a:tr h="370850">
                <a:tc>
                  <a:txBody>
                    <a:bodyPr/>
                    <a:lstStyle/>
                    <a:p>
                      <a:pPr indent="0" lvl="0" marL="0" marR="0" rtl="0" algn="l">
                        <a:lnSpc>
                          <a:spcPct val="100000"/>
                        </a:lnSpc>
                        <a:spcBef>
                          <a:spcPts val="0"/>
                        </a:spcBef>
                        <a:spcAft>
                          <a:spcPts val="0"/>
                        </a:spcAft>
                        <a:buNone/>
                      </a:pPr>
                      <a:r>
                        <a:rPr lang="en-IN" sz="2400" u="none" cap="none" strike="noStrike"/>
                        <a:t>7</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Süreyya Özöğür Akyüz , Birsen Eygi Erdogan,· Özlem Yıldız, Pınar Karadayı Ataş</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2022</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A hybrid algorithm using linear regression, clustering analysis, nearest neighbor classification and Support Vector Regression (SVR)</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Residual Mean Square Error (RMSE), Mean Absolute Value Percent Error (MAPE)</a:t>
                      </a:r>
                      <a:endParaRPr sz="2400" u="none" cap="none" strike="noStrike"/>
                    </a:p>
                  </a:txBody>
                  <a:tcPr marT="63500" marB="63500" marR="63500" marL="63500"/>
                </a:tc>
              </a:tr>
              <a:tr h="370850">
                <a:tc>
                  <a:txBody>
                    <a:bodyPr/>
                    <a:lstStyle/>
                    <a:p>
                      <a:pPr indent="0" lvl="0" marL="0" marR="0" rtl="0" algn="l">
                        <a:lnSpc>
                          <a:spcPct val="100000"/>
                        </a:lnSpc>
                        <a:spcBef>
                          <a:spcPts val="0"/>
                        </a:spcBef>
                        <a:spcAft>
                          <a:spcPts val="0"/>
                        </a:spcAft>
                        <a:buNone/>
                      </a:pPr>
                      <a:r>
                        <a:rPr lang="en-IN" sz="2400" u="none" cap="none" strike="noStrike"/>
                        <a:t>8</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Salim Lahmiri , Stelios Bekiros , Christos Avdoulas </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2023</a:t>
                      </a:r>
                      <a:endParaRPr sz="2400" u="none" cap="none" strike="noStrike"/>
                    </a:p>
                  </a:txBody>
                  <a:tcPr marT="63500" marB="63500" marR="63500" marL="63500"/>
                </a:tc>
                <a:tc>
                  <a:txBody>
                    <a:bodyPr/>
                    <a:lstStyle/>
                    <a:p>
                      <a:pPr indent="0" lvl="0" marL="0" marR="0" rtl="0" algn="just">
                        <a:lnSpc>
                          <a:spcPct val="100000"/>
                        </a:lnSpc>
                        <a:spcBef>
                          <a:spcPts val="0"/>
                        </a:spcBef>
                        <a:spcAft>
                          <a:spcPts val="0"/>
                        </a:spcAft>
                        <a:buNone/>
                      </a:pPr>
                      <a:r>
                        <a:rPr lang="en-IN" sz="2400" u="none" cap="none" strike="noStrike"/>
                        <a:t>Ensemble regression trees, support vector regression, and Gaussian process regression</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RMSE, MAE, MARE, MAPE</a:t>
                      </a:r>
                      <a:endParaRPr sz="2400" u="none" cap="none" strike="noStrike"/>
                    </a:p>
                  </a:txBody>
                  <a:tcPr marT="63500" marB="63500" marR="63500" marL="6350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301e85b0ca5_0_8"/>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4000">
                <a:solidFill>
                  <a:srgbClr val="FF0000"/>
                </a:solidFill>
              </a:rPr>
              <a:t>Summary of Literature Review</a:t>
            </a:r>
            <a:endParaRPr/>
          </a:p>
        </p:txBody>
      </p:sp>
      <p:graphicFrame>
        <p:nvGraphicFramePr>
          <p:cNvPr id="244" name="Google Shape;244;g301e85b0ca5_0_8"/>
          <p:cNvGraphicFramePr/>
          <p:nvPr/>
        </p:nvGraphicFramePr>
        <p:xfrm>
          <a:off x="766233" y="1775493"/>
          <a:ext cx="3000000" cy="3000000"/>
        </p:xfrm>
        <a:graphic>
          <a:graphicData uri="http://schemas.openxmlformats.org/drawingml/2006/table">
            <a:tbl>
              <a:tblPr bandRow="1" firstRow="1">
                <a:noFill/>
                <a:tableStyleId>{15AAF4B2-E045-4C66-B443-DAA4FBB74F3C}</a:tableStyleId>
              </a:tblPr>
              <a:tblGrid>
                <a:gridCol w="996125"/>
                <a:gridCol w="2325050"/>
                <a:gridCol w="984725"/>
                <a:gridCol w="4501950"/>
                <a:gridCol w="2201950"/>
              </a:tblGrid>
              <a:tr h="370850">
                <a:tc>
                  <a:txBody>
                    <a:bodyPr/>
                    <a:lstStyle/>
                    <a:p>
                      <a:pPr indent="0" lvl="0" marL="0" marR="0" rtl="0" algn="l">
                        <a:lnSpc>
                          <a:spcPct val="100000"/>
                        </a:lnSpc>
                        <a:spcBef>
                          <a:spcPts val="0"/>
                        </a:spcBef>
                        <a:spcAft>
                          <a:spcPts val="0"/>
                        </a:spcAft>
                        <a:buNone/>
                      </a:pPr>
                      <a:r>
                        <a:rPr lang="en-IN" sz="2400" u="none" cap="none" strike="noStrike"/>
                        <a:t>SNO</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Authors</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Year</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Method</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Metrics</a:t>
                      </a:r>
                      <a:endParaRPr sz="2400" u="none" cap="none" strike="noStrike"/>
                    </a:p>
                  </a:txBody>
                  <a:tcPr marT="63500" marB="63500" marR="63500" marL="63500">
                    <a:lnB cap="flat" cmpd="sng" w="12700">
                      <a:solidFill>
                        <a:srgbClr val="000000"/>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rPr lang="en-IN" sz="2400"/>
                        <a:t>9</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rPr lang="en-IN" sz="2400">
                          <a:uFill>
                            <a:noFill/>
                          </a:uFill>
                          <a:hlinkClick r:id="rId3"/>
                        </a:rPr>
                        <a:t>Yaping Zhao</a:t>
                      </a:r>
                      <a:r>
                        <a:rPr lang="en-IN" sz="2400"/>
                        <a:t>,</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4"/>
                        </a:rPr>
                        <a:t>Jichang Zhao</a:t>
                      </a:r>
                      <a:r>
                        <a:rPr lang="en-IN" sz="2400"/>
                        <a:t>,</a:t>
                      </a:r>
                      <a:br>
                        <a:rPr lang="en-IN" sz="2400"/>
                      </a:br>
                      <a:r>
                        <a:rPr lang="en-IN" sz="2400"/>
                        <a:t>Edmund Y. Lam</a:t>
                      </a:r>
                      <a:endParaRPr sz="2400"/>
                    </a:p>
                    <a:p>
                      <a:pPr indent="0" lvl="0" marL="0" marR="0" rtl="0" algn="l">
                        <a:lnSpc>
                          <a:spcPct val="100000"/>
                        </a:lnSpc>
                        <a:spcBef>
                          <a:spcPts val="0"/>
                        </a:spcBef>
                        <a:spcAft>
                          <a:spcPts val="0"/>
                        </a:spcAft>
                        <a:buNone/>
                      </a:pPr>
                      <a:r>
                        <a:t/>
                      </a:r>
                      <a:endParaRPr sz="2400"/>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202</a:t>
                      </a:r>
                      <a:r>
                        <a:rPr lang="en-IN" sz="2400"/>
                        <a:t>4</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rPr lang="en-IN" sz="2400"/>
                        <a:t>MLP,SVM,</a:t>
                      </a:r>
                      <a:endParaRPr sz="2400"/>
                    </a:p>
                    <a:p>
                      <a:pPr indent="0" lvl="0" marL="0" marR="0" rtl="0" algn="l">
                        <a:lnSpc>
                          <a:spcPct val="100000"/>
                        </a:lnSpc>
                        <a:spcBef>
                          <a:spcPts val="0"/>
                        </a:spcBef>
                        <a:spcAft>
                          <a:spcPts val="0"/>
                        </a:spcAft>
                        <a:buClr>
                          <a:srgbClr val="000000"/>
                        </a:buClr>
                        <a:buFont typeface="Arial"/>
                        <a:buNone/>
                      </a:pPr>
                      <a:r>
                        <a:rPr lang="en-IN" sz="2400"/>
                        <a:t>Linear</a:t>
                      </a:r>
                      <a:endParaRPr sz="2400"/>
                    </a:p>
                    <a:p>
                      <a:pPr indent="0" lvl="0" marL="0" marR="0" rtl="0" algn="l">
                        <a:lnSpc>
                          <a:spcPct val="100000"/>
                        </a:lnSpc>
                        <a:spcBef>
                          <a:spcPts val="0"/>
                        </a:spcBef>
                        <a:spcAft>
                          <a:spcPts val="0"/>
                        </a:spcAft>
                        <a:buClr>
                          <a:srgbClr val="000000"/>
                        </a:buClr>
                        <a:buFont typeface="Arial"/>
                        <a:buNone/>
                      </a:pPr>
                      <a:r>
                        <a:rPr lang="en-IN" sz="2400"/>
                        <a:t>Regression,XGBoost,Random Forest </a:t>
                      </a:r>
                      <a:endParaRPr sz="2400"/>
                    </a:p>
                    <a:p>
                      <a:pPr indent="0" lvl="0" marL="0" marR="0" rtl="0" algn="l">
                        <a:lnSpc>
                          <a:spcPct val="100000"/>
                        </a:lnSpc>
                        <a:spcBef>
                          <a:spcPts val="0"/>
                        </a:spcBef>
                        <a:spcAft>
                          <a:spcPts val="0"/>
                        </a:spcAft>
                        <a:buNone/>
                      </a:pPr>
                      <a:r>
                        <a:t/>
                      </a:r>
                      <a:endParaRPr sz="24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Font typeface="Arial"/>
                        <a:buNone/>
                      </a:pPr>
                      <a:r>
                        <a:rPr lang="en-IN" sz="2400"/>
                        <a:t>Accuracy</a:t>
                      </a:r>
                      <a:endParaRPr sz="24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rPr lang="en-IN" sz="2400"/>
                        <a:t>10</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rPr lang="en-IN" sz="2400">
                          <a:uFill>
                            <a:noFill/>
                          </a:uFill>
                          <a:hlinkClick r:id="rId5"/>
                        </a:rPr>
                        <a:t>Feng Wang</a:t>
                      </a:r>
                      <a:r>
                        <a:rPr lang="en-IN" sz="2400"/>
                        <a:t>,</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6"/>
                        </a:rPr>
                        <a:t>Yang Zou</a:t>
                      </a:r>
                      <a:r>
                        <a:rPr lang="en-IN" sz="2400"/>
                        <a:t>,</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7"/>
                        </a:rPr>
                        <a:t>Haoyu Zhang</a:t>
                      </a:r>
                      <a:r>
                        <a:rPr lang="en-IN" sz="2400"/>
                        <a:t>,</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8"/>
                        </a:rPr>
                        <a:t>Haodong Shi</a:t>
                      </a:r>
                      <a:endParaRPr sz="2400"/>
                    </a:p>
                  </a:txBody>
                  <a:tcPr marT="63500" marB="63500" marR="63500" marL="63500"/>
                </a:tc>
                <a:tc>
                  <a:txBody>
                    <a:bodyPr/>
                    <a:lstStyle/>
                    <a:p>
                      <a:pPr indent="0" lvl="0" marL="0" marR="0" rtl="0" algn="l">
                        <a:lnSpc>
                          <a:spcPct val="100000"/>
                        </a:lnSpc>
                        <a:spcBef>
                          <a:spcPts val="0"/>
                        </a:spcBef>
                        <a:spcAft>
                          <a:spcPts val="0"/>
                        </a:spcAft>
                        <a:buNone/>
                      </a:pPr>
                      <a:r>
                        <a:rPr lang="en-IN" sz="2400"/>
                        <a:t>2019</a:t>
                      </a:r>
                      <a:endParaRPr sz="2400"/>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rPr lang="en-IN" sz="2400"/>
                        <a:t>SVM, ARIMA</a:t>
                      </a:r>
                      <a:endParaRPr sz="2400"/>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rPr lang="en-IN" sz="2400"/>
                        <a:t>RMSE, Accuracy</a:t>
                      </a:r>
                      <a:endParaRPr sz="2400"/>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1" name="Shape 101"/>
        <p:cNvGrpSpPr/>
        <p:nvPr/>
      </p:nvGrpSpPr>
      <p:grpSpPr>
        <a:xfrm>
          <a:off x="0" y="0"/>
          <a:ext cx="0" cy="0"/>
          <a:chOff x="0" y="0"/>
          <a:chExt cx="0" cy="0"/>
        </a:xfrm>
      </p:grpSpPr>
      <p:sp>
        <p:nvSpPr>
          <p:cNvPr id="102" name="Google Shape;102;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Introduction</a:t>
            </a:r>
            <a:endParaRPr sz="2800"/>
          </a:p>
        </p:txBody>
      </p:sp>
      <p:sp>
        <p:nvSpPr>
          <p:cNvPr id="103" name="Google Shape;103;p2"/>
          <p:cNvSpPr txBox="1"/>
          <p:nvPr>
            <p:ph idx="1" type="body"/>
          </p:nvPr>
        </p:nvSpPr>
        <p:spPr>
          <a:xfrm>
            <a:off x="517358" y="1752600"/>
            <a:ext cx="11333747" cy="4267200"/>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360"/>
              </a:spcBef>
              <a:spcAft>
                <a:spcPts val="0"/>
              </a:spcAft>
              <a:buSzPts val="1800"/>
              <a:buChar char="□"/>
            </a:pPr>
            <a:r>
              <a:rPr lang="en-IN" sz="2400">
                <a:latin typeface="Calibri"/>
                <a:ea typeface="Calibri"/>
                <a:cs typeface="Calibri"/>
                <a:sym typeface="Calibri"/>
              </a:rPr>
              <a:t>House price prediction is a crucial aspect of the real estate market, influencing decisions made by homebuyers, investors, developers, and policymakers. Accurate prediction models can provide valuable insights into market trends, helping stakeholders make informed decisions. Given the complexity of real estate data—characterized by a multitude of factors such as location, economic conditions, and property features—developing reliable predictive models is challenging yet essential.</a:t>
            </a:r>
            <a:endParaRPr/>
          </a:p>
          <a:p>
            <a:pPr indent="-342900" lvl="0" marL="457200" rtl="0" algn="just">
              <a:lnSpc>
                <a:spcPct val="100000"/>
              </a:lnSpc>
              <a:spcBef>
                <a:spcPts val="360"/>
              </a:spcBef>
              <a:spcAft>
                <a:spcPts val="0"/>
              </a:spcAft>
              <a:buSzPts val="1800"/>
              <a:buChar char="□"/>
            </a:pPr>
            <a:r>
              <a:rPr lang="en-IN" sz="2400">
                <a:latin typeface="Calibri"/>
                <a:ea typeface="Calibri"/>
                <a:cs typeface="Calibri"/>
                <a:sym typeface="Calibri"/>
              </a:rPr>
              <a:t>This project focuses on leveraging advanced machine learning techniques to predict house prices with greater accuracy. Through this work, we seek to contribute to the ongoing efforts in the field by proposing innovative approaches that improve prediction accuracy and offer practical applications for the real estate industry.</a:t>
            </a:r>
            <a:endParaRPr sz="2400">
              <a:latin typeface="Calibri"/>
              <a:ea typeface="Calibri"/>
              <a:cs typeface="Calibri"/>
              <a:sym typeface="Calibri"/>
            </a:endParaRPr>
          </a:p>
          <a:p>
            <a:pPr indent="-266700" lvl="0" marL="469900" marR="0" rtl="0" algn="just">
              <a:lnSpc>
                <a:spcPct val="100000"/>
              </a:lnSpc>
              <a:spcBef>
                <a:spcPts val="0"/>
              </a:spcBef>
              <a:spcAft>
                <a:spcPts val="0"/>
              </a:spcAft>
              <a:buClr>
                <a:srgbClr val="CC0000"/>
              </a:buClr>
              <a:buSzPts val="3200"/>
              <a:buFont typeface="Noto Sans Symbols"/>
              <a:buNone/>
            </a:pPr>
            <a:r>
              <a:t/>
            </a:r>
            <a:endParaRPr b="0" i="0" sz="2400" u="none" cap="none" strike="noStrike">
              <a:solidFill>
                <a:srgbClr val="000000"/>
              </a:solidFill>
              <a:latin typeface="Calibri"/>
              <a:ea typeface="Calibri"/>
              <a:cs typeface="Calibri"/>
              <a:sym typeface="Calibri"/>
            </a:endParaRPr>
          </a:p>
          <a:p>
            <a:pPr indent="0" lvl="0" marL="0" rtl="0" algn="just">
              <a:lnSpc>
                <a:spcPct val="100000"/>
              </a:lnSpc>
              <a:spcBef>
                <a:spcPts val="600"/>
              </a:spcBef>
              <a:spcAft>
                <a:spcPts val="0"/>
              </a:spcAft>
              <a:buSzPts val="3000"/>
              <a:buNone/>
            </a:pPr>
            <a:r>
              <a:t/>
            </a:r>
            <a:endParaRPr sz="2400">
              <a:latin typeface="Calibri"/>
              <a:ea typeface="Calibri"/>
              <a:cs typeface="Calibri"/>
              <a:sym typeface="Calibri"/>
            </a:endParaRPr>
          </a:p>
        </p:txBody>
      </p:sp>
      <p:sp>
        <p:nvSpPr>
          <p:cNvPr id="104" name="Google Shape;104;p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
        <p:nvSpPr>
          <p:cNvPr id="105" name="Google Shape;105;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06" name="Google Shape;106;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301e85b0ca5_0_16"/>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600">
                <a:solidFill>
                  <a:srgbClr val="FF0000"/>
                </a:solidFill>
              </a:rPr>
              <a:t>Summary of Literature Review</a:t>
            </a:r>
            <a:endParaRPr/>
          </a:p>
        </p:txBody>
      </p:sp>
      <p:graphicFrame>
        <p:nvGraphicFramePr>
          <p:cNvPr id="250" name="Google Shape;250;g301e85b0ca5_0_16"/>
          <p:cNvGraphicFramePr/>
          <p:nvPr/>
        </p:nvGraphicFramePr>
        <p:xfrm>
          <a:off x="447675" y="2042445"/>
          <a:ext cx="3000000" cy="3000000"/>
        </p:xfrm>
        <a:graphic>
          <a:graphicData uri="http://schemas.openxmlformats.org/drawingml/2006/table">
            <a:tbl>
              <a:tblPr bandRow="1" firstRow="1">
                <a:noFill/>
                <a:tableStyleId>{15AAF4B2-E045-4C66-B443-DAA4FBB74F3C}</a:tableStyleId>
              </a:tblPr>
              <a:tblGrid>
                <a:gridCol w="1020475"/>
                <a:gridCol w="2409125"/>
                <a:gridCol w="1125425"/>
                <a:gridCol w="2566775"/>
                <a:gridCol w="4137250"/>
              </a:tblGrid>
              <a:tr h="896975">
                <a:tc>
                  <a:txBody>
                    <a:bodyPr/>
                    <a:lstStyle/>
                    <a:p>
                      <a:pPr indent="0" lvl="0" marL="0" marR="0" rtl="0" algn="l">
                        <a:lnSpc>
                          <a:spcPct val="100000"/>
                        </a:lnSpc>
                        <a:spcBef>
                          <a:spcPts val="0"/>
                        </a:spcBef>
                        <a:spcAft>
                          <a:spcPts val="0"/>
                        </a:spcAft>
                        <a:buNone/>
                      </a:pPr>
                      <a:r>
                        <a:rPr b="0" lang="en-IN" sz="2400">
                          <a:solidFill>
                            <a:schemeClr val="dk1"/>
                          </a:solidFill>
                        </a:rPr>
                        <a:t>SNO</a:t>
                      </a:r>
                      <a:endParaRPr b="0" sz="2400">
                        <a:solidFill>
                          <a:schemeClr val="dk1"/>
                        </a:solidFill>
                      </a:endParaRPr>
                    </a:p>
                  </a:txBody>
                  <a:tcPr marT="63500" marB="63500" marR="63500" marL="63500">
                    <a:solidFill>
                      <a:srgbClr val="ECCACA"/>
                    </a:solidFill>
                  </a:tcPr>
                </a:tc>
                <a:tc>
                  <a:txBody>
                    <a:bodyPr/>
                    <a:lstStyle/>
                    <a:p>
                      <a:pPr indent="0" lvl="0" marL="0" marR="0" rtl="0" algn="l">
                        <a:lnSpc>
                          <a:spcPct val="100000"/>
                        </a:lnSpc>
                        <a:spcBef>
                          <a:spcPts val="0"/>
                        </a:spcBef>
                        <a:spcAft>
                          <a:spcPts val="0"/>
                        </a:spcAft>
                        <a:buNone/>
                      </a:pPr>
                      <a:r>
                        <a:rPr b="0" lang="en-IN" sz="2400">
                          <a:solidFill>
                            <a:schemeClr val="dk1"/>
                          </a:solidFill>
                        </a:rPr>
                        <a:t>Authors</a:t>
                      </a:r>
                      <a:endParaRPr b="0" sz="2400">
                        <a:solidFill>
                          <a:schemeClr val="dk1"/>
                        </a:solidFill>
                      </a:endParaRPr>
                    </a:p>
                  </a:txBody>
                  <a:tcPr marT="63500" marB="63500" marR="63500" marL="63500">
                    <a:solidFill>
                      <a:srgbClr val="ECCACA"/>
                    </a:solidFill>
                  </a:tcPr>
                </a:tc>
                <a:tc>
                  <a:txBody>
                    <a:bodyPr/>
                    <a:lstStyle/>
                    <a:p>
                      <a:pPr indent="0" lvl="0" marL="0" marR="0" rtl="0" algn="l">
                        <a:lnSpc>
                          <a:spcPct val="100000"/>
                        </a:lnSpc>
                        <a:spcBef>
                          <a:spcPts val="0"/>
                        </a:spcBef>
                        <a:spcAft>
                          <a:spcPts val="0"/>
                        </a:spcAft>
                        <a:buNone/>
                      </a:pPr>
                      <a:r>
                        <a:rPr b="0" lang="en-IN" sz="2400">
                          <a:solidFill>
                            <a:schemeClr val="dk1"/>
                          </a:solidFill>
                        </a:rPr>
                        <a:t>Year</a:t>
                      </a:r>
                      <a:endParaRPr b="0" sz="2400">
                        <a:solidFill>
                          <a:schemeClr val="dk1"/>
                        </a:solidFill>
                      </a:endParaRPr>
                    </a:p>
                  </a:txBody>
                  <a:tcPr marT="63500" marB="63500" marR="63500" marL="63500">
                    <a:solidFill>
                      <a:srgbClr val="ECCACA"/>
                    </a:solidFill>
                  </a:tcPr>
                </a:tc>
                <a:tc>
                  <a:txBody>
                    <a:bodyPr/>
                    <a:lstStyle/>
                    <a:p>
                      <a:pPr indent="0" lvl="0" marL="0" marR="0" rtl="0" algn="l">
                        <a:lnSpc>
                          <a:spcPct val="100000"/>
                        </a:lnSpc>
                        <a:spcBef>
                          <a:spcPts val="0"/>
                        </a:spcBef>
                        <a:spcAft>
                          <a:spcPts val="0"/>
                        </a:spcAft>
                        <a:buNone/>
                      </a:pPr>
                      <a:r>
                        <a:rPr b="0" lang="en-IN" sz="2400">
                          <a:solidFill>
                            <a:schemeClr val="dk1"/>
                          </a:solidFill>
                        </a:rPr>
                        <a:t>Method</a:t>
                      </a:r>
                      <a:endParaRPr b="0" sz="2400">
                        <a:solidFill>
                          <a:schemeClr val="dk1"/>
                        </a:solidFill>
                      </a:endParaRPr>
                    </a:p>
                  </a:txBody>
                  <a:tcPr marT="63500" marB="63500" marR="63500" marL="63500">
                    <a:solidFill>
                      <a:srgbClr val="ECCACA"/>
                    </a:solidFill>
                  </a:tcPr>
                </a:tc>
                <a:tc>
                  <a:txBody>
                    <a:bodyPr/>
                    <a:lstStyle/>
                    <a:p>
                      <a:pPr indent="0" lvl="0" marL="0" marR="0" rtl="0" algn="l">
                        <a:lnSpc>
                          <a:spcPct val="100000"/>
                        </a:lnSpc>
                        <a:spcBef>
                          <a:spcPts val="0"/>
                        </a:spcBef>
                        <a:spcAft>
                          <a:spcPts val="0"/>
                        </a:spcAft>
                        <a:buNone/>
                      </a:pPr>
                      <a:r>
                        <a:rPr b="0" lang="en-IN" sz="2400">
                          <a:solidFill>
                            <a:schemeClr val="dk1"/>
                          </a:solidFill>
                        </a:rPr>
                        <a:t>Metrics</a:t>
                      </a:r>
                      <a:endParaRPr b="0" sz="2400">
                        <a:solidFill>
                          <a:schemeClr val="dk1"/>
                        </a:solidFill>
                      </a:endParaRPr>
                    </a:p>
                  </a:txBody>
                  <a:tcPr marT="63500" marB="63500" marR="63500" marL="63500">
                    <a:solidFill>
                      <a:srgbClr val="ECCACA"/>
                    </a:solidFill>
                  </a:tcPr>
                </a:tc>
              </a:tr>
              <a:tr h="896975">
                <a:tc>
                  <a:txBody>
                    <a:bodyPr/>
                    <a:lstStyle/>
                    <a:p>
                      <a:pPr indent="0" lvl="0" marL="0" marR="0" rtl="0" algn="l">
                        <a:lnSpc>
                          <a:spcPct val="100000"/>
                        </a:lnSpc>
                        <a:spcBef>
                          <a:spcPts val="0"/>
                        </a:spcBef>
                        <a:spcAft>
                          <a:spcPts val="0"/>
                        </a:spcAft>
                        <a:buNone/>
                      </a:pPr>
                      <a:r>
                        <a:rPr lang="en-IN" sz="2400"/>
                        <a:t>11</a:t>
                      </a:r>
                      <a:endParaRPr sz="2400"/>
                    </a:p>
                  </a:txBody>
                  <a:tcPr marT="63500" marB="63500" marR="63500" marL="63500">
                    <a:solidFill>
                      <a:srgbClr val="ECCACA"/>
                    </a:solidFill>
                  </a:tcPr>
                </a:tc>
                <a:tc>
                  <a:txBody>
                    <a:bodyPr/>
                    <a:lstStyle/>
                    <a:p>
                      <a:pPr indent="0" lvl="0" marL="0" marR="0" rtl="0" algn="l">
                        <a:lnSpc>
                          <a:spcPct val="100000"/>
                        </a:lnSpc>
                        <a:spcBef>
                          <a:spcPts val="0"/>
                        </a:spcBef>
                        <a:spcAft>
                          <a:spcPts val="0"/>
                        </a:spcAft>
                        <a:buClr>
                          <a:srgbClr val="000000"/>
                        </a:buClr>
                        <a:buFont typeface="Arial"/>
                        <a:buNone/>
                      </a:pPr>
                      <a:r>
                        <a:rPr lang="en-IN" sz="2400">
                          <a:uFill>
                            <a:noFill/>
                          </a:uFill>
                          <a:hlinkClick r:id="rId3"/>
                        </a:rPr>
                        <a:t>B. Usha Sri</a:t>
                      </a:r>
                      <a:r>
                        <a:rPr lang="en-IN" sz="2400"/>
                        <a:t>,</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4"/>
                        </a:rPr>
                        <a:t>Chaganti Santhosh Kumar Reddy</a:t>
                      </a:r>
                      <a:r>
                        <a:rPr lang="en-IN" sz="2400"/>
                        <a:t>,</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5"/>
                        </a:rPr>
                        <a:t>Chiluveri Rithish Kumar</a:t>
                      </a:r>
                      <a:r>
                        <a:rPr lang="en-IN" sz="2400"/>
                        <a:t>,</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6"/>
                        </a:rPr>
                        <a:t>Akula Vyshnavi</a:t>
                      </a:r>
                      <a:r>
                        <a:rPr lang="en-IN" sz="2400"/>
                        <a:t>,</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7"/>
                        </a:rPr>
                        <a:t>Buttagalla Vinod</a:t>
                      </a:r>
                      <a:r>
                        <a:rPr lang="en-IN" sz="2400"/>
                        <a:t>, </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8"/>
                        </a:rPr>
                        <a:t>Boojala Kiran Reddy</a:t>
                      </a:r>
                      <a:endParaRPr sz="2400"/>
                    </a:p>
                    <a:p>
                      <a:pPr indent="0" lvl="0" marL="0" marR="0" rtl="0" algn="l">
                        <a:lnSpc>
                          <a:spcPct val="100000"/>
                        </a:lnSpc>
                        <a:spcBef>
                          <a:spcPts val="0"/>
                        </a:spcBef>
                        <a:spcAft>
                          <a:spcPts val="0"/>
                        </a:spcAft>
                        <a:buClr>
                          <a:srgbClr val="000000"/>
                        </a:buClr>
                        <a:buFont typeface="Arial"/>
                        <a:buNone/>
                      </a:pPr>
                      <a:r>
                        <a:t/>
                      </a:r>
                      <a:endParaRPr sz="2400"/>
                    </a:p>
                    <a:p>
                      <a:pPr indent="0" lvl="0" marL="0" marR="0" rtl="0" algn="l">
                        <a:lnSpc>
                          <a:spcPct val="100000"/>
                        </a:lnSpc>
                        <a:spcBef>
                          <a:spcPts val="0"/>
                        </a:spcBef>
                        <a:spcAft>
                          <a:spcPts val="0"/>
                        </a:spcAft>
                        <a:buNone/>
                      </a:pPr>
                      <a:r>
                        <a:t/>
                      </a:r>
                      <a:endParaRPr sz="2400"/>
                    </a:p>
                  </a:txBody>
                  <a:tcPr marT="63500" marB="63500" marR="63500" marL="63500">
                    <a:solidFill>
                      <a:srgbClr val="ECCACA"/>
                    </a:solidFill>
                  </a:tcPr>
                </a:tc>
                <a:tc>
                  <a:txBody>
                    <a:bodyPr/>
                    <a:lstStyle/>
                    <a:p>
                      <a:pPr indent="0" lvl="0" marL="0" marR="0" rtl="0" algn="l">
                        <a:lnSpc>
                          <a:spcPct val="100000"/>
                        </a:lnSpc>
                        <a:spcBef>
                          <a:spcPts val="0"/>
                        </a:spcBef>
                        <a:spcAft>
                          <a:spcPts val="0"/>
                        </a:spcAft>
                        <a:buNone/>
                      </a:pPr>
                      <a:r>
                        <a:rPr lang="en-IN" sz="2400"/>
                        <a:t>2023</a:t>
                      </a:r>
                      <a:endParaRPr sz="2400"/>
                    </a:p>
                  </a:txBody>
                  <a:tcPr marT="63500" marB="63500" marR="63500" marL="63500">
                    <a:solidFill>
                      <a:srgbClr val="ECCACA"/>
                    </a:solidFill>
                  </a:tcPr>
                </a:tc>
                <a:tc>
                  <a:txBody>
                    <a:bodyPr/>
                    <a:lstStyle/>
                    <a:p>
                      <a:pPr indent="0" lvl="0" marL="0" marR="0" rtl="0" algn="l">
                        <a:lnSpc>
                          <a:spcPct val="100000"/>
                        </a:lnSpc>
                        <a:spcBef>
                          <a:spcPts val="0"/>
                        </a:spcBef>
                        <a:spcAft>
                          <a:spcPts val="0"/>
                        </a:spcAft>
                        <a:buClr>
                          <a:srgbClr val="000000"/>
                        </a:buClr>
                        <a:buFont typeface="Arial"/>
                        <a:buNone/>
                      </a:pPr>
                      <a:r>
                        <a:rPr lang="en-IN" sz="2400">
                          <a:uFill>
                            <a:noFill/>
                          </a:uFill>
                          <a:hlinkClick r:id="rId9"/>
                        </a:rPr>
                        <a:t>Random Forest Algorithm</a:t>
                      </a:r>
                      <a:r>
                        <a:rPr lang="en-IN" sz="2400"/>
                        <a:t>, </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10"/>
                        </a:rPr>
                        <a:t>Lasso Regression</a:t>
                      </a:r>
                      <a:r>
                        <a:rPr lang="en-IN" sz="2400"/>
                        <a:t>,</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11"/>
                        </a:rPr>
                        <a:t>Linear Regression</a:t>
                      </a:r>
                      <a:r>
                        <a:rPr lang="en-IN" sz="2400"/>
                        <a:t>,</a:t>
                      </a:r>
                      <a:endParaRPr sz="2400"/>
                    </a:p>
                    <a:p>
                      <a:pPr indent="0" lvl="0" marL="0" marR="0" rtl="0" algn="l">
                        <a:lnSpc>
                          <a:spcPct val="100000"/>
                        </a:lnSpc>
                        <a:spcBef>
                          <a:spcPts val="0"/>
                        </a:spcBef>
                        <a:spcAft>
                          <a:spcPts val="0"/>
                        </a:spcAft>
                        <a:buNone/>
                      </a:pPr>
                      <a:r>
                        <a:rPr lang="en-IN" sz="2400">
                          <a:uFill>
                            <a:noFill/>
                          </a:uFill>
                          <a:hlinkClick r:id="rId12"/>
                        </a:rPr>
                        <a:t>Decision Tree</a:t>
                      </a:r>
                      <a:endParaRPr sz="2400"/>
                    </a:p>
                  </a:txBody>
                  <a:tcPr marT="63500" marB="63500" marR="63500" marL="63500">
                    <a:solidFill>
                      <a:srgbClr val="ECCACA"/>
                    </a:solidFill>
                  </a:tcPr>
                </a:tc>
                <a:tc>
                  <a:txBody>
                    <a:bodyPr/>
                    <a:lstStyle/>
                    <a:p>
                      <a:pPr indent="0" lvl="0" marL="0" marR="0" rtl="0" algn="l">
                        <a:lnSpc>
                          <a:spcPct val="100000"/>
                        </a:lnSpc>
                        <a:spcBef>
                          <a:spcPts val="0"/>
                        </a:spcBef>
                        <a:spcAft>
                          <a:spcPts val="0"/>
                        </a:spcAft>
                        <a:buClr>
                          <a:srgbClr val="000000"/>
                        </a:buClr>
                        <a:buFont typeface="Arial"/>
                        <a:buNone/>
                      </a:pPr>
                      <a:r>
                        <a:rPr lang="en-IN" sz="2400">
                          <a:uFill>
                            <a:noFill/>
                          </a:uFill>
                          <a:hlinkClick r:id="rId13"/>
                        </a:rPr>
                        <a:t>Mean Squared Error (MSE)</a:t>
                      </a:r>
                      <a:r>
                        <a:rPr lang="en-IN" sz="2400"/>
                        <a:t>, </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14"/>
                        </a:rPr>
                        <a:t>Mean Absolute Error (MAE)</a:t>
                      </a:r>
                      <a:r>
                        <a:rPr lang="en-IN" sz="2400"/>
                        <a:t>, </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15"/>
                        </a:rPr>
                        <a:t>Root Mean Square Error (RMSE)</a:t>
                      </a:r>
                      <a:r>
                        <a:rPr lang="en-IN" sz="2400"/>
                        <a:t>, </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16"/>
                        </a:rPr>
                        <a:t>and R-squared Error</a:t>
                      </a:r>
                      <a:endParaRPr sz="2400"/>
                    </a:p>
                    <a:p>
                      <a:pPr indent="0" lvl="0" marL="0" marR="0" rtl="0" algn="l">
                        <a:lnSpc>
                          <a:spcPct val="100000"/>
                        </a:lnSpc>
                        <a:spcBef>
                          <a:spcPts val="0"/>
                        </a:spcBef>
                        <a:spcAft>
                          <a:spcPts val="0"/>
                        </a:spcAft>
                        <a:buClr>
                          <a:srgbClr val="000000"/>
                        </a:buClr>
                        <a:buFont typeface="Arial"/>
                        <a:buNone/>
                      </a:pPr>
                      <a:r>
                        <a:t/>
                      </a:r>
                      <a:endParaRPr sz="2400"/>
                    </a:p>
                    <a:p>
                      <a:pPr indent="0" lvl="0" marL="0" marR="0" rtl="0" algn="l">
                        <a:lnSpc>
                          <a:spcPct val="100000"/>
                        </a:lnSpc>
                        <a:spcBef>
                          <a:spcPts val="0"/>
                        </a:spcBef>
                        <a:spcAft>
                          <a:spcPts val="0"/>
                        </a:spcAft>
                        <a:buNone/>
                      </a:pPr>
                      <a:r>
                        <a:t/>
                      </a:r>
                      <a:endParaRPr sz="2400"/>
                    </a:p>
                  </a:txBody>
                  <a:tcPr marT="63500" marB="63500" marR="63500" marL="63500">
                    <a:solidFill>
                      <a:srgbClr val="ECCAC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301e85b0ca5_0_24"/>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4000">
                <a:solidFill>
                  <a:srgbClr val="FF0000"/>
                </a:solidFill>
              </a:rPr>
              <a:t>Summary of Literature Review</a:t>
            </a:r>
            <a:endParaRPr/>
          </a:p>
        </p:txBody>
      </p:sp>
      <p:graphicFrame>
        <p:nvGraphicFramePr>
          <p:cNvPr id="256" name="Google Shape;256;g301e85b0ca5_0_24"/>
          <p:cNvGraphicFramePr/>
          <p:nvPr/>
        </p:nvGraphicFramePr>
        <p:xfrm>
          <a:off x="766233" y="1775493"/>
          <a:ext cx="3000000" cy="3000000"/>
        </p:xfrm>
        <a:graphic>
          <a:graphicData uri="http://schemas.openxmlformats.org/drawingml/2006/table">
            <a:tbl>
              <a:tblPr bandRow="1" firstRow="1">
                <a:noFill/>
                <a:tableStyleId>{15AAF4B2-E045-4C66-B443-DAA4FBB74F3C}</a:tableStyleId>
              </a:tblPr>
              <a:tblGrid>
                <a:gridCol w="996125"/>
                <a:gridCol w="2325050"/>
                <a:gridCol w="984725"/>
                <a:gridCol w="4501950"/>
                <a:gridCol w="2201950"/>
              </a:tblGrid>
              <a:tr h="370850">
                <a:tc>
                  <a:txBody>
                    <a:bodyPr/>
                    <a:lstStyle/>
                    <a:p>
                      <a:pPr indent="0" lvl="0" marL="0" marR="0" rtl="0" algn="l">
                        <a:lnSpc>
                          <a:spcPct val="100000"/>
                        </a:lnSpc>
                        <a:spcBef>
                          <a:spcPts val="0"/>
                        </a:spcBef>
                        <a:spcAft>
                          <a:spcPts val="0"/>
                        </a:spcAft>
                        <a:buNone/>
                      </a:pPr>
                      <a:r>
                        <a:rPr lang="en-IN" sz="2400" u="none" cap="none" strike="noStrike"/>
                        <a:t>SNO</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Authors</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Year</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Method</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Metrics</a:t>
                      </a:r>
                      <a:endParaRPr sz="2400" u="none" cap="none" strike="noStrike"/>
                    </a:p>
                  </a:txBody>
                  <a:tcPr marT="63500" marB="63500" marR="63500" marL="63500">
                    <a:lnB cap="flat" cmpd="sng" w="12700">
                      <a:solidFill>
                        <a:srgbClr val="000000"/>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rPr lang="en-IN" sz="2400"/>
                        <a:t>12</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rPr lang="en-IN" sz="2400">
                          <a:uFill>
                            <a:noFill/>
                          </a:uFill>
                          <a:hlinkClick r:id="rId3"/>
                        </a:rPr>
                        <a:t>Shruti Goswami</a:t>
                      </a:r>
                      <a:r>
                        <a:rPr lang="en-IN" sz="2400"/>
                        <a:t>,</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4"/>
                        </a:rPr>
                        <a:t>Vijendra Singh Bramhe</a:t>
                      </a:r>
                      <a:r>
                        <a:rPr lang="en-IN" sz="2400"/>
                        <a:t>,</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5"/>
                        </a:rPr>
                        <a:t>Shaveta Khepra</a:t>
                      </a:r>
                      <a:endParaRPr sz="2400"/>
                    </a:p>
                  </a:txBody>
                  <a:tcPr marT="63500" marB="63500" marR="63500" marL="63500">
                    <a:solidFill>
                      <a:srgbClr val="ECCACA"/>
                    </a:solidFill>
                  </a:tcPr>
                </a:tc>
                <a:tc>
                  <a:txBody>
                    <a:bodyPr/>
                    <a:lstStyle/>
                    <a:p>
                      <a:pPr indent="0" lvl="0" marL="0" marR="0" rtl="0" algn="l">
                        <a:lnSpc>
                          <a:spcPct val="100000"/>
                        </a:lnSpc>
                        <a:spcBef>
                          <a:spcPts val="0"/>
                        </a:spcBef>
                        <a:spcAft>
                          <a:spcPts val="0"/>
                        </a:spcAft>
                        <a:buNone/>
                      </a:pPr>
                      <a:r>
                        <a:rPr lang="en-IN" sz="2400"/>
                        <a:t>2022</a:t>
                      </a:r>
                      <a:endParaRPr sz="2400"/>
                    </a:p>
                  </a:txBody>
                  <a:tcPr marT="63500" marB="63500" marR="63500" marL="63500">
                    <a:solidFill>
                      <a:srgbClr val="ECCACA"/>
                    </a:solidFill>
                  </a:tcPr>
                </a:tc>
                <a:tc>
                  <a:txBody>
                    <a:bodyPr/>
                    <a:lstStyle/>
                    <a:p>
                      <a:pPr indent="0" lvl="0" marL="0" marR="0" rtl="0" algn="l">
                        <a:lnSpc>
                          <a:spcPct val="100000"/>
                        </a:lnSpc>
                        <a:spcBef>
                          <a:spcPts val="0"/>
                        </a:spcBef>
                        <a:spcAft>
                          <a:spcPts val="0"/>
                        </a:spcAft>
                        <a:buClr>
                          <a:srgbClr val="000000"/>
                        </a:buClr>
                        <a:buFont typeface="Arial"/>
                        <a:buNone/>
                      </a:pPr>
                      <a:r>
                        <a:rPr lang="en-IN" sz="2400">
                          <a:uFill>
                            <a:noFill/>
                          </a:uFill>
                          <a:hlinkClick r:id="rId6"/>
                        </a:rPr>
                        <a:t>LSTM</a:t>
                      </a:r>
                      <a:r>
                        <a:rPr lang="en-IN" sz="2400"/>
                        <a:t>,</a:t>
                      </a:r>
                      <a:br>
                        <a:rPr lang="en-IN" sz="2400">
                          <a:uFill>
                            <a:noFill/>
                          </a:uFill>
                          <a:hlinkClick r:id="rId7"/>
                        </a:rPr>
                      </a:br>
                      <a:r>
                        <a:rPr lang="en-IN" sz="2400">
                          <a:uFill>
                            <a:noFill/>
                          </a:uFill>
                          <a:hlinkClick r:id="rId8"/>
                        </a:rPr>
                        <a:t>Convolutional Neural Network</a:t>
                      </a:r>
                      <a:r>
                        <a:rPr lang="en-IN" sz="2400"/>
                        <a:t>, </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9"/>
                        </a:rPr>
                        <a:t>Recurrent Neural Network</a:t>
                      </a:r>
                      <a:endParaRPr sz="2400"/>
                    </a:p>
                    <a:p>
                      <a:pPr indent="0" lvl="0" marL="0" marR="0" rtl="0" algn="l">
                        <a:lnSpc>
                          <a:spcPct val="100000"/>
                        </a:lnSpc>
                        <a:spcBef>
                          <a:spcPts val="0"/>
                        </a:spcBef>
                        <a:spcAft>
                          <a:spcPts val="0"/>
                        </a:spcAft>
                        <a:buNone/>
                      </a:pPr>
                      <a:r>
                        <a:t/>
                      </a:r>
                      <a:endParaRPr sz="2400"/>
                    </a:p>
                  </a:txBody>
                  <a:tcPr marT="63500" marB="63500" marR="63500" marL="63500">
                    <a:lnR cap="flat" cmpd="sng" w="12700">
                      <a:solidFill>
                        <a:srgbClr val="000000"/>
                      </a:solidFill>
                      <a:prstDash val="solid"/>
                      <a:round/>
                      <a:headEnd len="sm" w="sm" type="none"/>
                      <a:tailEnd len="sm" w="sm" type="none"/>
                    </a:lnR>
                    <a:solidFill>
                      <a:srgbClr val="ECCACA"/>
                    </a:solidFill>
                  </a:tcPr>
                </a:tc>
                <a:tc>
                  <a:txBody>
                    <a:bodyPr/>
                    <a:lstStyle/>
                    <a:p>
                      <a:pPr indent="0" lvl="0" marL="0" marR="0" rtl="0" algn="l">
                        <a:lnSpc>
                          <a:spcPct val="100000"/>
                        </a:lnSpc>
                        <a:spcBef>
                          <a:spcPts val="0"/>
                        </a:spcBef>
                        <a:spcAft>
                          <a:spcPts val="0"/>
                        </a:spcAft>
                        <a:buClr>
                          <a:srgbClr val="000000"/>
                        </a:buClr>
                        <a:buFont typeface="Arial"/>
                        <a:buNone/>
                      </a:pPr>
                      <a:r>
                        <a:rPr lang="en-IN" sz="2400">
                          <a:uFill>
                            <a:noFill/>
                          </a:uFill>
                          <a:hlinkClick r:id="rId10"/>
                        </a:rPr>
                        <a:t>Mean Absolute Percentage Error</a:t>
                      </a:r>
                      <a:r>
                        <a:rPr lang="en-IN" sz="2400"/>
                        <a:t>, Training Loss</a:t>
                      </a:r>
                      <a:endParaRPr sz="24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CCACA"/>
                    </a:solidFill>
                  </a:tcPr>
                </a:tc>
              </a:tr>
              <a:tr h="370850">
                <a:tc>
                  <a:txBody>
                    <a:bodyPr/>
                    <a:lstStyle/>
                    <a:p>
                      <a:pPr indent="0" lvl="0" marL="0" marR="0" rtl="0" algn="l">
                        <a:lnSpc>
                          <a:spcPct val="100000"/>
                        </a:lnSpc>
                        <a:spcBef>
                          <a:spcPts val="0"/>
                        </a:spcBef>
                        <a:spcAft>
                          <a:spcPts val="0"/>
                        </a:spcAft>
                        <a:buNone/>
                      </a:pPr>
                      <a:r>
                        <a:rPr lang="en-IN" sz="2400"/>
                        <a:t>13</a:t>
                      </a:r>
                      <a:endParaRPr sz="2400" u="none" cap="none" strike="noStrike"/>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IN" sz="2400">
                          <a:uFill>
                            <a:noFill/>
                          </a:uFill>
                          <a:hlinkClick r:id="rId11"/>
                        </a:rPr>
                        <a:t>Yihao Chen</a:t>
                      </a:r>
                      <a:r>
                        <a:rPr lang="en-IN" sz="2400"/>
                        <a:t>,</a:t>
                      </a:r>
                      <a:endParaRPr sz="2400"/>
                    </a:p>
                    <a:p>
                      <a:pPr indent="0" lvl="0" marL="0" rtl="0" algn="l">
                        <a:spcBef>
                          <a:spcPts val="0"/>
                        </a:spcBef>
                        <a:spcAft>
                          <a:spcPts val="0"/>
                        </a:spcAft>
                        <a:buClr>
                          <a:schemeClr val="dk1"/>
                        </a:buClr>
                        <a:buSzPts val="1100"/>
                        <a:buFont typeface="Arial"/>
                        <a:buNone/>
                      </a:pPr>
                      <a:r>
                        <a:rPr lang="en-IN" sz="2400">
                          <a:uFill>
                            <a:noFill/>
                          </a:uFill>
                          <a:hlinkClick r:id="rId12"/>
                        </a:rPr>
                        <a:t>Runtian Xue</a:t>
                      </a:r>
                      <a:r>
                        <a:rPr lang="en-IN" sz="2400"/>
                        <a:t>,</a:t>
                      </a:r>
                      <a:endParaRPr sz="2400"/>
                    </a:p>
                    <a:p>
                      <a:pPr indent="0" lvl="0" marL="0" rtl="0" algn="l">
                        <a:spcBef>
                          <a:spcPts val="0"/>
                        </a:spcBef>
                        <a:spcAft>
                          <a:spcPts val="0"/>
                        </a:spcAft>
                        <a:buClr>
                          <a:schemeClr val="dk1"/>
                        </a:buClr>
                        <a:buSzPts val="1100"/>
                        <a:buFont typeface="Arial"/>
                        <a:buNone/>
                      </a:pPr>
                      <a:r>
                        <a:rPr lang="en-IN" sz="2400">
                          <a:uFill>
                            <a:noFill/>
                          </a:uFill>
                          <a:hlinkClick r:id="rId13"/>
                        </a:rPr>
                        <a:t>Yu Zhang</a:t>
                      </a:r>
                      <a:endParaRPr sz="2400"/>
                    </a:p>
                  </a:txBody>
                  <a:tcPr marT="63500" marB="63500" marR="63500" marL="63500"/>
                </a:tc>
                <a:tc>
                  <a:txBody>
                    <a:bodyPr/>
                    <a:lstStyle/>
                    <a:p>
                      <a:pPr indent="0" lvl="0" marL="0" marR="0" rtl="0" algn="l">
                        <a:lnSpc>
                          <a:spcPct val="100000"/>
                        </a:lnSpc>
                        <a:spcBef>
                          <a:spcPts val="0"/>
                        </a:spcBef>
                        <a:spcAft>
                          <a:spcPts val="0"/>
                        </a:spcAft>
                        <a:buNone/>
                      </a:pPr>
                      <a:r>
                        <a:rPr lang="en-IN" sz="2400"/>
                        <a:t>2021</a:t>
                      </a:r>
                      <a:endParaRPr sz="2400"/>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IN" sz="2400">
                          <a:uFill>
                            <a:noFill/>
                          </a:uFill>
                          <a:hlinkClick r:id="rId14"/>
                        </a:rPr>
                        <a:t>Linear Regression</a:t>
                      </a:r>
                      <a:r>
                        <a:rPr lang="en-IN" sz="2400"/>
                        <a:t>,</a:t>
                      </a:r>
                      <a:br>
                        <a:rPr lang="en-IN" sz="2400">
                          <a:uFill>
                            <a:noFill/>
                          </a:uFill>
                          <a:hlinkClick r:id="rId15"/>
                        </a:rPr>
                      </a:br>
                      <a:r>
                        <a:rPr lang="en-IN" sz="2400">
                          <a:uFill>
                            <a:noFill/>
                          </a:uFill>
                          <a:hlinkClick r:id="rId16"/>
                        </a:rPr>
                        <a:t>Support Vector Machine</a:t>
                      </a:r>
                      <a:r>
                        <a:rPr lang="en-IN" sz="2400"/>
                        <a:t>,</a:t>
                      </a:r>
                      <a:endParaRPr sz="2400"/>
                    </a:p>
                    <a:p>
                      <a:pPr indent="0" lvl="0" marL="0" rtl="0" algn="l">
                        <a:spcBef>
                          <a:spcPts val="0"/>
                        </a:spcBef>
                        <a:spcAft>
                          <a:spcPts val="0"/>
                        </a:spcAft>
                        <a:buClr>
                          <a:schemeClr val="dk1"/>
                        </a:buClr>
                        <a:buSzPts val="1100"/>
                        <a:buFont typeface="Arial"/>
                        <a:buNone/>
                      </a:pPr>
                      <a:r>
                        <a:rPr lang="en-IN" sz="2400">
                          <a:uFill>
                            <a:noFill/>
                          </a:uFill>
                          <a:hlinkClick r:id="rId17"/>
                        </a:rPr>
                        <a:t>Deep Neural Network</a:t>
                      </a:r>
                      <a:endParaRPr sz="2400"/>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IN" sz="2400">
                          <a:uFill>
                            <a:noFill/>
                          </a:uFill>
                          <a:hlinkClick r:id="rId18"/>
                        </a:rPr>
                        <a:t>Root Mean Square Error</a:t>
                      </a:r>
                      <a:r>
                        <a:rPr lang="en-IN" sz="2400"/>
                        <a:t>, </a:t>
                      </a:r>
                      <a:endParaRPr sz="2400"/>
                    </a:p>
                    <a:p>
                      <a:pPr indent="0" lvl="0" marL="0" rtl="0" algn="l">
                        <a:spcBef>
                          <a:spcPts val="0"/>
                        </a:spcBef>
                        <a:spcAft>
                          <a:spcPts val="0"/>
                        </a:spcAft>
                        <a:buClr>
                          <a:schemeClr val="dk1"/>
                        </a:buClr>
                        <a:buSzPts val="1100"/>
                        <a:buFont typeface="Arial"/>
                        <a:buNone/>
                      </a:pPr>
                      <a:r>
                        <a:rPr lang="en-IN" sz="2400">
                          <a:uFill>
                            <a:noFill/>
                          </a:uFill>
                          <a:hlinkClick r:id="rId19"/>
                        </a:rPr>
                        <a:t>Mean Square Error</a:t>
                      </a:r>
                      <a:endParaRPr sz="2400"/>
                    </a:p>
                    <a:p>
                      <a:pPr indent="0" lvl="0" marL="0" marR="0" rtl="0" algn="l">
                        <a:lnSpc>
                          <a:spcPct val="100000"/>
                        </a:lnSpc>
                        <a:spcBef>
                          <a:spcPts val="0"/>
                        </a:spcBef>
                        <a:spcAft>
                          <a:spcPts val="0"/>
                        </a:spcAft>
                        <a:buNone/>
                      </a:pPr>
                      <a:r>
                        <a:t/>
                      </a:r>
                      <a:endParaRPr sz="2400"/>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301e85b0ca5_0_29"/>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4000">
                <a:solidFill>
                  <a:srgbClr val="FF0000"/>
                </a:solidFill>
              </a:rPr>
              <a:t>Summary of Literature Review</a:t>
            </a:r>
            <a:endParaRPr/>
          </a:p>
        </p:txBody>
      </p:sp>
      <p:graphicFrame>
        <p:nvGraphicFramePr>
          <p:cNvPr id="262" name="Google Shape;262;g301e85b0ca5_0_29"/>
          <p:cNvGraphicFramePr/>
          <p:nvPr/>
        </p:nvGraphicFramePr>
        <p:xfrm>
          <a:off x="766233" y="1775493"/>
          <a:ext cx="3000000" cy="3000000"/>
        </p:xfrm>
        <a:graphic>
          <a:graphicData uri="http://schemas.openxmlformats.org/drawingml/2006/table">
            <a:tbl>
              <a:tblPr bandRow="1" firstRow="1">
                <a:noFill/>
                <a:tableStyleId>{15AAF4B2-E045-4C66-B443-DAA4FBB74F3C}</a:tableStyleId>
              </a:tblPr>
              <a:tblGrid>
                <a:gridCol w="996125"/>
                <a:gridCol w="2325050"/>
                <a:gridCol w="984725"/>
                <a:gridCol w="4501950"/>
                <a:gridCol w="2201950"/>
              </a:tblGrid>
              <a:tr h="370850">
                <a:tc>
                  <a:txBody>
                    <a:bodyPr/>
                    <a:lstStyle/>
                    <a:p>
                      <a:pPr indent="0" lvl="0" marL="0" marR="0" rtl="0" algn="l">
                        <a:lnSpc>
                          <a:spcPct val="100000"/>
                        </a:lnSpc>
                        <a:spcBef>
                          <a:spcPts val="0"/>
                        </a:spcBef>
                        <a:spcAft>
                          <a:spcPts val="0"/>
                        </a:spcAft>
                        <a:buNone/>
                      </a:pPr>
                      <a:r>
                        <a:rPr lang="en-IN" sz="2400" u="none" cap="none" strike="noStrike"/>
                        <a:t>SNO</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Authors</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Year</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Method</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None/>
                      </a:pPr>
                      <a:r>
                        <a:rPr lang="en-IN" sz="2400" u="none" cap="none" strike="noStrike"/>
                        <a:t>Metrics</a:t>
                      </a:r>
                      <a:endParaRPr sz="2400" u="none" cap="none" strike="noStrike"/>
                    </a:p>
                  </a:txBody>
                  <a:tcPr marT="63500" marB="63500" marR="63500" marL="63500">
                    <a:lnB cap="flat" cmpd="sng" w="12700">
                      <a:solidFill>
                        <a:srgbClr val="000000"/>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rPr lang="en-IN" sz="2400"/>
                        <a:t>14</a:t>
                      </a:r>
                      <a:endParaRPr sz="2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rPr lang="en-IN" sz="2400">
                          <a:uFill>
                            <a:noFill/>
                          </a:uFill>
                          <a:hlinkClick r:id="rId3"/>
                        </a:rPr>
                        <a:t>Winky K.O. Ho</a:t>
                      </a:r>
                      <a:r>
                        <a:rPr lang="en-IN" sz="2400"/>
                        <a:t>,</a:t>
                      </a:r>
                      <a:endParaRPr sz="2400"/>
                    </a:p>
                    <a:p>
                      <a:pPr indent="0" lvl="0" marL="0" marR="0" rtl="0" algn="l">
                        <a:lnSpc>
                          <a:spcPct val="100000"/>
                        </a:lnSpc>
                        <a:spcBef>
                          <a:spcPts val="0"/>
                        </a:spcBef>
                        <a:spcAft>
                          <a:spcPts val="0"/>
                        </a:spcAft>
                        <a:buClr>
                          <a:srgbClr val="000000"/>
                        </a:buClr>
                        <a:buFont typeface="Arial"/>
                        <a:buNone/>
                      </a:pPr>
                      <a:r>
                        <a:rPr lang="en-IN" sz="2400">
                          <a:uFill>
                            <a:noFill/>
                          </a:uFill>
                          <a:hlinkClick r:id="rId4"/>
                        </a:rPr>
                        <a:t>Bo-Sin Tang</a:t>
                      </a:r>
                      <a:r>
                        <a:rPr lang="en-IN" sz="2400">
                          <a:uFill>
                            <a:noFill/>
                          </a:uFill>
                          <a:hlinkClick r:id="rId5"/>
                        </a:rPr>
                        <a:t>Siu, Wai Wong</a:t>
                      </a:r>
                      <a:endParaRPr sz="2400"/>
                    </a:p>
                  </a:txBody>
                  <a:tcPr marT="63500" marB="63500" marR="63500" marL="63500">
                    <a:solidFill>
                      <a:srgbClr val="ECCACA"/>
                    </a:solidFill>
                  </a:tcPr>
                </a:tc>
                <a:tc>
                  <a:txBody>
                    <a:bodyPr/>
                    <a:lstStyle/>
                    <a:p>
                      <a:pPr indent="0" lvl="0" marL="0" marR="0" rtl="0" algn="l">
                        <a:lnSpc>
                          <a:spcPct val="100000"/>
                        </a:lnSpc>
                        <a:spcBef>
                          <a:spcPts val="0"/>
                        </a:spcBef>
                        <a:spcAft>
                          <a:spcPts val="0"/>
                        </a:spcAft>
                        <a:buNone/>
                      </a:pPr>
                      <a:r>
                        <a:rPr lang="en-IN" sz="2400"/>
                        <a:t>2020</a:t>
                      </a:r>
                      <a:endParaRPr sz="2400"/>
                    </a:p>
                  </a:txBody>
                  <a:tcPr marT="63500" marB="63500" marR="63500" marL="63500">
                    <a:solidFill>
                      <a:srgbClr val="ECCACA"/>
                    </a:solidFill>
                  </a:tcPr>
                </a:tc>
                <a:tc>
                  <a:txBody>
                    <a:bodyPr/>
                    <a:lstStyle/>
                    <a:p>
                      <a:pPr indent="0" lvl="0" marL="0" marR="0" rtl="0" algn="l">
                        <a:lnSpc>
                          <a:spcPct val="100000"/>
                        </a:lnSpc>
                        <a:spcBef>
                          <a:spcPts val="0"/>
                        </a:spcBef>
                        <a:spcAft>
                          <a:spcPts val="0"/>
                        </a:spcAft>
                        <a:buClr>
                          <a:srgbClr val="000000"/>
                        </a:buClr>
                        <a:buFont typeface="Arial"/>
                        <a:buNone/>
                      </a:pPr>
                      <a:r>
                        <a:rPr lang="en-IN" sz="2400">
                          <a:uFill>
                            <a:noFill/>
                          </a:uFill>
                          <a:hlinkClick r:id="rId6"/>
                        </a:rPr>
                        <a:t>Support Vector Machine</a:t>
                      </a:r>
                      <a:r>
                        <a:rPr lang="en-IN" sz="2400"/>
                        <a:t>,</a:t>
                      </a:r>
                      <a:endParaRPr sz="2400"/>
                    </a:p>
                    <a:p>
                      <a:pPr indent="0" lvl="0" marL="0" marR="0" rtl="0" algn="l">
                        <a:lnSpc>
                          <a:spcPct val="100000"/>
                        </a:lnSpc>
                        <a:spcBef>
                          <a:spcPts val="0"/>
                        </a:spcBef>
                        <a:spcAft>
                          <a:spcPts val="0"/>
                        </a:spcAft>
                        <a:buClr>
                          <a:srgbClr val="000000"/>
                        </a:buClr>
                        <a:buFont typeface="Arial"/>
                        <a:buNone/>
                      </a:pPr>
                      <a:r>
                        <a:rPr lang="en-IN" sz="2400"/>
                        <a:t>Random Forest,</a:t>
                      </a:r>
                      <a:endParaRPr sz="2400"/>
                    </a:p>
                    <a:p>
                      <a:pPr indent="0" lvl="0" marL="0" marR="0" rtl="0" algn="l">
                        <a:lnSpc>
                          <a:spcPct val="100000"/>
                        </a:lnSpc>
                        <a:spcBef>
                          <a:spcPts val="0"/>
                        </a:spcBef>
                        <a:spcAft>
                          <a:spcPts val="0"/>
                        </a:spcAft>
                        <a:buClr>
                          <a:srgbClr val="000000"/>
                        </a:buClr>
                        <a:buFont typeface="Arial"/>
                        <a:buNone/>
                      </a:pPr>
                      <a:r>
                        <a:rPr lang="en-IN" sz="2400"/>
                        <a:t>Gradient boosting machine</a:t>
                      </a:r>
                      <a:endParaRPr sz="2400"/>
                    </a:p>
                    <a:p>
                      <a:pPr indent="0" lvl="0" marL="0" marR="0" rtl="0" algn="l">
                        <a:lnSpc>
                          <a:spcPct val="100000"/>
                        </a:lnSpc>
                        <a:spcBef>
                          <a:spcPts val="0"/>
                        </a:spcBef>
                        <a:spcAft>
                          <a:spcPts val="0"/>
                        </a:spcAft>
                        <a:buNone/>
                      </a:pPr>
                      <a:r>
                        <a:t/>
                      </a:r>
                      <a:endParaRPr sz="2400"/>
                    </a:p>
                  </a:txBody>
                  <a:tcPr marT="63500" marB="63500" marR="63500" marL="63500">
                    <a:lnR cap="flat" cmpd="sng" w="12700">
                      <a:solidFill>
                        <a:srgbClr val="000000"/>
                      </a:solidFill>
                      <a:prstDash val="solid"/>
                      <a:round/>
                      <a:headEnd len="sm" w="sm" type="none"/>
                      <a:tailEnd len="sm" w="sm" type="none"/>
                    </a:lnR>
                    <a:solidFill>
                      <a:srgbClr val="ECCACA"/>
                    </a:solidFill>
                  </a:tcPr>
                </a:tc>
                <a:tc>
                  <a:txBody>
                    <a:bodyPr/>
                    <a:lstStyle/>
                    <a:p>
                      <a:pPr indent="0" lvl="0" marL="0" marR="0" rtl="0" algn="l">
                        <a:lnSpc>
                          <a:spcPct val="100000"/>
                        </a:lnSpc>
                        <a:spcBef>
                          <a:spcPts val="0"/>
                        </a:spcBef>
                        <a:spcAft>
                          <a:spcPts val="0"/>
                        </a:spcAft>
                        <a:buClr>
                          <a:srgbClr val="000000"/>
                        </a:buClr>
                        <a:buFont typeface="Arial"/>
                        <a:buNone/>
                      </a:pPr>
                      <a:r>
                        <a:rPr lang="en-IN" sz="2400">
                          <a:uFill>
                            <a:noFill/>
                          </a:uFill>
                          <a:hlinkClick r:id="rId7"/>
                        </a:rPr>
                        <a:t>Mean Squared Error (MSE)</a:t>
                      </a:r>
                      <a:r>
                        <a:rPr lang="en-IN" sz="2400"/>
                        <a:t>, </a:t>
                      </a:r>
                      <a:r>
                        <a:rPr lang="en-IN" sz="2400">
                          <a:uFill>
                            <a:noFill/>
                          </a:uFill>
                          <a:hlinkClick r:id="rId8"/>
                        </a:rPr>
                        <a:t>Root Mean Square Error (RMSE)</a:t>
                      </a:r>
                      <a:r>
                        <a:rPr lang="en-IN" sz="2400"/>
                        <a:t> and MAPE</a:t>
                      </a:r>
                      <a:endParaRPr sz="24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CCACA"/>
                    </a:solidFill>
                  </a:tcPr>
                </a:tc>
              </a:tr>
              <a:tr h="370850">
                <a:tc>
                  <a:txBody>
                    <a:bodyPr/>
                    <a:lstStyle/>
                    <a:p>
                      <a:pPr indent="0" lvl="0" marL="0" marR="0" rtl="0" algn="l">
                        <a:lnSpc>
                          <a:spcPct val="100000"/>
                        </a:lnSpc>
                        <a:spcBef>
                          <a:spcPts val="0"/>
                        </a:spcBef>
                        <a:spcAft>
                          <a:spcPts val="0"/>
                        </a:spcAft>
                        <a:buNone/>
                      </a:pPr>
                      <a:r>
                        <a:rPr lang="en-IN" sz="2400"/>
                        <a:t>15</a:t>
                      </a:r>
                      <a:endParaRPr sz="2400"/>
                    </a:p>
                  </a:txBody>
                  <a:tcPr marT="63500" marB="63500" marR="63500" marL="63500"/>
                </a:tc>
                <a:tc>
                  <a:txBody>
                    <a:bodyPr/>
                    <a:lstStyle/>
                    <a:p>
                      <a:pPr indent="0" lvl="0" marL="0" marR="0" rtl="0" algn="l">
                        <a:lnSpc>
                          <a:spcPct val="100000"/>
                        </a:lnSpc>
                        <a:spcBef>
                          <a:spcPts val="0"/>
                        </a:spcBef>
                        <a:spcAft>
                          <a:spcPts val="0"/>
                        </a:spcAft>
                        <a:buNone/>
                      </a:pPr>
                      <a:r>
                        <a:rPr lang="en-IN" sz="2400"/>
                        <a:t>Malarvizhi,</a:t>
                      </a:r>
                      <a:endParaRPr sz="2400"/>
                    </a:p>
                    <a:p>
                      <a:pPr indent="0" lvl="0" marL="0" marR="0" rtl="0" algn="l">
                        <a:lnSpc>
                          <a:spcPct val="100000"/>
                        </a:lnSpc>
                        <a:spcBef>
                          <a:spcPts val="0"/>
                        </a:spcBef>
                        <a:spcAft>
                          <a:spcPts val="0"/>
                        </a:spcAft>
                        <a:buNone/>
                      </a:pPr>
                      <a:r>
                        <a:rPr lang="en-IN" sz="2400"/>
                        <a:t>Thamarai</a:t>
                      </a:r>
                      <a:endParaRPr sz="2400"/>
                    </a:p>
                  </a:txBody>
                  <a:tcPr marT="63500" marB="63500" marR="63500" marL="63500"/>
                </a:tc>
                <a:tc>
                  <a:txBody>
                    <a:bodyPr/>
                    <a:lstStyle/>
                    <a:p>
                      <a:pPr indent="0" lvl="0" marL="0" marR="0" rtl="0" algn="l">
                        <a:lnSpc>
                          <a:spcPct val="100000"/>
                        </a:lnSpc>
                        <a:spcBef>
                          <a:spcPts val="0"/>
                        </a:spcBef>
                        <a:spcAft>
                          <a:spcPts val="0"/>
                        </a:spcAft>
                        <a:buNone/>
                      </a:pPr>
                      <a:r>
                        <a:rPr lang="en-IN" sz="2400"/>
                        <a:t>2020</a:t>
                      </a:r>
                      <a:endParaRPr sz="2400"/>
                    </a:p>
                  </a:txBody>
                  <a:tcPr marT="63500" marB="63500" marR="63500" marL="63500"/>
                </a:tc>
                <a:tc>
                  <a:txBody>
                    <a:bodyPr/>
                    <a:lstStyle/>
                    <a:p>
                      <a:pPr indent="0" lvl="0" marL="0" marR="0" rtl="0" algn="l">
                        <a:lnSpc>
                          <a:spcPct val="100000"/>
                        </a:lnSpc>
                        <a:spcBef>
                          <a:spcPts val="0"/>
                        </a:spcBef>
                        <a:spcAft>
                          <a:spcPts val="0"/>
                        </a:spcAft>
                        <a:buNone/>
                      </a:pPr>
                      <a:r>
                        <a:rPr lang="en-IN" sz="2400"/>
                        <a:t>multiple linear regression,</a:t>
                      </a:r>
                      <a:endParaRPr sz="2400"/>
                    </a:p>
                    <a:p>
                      <a:pPr indent="0" lvl="0" marL="0" marR="0" rtl="0" algn="l">
                        <a:lnSpc>
                          <a:spcPct val="100000"/>
                        </a:lnSpc>
                        <a:spcBef>
                          <a:spcPts val="0"/>
                        </a:spcBef>
                        <a:spcAft>
                          <a:spcPts val="0"/>
                        </a:spcAft>
                        <a:buNone/>
                      </a:pPr>
                      <a:r>
                        <a:rPr lang="en-IN" sz="2400"/>
                        <a:t>Decision tree</a:t>
                      </a:r>
                      <a:endParaRPr sz="2400"/>
                    </a:p>
                  </a:txBody>
                  <a:tcPr marT="63500" marB="63500" marR="63500" marL="63500"/>
                </a:tc>
                <a:tc>
                  <a:txBody>
                    <a:bodyPr/>
                    <a:lstStyle/>
                    <a:p>
                      <a:pPr indent="0" lvl="0" marL="0" marR="0" rtl="0" algn="l">
                        <a:lnSpc>
                          <a:spcPct val="100000"/>
                        </a:lnSpc>
                        <a:spcBef>
                          <a:spcPts val="0"/>
                        </a:spcBef>
                        <a:spcAft>
                          <a:spcPts val="0"/>
                        </a:spcAft>
                        <a:buNone/>
                      </a:pPr>
                      <a:r>
                        <a:rPr lang="en-IN" sz="2400"/>
                        <a:t>Mean Squared Error (MSE), Mean Absolute Error (MAE) and Root Mean Squared Error (RMSE).</a:t>
                      </a:r>
                      <a:endParaRPr sz="2400"/>
                    </a:p>
                    <a:p>
                      <a:pPr indent="0" lvl="0" marL="0" marR="0" rtl="0" algn="l">
                        <a:lnSpc>
                          <a:spcPct val="100000"/>
                        </a:lnSpc>
                        <a:spcBef>
                          <a:spcPts val="0"/>
                        </a:spcBef>
                        <a:spcAft>
                          <a:spcPts val="0"/>
                        </a:spcAft>
                        <a:buNone/>
                      </a:pPr>
                      <a:r>
                        <a:t/>
                      </a:r>
                      <a:endParaRPr sz="2400"/>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66" name="Shape 266"/>
        <p:cNvGrpSpPr/>
        <p:nvPr/>
      </p:nvGrpSpPr>
      <p:grpSpPr>
        <a:xfrm>
          <a:off x="0" y="0"/>
          <a:ext cx="0" cy="0"/>
          <a:chOff x="0" y="0"/>
          <a:chExt cx="0" cy="0"/>
        </a:xfrm>
      </p:grpSpPr>
      <p:sp>
        <p:nvSpPr>
          <p:cNvPr id="267" name="Google Shape;267;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Problem Statement</a:t>
            </a:r>
            <a:endParaRPr sz="2800"/>
          </a:p>
        </p:txBody>
      </p:sp>
      <p:sp>
        <p:nvSpPr>
          <p:cNvPr id="268" name="Google Shape;268;p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600"/>
              </a:spcBef>
              <a:spcAft>
                <a:spcPts val="0"/>
              </a:spcAft>
              <a:buClr>
                <a:schemeClr val="dk1"/>
              </a:buClr>
              <a:buSzPts val="3000"/>
              <a:buFont typeface="Arial"/>
              <a:buNone/>
            </a:pPr>
            <a:r>
              <a:rPr lang="en-IN" sz="2400">
                <a:latin typeface="Times New Roman"/>
                <a:ea typeface="Times New Roman"/>
                <a:cs typeface="Times New Roman"/>
                <a:sym typeface="Times New Roman"/>
              </a:rPr>
              <a:t>The real estate market faces significant challenges in accurately predicting property prices due to the complex interplay of various factors such as property size, location, economic conditions, and neighborhood features. Traditional valuation methods often fail to provide precise, up-to-date price estimates, which can lead to financial discrepancies for homebuyers, investors, and developers. With the increasing availability of detailed datasets, including location data, property features, and market trends, there is a growing opportunity to leverage advanced machine learning techniques to address this issue. This project aims to provide a reliable, data-driven solution for house price prediction, enabling stakeholders to make more informed decisions in a fluctuating real estate market.</a:t>
            </a:r>
            <a:endParaRPr sz="2400">
              <a:latin typeface="Times New Roman"/>
              <a:ea typeface="Times New Roman"/>
              <a:cs typeface="Times New Roman"/>
              <a:sym typeface="Times New Roman"/>
            </a:endParaRPr>
          </a:p>
          <a:p>
            <a:pPr indent="0" lvl="0" marL="0" rtl="0" algn="l">
              <a:lnSpc>
                <a:spcPct val="100000"/>
              </a:lnSpc>
              <a:spcBef>
                <a:spcPts val="600"/>
              </a:spcBef>
              <a:spcAft>
                <a:spcPts val="0"/>
              </a:spcAft>
              <a:buSzPts val="3000"/>
              <a:buNone/>
            </a:pPr>
            <a:r>
              <a:t/>
            </a:r>
            <a:endParaRPr sz="2400">
              <a:latin typeface="Times New Roman"/>
              <a:ea typeface="Times New Roman"/>
              <a:cs typeface="Times New Roman"/>
              <a:sym typeface="Times New Roman"/>
            </a:endParaRPr>
          </a:p>
        </p:txBody>
      </p:sp>
      <p:sp>
        <p:nvSpPr>
          <p:cNvPr id="269" name="Google Shape;269;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
        <p:nvSpPr>
          <p:cNvPr id="270" name="Google Shape;270;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71" name="Google Shape;271;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75" name="Shape 275"/>
        <p:cNvGrpSpPr/>
        <p:nvPr/>
      </p:nvGrpSpPr>
      <p:grpSpPr>
        <a:xfrm>
          <a:off x="0" y="0"/>
          <a:ext cx="0" cy="0"/>
          <a:chOff x="0" y="0"/>
          <a:chExt cx="0" cy="0"/>
        </a:xfrm>
      </p:grpSpPr>
      <p:sp>
        <p:nvSpPr>
          <p:cNvPr id="276" name="Google Shape;276;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Objectives</a:t>
            </a:r>
            <a:endParaRPr sz="2800"/>
          </a:p>
        </p:txBody>
      </p:sp>
      <p:sp>
        <p:nvSpPr>
          <p:cNvPr id="277" name="Google Shape;277;p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IN" sz="2400">
                <a:latin typeface="Times New Roman"/>
                <a:ea typeface="Times New Roman"/>
                <a:cs typeface="Times New Roman"/>
                <a:sym typeface="Times New Roman"/>
              </a:rPr>
              <a:t>The primary objective of this project is to develop an advanced machine learning-based platform that predicts house prices with high accuracy by incorporating various data sources, including property size, location, and market trends. In Phase 1, the focus is on building a robust price prediction model using models like LightGBM and CatBoost, combined via a Voting Regressor. Phase 2 will focus on enhancing the model's performance through hyperparameter tuning and providing personalized property recommendations based on predicted prices and user preferences. The end goal is to offer a reliable, user-friendly tool for stakeholders in the real estate market.</a:t>
            </a:r>
            <a:endParaRPr sz="2400">
              <a:latin typeface="Times New Roman"/>
              <a:ea typeface="Times New Roman"/>
              <a:cs typeface="Times New Roman"/>
              <a:sym typeface="Times New Roman"/>
            </a:endParaRPr>
          </a:p>
          <a:p>
            <a:pPr indent="0" lvl="0" marL="0" rtl="0" algn="l">
              <a:lnSpc>
                <a:spcPct val="100000"/>
              </a:lnSpc>
              <a:spcBef>
                <a:spcPts val="1200"/>
              </a:spcBef>
              <a:spcAft>
                <a:spcPts val="0"/>
              </a:spcAft>
              <a:buSzPts val="3000"/>
              <a:buNone/>
            </a:pPr>
            <a:r>
              <a:t/>
            </a:r>
            <a:endParaRPr sz="2400">
              <a:latin typeface="Times New Roman"/>
              <a:ea typeface="Times New Roman"/>
              <a:cs typeface="Times New Roman"/>
              <a:sym typeface="Times New Roman"/>
            </a:endParaRPr>
          </a:p>
        </p:txBody>
      </p:sp>
      <p:sp>
        <p:nvSpPr>
          <p:cNvPr id="278" name="Google Shape;278;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
        <p:nvSpPr>
          <p:cNvPr id="279" name="Google Shape;279;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80" name="Google Shape;280;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84" name="Shape 284"/>
        <p:cNvGrpSpPr/>
        <p:nvPr/>
      </p:nvGrpSpPr>
      <p:grpSpPr>
        <a:xfrm>
          <a:off x="0" y="0"/>
          <a:ext cx="0" cy="0"/>
          <a:chOff x="0" y="0"/>
          <a:chExt cx="0" cy="0"/>
        </a:xfrm>
      </p:grpSpPr>
      <p:sp>
        <p:nvSpPr>
          <p:cNvPr id="285" name="Google Shape;285;p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Abstract</a:t>
            </a:r>
            <a:endParaRPr sz="2800"/>
          </a:p>
        </p:txBody>
      </p:sp>
      <p:sp>
        <p:nvSpPr>
          <p:cNvPr id="286" name="Google Shape;286;p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600"/>
              </a:spcBef>
              <a:spcAft>
                <a:spcPts val="0"/>
              </a:spcAft>
              <a:buClr>
                <a:schemeClr val="dk1"/>
              </a:buClr>
              <a:buSzPts val="3000"/>
              <a:buFont typeface="Arial"/>
              <a:buNone/>
            </a:pPr>
            <a:r>
              <a:rPr lang="en-IN" sz="2400">
                <a:latin typeface="Times New Roman"/>
                <a:ea typeface="Times New Roman"/>
                <a:cs typeface="Times New Roman"/>
                <a:sym typeface="Times New Roman"/>
              </a:rPr>
              <a:t>This project aims to develop a machine learning-based platform for predicting house prices, leveraging diverse datasets that include property features, geographical data, and market trends. In Phase 1, a Voting Regressor combining LightGBM and CatBoost models is implemented to predict house prices accurately. The platform uses input parameters such as the number of bedrooms, living area, location, and additional external factors like nearby amenities and market trends. Phase 2 will focus on optimizing the model’s performance through hyperparameter tuning and integrating a recommendation system to suggest properties based on user preferences. Ultimately, the project seeks to offer valuable insights for homeowners, investors, and developers, facilitating informed decisions in the dynamic real estate market.</a:t>
            </a:r>
            <a:endParaRPr sz="2400">
              <a:latin typeface="Times New Roman"/>
              <a:ea typeface="Times New Roman"/>
              <a:cs typeface="Times New Roman"/>
              <a:sym typeface="Times New Roman"/>
            </a:endParaRPr>
          </a:p>
          <a:p>
            <a:pPr indent="0" lvl="0" marL="0" rtl="0" algn="l">
              <a:lnSpc>
                <a:spcPct val="100000"/>
              </a:lnSpc>
              <a:spcBef>
                <a:spcPts val="600"/>
              </a:spcBef>
              <a:spcAft>
                <a:spcPts val="0"/>
              </a:spcAft>
              <a:buSzPts val="3000"/>
              <a:buNone/>
            </a:pPr>
            <a:r>
              <a:t/>
            </a:r>
            <a:endParaRPr sz="2400">
              <a:latin typeface="Times New Roman"/>
              <a:ea typeface="Times New Roman"/>
              <a:cs typeface="Times New Roman"/>
              <a:sym typeface="Times New Roman"/>
            </a:endParaRPr>
          </a:p>
        </p:txBody>
      </p:sp>
      <p:sp>
        <p:nvSpPr>
          <p:cNvPr id="287" name="Google Shape;287;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
        <p:nvSpPr>
          <p:cNvPr id="288" name="Google Shape;288;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89" name="Google Shape;289;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8"/>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IN" sz="4000">
                <a:solidFill>
                  <a:srgbClr val="FF0000"/>
                </a:solidFill>
              </a:rPr>
              <a:t>Thank You</a:t>
            </a:r>
            <a:endParaRPr/>
          </a:p>
        </p:txBody>
      </p:sp>
      <p:sp>
        <p:nvSpPr>
          <p:cNvPr id="295" name="Google Shape;295;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296" name="Google Shape;296;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297" name="Google Shape;297;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0" name="Shape 110"/>
        <p:cNvGrpSpPr/>
        <p:nvPr/>
      </p:nvGrpSpPr>
      <p:grpSpPr>
        <a:xfrm>
          <a:off x="0" y="0"/>
          <a:ext cx="0" cy="0"/>
          <a:chOff x="0" y="0"/>
          <a:chExt cx="0" cy="0"/>
        </a:xfrm>
      </p:grpSpPr>
      <p:sp>
        <p:nvSpPr>
          <p:cNvPr id="111" name="Google Shape;111;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Literature Review</a:t>
            </a:r>
            <a:endParaRPr sz="2800"/>
          </a:p>
        </p:txBody>
      </p:sp>
      <p:sp>
        <p:nvSpPr>
          <p:cNvPr id="112" name="Google Shape;112;p3"/>
          <p:cNvSpPr txBox="1"/>
          <p:nvPr>
            <p:ph idx="1" type="body"/>
          </p:nvPr>
        </p:nvSpPr>
        <p:spPr>
          <a:xfrm>
            <a:off x="812801" y="1749425"/>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IN" sz="2800">
                <a:latin typeface="Arial"/>
                <a:ea typeface="Arial"/>
                <a:cs typeface="Arial"/>
                <a:sym typeface="Arial"/>
              </a:rPr>
              <a:t>•</a:t>
            </a:r>
            <a:r>
              <a:rPr lang="en-IN" sz="2800">
                <a:latin typeface="Calibri"/>
                <a:ea typeface="Calibri"/>
                <a:cs typeface="Calibri"/>
                <a:sym typeface="Calibri"/>
              </a:rPr>
              <a:t>Many researchers have proposed numerous methodologies to enhance accuracy and reliability of house price prediction.</a:t>
            </a:r>
            <a:endParaRPr sz="28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t/>
            </a:r>
            <a:endParaRPr sz="2800">
              <a:latin typeface="Arial"/>
              <a:ea typeface="Arial"/>
              <a:cs typeface="Arial"/>
              <a:sym typeface="Arial"/>
            </a:endParaRPr>
          </a:p>
          <a:p>
            <a:pPr indent="0" lvl="0" marL="0" rtl="0" algn="just">
              <a:lnSpc>
                <a:spcPct val="90000"/>
              </a:lnSpc>
              <a:spcBef>
                <a:spcPts val="1000"/>
              </a:spcBef>
              <a:spcAft>
                <a:spcPts val="0"/>
              </a:spcAft>
              <a:buClr>
                <a:schemeClr val="dk1"/>
              </a:buClr>
              <a:buSzPts val="1100"/>
              <a:buFont typeface="Arial"/>
              <a:buNone/>
            </a:pPr>
            <a:r>
              <a:rPr lang="en-IN" sz="2800">
                <a:latin typeface="Arial"/>
                <a:ea typeface="Arial"/>
                <a:cs typeface="Arial"/>
                <a:sym typeface="Arial"/>
              </a:rPr>
              <a:t>•</a:t>
            </a:r>
            <a:r>
              <a:rPr lang="en-IN" sz="2800">
                <a:latin typeface="Calibri"/>
                <a:ea typeface="Calibri"/>
                <a:cs typeface="Calibri"/>
                <a:sym typeface="Calibri"/>
              </a:rPr>
              <a:t>This literature survey explores the various algorithms proposed with a focus on traditional methods and deep learning techniques.</a:t>
            </a:r>
            <a:endParaRPr sz="2800">
              <a:latin typeface="Calibri"/>
              <a:ea typeface="Calibri"/>
              <a:cs typeface="Calibri"/>
              <a:sym typeface="Calibri"/>
            </a:endParaRPr>
          </a:p>
        </p:txBody>
      </p:sp>
      <p:sp>
        <p:nvSpPr>
          <p:cNvPr id="113" name="Google Shape;113;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
        <p:nvSpPr>
          <p:cNvPr id="114" name="Google Shape;114;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15" name="Google Shape;115;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19" name="Shape 119"/>
        <p:cNvGrpSpPr/>
        <p:nvPr/>
      </p:nvGrpSpPr>
      <p:grpSpPr>
        <a:xfrm>
          <a:off x="0" y="0"/>
          <a:ext cx="0" cy="0"/>
          <a:chOff x="0" y="0"/>
          <a:chExt cx="0" cy="0"/>
        </a:xfrm>
      </p:grpSpPr>
      <p:sp>
        <p:nvSpPr>
          <p:cNvPr id="120" name="Google Shape;120;g2fb31531546_1_7"/>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Literature Review</a:t>
            </a:r>
            <a:endParaRPr sz="2800"/>
          </a:p>
        </p:txBody>
      </p:sp>
      <p:sp>
        <p:nvSpPr>
          <p:cNvPr id="121" name="Google Shape;121;g2fb31531546_1_7"/>
          <p:cNvSpPr txBox="1"/>
          <p:nvPr>
            <p:ph idx="1" type="body"/>
          </p:nvPr>
        </p:nvSpPr>
        <p:spPr>
          <a:xfrm>
            <a:off x="812801" y="1850725"/>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IN" sz="2600">
                <a:latin typeface="Arial"/>
                <a:ea typeface="Arial"/>
                <a:cs typeface="Arial"/>
                <a:sym typeface="Arial"/>
              </a:rPr>
              <a:t>•</a:t>
            </a:r>
            <a:r>
              <a:rPr lang="en-IN" sz="2400">
                <a:latin typeface="Calibri"/>
                <a:ea typeface="Calibri"/>
                <a:cs typeface="Calibri"/>
                <a:sym typeface="Calibri"/>
              </a:rPr>
              <a:t>Title:Locally interpretable tree boosting: An application to house price prediction</a:t>
            </a:r>
            <a:endParaRPr sz="24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Authors:Hjort, Anders, Ida Scheel, Dag Einar Sommervoll, and Johan Pensar</a:t>
            </a:r>
            <a:endParaRPr sz="24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Description: Anders Hjort et al. proposed a tree boosting model, Locally Interpretable Tree Boosting  (LitBoost) that combines the strengths of Generalized Additive models(GAM) and Gradient Boosted Trees(GBT). It improves predictive performance by avoiding overfitting and also enhances predictability.  It was observed that GAM displayed poor performance when the observations were small. The proposed method LitBoost outperforms GAM when the number of observations per group is small and performs better than GBT when specific interactions are included in the data</a:t>
            </a:r>
            <a:endParaRPr sz="2400">
              <a:latin typeface="Calibri"/>
              <a:ea typeface="Calibri"/>
              <a:cs typeface="Calibri"/>
              <a:sym typeface="Calibri"/>
            </a:endParaRPr>
          </a:p>
        </p:txBody>
      </p:sp>
      <p:sp>
        <p:nvSpPr>
          <p:cNvPr id="122" name="Google Shape;122;g2fb31531546_1_7"/>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
        <p:nvSpPr>
          <p:cNvPr id="123" name="Google Shape;123;g2fb31531546_1_7"/>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24" name="Google Shape;124;g2fb31531546_1_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28" name="Shape 128"/>
        <p:cNvGrpSpPr/>
        <p:nvPr/>
      </p:nvGrpSpPr>
      <p:grpSpPr>
        <a:xfrm>
          <a:off x="0" y="0"/>
          <a:ext cx="0" cy="0"/>
          <a:chOff x="0" y="0"/>
          <a:chExt cx="0" cy="0"/>
        </a:xfrm>
      </p:grpSpPr>
      <p:sp>
        <p:nvSpPr>
          <p:cNvPr id="129" name="Google Shape;129;g2fb31531546_1_15"/>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Literature Review</a:t>
            </a:r>
            <a:endParaRPr sz="2800"/>
          </a:p>
        </p:txBody>
      </p:sp>
      <p:sp>
        <p:nvSpPr>
          <p:cNvPr id="130" name="Google Shape;130;g2fb31531546_1_1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IN" sz="2500">
                <a:latin typeface="Arial"/>
                <a:ea typeface="Arial"/>
                <a:cs typeface="Arial"/>
                <a:sym typeface="Arial"/>
              </a:rPr>
              <a:t>•</a:t>
            </a:r>
            <a:r>
              <a:rPr lang="en-IN" sz="2500">
                <a:latin typeface="Calibri"/>
                <a:ea typeface="Calibri"/>
                <a:cs typeface="Calibri"/>
                <a:sym typeface="Calibri"/>
              </a:rPr>
              <a:t>Title: House price prediction using random forest machine learning technique</a:t>
            </a:r>
            <a:endParaRPr sz="25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rPr lang="en-IN" sz="2500">
                <a:latin typeface="Arial"/>
                <a:ea typeface="Arial"/>
                <a:cs typeface="Arial"/>
                <a:sym typeface="Arial"/>
              </a:rPr>
              <a:t>•</a:t>
            </a:r>
            <a:r>
              <a:rPr lang="en-IN" sz="2500">
                <a:latin typeface="Calibri"/>
                <a:ea typeface="Calibri"/>
                <a:cs typeface="Calibri"/>
                <a:sym typeface="Calibri"/>
              </a:rPr>
              <a:t>Authors: Adetunji, Abigail Bola, Oluwatobi Noah Akande, Funmilola Alaba Ajala, Ololade Oyewo, Yetunde Faith Akande, and Gbenle Oluwadara</a:t>
            </a:r>
            <a:endParaRPr sz="25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rPr lang="en-IN" sz="2500">
                <a:latin typeface="Arial"/>
                <a:ea typeface="Arial"/>
                <a:cs typeface="Arial"/>
                <a:sym typeface="Arial"/>
              </a:rPr>
              <a:t>•</a:t>
            </a:r>
            <a:r>
              <a:rPr lang="en-IN" sz="2500">
                <a:latin typeface="Calibri"/>
                <a:ea typeface="Calibri"/>
                <a:cs typeface="Calibri"/>
                <a:sym typeface="Calibri"/>
              </a:rPr>
              <a:t>Description: Abigail Bola Adtunji et al. studied the performance of Random Forest for house price prediction and have shown that the model is able to achieve a minor difference between the predicted value and the actual price</a:t>
            </a:r>
            <a:endParaRPr sz="2500">
              <a:latin typeface="Calibri"/>
              <a:ea typeface="Calibri"/>
              <a:cs typeface="Calibri"/>
              <a:sym typeface="Calibri"/>
            </a:endParaRPr>
          </a:p>
        </p:txBody>
      </p:sp>
      <p:sp>
        <p:nvSpPr>
          <p:cNvPr id="131" name="Google Shape;131;g2fb31531546_1_15"/>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
        <p:nvSpPr>
          <p:cNvPr id="132" name="Google Shape;132;g2fb31531546_1_15"/>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33" name="Google Shape;133;g2fb31531546_1_1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37" name="Shape 137"/>
        <p:cNvGrpSpPr/>
        <p:nvPr/>
      </p:nvGrpSpPr>
      <p:grpSpPr>
        <a:xfrm>
          <a:off x="0" y="0"/>
          <a:ext cx="0" cy="0"/>
          <a:chOff x="0" y="0"/>
          <a:chExt cx="0" cy="0"/>
        </a:xfrm>
      </p:grpSpPr>
      <p:sp>
        <p:nvSpPr>
          <p:cNvPr id="138" name="Google Shape;138;g2fb31531546_1_23"/>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Literature Review</a:t>
            </a:r>
            <a:endParaRPr sz="2800"/>
          </a:p>
        </p:txBody>
      </p:sp>
      <p:sp>
        <p:nvSpPr>
          <p:cNvPr id="139" name="Google Shape;139;g2fb31531546_1_2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Title: Prediction and analysis of residential house price using a flexible spatiotemporal model</a:t>
            </a:r>
            <a:endParaRPr sz="24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Authors: Wang, Lu, Guangxing Wang, Huan Yu, and Fei Wang</a:t>
            </a:r>
            <a:endParaRPr sz="24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Description: Lu Wang et al. proposed a spatiotemporal model(FSTM) to predict the prices of houses using the spatiotemporal characteristics of small cities in China.  The model was designed to handle the relationship between space and time reflecting the variation in house prices across different locations and time periods. A flexible structure that combined the long term trends with spatially correlated random factors enabled the model to predict accurately</a:t>
            </a:r>
            <a:endParaRPr sz="2400">
              <a:latin typeface="Calibri"/>
              <a:ea typeface="Calibri"/>
              <a:cs typeface="Calibri"/>
              <a:sym typeface="Calibri"/>
            </a:endParaRPr>
          </a:p>
        </p:txBody>
      </p:sp>
      <p:sp>
        <p:nvSpPr>
          <p:cNvPr id="140" name="Google Shape;140;g2fb31531546_1_23"/>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
        <p:nvSpPr>
          <p:cNvPr id="141" name="Google Shape;141;g2fb31531546_1_2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42" name="Google Shape;142;g2fb31531546_1_2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46" name="Shape 146"/>
        <p:cNvGrpSpPr/>
        <p:nvPr/>
      </p:nvGrpSpPr>
      <p:grpSpPr>
        <a:xfrm>
          <a:off x="0" y="0"/>
          <a:ext cx="0" cy="0"/>
          <a:chOff x="0" y="0"/>
          <a:chExt cx="0" cy="0"/>
        </a:xfrm>
      </p:grpSpPr>
      <p:sp>
        <p:nvSpPr>
          <p:cNvPr id="147" name="Google Shape;147;g2fb31531546_1_31"/>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Literature Review</a:t>
            </a:r>
            <a:endParaRPr sz="2800"/>
          </a:p>
        </p:txBody>
      </p:sp>
      <p:sp>
        <p:nvSpPr>
          <p:cNvPr id="148" name="Google Shape;148;g2fb31531546_1_3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Title: House price prediction with gradient boosted trees under different loss functions.</a:t>
            </a:r>
            <a:endParaRPr sz="24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Authors: Hjort, Anders, Johan Pensar, Ida Scheel, and Dag Einar Sommervoll</a:t>
            </a:r>
            <a:endParaRPr sz="24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Description: Anders Hjort et al. introduced an improvement in XGBoost by introducing a loss function Squared percentage error (SPE). The introduction of the SPE loss function improves model performance from 89.4% to 90.0% under the 20% measure. XGBoost-SPE reduces incorrect predictions by 4.9% compared to XGBoost-SE, particularly improving in lower price segments, though it performs slightly worse in higher price segments. Combining both models into a hybrid yields even better results, achieving 90.4% accuracy and further reducing errors by 9.3%, demonstrating the effectiveness of this combined approach</a:t>
            </a:r>
            <a:endParaRPr sz="2400">
              <a:latin typeface="Calibri"/>
              <a:ea typeface="Calibri"/>
              <a:cs typeface="Calibri"/>
              <a:sym typeface="Calibri"/>
            </a:endParaRPr>
          </a:p>
        </p:txBody>
      </p:sp>
      <p:sp>
        <p:nvSpPr>
          <p:cNvPr id="149" name="Google Shape;149;g2fb31531546_1_3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
        <p:nvSpPr>
          <p:cNvPr id="150" name="Google Shape;150;g2fb31531546_1_3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51" name="Google Shape;151;g2fb31531546_1_3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55" name="Shape 155"/>
        <p:cNvGrpSpPr/>
        <p:nvPr/>
      </p:nvGrpSpPr>
      <p:grpSpPr>
        <a:xfrm>
          <a:off x="0" y="0"/>
          <a:ext cx="0" cy="0"/>
          <a:chOff x="0" y="0"/>
          <a:chExt cx="0" cy="0"/>
        </a:xfrm>
      </p:grpSpPr>
      <p:sp>
        <p:nvSpPr>
          <p:cNvPr id="156" name="Google Shape;156;g2fb31531546_1_59"/>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Literature Review</a:t>
            </a:r>
            <a:endParaRPr sz="2800"/>
          </a:p>
        </p:txBody>
      </p:sp>
      <p:sp>
        <p:nvSpPr>
          <p:cNvPr id="157" name="Google Shape;157;g2fb31531546_1_5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IN" sz="2500">
                <a:latin typeface="Arial"/>
                <a:ea typeface="Arial"/>
                <a:cs typeface="Arial"/>
                <a:sym typeface="Arial"/>
              </a:rPr>
              <a:t>•</a:t>
            </a:r>
            <a:r>
              <a:rPr lang="en-IN" sz="2500">
                <a:latin typeface="Calibri"/>
                <a:ea typeface="Calibri"/>
                <a:cs typeface="Calibri"/>
                <a:sym typeface="Calibri"/>
              </a:rPr>
              <a:t>Title: Forecasting Housing Price Using GRU, LSTM and Bi-LSTM for California</a:t>
            </a:r>
            <a:endParaRPr sz="25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rPr lang="en-IN" sz="2500">
                <a:latin typeface="Arial"/>
                <a:ea typeface="Arial"/>
                <a:cs typeface="Arial"/>
                <a:sym typeface="Arial"/>
              </a:rPr>
              <a:t>•</a:t>
            </a:r>
            <a:r>
              <a:rPr lang="en-IN" sz="2500">
                <a:latin typeface="Calibri"/>
                <a:ea typeface="Calibri"/>
                <a:cs typeface="Calibri"/>
                <a:sym typeface="Calibri"/>
              </a:rPr>
              <a:t>Authors: Liu, Jun, and Zihan Ma</a:t>
            </a:r>
            <a:endParaRPr sz="25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rPr lang="en-IN" sz="2500">
                <a:latin typeface="Arial"/>
                <a:ea typeface="Arial"/>
                <a:cs typeface="Arial"/>
                <a:sym typeface="Arial"/>
              </a:rPr>
              <a:t>•</a:t>
            </a:r>
            <a:r>
              <a:rPr lang="en-IN" sz="2500">
                <a:latin typeface="Calibri"/>
                <a:ea typeface="Calibri"/>
                <a:cs typeface="Calibri"/>
                <a:sym typeface="Calibri"/>
              </a:rPr>
              <a:t>Description: Jun Liu proposed a hybrid method by combining advanced neural network models with spatial analysis techniques. that includes spatial factors in house price predictions. This integration not only improves predictive accuracy but also provides a new perspective on incorporating geographical factors into real estate forecasting</a:t>
            </a:r>
            <a:endParaRPr sz="2500">
              <a:latin typeface="Calibri"/>
              <a:ea typeface="Calibri"/>
              <a:cs typeface="Calibri"/>
              <a:sym typeface="Calibri"/>
            </a:endParaRPr>
          </a:p>
        </p:txBody>
      </p:sp>
      <p:sp>
        <p:nvSpPr>
          <p:cNvPr id="158" name="Google Shape;158;g2fb31531546_1_5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
        <p:nvSpPr>
          <p:cNvPr id="159" name="Google Shape;159;g2fb31531546_1_5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60" name="Google Shape;160;g2fb31531546_1_5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64" name="Shape 164"/>
        <p:cNvGrpSpPr/>
        <p:nvPr/>
      </p:nvGrpSpPr>
      <p:grpSpPr>
        <a:xfrm>
          <a:off x="0" y="0"/>
          <a:ext cx="0" cy="0"/>
          <a:chOff x="0" y="0"/>
          <a:chExt cx="0" cy="0"/>
        </a:xfrm>
      </p:grpSpPr>
      <p:sp>
        <p:nvSpPr>
          <p:cNvPr id="165" name="Google Shape;165;g2fb31531546_1_67"/>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Literature Review</a:t>
            </a:r>
            <a:endParaRPr sz="2800"/>
          </a:p>
        </p:txBody>
      </p:sp>
      <p:sp>
        <p:nvSpPr>
          <p:cNvPr id="166" name="Google Shape;166;g2fb31531546_1_6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Title: Prediction of house price based on the back propagation neural network in the keras deep learning framework</a:t>
            </a:r>
            <a:endParaRPr sz="24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rPr lang="en-IN" sz="2400">
                <a:latin typeface="Arial"/>
                <a:ea typeface="Arial"/>
                <a:cs typeface="Arial"/>
                <a:sym typeface="Arial"/>
              </a:rPr>
              <a:t>•</a:t>
            </a:r>
            <a:r>
              <a:rPr lang="en-IN" sz="2400">
                <a:latin typeface="Calibri"/>
                <a:ea typeface="Calibri"/>
                <a:cs typeface="Calibri"/>
                <a:sym typeface="Calibri"/>
              </a:rPr>
              <a:t>Authors: Jiang, Zhongyun, and Guoxin Shen</a:t>
            </a:r>
            <a:endParaRPr sz="2400">
              <a:latin typeface="Calibri"/>
              <a:ea typeface="Calibri"/>
              <a:cs typeface="Calibri"/>
              <a:sym typeface="Calibri"/>
            </a:endParaRPr>
          </a:p>
          <a:p>
            <a:pPr indent="0" lvl="0" marL="0" rtl="0" algn="l">
              <a:lnSpc>
                <a:spcPct val="100000"/>
              </a:lnSpc>
              <a:spcBef>
                <a:spcPts val="360"/>
              </a:spcBef>
              <a:spcAft>
                <a:spcPts val="0"/>
              </a:spcAft>
              <a:buSzPts val="1800"/>
              <a:buNone/>
            </a:pPr>
            <a:r>
              <a:rPr lang="en-IN" sz="2400">
                <a:latin typeface="Calibri"/>
                <a:ea typeface="Calibri"/>
                <a:cs typeface="Calibri"/>
                <a:sym typeface="Calibri"/>
              </a:rPr>
              <a:t>Description: Zhongyun Jiang et al. proposed a multilayer feedforward neural network trained by error inverse propagation algorithm to predict the price of second hand houses in Sanghai</a:t>
            </a:r>
            <a:endParaRPr sz="2400"/>
          </a:p>
        </p:txBody>
      </p:sp>
      <p:sp>
        <p:nvSpPr>
          <p:cNvPr id="167" name="Google Shape;167;g2fb31531546_1_67"/>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First Review</a:t>
            </a:r>
            <a:endParaRPr/>
          </a:p>
        </p:txBody>
      </p:sp>
      <p:sp>
        <p:nvSpPr>
          <p:cNvPr id="168" name="Google Shape;168;g2fb31531546_1_67"/>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69" name="Google Shape;169;g2fb31531546_1_6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2023-08-03T04:32:32Z</dcterms:created>
  <dc:creator>DURAI MURUGAN N</dc:creator>
</cp:coreProperties>
</file>