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xbcytkhPFC3Dzf3sr/q0n64PY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7c67bff0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317c67bff0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93a363831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93a363831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193a363831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7c67bff0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17c67bff0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7c67bff0a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317c67bff0a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93a363831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93a363831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193a363831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7c67bff0a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17c67bff0a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2c8dfa819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312c8dfa819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2c8dfa819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312c8dfa81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2c8dfa81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312c8dfa81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2c8dfa81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312c8dfa81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2c8dfa81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12c8dfa8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93a36383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93a36383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3193a363831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7c67bff0a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17c67bff0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4"/>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4"/>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4"/>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4"/>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8"/>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9"/>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9"/>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9"/>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2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p:nvPr>
            <p:ph idx="2" type="pic"/>
          </p:nvPr>
        </p:nvSpPr>
        <p:spPr>
          <a:xfrm>
            <a:off x="2389717" y="612775"/>
            <a:ext cx="7315200" cy="4114800"/>
          </a:xfrm>
          <a:prstGeom prst="rect">
            <a:avLst/>
          </a:prstGeom>
          <a:noFill/>
          <a:ln>
            <a:noFill/>
          </a:ln>
        </p:spPr>
      </p:sp>
      <p:sp>
        <p:nvSpPr>
          <p:cNvPr id="71" name="Google Shape;71;p2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3"/>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3"/>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975064" y="4855027"/>
            <a:ext cx="3429000" cy="1569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Dr. Senthil Pandi S M.E.,Ph.D. Associate Professor</a:t>
            </a:r>
            <a:endParaRPr/>
          </a:p>
        </p:txBody>
      </p:sp>
      <p:sp>
        <p:nvSpPr>
          <p:cNvPr id="94" name="Google Shape;94;p1"/>
          <p:cNvSpPr txBox="1"/>
          <p:nvPr/>
        </p:nvSpPr>
        <p:spPr>
          <a:xfrm>
            <a:off x="7361778" y="5021106"/>
            <a:ext cx="4479600" cy="1569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Madhumitha K 210701141</a:t>
            </a:r>
            <a:endParaRPr b="1" sz="2400">
              <a:solidFill>
                <a:srgbClr val="FF0000"/>
              </a:solidFill>
              <a:latin typeface="Verdana"/>
              <a:ea typeface="Verdana"/>
              <a:cs typeface="Verdana"/>
              <a:sym typeface="Verdana"/>
            </a:endParaRPr>
          </a:p>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Mohana Prasath G 210701163</a:t>
            </a:r>
            <a:endParaRPr b="1" sz="2000">
              <a:solidFill>
                <a:srgbClr val="FF0000"/>
              </a:solidFill>
              <a:latin typeface="Verdana"/>
              <a:ea typeface="Verdana"/>
              <a:cs typeface="Verdana"/>
              <a:sym typeface="Verdana"/>
            </a:endParaRPr>
          </a:p>
        </p:txBody>
      </p:sp>
      <p:sp>
        <p:nvSpPr>
          <p:cNvPr id="95" name="Google Shape;95;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6" name="Google Shape;96;p1"/>
          <p:cNvSpPr txBox="1"/>
          <p:nvPr/>
        </p:nvSpPr>
        <p:spPr>
          <a:xfrm>
            <a:off x="7361787" y="4329538"/>
            <a:ext cx="350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B21A2425C12</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789712" y="253061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Home Insights: Price Prediction &amp; Recommendations</a:t>
            </a:r>
            <a:endParaRPr b="1" i="0" sz="4000" u="none" cap="none" strike="noStrike">
              <a:solidFill>
                <a:srgbClr val="7030A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17c67bff0a_0_1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Hyperparameter Tuning Module</a:t>
            </a:r>
            <a:endParaRPr sz="2800"/>
          </a:p>
        </p:txBody>
      </p:sp>
      <p:sp>
        <p:nvSpPr>
          <p:cNvPr id="177" name="Google Shape;177;g317c67bff0a_0_1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1200"/>
              </a:spcAft>
              <a:buSzPts val="1100"/>
              <a:buNone/>
            </a:pPr>
            <a:r>
              <a:rPr lang="en-IN" sz="2400">
                <a:latin typeface="Times New Roman"/>
                <a:ea typeface="Times New Roman"/>
                <a:cs typeface="Times New Roman"/>
                <a:sym typeface="Times New Roman"/>
              </a:rPr>
              <a:t>The Hyperparameter Tuning Module is responsible for optimizing the machine learning model’s performance by finding the best hyperparameter combinations. Techniques like grid search, random search, or Bayesian optimization are employed to evaluate various parameter settings against the training dataset. By iteratively refining these parameters, the module ensures enhanced model accuracy and generalization. This module’s focus is to maximize the prediction model’s efficiency and robustness, ensuring better results in the dynamic real estate market.</a:t>
            </a:r>
            <a:endParaRPr sz="2400">
              <a:solidFill>
                <a:srgbClr val="000000"/>
              </a:solidFill>
              <a:latin typeface="Times New Roman"/>
              <a:ea typeface="Times New Roman"/>
              <a:cs typeface="Times New Roman"/>
              <a:sym typeface="Times New Roman"/>
            </a:endParaRPr>
          </a:p>
        </p:txBody>
      </p:sp>
      <p:sp>
        <p:nvSpPr>
          <p:cNvPr id="178" name="Google Shape;178;g317c67bff0a_0_1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79" name="Google Shape;179;g317c67bff0a_0_1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0" name="Google Shape;180;g317c67bff0a_0_1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193a363831_0_19"/>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Data Flow Diagram for Hyperparameter Tuning Module</a:t>
            </a:r>
            <a:endParaRPr/>
          </a:p>
        </p:txBody>
      </p:sp>
      <p:sp>
        <p:nvSpPr>
          <p:cNvPr id="187" name="Google Shape;187;g3193a363831_0_19"/>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88" name="Google Shape;188;g3193a363831_0_19"/>
          <p:cNvPicPr preferRelativeResize="0"/>
          <p:nvPr/>
        </p:nvPicPr>
        <p:blipFill>
          <a:blip r:embed="rId3">
            <a:alphaModFix/>
          </a:blip>
          <a:stretch>
            <a:fillRect/>
          </a:stretch>
        </p:blipFill>
        <p:spPr>
          <a:xfrm>
            <a:off x="742950" y="1787463"/>
            <a:ext cx="10706100" cy="4191000"/>
          </a:xfrm>
          <a:prstGeom prst="rect">
            <a:avLst/>
          </a:prstGeom>
          <a:noFill/>
          <a:ln>
            <a:noFill/>
          </a:ln>
        </p:spPr>
      </p:pic>
      <p:sp>
        <p:nvSpPr>
          <p:cNvPr id="189" name="Google Shape;189;g3193a363831_0_1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90" name="Google Shape;190;g3193a363831_0_1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7c67bff0a_0_2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Activity Diagram for Hyperparameter Tuning Module</a:t>
            </a:r>
            <a:endParaRPr sz="2800"/>
          </a:p>
        </p:txBody>
      </p:sp>
      <p:sp>
        <p:nvSpPr>
          <p:cNvPr id="196" name="Google Shape;196;g317c67bff0a_0_2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97" name="Google Shape;197;g317c67bff0a_0_2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8" name="Google Shape;198;g317c67bff0a_0_2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99" name="Google Shape;199;g317c67bff0a_0_20"/>
          <p:cNvPicPr preferRelativeResize="0"/>
          <p:nvPr/>
        </p:nvPicPr>
        <p:blipFill>
          <a:blip r:embed="rId3">
            <a:alphaModFix/>
          </a:blip>
          <a:stretch>
            <a:fillRect/>
          </a:stretch>
        </p:blipFill>
        <p:spPr>
          <a:xfrm>
            <a:off x="812800" y="2505075"/>
            <a:ext cx="10521948" cy="249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17c67bff0a_0_5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Recommendation Module</a:t>
            </a:r>
            <a:endParaRPr sz="2800"/>
          </a:p>
        </p:txBody>
      </p:sp>
      <p:sp>
        <p:nvSpPr>
          <p:cNvPr id="205" name="Google Shape;205;g317c67bff0a_0_5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SzPts val="1100"/>
              <a:buNone/>
            </a:pPr>
            <a:r>
              <a:rPr lang="en-IN" sz="2400">
                <a:latin typeface="Times New Roman"/>
                <a:ea typeface="Times New Roman"/>
                <a:cs typeface="Times New Roman"/>
                <a:sym typeface="Times New Roman"/>
              </a:rPr>
              <a:t>The Recommendation Module enriches the system by providing personalized property recommendations based on user preferences and predicted prices. It integrates contextual data such as market trends, local amenities, and user-defined parameters to generate tailored property suggestions. The module employs a recommendation engine that works in tandem with the Prediction Module, ensuring that users receive insightful suggestions for properties matching their criteria, ultimately aiding informed decision-making in property investment and purchases.</a:t>
            </a:r>
            <a:endParaRPr sz="2400">
              <a:latin typeface="Times New Roman"/>
              <a:ea typeface="Times New Roman"/>
              <a:cs typeface="Times New Roman"/>
              <a:sym typeface="Times New Roman"/>
            </a:endParaRPr>
          </a:p>
          <a:p>
            <a:pPr indent="0" lvl="0" marL="0" rtl="0" algn="just">
              <a:spcBef>
                <a:spcPts val="1200"/>
              </a:spcBef>
              <a:spcAft>
                <a:spcPts val="0"/>
              </a:spcAft>
              <a:buSzPts val="1100"/>
              <a:buNone/>
            </a:pPr>
            <a:r>
              <a:t/>
            </a:r>
            <a:endParaRPr sz="2400">
              <a:solidFill>
                <a:srgbClr val="000000"/>
              </a:solidFill>
              <a:latin typeface="Times New Roman"/>
              <a:ea typeface="Times New Roman"/>
              <a:cs typeface="Times New Roman"/>
              <a:sym typeface="Times New Roman"/>
            </a:endParaRPr>
          </a:p>
        </p:txBody>
      </p:sp>
      <p:sp>
        <p:nvSpPr>
          <p:cNvPr id="206" name="Google Shape;206;g317c67bff0a_0_5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07" name="Google Shape;207;g317c67bff0a_0_5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8" name="Google Shape;208;g317c67bff0a_0_5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193a363831_0_3"/>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Data Flow Diagram for Recommendation Module</a:t>
            </a:r>
            <a:endParaRPr/>
          </a:p>
        </p:txBody>
      </p:sp>
      <p:sp>
        <p:nvSpPr>
          <p:cNvPr id="215" name="Google Shape;215;g3193a363831_0_3"/>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216" name="Google Shape;216;g3193a363831_0_3"/>
          <p:cNvPicPr preferRelativeResize="0"/>
          <p:nvPr/>
        </p:nvPicPr>
        <p:blipFill>
          <a:blip r:embed="rId3">
            <a:alphaModFix/>
          </a:blip>
          <a:stretch>
            <a:fillRect/>
          </a:stretch>
        </p:blipFill>
        <p:spPr>
          <a:xfrm>
            <a:off x="657100" y="1819375"/>
            <a:ext cx="10877798" cy="4127174"/>
          </a:xfrm>
          <a:prstGeom prst="rect">
            <a:avLst/>
          </a:prstGeom>
          <a:noFill/>
          <a:ln>
            <a:noFill/>
          </a:ln>
        </p:spPr>
      </p:pic>
      <p:sp>
        <p:nvSpPr>
          <p:cNvPr id="217" name="Google Shape;217;g3193a363831_0_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18" name="Google Shape;218;g3193a363831_0_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17c67bff0a_0_5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Activity Diagram for Recommendation Module</a:t>
            </a:r>
            <a:endParaRPr sz="2800"/>
          </a:p>
        </p:txBody>
      </p:sp>
      <p:sp>
        <p:nvSpPr>
          <p:cNvPr id="224" name="Google Shape;224;g317c67bff0a_0_5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25" name="Google Shape;225;g317c67bff0a_0_5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26" name="Google Shape;226;g317c67bff0a_0_5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27" name="Google Shape;227;g317c67bff0a_0_59"/>
          <p:cNvPicPr preferRelativeResize="0"/>
          <p:nvPr/>
        </p:nvPicPr>
        <p:blipFill rotWithShape="1">
          <a:blip r:embed="rId3">
            <a:alphaModFix/>
          </a:blip>
          <a:srcRect b="10394" l="0" r="0" t="0"/>
          <a:stretch/>
        </p:blipFill>
        <p:spPr>
          <a:xfrm>
            <a:off x="812800" y="2990850"/>
            <a:ext cx="10566298" cy="110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Implementation &amp; Results of First Module</a:t>
            </a:r>
            <a:endParaRPr sz="2800"/>
          </a:p>
        </p:txBody>
      </p:sp>
      <p:sp>
        <p:nvSpPr>
          <p:cNvPr id="233" name="Google Shape;233;p8"/>
          <p:cNvSpPr txBox="1"/>
          <p:nvPr>
            <p:ph idx="1" type="body"/>
          </p:nvPr>
        </p:nvSpPr>
        <p:spPr>
          <a:xfrm>
            <a:off x="5466025" y="1749425"/>
            <a:ext cx="5968200" cy="42672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3000"/>
              <a:buNone/>
            </a:pPr>
            <a:r>
              <a:rPr lang="en-IN" sz="2400">
                <a:latin typeface="Arial"/>
                <a:ea typeface="Arial"/>
                <a:cs typeface="Arial"/>
                <a:sym typeface="Arial"/>
              </a:rPr>
              <a:t>The graph showcases the </a:t>
            </a:r>
            <a:r>
              <a:rPr b="1" lang="en-IN" sz="2400">
                <a:latin typeface="Arial"/>
                <a:ea typeface="Arial"/>
                <a:cs typeface="Arial"/>
                <a:sym typeface="Arial"/>
              </a:rPr>
              <a:t>R² scores</a:t>
            </a:r>
            <a:r>
              <a:rPr lang="en-IN" sz="2400">
                <a:latin typeface="Arial"/>
                <a:ea typeface="Arial"/>
                <a:cs typeface="Arial"/>
                <a:sym typeface="Arial"/>
              </a:rPr>
              <a:t> of various machine learning algorithms used in the project to predict property prices. It evaluates the performance of models such as </a:t>
            </a:r>
            <a:r>
              <a:rPr b="1" lang="en-IN" sz="2400">
                <a:latin typeface="Arial"/>
                <a:ea typeface="Arial"/>
                <a:cs typeface="Arial"/>
                <a:sym typeface="Arial"/>
              </a:rPr>
              <a:t>Random Forest</a:t>
            </a:r>
            <a:r>
              <a:rPr lang="en-IN" sz="2400">
                <a:latin typeface="Arial"/>
                <a:ea typeface="Arial"/>
                <a:cs typeface="Arial"/>
                <a:sym typeface="Arial"/>
              </a:rPr>
              <a:t>, </a:t>
            </a:r>
            <a:r>
              <a:rPr b="1" lang="en-IN" sz="2400">
                <a:latin typeface="Arial"/>
                <a:ea typeface="Arial"/>
                <a:cs typeface="Arial"/>
                <a:sym typeface="Arial"/>
              </a:rPr>
              <a:t>XGBoost</a:t>
            </a:r>
            <a:r>
              <a:rPr lang="en-IN" sz="2400">
                <a:latin typeface="Arial"/>
                <a:ea typeface="Arial"/>
                <a:cs typeface="Arial"/>
                <a:sym typeface="Arial"/>
              </a:rPr>
              <a:t>, </a:t>
            </a:r>
            <a:r>
              <a:rPr b="1" lang="en-IN" sz="2400">
                <a:latin typeface="Arial"/>
                <a:ea typeface="Arial"/>
                <a:cs typeface="Arial"/>
                <a:sym typeface="Arial"/>
              </a:rPr>
              <a:t>Gradient Boosting</a:t>
            </a:r>
            <a:r>
              <a:rPr lang="en-IN" sz="2400">
                <a:latin typeface="Arial"/>
                <a:ea typeface="Arial"/>
                <a:cs typeface="Arial"/>
                <a:sym typeface="Arial"/>
              </a:rPr>
              <a:t>, </a:t>
            </a:r>
            <a:r>
              <a:rPr b="1" lang="en-IN" sz="2400">
                <a:latin typeface="Arial"/>
                <a:ea typeface="Arial"/>
                <a:cs typeface="Arial"/>
                <a:sym typeface="Arial"/>
              </a:rPr>
              <a:t>Extra Trees</a:t>
            </a:r>
            <a:r>
              <a:rPr lang="en-IN" sz="2400">
                <a:latin typeface="Arial"/>
                <a:ea typeface="Arial"/>
                <a:cs typeface="Arial"/>
                <a:sym typeface="Arial"/>
              </a:rPr>
              <a:t>, </a:t>
            </a:r>
            <a:r>
              <a:rPr b="1" lang="en-IN" sz="2400">
                <a:latin typeface="Arial"/>
                <a:ea typeface="Arial"/>
                <a:cs typeface="Arial"/>
                <a:sym typeface="Arial"/>
              </a:rPr>
              <a:t>LightGBM</a:t>
            </a:r>
            <a:r>
              <a:rPr lang="en-IN" sz="2400">
                <a:latin typeface="Arial"/>
                <a:ea typeface="Arial"/>
                <a:cs typeface="Arial"/>
                <a:sym typeface="Arial"/>
              </a:rPr>
              <a:t>, </a:t>
            </a:r>
            <a:r>
              <a:rPr b="1" lang="en-IN" sz="2400">
                <a:latin typeface="Arial"/>
                <a:ea typeface="Arial"/>
                <a:cs typeface="Arial"/>
                <a:sym typeface="Arial"/>
              </a:rPr>
              <a:t>Histogram-based Gradient Boosting (HistGB)</a:t>
            </a:r>
            <a:r>
              <a:rPr lang="en-IN" sz="2400">
                <a:latin typeface="Arial"/>
                <a:ea typeface="Arial"/>
                <a:cs typeface="Arial"/>
                <a:sym typeface="Arial"/>
              </a:rPr>
              <a:t>, </a:t>
            </a:r>
            <a:r>
              <a:rPr b="1" lang="en-IN" sz="2400">
                <a:latin typeface="Arial"/>
                <a:ea typeface="Arial"/>
                <a:cs typeface="Arial"/>
                <a:sym typeface="Arial"/>
              </a:rPr>
              <a:t>CatBoost</a:t>
            </a:r>
            <a:r>
              <a:rPr lang="en-IN" sz="2400">
                <a:latin typeface="Arial"/>
                <a:ea typeface="Arial"/>
                <a:cs typeface="Arial"/>
                <a:sym typeface="Arial"/>
              </a:rPr>
              <a:t>, and the ensemble </a:t>
            </a:r>
            <a:r>
              <a:rPr b="1" lang="en-IN" sz="2400">
                <a:latin typeface="Arial"/>
                <a:ea typeface="Arial"/>
                <a:cs typeface="Arial"/>
                <a:sym typeface="Arial"/>
              </a:rPr>
              <a:t>Voting Classifier</a:t>
            </a:r>
            <a:r>
              <a:rPr lang="en-IN" sz="2400">
                <a:latin typeface="Arial"/>
                <a:ea typeface="Arial"/>
                <a:cs typeface="Arial"/>
                <a:sym typeface="Arial"/>
              </a:rPr>
              <a:t>.</a:t>
            </a:r>
            <a:endParaRPr sz="2400"/>
          </a:p>
        </p:txBody>
      </p:sp>
      <p:sp>
        <p:nvSpPr>
          <p:cNvPr id="234" name="Google Shape;234;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35" name="Google Shape;235;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36" name="Google Shape;236;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37" name="Google Shape;237;p8"/>
          <p:cNvPicPr preferRelativeResize="0"/>
          <p:nvPr/>
        </p:nvPicPr>
        <p:blipFill>
          <a:blip r:embed="rId3">
            <a:alphaModFix/>
          </a:blip>
          <a:stretch>
            <a:fillRect/>
          </a:stretch>
        </p:blipFill>
        <p:spPr>
          <a:xfrm>
            <a:off x="861525" y="2370225"/>
            <a:ext cx="4533250" cy="302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12c8dfa819_0_3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Implementation &amp; Results of First Module</a:t>
            </a:r>
            <a:endParaRPr sz="2800"/>
          </a:p>
        </p:txBody>
      </p:sp>
      <p:sp>
        <p:nvSpPr>
          <p:cNvPr id="243" name="Google Shape;243;g312c8dfa819_0_38"/>
          <p:cNvSpPr txBox="1"/>
          <p:nvPr>
            <p:ph idx="1" type="body"/>
          </p:nvPr>
        </p:nvSpPr>
        <p:spPr>
          <a:xfrm>
            <a:off x="5466025" y="1749425"/>
            <a:ext cx="59682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IN" sz="2400">
                <a:latin typeface="Times New Roman"/>
                <a:ea typeface="Times New Roman"/>
                <a:cs typeface="Times New Roman"/>
                <a:sym typeface="Times New Roman"/>
              </a:rPr>
              <a:t>The R-squared scores from cross-validation were plotted for all models to visualize their consistency and robustness across different subsets of the dataset.</a:t>
            </a:r>
            <a:r>
              <a:rPr lang="en-IN" sz="12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The graph presented is a line chart depicting the cross-validation scores of various machine learning models across different folds. The y-axis shows the accuracy of the models, while the x-axis represents the fold number in the cross-validation process, with values ranging from 1 to 5.</a:t>
            </a:r>
            <a:endParaRPr sz="12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p:txBody>
      </p:sp>
      <p:sp>
        <p:nvSpPr>
          <p:cNvPr id="244" name="Google Shape;244;g312c8dfa819_0_3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45" name="Google Shape;245;g312c8dfa819_0_3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46" name="Google Shape;246;g312c8dfa819_0_3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47" name="Google Shape;247;g312c8dfa819_0_38"/>
          <p:cNvPicPr preferRelativeResize="0"/>
          <p:nvPr/>
        </p:nvPicPr>
        <p:blipFill>
          <a:blip r:embed="rId3">
            <a:alphaModFix/>
          </a:blip>
          <a:stretch>
            <a:fillRect/>
          </a:stretch>
        </p:blipFill>
        <p:spPr>
          <a:xfrm>
            <a:off x="927400" y="2148550"/>
            <a:ext cx="4353725" cy="346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Conclusion &amp; Work for Phase II</a:t>
            </a:r>
            <a:endParaRPr sz="2800"/>
          </a:p>
        </p:txBody>
      </p:sp>
      <p:sp>
        <p:nvSpPr>
          <p:cNvPr id="253" name="Google Shape;253;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IN" sz="2400">
                <a:solidFill>
                  <a:srgbClr val="000000"/>
                </a:solidFill>
                <a:latin typeface="Times New Roman"/>
                <a:ea typeface="Times New Roman"/>
                <a:cs typeface="Times New Roman"/>
                <a:sym typeface="Times New Roman"/>
              </a:rPr>
              <a:t>The project demonstrated the effectiveness of machine learning, particularly ensemble models like LightGBM and CatBoost, in predicting property prices with high accuracy. Phase 2 will focus on enhancing performance and personalization through the Hyperparameter Tuning Module, optimizing model parameters using advanced techniques like Bayesian optimization, and the Recommendation Module, which will deliver tailored property suggestions by integrating user preferences, market trends, and contextual factors. These advancements aim to improve system precision, scalability, and user experience, making it a robust tool for real estate decision-making.</a:t>
            </a:r>
            <a:endParaRPr sz="2400"/>
          </a:p>
        </p:txBody>
      </p:sp>
      <p:sp>
        <p:nvSpPr>
          <p:cNvPr id="254" name="Google Shape;254;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55" name="Google Shape;25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56" name="Google Shape;256;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262" name="Google Shape;262;p1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600"/>
              </a:spcBef>
              <a:spcAft>
                <a:spcPts val="0"/>
              </a:spcAft>
              <a:buClr>
                <a:srgbClr val="000000"/>
              </a:buClr>
              <a:buSzPts val="3000"/>
              <a:buFont typeface="Arial"/>
              <a:buNone/>
            </a:pPr>
            <a:r>
              <a:rPr lang="en-IN" sz="2400">
                <a:solidFill>
                  <a:srgbClr val="222222"/>
                </a:solidFill>
                <a:latin typeface="Times New Roman"/>
                <a:ea typeface="Times New Roman"/>
                <a:cs typeface="Times New Roman"/>
                <a:sym typeface="Times New Roman"/>
              </a:rPr>
              <a:t>1. </a:t>
            </a:r>
            <a:r>
              <a:rPr lang="en-IN" sz="2400">
                <a:latin typeface="Times New Roman"/>
                <a:ea typeface="Times New Roman"/>
                <a:cs typeface="Times New Roman"/>
                <a:sym typeface="Times New Roman"/>
              </a:rPr>
              <a:t>Hjort, Anders, Ida Scheel, Dag Einar Sommervoll, and Johan Pensar. "Locally interpretable tree boosting: An application to house price prediction." Decision Support Systems 178 (2024): 114106.</a:t>
            </a:r>
            <a:endParaRPr sz="2400">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3000"/>
              <a:buFont typeface="Arial"/>
              <a:buNone/>
            </a:pPr>
            <a:r>
              <a:rPr lang="en-IN" sz="2400">
                <a:latin typeface="Times New Roman"/>
                <a:ea typeface="Times New Roman"/>
                <a:cs typeface="Times New Roman"/>
                <a:sym typeface="Times New Roman"/>
              </a:rPr>
              <a:t>2. Adetunji, Abigail Bola, Oluwatobi Noah Akande, Funmilola Alaba Ajala, Ololade Oyewo, Yetunde Faith Akande, and Gbenle Oluwadara. "House price prediction using random forest machine learning technique." Procedia Computer Science 199 (2022): 806-813.</a:t>
            </a:r>
            <a:endParaRPr sz="2400">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3000"/>
              <a:buFont typeface="Arial"/>
              <a:buNone/>
            </a:pPr>
            <a:r>
              <a:rPr lang="en-IN" sz="2400">
                <a:latin typeface="Times New Roman"/>
                <a:ea typeface="Times New Roman"/>
                <a:cs typeface="Times New Roman"/>
                <a:sym typeface="Times New Roman"/>
              </a:rPr>
              <a:t>3. Wang, Lu, Guangxing Wang, Huan Yu, and Fei Wang. "Prediction and analysis of residential house price using a flexible spatiotemporal model." Journal of Applied Economics 25, no. 1 (2022): 503-522.</a:t>
            </a:r>
            <a:endParaRPr sz="2400">
              <a:latin typeface="Times New Roman"/>
              <a:ea typeface="Times New Roman"/>
              <a:cs typeface="Times New Roman"/>
              <a:sym typeface="Times New Roman"/>
            </a:endParaRPr>
          </a:p>
        </p:txBody>
      </p:sp>
      <p:sp>
        <p:nvSpPr>
          <p:cNvPr id="263" name="Google Shape;263;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64" name="Google Shape;264;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65" name="Google Shape;265;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and Motivation</a:t>
            </a:r>
            <a:endParaRPr sz="2800"/>
          </a:p>
        </p:txBody>
      </p:sp>
      <p:sp>
        <p:nvSpPr>
          <p:cNvPr id="103" name="Google Shape;103;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IN" sz="2400">
                <a:latin typeface="Times New Roman"/>
                <a:ea typeface="Times New Roman"/>
                <a:cs typeface="Times New Roman"/>
                <a:sym typeface="Times New Roman"/>
              </a:rPr>
              <a:t>The real estate market faces significant challenges in accurately predicting property prices due to the complex interplay of various factors such as property size, location, economic conditions, and neighborhood features. Traditional valuation methods often fail to provide precise, up-to-date price estimates, which can lead to financial discrepancies for homebuyers, investors, and developers. With the increasing availability of detailed datasets, including location data, property features, and market trends, there is a growing opportunity to leverage advanced machine learning techniques to address this issue. This project aims to provide a reliable, data-driven solution for house price prediction, enabling stakeholders to make more informed decisions in a fluctuating real estate market.</a:t>
            </a:r>
            <a:endParaRPr sz="2400">
              <a:latin typeface="Times New Roman"/>
              <a:ea typeface="Times New Roman"/>
              <a:cs typeface="Times New Roman"/>
              <a:sym typeface="Times New Roman"/>
            </a:endParaRPr>
          </a:p>
        </p:txBody>
      </p:sp>
      <p:sp>
        <p:nvSpPr>
          <p:cNvPr id="104" name="Google Shape;104;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05" name="Google Shape;105;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12c8dfa819_0_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271" name="Google Shape;271;g312c8dfa819_0_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1200"/>
              </a:spcBef>
              <a:spcAft>
                <a:spcPts val="0"/>
              </a:spcAft>
              <a:buClr>
                <a:schemeClr val="dk1"/>
              </a:buClr>
              <a:buSzPts val="1100"/>
              <a:buFont typeface="Arial"/>
              <a:buNone/>
            </a:pPr>
            <a:r>
              <a:rPr lang="en-IN" sz="2400">
                <a:solidFill>
                  <a:srgbClr val="222222"/>
                </a:solidFill>
                <a:latin typeface="Times New Roman"/>
                <a:ea typeface="Times New Roman"/>
                <a:cs typeface="Times New Roman"/>
                <a:sym typeface="Times New Roman"/>
              </a:rPr>
              <a:t>4. Hjort, Anders, Johan Pensar, Ida Scheel, and Dag Einar Sommervoll. "House price prediction with gradient boosted trees under different loss functions." Journal of Property Research 39, no. 4 (2022): 338-364.</a:t>
            </a:r>
            <a:endParaRPr sz="2400">
              <a:solidFill>
                <a:srgbClr val="222222"/>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5. Liu, Jun, and Zihan Ma. "Forecasting Housing Price Using GRU, LSTM and Bi-LSTM for California." In 2024 IEEE 2nd International Conference on Control, Electronics and Computer Technology (ICCECT), pp. 1033-1037. IEEE, 2024.</a:t>
            </a:r>
            <a:endParaRPr sz="2400">
              <a:solidFill>
                <a:srgbClr val="222222"/>
              </a:solidFill>
              <a:latin typeface="Times New Roman"/>
              <a:ea typeface="Times New Roman"/>
              <a:cs typeface="Times New Roman"/>
              <a:sym typeface="Times New Roman"/>
            </a:endParaRPr>
          </a:p>
          <a:p>
            <a:pPr indent="0" lvl="0" marL="0" marR="0" rtl="0" algn="just">
              <a:lnSpc>
                <a:spcPct val="100000"/>
              </a:lnSpc>
              <a:spcBef>
                <a:spcPts val="1200"/>
              </a:spcBef>
              <a:spcAft>
                <a:spcPts val="1200"/>
              </a:spcAft>
              <a:buNone/>
            </a:pPr>
            <a:r>
              <a:rPr lang="en-IN" sz="2400">
                <a:solidFill>
                  <a:srgbClr val="222222"/>
                </a:solidFill>
                <a:latin typeface="Times New Roman"/>
                <a:ea typeface="Times New Roman"/>
                <a:cs typeface="Times New Roman"/>
                <a:sym typeface="Times New Roman"/>
              </a:rPr>
              <a:t>6. Jiang, Zhongyun, and Guoxin Shen. "Prediction of house price based on the back propagation neural network in the keras deep learning framework." In 2019 6th International Conference on Systems and Informatics (ICSAI), pp. 1408-1412. IEEE, 2019.</a:t>
            </a:r>
            <a:endParaRPr sz="2400">
              <a:solidFill>
                <a:srgbClr val="222222"/>
              </a:solidFill>
              <a:latin typeface="Times New Roman"/>
              <a:ea typeface="Times New Roman"/>
              <a:cs typeface="Times New Roman"/>
              <a:sym typeface="Times New Roman"/>
            </a:endParaRPr>
          </a:p>
        </p:txBody>
      </p:sp>
      <p:sp>
        <p:nvSpPr>
          <p:cNvPr id="272" name="Google Shape;272;g312c8dfa819_0_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73" name="Google Shape;273;g312c8dfa819_0_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74" name="Google Shape;274;g312c8dfa819_0_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312c8dfa819_0_16"/>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280" name="Google Shape;280;g312c8dfa819_0_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7. Özöğür Akyüz, Süreyya, Birsen Eygi Erdogan, Özlem Yıldız, and Pınar Karadayı Ataş. "A novel hybrid house price prediction model." Computational economics 62, no. 3 (2023): 1215-1232.</a:t>
            </a:r>
            <a:endParaRPr sz="2400">
              <a:solidFill>
                <a:srgbClr val="222222"/>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8. Lahmiri, Salim, Stelios Bekiros, and Christos Avdoulas. "A comparative assessment of machine learning methods for predicting housing prices using Bayesian optimization." Decision Analytics Journal 6 (2023): 100166.</a:t>
            </a:r>
            <a:endParaRPr sz="2400">
              <a:solidFill>
                <a:srgbClr val="222222"/>
              </a:solidFill>
              <a:latin typeface="Times New Roman"/>
              <a:ea typeface="Times New Roman"/>
              <a:cs typeface="Times New Roman"/>
              <a:sym typeface="Times New Roman"/>
            </a:endParaRPr>
          </a:p>
          <a:p>
            <a:pPr indent="0" lvl="0" marL="0" marR="0" rtl="0" algn="just">
              <a:lnSpc>
                <a:spcPct val="100000"/>
              </a:lnSpc>
              <a:spcBef>
                <a:spcPts val="1200"/>
              </a:spcBef>
              <a:spcAft>
                <a:spcPts val="1200"/>
              </a:spcAft>
              <a:buNone/>
            </a:pPr>
            <a:r>
              <a:rPr lang="en-IN" sz="2400">
                <a:solidFill>
                  <a:srgbClr val="222222"/>
                </a:solidFill>
                <a:latin typeface="Times New Roman"/>
                <a:ea typeface="Times New Roman"/>
                <a:cs typeface="Times New Roman"/>
                <a:sym typeface="Times New Roman"/>
              </a:rPr>
              <a:t>9. Y. Zhao, J. Zhao and E. Y. Lam, "House Price Prediction: A Multi-Source Data Fusion Perspective," in Big Data Mining and Analytics, vol. 7, no. 3, pp. 603-620, September 2024.</a:t>
            </a:r>
            <a:endParaRPr sz="2400">
              <a:solidFill>
                <a:srgbClr val="222222"/>
              </a:solidFill>
              <a:latin typeface="Times New Roman"/>
              <a:ea typeface="Times New Roman"/>
              <a:cs typeface="Times New Roman"/>
              <a:sym typeface="Times New Roman"/>
            </a:endParaRPr>
          </a:p>
        </p:txBody>
      </p:sp>
      <p:sp>
        <p:nvSpPr>
          <p:cNvPr id="281" name="Google Shape;281;g312c8dfa819_0_16"/>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82" name="Google Shape;282;g312c8dfa819_0_1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83" name="Google Shape;283;g312c8dfa819_0_1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312c8dfa819_0_2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289" name="Google Shape;289;g312c8dfa819_0_2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10. F. Wang, Y. Zou, H. Zhang and H. Shi, "House Price Prediction Approach based on Deep Learning and ARIMA Model," 2019 IEEE 7th International Conference on Computer Science and Network Technology (ICCSNT), Dalian, China, 2019.</a:t>
            </a:r>
            <a:endParaRPr sz="2400">
              <a:solidFill>
                <a:srgbClr val="222222"/>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11. B. U. Sri, C. S. K. Reddy, C. R. Kumar, A. Vyshnavi, B. Vinod and B. K. Reddy, "Random Forest-based House Price Prediction," 2023 Second International Conference on Augmented Intelligence and Sustainable Systems (ICAISS), Trichy, India, 2023</a:t>
            </a:r>
            <a:endParaRPr sz="2400">
              <a:solidFill>
                <a:srgbClr val="222222"/>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12. S. Goswami, V. S. Bramhe and S. Khepra, "Prediction of House Price Using Stacked LSTM Model," 2022 4th International Conference on Advances in Computing, Communication Control and Networking (ICAC3N), Greater Noida, India, 2022.</a:t>
            </a:r>
            <a:endParaRPr sz="1100">
              <a:solidFill>
                <a:srgbClr val="222222"/>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1200"/>
              </a:spcBef>
              <a:spcAft>
                <a:spcPts val="1200"/>
              </a:spcAft>
              <a:buNone/>
            </a:pPr>
            <a:r>
              <a:t/>
            </a:r>
            <a:endParaRPr sz="2400">
              <a:solidFill>
                <a:srgbClr val="222222"/>
              </a:solidFill>
              <a:latin typeface="Times New Roman"/>
              <a:ea typeface="Times New Roman"/>
              <a:cs typeface="Times New Roman"/>
              <a:sym typeface="Times New Roman"/>
            </a:endParaRPr>
          </a:p>
        </p:txBody>
      </p:sp>
      <p:sp>
        <p:nvSpPr>
          <p:cNvPr id="290" name="Google Shape;290;g312c8dfa819_0_2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91" name="Google Shape;291;g312c8dfa819_0_2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92" name="Google Shape;292;g312c8dfa819_0_2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12c8dfa819_0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298" name="Google Shape;298;g312c8dfa819_0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13. Y. Chen, R. Xue and Y. Zhang, "House price prediction based on machine learning and deep learning methods," 2021 International Conference on Electronic Information Engineering and Computer Science (EIECS), Changchun, China, 2021</a:t>
            </a:r>
            <a:endParaRPr sz="2400">
              <a:solidFill>
                <a:srgbClr val="222222"/>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14. Ho, W. K. O., Tang, B.-S. and Wong, S. W. (2020) ‘Predicting property prices with machine learning algorithms’, Journal of Property Research, 38(1), pp. 48–70. doi: 10.1080/09599916.2020.1832558.</a:t>
            </a:r>
            <a:endParaRPr sz="2400">
              <a:solidFill>
                <a:srgbClr val="222222"/>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rPr lang="en-IN" sz="2400">
                <a:solidFill>
                  <a:srgbClr val="222222"/>
                </a:solidFill>
                <a:latin typeface="Times New Roman"/>
                <a:ea typeface="Times New Roman"/>
                <a:cs typeface="Times New Roman"/>
                <a:sym typeface="Times New Roman"/>
              </a:rPr>
              <a:t>15. Thamarai, M. and Malarvizhi, S.P., 2020. House Price Prediction Modeling Using Machine Learning. International Journal of Information Engineering &amp; Electronic Business, 12(2).</a:t>
            </a:r>
            <a:br>
              <a:rPr lang="en-IN" sz="2400">
                <a:solidFill>
                  <a:srgbClr val="222222"/>
                </a:solidFill>
                <a:latin typeface="Times New Roman"/>
                <a:ea typeface="Times New Roman"/>
                <a:cs typeface="Times New Roman"/>
                <a:sym typeface="Times New Roman"/>
              </a:rPr>
            </a:br>
            <a:endParaRPr b="0" sz="2800" u="none" cap="none" strike="noStrike">
              <a:solidFill>
                <a:srgbClr val="000000"/>
              </a:solidFill>
              <a:latin typeface="Verdana"/>
              <a:ea typeface="Verdana"/>
              <a:cs typeface="Verdana"/>
              <a:sym typeface="Verdana"/>
            </a:endParaRPr>
          </a:p>
          <a:p>
            <a:pPr indent="0" lvl="0" marL="0" rtl="0" algn="l">
              <a:spcBef>
                <a:spcPts val="1200"/>
              </a:spcBef>
              <a:spcAft>
                <a:spcPts val="0"/>
              </a:spcAft>
              <a:buSzPts val="3000"/>
              <a:buNone/>
            </a:pPr>
            <a:r>
              <a:t/>
            </a:r>
            <a:endParaRPr/>
          </a:p>
        </p:txBody>
      </p:sp>
      <p:sp>
        <p:nvSpPr>
          <p:cNvPr id="299" name="Google Shape;299;g312c8dfa819_0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300" name="Google Shape;300;g312c8dfa819_0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01" name="Google Shape;301;g312c8dfa819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Paper Publication Status</a:t>
            </a:r>
            <a:endParaRPr sz="2800"/>
          </a:p>
        </p:txBody>
      </p:sp>
      <p:sp>
        <p:nvSpPr>
          <p:cNvPr id="307" name="Google Shape;307;p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PUBLICATION STATUS</a:t>
            </a:r>
            <a:r>
              <a:rPr lang="en-IN" sz="2400">
                <a:latin typeface="Times New Roman"/>
                <a:ea typeface="Times New Roman"/>
                <a:cs typeface="Times New Roman"/>
                <a:sym typeface="Times New Roman"/>
              </a:rPr>
              <a:t>: Submitted to a conference.</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TITLE OF THE PAPER</a:t>
            </a:r>
            <a:r>
              <a:rPr lang="en-IN" sz="2400">
                <a:latin typeface="Times New Roman"/>
                <a:ea typeface="Times New Roman"/>
                <a:cs typeface="Times New Roman"/>
                <a:sym typeface="Times New Roman"/>
              </a:rPr>
              <a:t>: </a:t>
            </a:r>
            <a:r>
              <a:rPr lang="en-IN" sz="2400">
                <a:solidFill>
                  <a:srgbClr val="222222"/>
                </a:solidFill>
                <a:latin typeface="Times New Roman"/>
                <a:ea typeface="Times New Roman"/>
                <a:cs typeface="Times New Roman"/>
                <a:sym typeface="Times New Roman"/>
              </a:rPr>
              <a:t>Ensemble-Based House Price Prediction using Boosting Regressors</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AUTHORS: </a:t>
            </a:r>
            <a:r>
              <a:rPr lang="en-IN" sz="2400">
                <a:latin typeface="Times New Roman"/>
                <a:ea typeface="Times New Roman"/>
                <a:cs typeface="Times New Roman"/>
                <a:sym typeface="Times New Roman"/>
              </a:rPr>
              <a:t>S. Senthil Pandi, Madhumitha K, Mohana Prasath G</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b="1" lang="en-IN" sz="2400">
                <a:latin typeface="Times New Roman"/>
                <a:ea typeface="Times New Roman"/>
                <a:cs typeface="Times New Roman"/>
                <a:sym typeface="Times New Roman"/>
              </a:rPr>
              <a:t>NAME OF THE CONFERENCES:</a:t>
            </a:r>
            <a:r>
              <a:rPr lang="en-IN" sz="2400">
                <a:latin typeface="Times New Roman"/>
                <a:ea typeface="Times New Roman"/>
                <a:cs typeface="Times New Roman"/>
                <a:sym typeface="Times New Roman"/>
              </a:rPr>
              <a:t> </a:t>
            </a:r>
            <a:r>
              <a:rPr lang="en-IN" sz="2400">
                <a:solidFill>
                  <a:srgbClr val="222222"/>
                </a:solidFill>
                <a:latin typeface="Times New Roman"/>
                <a:ea typeface="Times New Roman"/>
                <a:cs typeface="Times New Roman"/>
                <a:sym typeface="Times New Roman"/>
              </a:rPr>
              <a:t>International Conference On Emerging Research In Computational Science - 2024</a:t>
            </a:r>
            <a:endParaRPr sz="2400">
              <a:latin typeface="Times New Roman"/>
              <a:ea typeface="Times New Roman"/>
              <a:cs typeface="Times New Roman"/>
              <a:sym typeface="Times New Roman"/>
            </a:endParaRPr>
          </a:p>
        </p:txBody>
      </p:sp>
      <p:sp>
        <p:nvSpPr>
          <p:cNvPr id="308" name="Google Shape;30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309" name="Google Shape;30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10" name="Google Shape;31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2"/>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316" name="Google Shape;316;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17" name="Google Shape;317;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18" name="Google Shape;318;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12" name="Google Shape;112;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1200"/>
              </a:spcAft>
              <a:buSzPts val="1100"/>
              <a:buNone/>
            </a:pPr>
            <a:r>
              <a:rPr lang="en-IN" sz="2400">
                <a:solidFill>
                  <a:srgbClr val="000000"/>
                </a:solidFill>
                <a:latin typeface="Times New Roman"/>
                <a:ea typeface="Times New Roman"/>
                <a:cs typeface="Times New Roman"/>
                <a:sym typeface="Times New Roman"/>
              </a:rPr>
              <a:t>The primary objective of this project is to develop an advanced machine learning-based platform that predicts house prices with high accuracy by incorporating various data sources, including property size, location, and market trends. In Phase 1, the focus is on building a robust price prediction model using models like LightGBM and CatBoost, combined via a Voting Regressor. Phase 2 will focus on enhancing the model's performance through hyperparameter tuning and providing personalized property recommendations based on predicted prices and user preferences. The end goal is to offer a reliable, user-friendly tool for stakeholders in the real estate market.</a:t>
            </a:r>
            <a:endParaRPr sz="2400">
              <a:solidFill>
                <a:srgbClr val="000000"/>
              </a:solidFill>
              <a:latin typeface="Times New Roman"/>
              <a:ea typeface="Times New Roman"/>
              <a:cs typeface="Times New Roman"/>
              <a:sym typeface="Times New Roman"/>
            </a:endParaRPr>
          </a:p>
        </p:txBody>
      </p:sp>
      <p:sp>
        <p:nvSpPr>
          <p:cNvPr id="113" name="Google Shape;113;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14" name="Google Shape;114;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5" name="Google Shape;115;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21" name="Google Shape;121;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IN" sz="2400">
                <a:latin typeface="Times New Roman"/>
                <a:ea typeface="Times New Roman"/>
                <a:cs typeface="Times New Roman"/>
                <a:sym typeface="Times New Roman"/>
              </a:rPr>
              <a:t>This project aims to develop a machine learning-based platform for predicting house prices, leveraging diverse datasets that include property features, geographical data, and market trends. In Phase 1, a Voting Regressor combining LightGBM and CatBoost models is implemented to predict house prices accurately. The platform uses input parameters such as the number of bedrooms, living area, location, and additional external factors like nearby amenities and market trends. Phase 2 will focus on optimizing the model’s performance through hyperparameter tuning and integrating a recommendation system to suggest properties based on user preferences. Ultimately, the project seeks to offer valuable insights for homeowners, investors, and developers, facilitating informed decisions in the dynamic real estate market.</a:t>
            </a:r>
            <a:endParaRPr sz="2400">
              <a:latin typeface="Times New Roman"/>
              <a:ea typeface="Times New Roman"/>
              <a:cs typeface="Times New Roman"/>
              <a:sym typeface="Times New Roman"/>
            </a:endParaRPr>
          </a:p>
        </p:txBody>
      </p:sp>
      <p:sp>
        <p:nvSpPr>
          <p:cNvPr id="122" name="Google Shape;12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23" name="Google Shape;12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4" name="Google Shape;12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System Architecture</a:t>
            </a:r>
            <a:endParaRPr sz="2800"/>
          </a:p>
        </p:txBody>
      </p:sp>
      <p:sp>
        <p:nvSpPr>
          <p:cNvPr id="130" name="Google Shape;130;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1" name="Google Shape;131;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32" name="Google Shape;132;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3" name="Google Shape;133;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34" name="Google Shape;134;p5"/>
          <p:cNvPicPr preferRelativeResize="0"/>
          <p:nvPr/>
        </p:nvPicPr>
        <p:blipFill>
          <a:blip r:embed="rId3">
            <a:alphaModFix/>
          </a:blip>
          <a:stretch>
            <a:fillRect/>
          </a:stretch>
        </p:blipFill>
        <p:spPr>
          <a:xfrm>
            <a:off x="812800" y="1752600"/>
            <a:ext cx="10668000" cy="4220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List of Modules</a:t>
            </a:r>
            <a:endParaRPr sz="2800"/>
          </a:p>
        </p:txBody>
      </p:sp>
      <p:sp>
        <p:nvSpPr>
          <p:cNvPr id="140" name="Google Shape;140;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81000" lvl="0" marL="457200" rtl="0" algn="l">
              <a:spcBef>
                <a:spcPts val="600"/>
              </a:spcBef>
              <a:spcAft>
                <a:spcPts val="0"/>
              </a:spcAft>
              <a:buSzPts val="2400"/>
              <a:buFont typeface="Times New Roman"/>
              <a:buAutoNum type="arabicPeriod"/>
            </a:pPr>
            <a:r>
              <a:rPr lang="en-IN" sz="2400">
                <a:latin typeface="Times New Roman"/>
                <a:ea typeface="Times New Roman"/>
                <a:cs typeface="Times New Roman"/>
                <a:sym typeface="Times New Roman"/>
              </a:rPr>
              <a:t>Prediction Module</a:t>
            </a:r>
            <a:endParaRPr sz="2400">
              <a:latin typeface="Times New Roman"/>
              <a:ea typeface="Times New Roman"/>
              <a:cs typeface="Times New Roman"/>
              <a:sym typeface="Times New Roman"/>
            </a:endParaRPr>
          </a:p>
          <a:p>
            <a:pPr indent="-381000" lvl="1" marL="914400" rtl="0" algn="just">
              <a:lnSpc>
                <a:spcPct val="150000"/>
              </a:lnSpc>
              <a:spcBef>
                <a:spcPts val="0"/>
              </a:spcBef>
              <a:spcAft>
                <a:spcPts val="0"/>
              </a:spcAft>
              <a:buSzPts val="2400"/>
              <a:buFont typeface="Times New Roman"/>
              <a:buAutoNum type="alphaLcPeriod"/>
            </a:pPr>
            <a:r>
              <a:rPr lang="en-IN" sz="2400">
                <a:latin typeface="Times New Roman"/>
                <a:ea typeface="Times New Roman"/>
                <a:cs typeface="Times New Roman"/>
                <a:sym typeface="Times New Roman"/>
              </a:rPr>
              <a:t>Exploratory Data Analysis</a:t>
            </a:r>
            <a:endParaRPr sz="2400">
              <a:latin typeface="Times New Roman"/>
              <a:ea typeface="Times New Roman"/>
              <a:cs typeface="Times New Roman"/>
              <a:sym typeface="Times New Roman"/>
            </a:endParaRPr>
          </a:p>
          <a:p>
            <a:pPr indent="-381000" lvl="1" marL="914400" rtl="0" algn="just">
              <a:lnSpc>
                <a:spcPct val="150000"/>
              </a:lnSpc>
              <a:spcBef>
                <a:spcPts val="0"/>
              </a:spcBef>
              <a:spcAft>
                <a:spcPts val="0"/>
              </a:spcAft>
              <a:buSzPts val="2400"/>
              <a:buFont typeface="Times New Roman"/>
              <a:buAutoNum type="alphaLcPeriod"/>
            </a:pPr>
            <a:r>
              <a:rPr lang="en-IN" sz="2400">
                <a:latin typeface="Times New Roman"/>
                <a:ea typeface="Times New Roman"/>
                <a:cs typeface="Times New Roman"/>
                <a:sym typeface="Times New Roman"/>
              </a:rPr>
              <a:t>Dataset Preprocessing</a:t>
            </a:r>
            <a:endParaRPr sz="2400">
              <a:latin typeface="Times New Roman"/>
              <a:ea typeface="Times New Roman"/>
              <a:cs typeface="Times New Roman"/>
              <a:sym typeface="Times New Roman"/>
            </a:endParaRPr>
          </a:p>
          <a:p>
            <a:pPr indent="-381000" lvl="1" marL="914400" rtl="0" algn="just">
              <a:lnSpc>
                <a:spcPct val="150000"/>
              </a:lnSpc>
              <a:spcBef>
                <a:spcPts val="0"/>
              </a:spcBef>
              <a:spcAft>
                <a:spcPts val="0"/>
              </a:spcAft>
              <a:buSzPts val="2400"/>
              <a:buFont typeface="Times New Roman"/>
              <a:buAutoNum type="alphaLcPeriod"/>
            </a:pPr>
            <a:r>
              <a:rPr lang="en-IN" sz="2400">
                <a:latin typeface="Times New Roman"/>
                <a:ea typeface="Times New Roman"/>
                <a:cs typeface="Times New Roman"/>
                <a:sym typeface="Times New Roman"/>
              </a:rPr>
              <a:t>Model Selection And Model Training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Hyperparameter Tuning Module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Recommendation Module</a:t>
            </a:r>
            <a:br>
              <a:rPr b="1" lang="en-IN" sz="2400">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p:txBody>
      </p:sp>
      <p:sp>
        <p:nvSpPr>
          <p:cNvPr id="141" name="Google Shape;141;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42" name="Google Shape;142;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3" name="Google Shape;143;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Prediction Module</a:t>
            </a:r>
            <a:endParaRPr sz="2800"/>
          </a:p>
        </p:txBody>
      </p:sp>
      <p:sp>
        <p:nvSpPr>
          <p:cNvPr id="149" name="Google Shape;149;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1200"/>
              </a:spcAft>
              <a:buSzPts val="1100"/>
              <a:buNone/>
            </a:pPr>
            <a:r>
              <a:rPr lang="en-IN" sz="2400">
                <a:latin typeface="Times New Roman"/>
                <a:ea typeface="Times New Roman"/>
                <a:cs typeface="Times New Roman"/>
                <a:sym typeface="Times New Roman"/>
              </a:rPr>
              <a:t>The House Price Prediction Module uses machine learning to estimate property values based on diverse input features, including structural attributes (e.g., number of bedrooms, bathrooms, living area), location-based data (latitude, longitude, postal code, distance from the airport), and contextual factors (number of nearby schools, renovation status, waterfront presence). The module begins with data preprocessing, ensuring the inputs are clean, scaled, and relevant. Using a Voting Regressor that combines LightGBM and CatBoost models, the system analyzes complex patterns in the data to generate accurate price predictions. This provides users with reliable insights into property valuations based on their specified criteria.</a:t>
            </a:r>
            <a:endParaRPr sz="2400">
              <a:solidFill>
                <a:srgbClr val="000000"/>
              </a:solidFill>
              <a:latin typeface="Times New Roman"/>
              <a:ea typeface="Times New Roman"/>
              <a:cs typeface="Times New Roman"/>
              <a:sym typeface="Times New Roman"/>
            </a:endParaRPr>
          </a:p>
        </p:txBody>
      </p:sp>
      <p:sp>
        <p:nvSpPr>
          <p:cNvPr id="150" name="Google Shape;150;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51" name="Google Shape;151;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2" name="Google Shape;152;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193a363831_0_1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1" lang="en-IN" sz="3200">
                <a:solidFill>
                  <a:srgbClr val="FF0000"/>
                </a:solidFill>
              </a:rPr>
              <a:t>Data Flow Diagram For Prediction Module</a:t>
            </a:r>
            <a:endParaRPr b="1" sz="3200">
              <a:solidFill>
                <a:srgbClr val="FF0000"/>
              </a:solidFill>
            </a:endParaRPr>
          </a:p>
        </p:txBody>
      </p:sp>
      <p:sp>
        <p:nvSpPr>
          <p:cNvPr id="159" name="Google Shape;159;g3193a363831_0_1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60" name="Google Shape;160;g3193a363831_0_12"/>
          <p:cNvPicPr preferRelativeResize="0"/>
          <p:nvPr/>
        </p:nvPicPr>
        <p:blipFill>
          <a:blip r:embed="rId3">
            <a:alphaModFix/>
          </a:blip>
          <a:stretch>
            <a:fillRect/>
          </a:stretch>
        </p:blipFill>
        <p:spPr>
          <a:xfrm>
            <a:off x="853588" y="1673101"/>
            <a:ext cx="10493277" cy="4419723"/>
          </a:xfrm>
          <a:prstGeom prst="rect">
            <a:avLst/>
          </a:prstGeom>
          <a:noFill/>
          <a:ln>
            <a:noFill/>
          </a:ln>
        </p:spPr>
      </p:pic>
      <p:sp>
        <p:nvSpPr>
          <p:cNvPr id="161" name="Google Shape;161;g3193a363831_0_1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62" name="Google Shape;162;g3193a363831_0_1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17c67bff0a_0_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Activity Diagram for Prediction Module</a:t>
            </a:r>
            <a:endParaRPr sz="2800"/>
          </a:p>
        </p:txBody>
      </p:sp>
      <p:sp>
        <p:nvSpPr>
          <p:cNvPr id="168" name="Google Shape;168;g317c67bff0a_0_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69" name="Google Shape;169;g317c67bff0a_0_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0" name="Google Shape;170;g317c67bff0a_0_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71" name="Google Shape;171;g317c67bff0a_0_4"/>
          <p:cNvPicPr preferRelativeResize="0"/>
          <p:nvPr/>
        </p:nvPicPr>
        <p:blipFill>
          <a:blip r:embed="rId3">
            <a:alphaModFix/>
          </a:blip>
          <a:stretch>
            <a:fillRect/>
          </a:stretch>
        </p:blipFill>
        <p:spPr>
          <a:xfrm>
            <a:off x="845188" y="2636475"/>
            <a:ext cx="10510075" cy="249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