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2" roundtripDataSignature="AMtx7mjXYo2SO0HZMmWRoCViYmu0hb6h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2"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9"/>
          <p:cNvSpPr/>
          <p:nvPr/>
        </p:nvSpPr>
        <p:spPr>
          <a:xfrm>
            <a:off x="914400" y="2393950"/>
            <a:ext cx="10363200" cy="109538"/>
          </a:xfrm>
          <a:custGeom>
            <a:rect b="b" l="l" r="r" t="t"/>
            <a:pathLst>
              <a:path extrusionOk="0" h="1000" w="1000">
                <a:moveTo>
                  <a:pt x="0" y="0"/>
                </a:moveTo>
                <a:lnTo>
                  <a:pt x="618" y="0"/>
                </a:lnTo>
                <a:lnTo>
                  <a:pt x="618"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9" name="Google Shape;19;p9"/>
          <p:cNvSpPr txBox="1"/>
          <p:nvPr>
            <p:ph type="ctrTitle"/>
          </p:nvPr>
        </p:nvSpPr>
        <p:spPr>
          <a:xfrm>
            <a:off x="914400" y="990600"/>
            <a:ext cx="10363200" cy="137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9"/>
          <p:cNvSpPr txBox="1"/>
          <p:nvPr>
            <p:ph idx="1" type="subTitle"/>
          </p:nvPr>
        </p:nvSpPr>
        <p:spPr>
          <a:xfrm>
            <a:off x="1930400" y="3429000"/>
            <a:ext cx="9347200" cy="1600200"/>
          </a:xfrm>
          <a:prstGeom prst="rect">
            <a:avLst/>
          </a:prstGeom>
          <a:noFill/>
          <a:ln>
            <a:noFill/>
          </a:ln>
        </p:spPr>
        <p:txBody>
          <a:bodyPr anchorCtr="0" anchor="t" bIns="45700" lIns="91425" spcFirstLastPara="1" rIns="91425" wrap="square" tIns="4570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p:txBody>
      </p:sp>
      <p:sp>
        <p:nvSpPr>
          <p:cNvPr id="21" name="Google Shape;21;p9"/>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9"/>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9"/>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8"/>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8"/>
          <p:cNvSpPr txBox="1"/>
          <p:nvPr>
            <p:ph idx="1" type="body"/>
          </p:nvPr>
        </p:nvSpPr>
        <p:spPr>
          <a:xfrm rot="5400000">
            <a:off x="3956051" y="-1447800"/>
            <a:ext cx="4267200" cy="10668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78" name="Google Shape;78;p1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19"/>
          <p:cNvSpPr txBox="1"/>
          <p:nvPr>
            <p:ph type="title"/>
          </p:nvPr>
        </p:nvSpPr>
        <p:spPr>
          <a:xfrm rot="5400000">
            <a:off x="7242176" y="1827742"/>
            <a:ext cx="5715000" cy="2669116"/>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9"/>
          <p:cNvSpPr txBox="1"/>
          <p:nvPr>
            <p:ph idx="1" type="body"/>
          </p:nvPr>
        </p:nvSpPr>
        <p:spPr>
          <a:xfrm rot="5400000">
            <a:off x="1801284" y="-740833"/>
            <a:ext cx="5715000" cy="7806267"/>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84" name="Google Shape;84;p19"/>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0"/>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0"/>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27" name="Google Shape;27;p10"/>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0"/>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11"/>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1"/>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2"/>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2"/>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None/>
              <a:defRPr sz="1400"/>
            </a:lvl4pPr>
            <a:lvl5pPr indent="-228600" lvl="4" marL="2286000" algn="l">
              <a:spcBef>
                <a:spcPts val="350"/>
              </a:spcBef>
              <a:spcAft>
                <a:spcPts val="0"/>
              </a:spcAft>
              <a:buSzPts val="1400"/>
              <a:buNone/>
              <a:defRPr sz="1400"/>
            </a:lvl5pPr>
            <a:lvl6pPr indent="-228600" lvl="5" marL="2743200" algn="l">
              <a:spcBef>
                <a:spcPts val="350"/>
              </a:spcBef>
              <a:spcAft>
                <a:spcPts val="0"/>
              </a:spcAft>
              <a:buSzPts val="1400"/>
              <a:buNone/>
              <a:defRPr sz="1400"/>
            </a:lvl6pPr>
            <a:lvl7pPr indent="-228600" lvl="6" marL="3200400" algn="l">
              <a:spcBef>
                <a:spcPts val="350"/>
              </a:spcBef>
              <a:spcAft>
                <a:spcPts val="0"/>
              </a:spcAft>
              <a:buSzPts val="1400"/>
              <a:buNone/>
              <a:defRPr sz="1400"/>
            </a:lvl7pPr>
            <a:lvl8pPr indent="-228600" lvl="7" marL="3657600" algn="l">
              <a:spcBef>
                <a:spcPts val="350"/>
              </a:spcBef>
              <a:spcAft>
                <a:spcPts val="0"/>
              </a:spcAft>
              <a:buSzPts val="1400"/>
              <a:buNone/>
              <a:defRPr sz="1400"/>
            </a:lvl8pPr>
            <a:lvl9pPr indent="-228600" lvl="8" marL="4114800" algn="l">
              <a:spcBef>
                <a:spcPts val="350"/>
              </a:spcBef>
              <a:spcAft>
                <a:spcPts val="0"/>
              </a:spcAft>
              <a:buSzPts val="1400"/>
              <a:buNone/>
              <a:defRPr sz="1400"/>
            </a:lvl9pPr>
          </a:lstStyle>
          <a:p/>
        </p:txBody>
      </p:sp>
      <p:sp>
        <p:nvSpPr>
          <p:cNvPr id="38" name="Google Shape;38;p1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3"/>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3"/>
          <p:cNvSpPr txBox="1"/>
          <p:nvPr>
            <p:ph idx="1" type="body"/>
          </p:nvPr>
        </p:nvSpPr>
        <p:spPr>
          <a:xfrm>
            <a:off x="7556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44" name="Google Shape;44;p13"/>
          <p:cNvSpPr txBox="1"/>
          <p:nvPr>
            <p:ph idx="2" type="body"/>
          </p:nvPr>
        </p:nvSpPr>
        <p:spPr>
          <a:xfrm>
            <a:off x="61912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45" name="Google Shape;45;p1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14"/>
          <p:cNvSpPr txBox="1"/>
          <p:nvPr>
            <p:ph type="title"/>
          </p:nvPr>
        </p:nvSpPr>
        <p:spPr>
          <a:xfrm>
            <a:off x="609600" y="274638"/>
            <a:ext cx="109728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4"/>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51" name="Google Shape;51;p14"/>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52" name="Google Shape;52;p14"/>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53" name="Google Shape;53;p14"/>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54" name="Google Shape;54;p1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6"/>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6"/>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500"/>
              </a:spcBef>
              <a:spcAft>
                <a:spcPts val="0"/>
              </a:spcAft>
              <a:buSzPts val="2000"/>
              <a:buChar char="▪"/>
              <a:defRPr sz="2000"/>
            </a:lvl5pPr>
            <a:lvl6pPr indent="-355600" lvl="5" marL="2743200" algn="l">
              <a:spcBef>
                <a:spcPts val="500"/>
              </a:spcBef>
              <a:spcAft>
                <a:spcPts val="0"/>
              </a:spcAft>
              <a:buSzPts val="2000"/>
              <a:buChar char="▪"/>
              <a:defRPr sz="2000"/>
            </a:lvl6pPr>
            <a:lvl7pPr indent="-355600" lvl="6" marL="3200400" algn="l">
              <a:spcBef>
                <a:spcPts val="500"/>
              </a:spcBef>
              <a:spcAft>
                <a:spcPts val="0"/>
              </a:spcAft>
              <a:buSzPts val="2000"/>
              <a:buChar char="▪"/>
              <a:defRPr sz="2000"/>
            </a:lvl7pPr>
            <a:lvl8pPr indent="-355600" lvl="7" marL="3657600" algn="l">
              <a:spcBef>
                <a:spcPts val="500"/>
              </a:spcBef>
              <a:spcAft>
                <a:spcPts val="0"/>
              </a:spcAft>
              <a:buSzPts val="2000"/>
              <a:buChar char="▪"/>
              <a:defRPr sz="2000"/>
            </a:lvl8pPr>
            <a:lvl9pPr indent="-355600" lvl="8" marL="4114800" algn="l">
              <a:spcBef>
                <a:spcPts val="500"/>
              </a:spcBef>
              <a:spcAft>
                <a:spcPts val="0"/>
              </a:spcAft>
              <a:buSzPts val="2000"/>
              <a:buChar char="▪"/>
              <a:defRPr sz="2000"/>
            </a:lvl9pPr>
          </a:lstStyle>
          <a:p/>
        </p:txBody>
      </p:sp>
      <p:sp>
        <p:nvSpPr>
          <p:cNvPr id="64" name="Google Shape;64;p16"/>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65" name="Google Shape;65;p1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7"/>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7"/>
          <p:cNvSpPr/>
          <p:nvPr>
            <p:ph idx="2" type="pic"/>
          </p:nvPr>
        </p:nvSpPr>
        <p:spPr>
          <a:xfrm>
            <a:off x="2389717" y="612775"/>
            <a:ext cx="7315200" cy="4114800"/>
          </a:xfrm>
          <a:prstGeom prst="rect">
            <a:avLst/>
          </a:prstGeom>
          <a:noFill/>
          <a:ln>
            <a:noFill/>
          </a:ln>
        </p:spPr>
      </p:sp>
      <p:sp>
        <p:nvSpPr>
          <p:cNvPr id="71" name="Google Shape;71;p17"/>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72" name="Google Shape;72;p1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1pPr>
            <a:lvl2pPr lvl="1"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2pPr>
            <a:lvl3pPr lvl="2"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3pPr>
            <a:lvl4pPr lvl="3"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4pPr>
            <a:lvl5pPr lvl="4"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5pPr>
            <a:lvl6pPr lvl="5"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6pPr>
            <a:lvl7pPr lvl="6"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7pPr>
            <a:lvl8pPr lvl="7"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8pPr>
            <a:lvl9pPr lvl="8"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9pPr>
          </a:lstStyle>
          <a:p/>
        </p:txBody>
      </p:sp>
      <p:sp>
        <p:nvSpPr>
          <p:cNvPr id="11" name="Google Shape;11;p8"/>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419100" lvl="0" marL="457200" marR="0" rtl="0" algn="l">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indent="-393700" lvl="1" marL="914400" marR="0" rtl="0" algn="l">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indent="-374650" lvl="2" marL="1371600" marR="0" rtl="0" algn="l">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12" name="Google Shape;12;p8"/>
          <p:cNvSpPr/>
          <p:nvPr/>
        </p:nvSpPr>
        <p:spPr>
          <a:xfrm>
            <a:off x="812800" y="1566864"/>
            <a:ext cx="10610851" cy="109537"/>
          </a:xfrm>
          <a:custGeom>
            <a:rect b="b" l="l" r="r" t="t"/>
            <a:pathLst>
              <a:path extrusionOk="0" h="1000" w="1000">
                <a:moveTo>
                  <a:pt x="0" y="0"/>
                </a:moveTo>
                <a:lnTo>
                  <a:pt x="585" y="0"/>
                </a:lnTo>
                <a:lnTo>
                  <a:pt x="585"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cxnSp>
        <p:nvCxnSpPr>
          <p:cNvPr id="13" name="Google Shape;13;p8"/>
          <p:cNvCxnSpPr/>
          <p:nvPr/>
        </p:nvCxnSpPr>
        <p:spPr>
          <a:xfrm>
            <a:off x="812800" y="6172200"/>
            <a:ext cx="10566400" cy="0"/>
          </a:xfrm>
          <a:prstGeom prst="straightConnector1">
            <a:avLst/>
          </a:prstGeom>
          <a:noFill/>
          <a:ln cap="flat" cmpd="sng" w="9525">
            <a:solidFill>
              <a:schemeClr val="accent2"/>
            </a:solidFill>
            <a:prstDash val="solid"/>
            <a:round/>
            <a:headEnd len="med" w="med" type="none"/>
            <a:tailEnd len="med" w="med" type="none"/>
          </a:ln>
        </p:spPr>
      </p:cxnSp>
      <p:sp>
        <p:nvSpPr>
          <p:cNvPr id="14" name="Google Shape;14;p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2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 name="Google Shape;15;p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2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 name="Google Shape;16;p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sz="1200" u="none">
                <a:solidFill>
                  <a:schemeClr val="dk1"/>
                </a:solidFill>
                <a:latin typeface="Verdana"/>
                <a:ea typeface="Verdana"/>
                <a:cs typeface="Verdana"/>
                <a:sym typeface="Verdana"/>
              </a:defRPr>
            </a:lvl1pPr>
            <a:lvl2pPr indent="0" lvl="1" marL="0" marR="0" rtl="0" algn="r">
              <a:spcBef>
                <a:spcPts val="0"/>
              </a:spcBef>
              <a:buNone/>
              <a:defRPr b="0" sz="1200" u="none">
                <a:solidFill>
                  <a:schemeClr val="dk1"/>
                </a:solidFill>
                <a:latin typeface="Verdana"/>
                <a:ea typeface="Verdana"/>
                <a:cs typeface="Verdana"/>
                <a:sym typeface="Verdana"/>
              </a:defRPr>
            </a:lvl2pPr>
            <a:lvl3pPr indent="0" lvl="2" marL="0" marR="0" rtl="0" algn="r">
              <a:spcBef>
                <a:spcPts val="0"/>
              </a:spcBef>
              <a:buNone/>
              <a:defRPr b="0" sz="1200" u="none">
                <a:solidFill>
                  <a:schemeClr val="dk1"/>
                </a:solidFill>
                <a:latin typeface="Verdana"/>
                <a:ea typeface="Verdana"/>
                <a:cs typeface="Verdana"/>
                <a:sym typeface="Verdana"/>
              </a:defRPr>
            </a:lvl3pPr>
            <a:lvl4pPr indent="0" lvl="3" marL="0" marR="0" rtl="0" algn="r">
              <a:spcBef>
                <a:spcPts val="0"/>
              </a:spcBef>
              <a:buNone/>
              <a:defRPr b="0" sz="1200" u="none">
                <a:solidFill>
                  <a:schemeClr val="dk1"/>
                </a:solidFill>
                <a:latin typeface="Verdana"/>
                <a:ea typeface="Verdana"/>
                <a:cs typeface="Verdana"/>
                <a:sym typeface="Verdana"/>
              </a:defRPr>
            </a:lvl4pPr>
            <a:lvl5pPr indent="0" lvl="4" marL="0" marR="0" rtl="0" algn="r">
              <a:spcBef>
                <a:spcPts val="0"/>
              </a:spcBef>
              <a:buNone/>
              <a:defRPr b="0" sz="1200" u="none">
                <a:solidFill>
                  <a:schemeClr val="dk1"/>
                </a:solidFill>
                <a:latin typeface="Verdana"/>
                <a:ea typeface="Verdana"/>
                <a:cs typeface="Verdana"/>
                <a:sym typeface="Verdana"/>
              </a:defRPr>
            </a:lvl5pPr>
            <a:lvl6pPr indent="0" lvl="5" marL="0" marR="0" rtl="0" algn="r">
              <a:spcBef>
                <a:spcPts val="0"/>
              </a:spcBef>
              <a:buNone/>
              <a:defRPr b="0" sz="1200" u="none">
                <a:solidFill>
                  <a:schemeClr val="dk1"/>
                </a:solidFill>
                <a:latin typeface="Verdana"/>
                <a:ea typeface="Verdana"/>
                <a:cs typeface="Verdana"/>
                <a:sym typeface="Verdana"/>
              </a:defRPr>
            </a:lvl6pPr>
            <a:lvl7pPr indent="0" lvl="6" marL="0" marR="0" rtl="0" algn="r">
              <a:spcBef>
                <a:spcPts val="0"/>
              </a:spcBef>
              <a:buNone/>
              <a:defRPr b="0" sz="1200" u="none">
                <a:solidFill>
                  <a:schemeClr val="dk1"/>
                </a:solidFill>
                <a:latin typeface="Verdana"/>
                <a:ea typeface="Verdana"/>
                <a:cs typeface="Verdana"/>
                <a:sym typeface="Verdana"/>
              </a:defRPr>
            </a:lvl7pPr>
            <a:lvl8pPr indent="0" lvl="7" marL="0" marR="0" rtl="0" algn="r">
              <a:spcBef>
                <a:spcPts val="0"/>
              </a:spcBef>
              <a:buNone/>
              <a:defRPr b="0" sz="1200" u="none">
                <a:solidFill>
                  <a:schemeClr val="dk1"/>
                </a:solidFill>
                <a:latin typeface="Verdana"/>
                <a:ea typeface="Verdana"/>
                <a:cs typeface="Verdana"/>
                <a:sym typeface="Verdana"/>
              </a:defRPr>
            </a:lvl8pPr>
            <a:lvl9pPr indent="0" lvl="8" marL="0" marR="0" rtl="0" algn="r">
              <a:spcBef>
                <a:spcPts val="0"/>
              </a:spcBef>
              <a:buNone/>
              <a:defRPr b="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90" name="Shape 90"/>
        <p:cNvGrpSpPr/>
        <p:nvPr/>
      </p:nvGrpSpPr>
      <p:grpSpPr>
        <a:xfrm>
          <a:off x="0" y="0"/>
          <a:ext cx="0" cy="0"/>
          <a:chOff x="0" y="0"/>
          <a:chExt cx="0" cy="0"/>
        </a:xfrm>
      </p:grpSpPr>
      <p:pic>
        <p:nvPicPr>
          <p:cNvPr id="91" name="Google Shape;91;p1"/>
          <p:cNvPicPr preferRelativeResize="0"/>
          <p:nvPr/>
        </p:nvPicPr>
        <p:blipFill rotWithShape="1">
          <a:blip r:embed="rId4">
            <a:alphaModFix/>
          </a:blip>
          <a:srcRect b="0" l="0" r="0" t="0"/>
          <a:stretch/>
        </p:blipFill>
        <p:spPr>
          <a:xfrm>
            <a:off x="80384" y="89477"/>
            <a:ext cx="2924175" cy="952500"/>
          </a:xfrm>
          <a:prstGeom prst="rect">
            <a:avLst/>
          </a:prstGeom>
          <a:noFill/>
          <a:ln>
            <a:noFill/>
          </a:ln>
        </p:spPr>
      </p:pic>
      <p:pic>
        <p:nvPicPr>
          <p:cNvPr id="92" name="Google Shape;92;p1"/>
          <p:cNvPicPr preferRelativeResize="0"/>
          <p:nvPr/>
        </p:nvPicPr>
        <p:blipFill rotWithShape="1">
          <a:blip r:embed="rId5">
            <a:alphaModFix/>
          </a:blip>
          <a:srcRect b="0" l="0" r="0" t="0"/>
          <a:stretch/>
        </p:blipFill>
        <p:spPr>
          <a:xfrm>
            <a:off x="11111491" y="64077"/>
            <a:ext cx="1000125" cy="1143000"/>
          </a:xfrm>
          <a:prstGeom prst="rect">
            <a:avLst/>
          </a:prstGeom>
          <a:noFill/>
          <a:ln>
            <a:noFill/>
          </a:ln>
        </p:spPr>
      </p:pic>
      <p:sp>
        <p:nvSpPr>
          <p:cNvPr id="93" name="Google Shape;93;p1"/>
          <p:cNvSpPr txBox="1"/>
          <p:nvPr/>
        </p:nvSpPr>
        <p:spPr>
          <a:xfrm>
            <a:off x="789712" y="2530618"/>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7030A0"/>
              </a:buClr>
              <a:buSzPts val="4000"/>
              <a:buFont typeface="Verdana"/>
              <a:buNone/>
            </a:pPr>
            <a:r>
              <a:rPr b="1" lang="en-IN" sz="4000">
                <a:solidFill>
                  <a:srgbClr val="7030A0"/>
                </a:solidFill>
                <a:latin typeface="Verdana"/>
                <a:ea typeface="Verdana"/>
                <a:cs typeface="Verdana"/>
                <a:sym typeface="Verdana"/>
              </a:rPr>
              <a:t>Home Insights: Price Prediction &amp; Recommendations</a:t>
            </a:r>
            <a:endParaRPr b="1" sz="4000">
              <a:solidFill>
                <a:srgbClr val="7030A0"/>
              </a:solidFill>
              <a:latin typeface="Verdana"/>
              <a:ea typeface="Verdana"/>
              <a:cs typeface="Verdana"/>
              <a:sym typeface="Verdana"/>
            </a:endParaRPr>
          </a:p>
        </p:txBody>
      </p:sp>
      <p:sp>
        <p:nvSpPr>
          <p:cNvPr id="94" name="Google Shape;94;p1"/>
          <p:cNvSpPr txBox="1"/>
          <p:nvPr/>
        </p:nvSpPr>
        <p:spPr>
          <a:xfrm>
            <a:off x="954500" y="4974050"/>
            <a:ext cx="3589200" cy="156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Dr. Senthil Pandi S M.E.,Ph.D. Associate Professor</a:t>
            </a:r>
            <a:endParaRPr>
              <a:solidFill>
                <a:schemeClr val="dk1"/>
              </a:solidFill>
              <a:highlight>
                <a:srgbClr val="FFFFFF"/>
              </a:highlight>
            </a:endParaRPr>
          </a:p>
          <a:p>
            <a:pPr indent="0" lvl="0" marL="0" rtl="0" algn="l">
              <a:lnSpc>
                <a:spcPct val="115000"/>
              </a:lnSpc>
              <a:spcBef>
                <a:spcPts val="1200"/>
              </a:spcBef>
              <a:spcAft>
                <a:spcPts val="1200"/>
              </a:spcAft>
              <a:buClr>
                <a:schemeClr val="dk1"/>
              </a:buClr>
              <a:buSzPts val="1100"/>
              <a:buFont typeface="Arial"/>
              <a:buNone/>
            </a:pPr>
            <a:r>
              <a:t/>
            </a:r>
            <a:endParaRPr>
              <a:solidFill>
                <a:schemeClr val="dk1"/>
              </a:solidFill>
              <a:highlight>
                <a:srgbClr val="FFFFFF"/>
              </a:highlight>
            </a:endParaRPr>
          </a:p>
        </p:txBody>
      </p:sp>
      <p:sp>
        <p:nvSpPr>
          <p:cNvPr id="95" name="Google Shape;95;p1"/>
          <p:cNvSpPr txBox="1"/>
          <p:nvPr/>
        </p:nvSpPr>
        <p:spPr>
          <a:xfrm>
            <a:off x="7428825" y="4864925"/>
            <a:ext cx="4608300" cy="1569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Madhumitha K 210701141</a:t>
            </a:r>
            <a:endParaRPr b="1" sz="2400">
              <a:solidFill>
                <a:srgbClr val="FF0000"/>
              </a:solidFill>
              <a:latin typeface="Verdana"/>
              <a:ea typeface="Verdana"/>
              <a:cs typeface="Verdana"/>
              <a:sym typeface="Verdana"/>
            </a:endParaRPr>
          </a:p>
          <a:p>
            <a:pPr indent="0" lvl="0" marL="0" marR="0" rtl="0" algn="l">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Mohana Prasath G 210701163</a:t>
            </a:r>
            <a:endParaRPr b="1" sz="2400">
              <a:solidFill>
                <a:srgbClr val="FF0000"/>
              </a:solidFill>
              <a:latin typeface="Verdana"/>
              <a:ea typeface="Verdana"/>
              <a:cs typeface="Verdana"/>
              <a:sym typeface="Verdana"/>
            </a:endParaRPr>
          </a:p>
        </p:txBody>
      </p:sp>
      <p:sp>
        <p:nvSpPr>
          <p:cNvPr id="96" name="Google Shape;96;p1"/>
          <p:cNvSpPr txBox="1"/>
          <p:nvPr/>
        </p:nvSpPr>
        <p:spPr>
          <a:xfrm>
            <a:off x="708891" y="1213137"/>
            <a:ext cx="10515600" cy="72245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2060"/>
              </a:buClr>
              <a:buSzPts val="2800"/>
              <a:buFont typeface="Verdana"/>
              <a:buNone/>
            </a:pPr>
            <a:r>
              <a:rPr b="1" lang="en-IN" sz="2800">
                <a:solidFill>
                  <a:srgbClr val="002060"/>
                </a:solidFill>
                <a:latin typeface="Verdana"/>
                <a:ea typeface="Verdana"/>
                <a:cs typeface="Verdana"/>
                <a:sym typeface="Verdana"/>
              </a:rPr>
              <a:t>Department of Computer Science and Engineering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00" name="Shape 100"/>
        <p:cNvGrpSpPr/>
        <p:nvPr/>
      </p:nvGrpSpPr>
      <p:grpSpPr>
        <a:xfrm>
          <a:off x="0" y="0"/>
          <a:ext cx="0" cy="0"/>
          <a:chOff x="0" y="0"/>
          <a:chExt cx="0" cy="0"/>
        </a:xfrm>
      </p:grpSpPr>
      <p:sp>
        <p:nvSpPr>
          <p:cNvPr id="101" name="Google Shape;101;p2"/>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Introduction</a:t>
            </a:r>
            <a:endParaRPr sz="2800"/>
          </a:p>
        </p:txBody>
      </p:sp>
      <p:sp>
        <p:nvSpPr>
          <p:cNvPr id="102" name="Google Shape;102;p2"/>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57200" lvl="0" marL="0" marR="0" rtl="0" algn="just">
              <a:lnSpc>
                <a:spcPct val="100000"/>
              </a:lnSpc>
              <a:spcBef>
                <a:spcPts val="0"/>
              </a:spcBef>
              <a:spcAft>
                <a:spcPts val="0"/>
              </a:spcAft>
              <a:buNone/>
            </a:pPr>
            <a:r>
              <a:rPr lang="en-IN" sz="2400">
                <a:solidFill>
                  <a:srgbClr val="000000"/>
                </a:solidFill>
                <a:latin typeface="Times New Roman"/>
                <a:ea typeface="Times New Roman"/>
                <a:cs typeface="Times New Roman"/>
                <a:sym typeface="Times New Roman"/>
              </a:rPr>
              <a:t>Purchasing a home within a budget can be a daunting task for many prospective buyers, as property prices vary widely based on several factors. While some may worry about compromising on quality, others might be pleasantly surprised by the value they can find. Key determinants of a home's cost include its location, which significantly influences price due to factors like area and proximity to amenities. Additionally, the number of bedrooms, hall, and kitchen (BHK) is a standard measure that impacts pricing, with larger homes typically commanding higher prices. Beyond these, market trends, the condition of the property, and available financing options also play crucial roles. Buyers often find that with careful consideration and strategic negotiation, they can secure a home that not only fits their budget but also exceeds their expectations in terms of quality and features.</a:t>
            </a:r>
            <a:br>
              <a:rPr i="0" lang="en-IN" sz="2400" u="none" cap="none" strike="noStrike">
                <a:solidFill>
                  <a:srgbClr val="000000"/>
                </a:solidFill>
                <a:latin typeface="Times New Roman"/>
                <a:ea typeface="Times New Roman"/>
                <a:cs typeface="Times New Roman"/>
                <a:sym typeface="Times New Roman"/>
              </a:rPr>
            </a:br>
            <a:endParaRPr i="0" sz="2400" u="none" cap="none" strike="noStrike">
              <a:solidFill>
                <a:srgbClr val="000000"/>
              </a:solidFill>
              <a:latin typeface="Times New Roman"/>
              <a:ea typeface="Times New Roman"/>
              <a:cs typeface="Times New Roman"/>
              <a:sym typeface="Times New Roman"/>
            </a:endParaRPr>
          </a:p>
          <a:p>
            <a:pPr indent="0" lvl="0" marL="0" rtl="0" algn="l">
              <a:spcBef>
                <a:spcPts val="600"/>
              </a:spcBef>
              <a:spcAft>
                <a:spcPts val="0"/>
              </a:spcAft>
              <a:buSzPts val="3000"/>
              <a:buNone/>
            </a:pPr>
            <a:r>
              <a:t/>
            </a:r>
            <a:endParaRPr sz="2400"/>
          </a:p>
        </p:txBody>
      </p:sp>
      <p:sp>
        <p:nvSpPr>
          <p:cNvPr id="103" name="Google Shape;103;p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Zeroth Review</a:t>
            </a:r>
            <a:endParaRPr/>
          </a:p>
        </p:txBody>
      </p:sp>
      <p:sp>
        <p:nvSpPr>
          <p:cNvPr id="104" name="Google Shape;104;p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05" name="Google Shape;105;p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09" name="Shape 109"/>
        <p:cNvGrpSpPr/>
        <p:nvPr/>
      </p:nvGrpSpPr>
      <p:grpSpPr>
        <a:xfrm>
          <a:off x="0" y="0"/>
          <a:ext cx="0" cy="0"/>
          <a:chOff x="0" y="0"/>
          <a:chExt cx="0" cy="0"/>
        </a:xfrm>
      </p:grpSpPr>
      <p:sp>
        <p:nvSpPr>
          <p:cNvPr id="110" name="Google Shape;110;p3"/>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Problem Statement and Motivation</a:t>
            </a:r>
            <a:endParaRPr sz="2800"/>
          </a:p>
        </p:txBody>
      </p:sp>
      <p:sp>
        <p:nvSpPr>
          <p:cNvPr id="111" name="Google Shape;111;p3"/>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spcBef>
                <a:spcPts val="600"/>
              </a:spcBef>
              <a:spcAft>
                <a:spcPts val="0"/>
              </a:spcAft>
              <a:buClr>
                <a:schemeClr val="dk1"/>
              </a:buClr>
              <a:buSzPts val="3000"/>
              <a:buFont typeface="Arial"/>
              <a:buNone/>
            </a:pPr>
            <a:r>
              <a:rPr lang="en-IN" sz="2400">
                <a:latin typeface="Times New Roman"/>
                <a:ea typeface="Times New Roman"/>
                <a:cs typeface="Times New Roman"/>
                <a:sym typeface="Times New Roman"/>
              </a:rPr>
              <a:t>The real estate market faces significant challenges in accurately predicting property prices due to the complex interplay of various factors such as property size, location, economic conditions, and neighborhood features. Traditional valuation methods often fail to provide precise, up-to-date price estimates, which can lead to financial discrepancies for homebuyers, investors, and developers. With the increasing availability of detailed datasets, including location data, property features, and market trends, there is a growing opportunity to leverage advanced machine learning techniques to address this issue. This project aims to provide a reliable, data-driven solution for house price prediction, enabling stakeholders to make more informed decisions in a fluctuating real estate market.</a:t>
            </a:r>
            <a:endParaRPr sz="2400">
              <a:latin typeface="Times New Roman"/>
              <a:ea typeface="Times New Roman"/>
              <a:cs typeface="Times New Roman"/>
              <a:sym typeface="Times New Roman"/>
            </a:endParaRPr>
          </a:p>
          <a:p>
            <a:pPr indent="0" lvl="0" marL="0" rtl="0" algn="just">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12" name="Google Shape;112;p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Zeroth Review</a:t>
            </a:r>
            <a:endParaRPr/>
          </a:p>
        </p:txBody>
      </p:sp>
      <p:sp>
        <p:nvSpPr>
          <p:cNvPr id="113" name="Google Shape;113;p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14" name="Google Shape;114;p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18" name="Shape 118"/>
        <p:cNvGrpSpPr/>
        <p:nvPr/>
      </p:nvGrpSpPr>
      <p:grpSpPr>
        <a:xfrm>
          <a:off x="0" y="0"/>
          <a:ext cx="0" cy="0"/>
          <a:chOff x="0" y="0"/>
          <a:chExt cx="0" cy="0"/>
        </a:xfrm>
      </p:grpSpPr>
      <p:sp>
        <p:nvSpPr>
          <p:cNvPr id="119" name="Google Shape;119;p4"/>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Existing System</a:t>
            </a:r>
            <a:endParaRPr sz="2800"/>
          </a:p>
        </p:txBody>
      </p:sp>
      <p:sp>
        <p:nvSpPr>
          <p:cNvPr id="120" name="Google Shape;120;p4"/>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1200"/>
              </a:spcBef>
              <a:spcAft>
                <a:spcPts val="1200"/>
              </a:spcAft>
              <a:buNone/>
            </a:pPr>
            <a:r>
              <a:rPr lang="en-IN" sz="2400">
                <a:latin typeface="Times New Roman"/>
                <a:ea typeface="Times New Roman"/>
                <a:cs typeface="Times New Roman"/>
                <a:sym typeface="Times New Roman"/>
              </a:rPr>
              <a:t>Some studies on house price prediction have employed machine learning methods like Linear Regression, Random Forest, Decision Tree, Support Vector Machine (SVM) and Extreme Gradient Boosting (XGBoost) algorithms. Additionally, other research has utilized deep learning </a:t>
            </a:r>
            <a:r>
              <a:rPr lang="en-IN" sz="2400">
                <a:latin typeface="Times New Roman"/>
                <a:ea typeface="Times New Roman"/>
                <a:cs typeface="Times New Roman"/>
                <a:sym typeface="Times New Roman"/>
              </a:rPr>
              <a:t>approaches including Long Short-Term Memory (LSTM) networks and Convolutional</a:t>
            </a:r>
            <a:r>
              <a:rPr lang="en-IN" sz="2400">
                <a:latin typeface="Times New Roman"/>
                <a:ea typeface="Times New Roman"/>
                <a:cs typeface="Times New Roman"/>
                <a:sym typeface="Times New Roman"/>
              </a:rPr>
              <a:t> Neural Networks (CNNs). Recent advancements also incorporate Self-Attention Mechanisms, which enhance the model's ability to capture complex relationships within the data, thereby improving prediction accuracy.</a:t>
            </a:r>
            <a:endParaRPr sz="2400">
              <a:latin typeface="Times New Roman"/>
              <a:ea typeface="Times New Roman"/>
              <a:cs typeface="Times New Roman"/>
              <a:sym typeface="Times New Roman"/>
            </a:endParaRPr>
          </a:p>
        </p:txBody>
      </p:sp>
      <p:sp>
        <p:nvSpPr>
          <p:cNvPr id="121" name="Google Shape;121;p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Zeroth Review</a:t>
            </a:r>
            <a:endParaRPr/>
          </a:p>
        </p:txBody>
      </p:sp>
      <p:sp>
        <p:nvSpPr>
          <p:cNvPr id="122" name="Google Shape;122;p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23" name="Google Shape;123;p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27" name="Shape 127"/>
        <p:cNvGrpSpPr/>
        <p:nvPr/>
      </p:nvGrpSpPr>
      <p:grpSpPr>
        <a:xfrm>
          <a:off x="0" y="0"/>
          <a:ext cx="0" cy="0"/>
          <a:chOff x="0" y="0"/>
          <a:chExt cx="0" cy="0"/>
        </a:xfrm>
      </p:grpSpPr>
      <p:sp>
        <p:nvSpPr>
          <p:cNvPr id="128" name="Google Shape;128;p5"/>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Objectives</a:t>
            </a:r>
            <a:endParaRPr sz="2800"/>
          </a:p>
        </p:txBody>
      </p:sp>
      <p:sp>
        <p:nvSpPr>
          <p:cNvPr id="129" name="Google Shape;129;p5"/>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Clr>
                <a:schemeClr val="dk1"/>
              </a:buClr>
              <a:buSzPts val="1100"/>
              <a:buFont typeface="Arial"/>
              <a:buNone/>
            </a:pPr>
            <a:r>
              <a:rPr lang="en-IN" sz="2400">
                <a:latin typeface="Times New Roman"/>
                <a:ea typeface="Times New Roman"/>
                <a:cs typeface="Times New Roman"/>
                <a:sym typeface="Times New Roman"/>
              </a:rPr>
              <a:t>The primary objective of this project is to develop an advanced machine learning-based platform that predicts house prices with high accuracy by incorporating various data sources, including property size, location, and market trends. In Phase 1, the focus is on building a robust price prediction model using models like LightGBM and CatBoost, combined via a Voting Regressor. Phase 2 will focus on enhancing the model's performance through hyperparameter tuning and providing personalized property recommendations based on predicted prices and user preferences. The end goal is to offer a reliable, user-friendly tool for stakeholders in the real estate market.</a:t>
            </a:r>
            <a:endParaRPr sz="2400">
              <a:latin typeface="Times New Roman"/>
              <a:ea typeface="Times New Roman"/>
              <a:cs typeface="Times New Roman"/>
              <a:sym typeface="Times New Roman"/>
            </a:endParaRPr>
          </a:p>
          <a:p>
            <a:pPr indent="457200" lvl="0" marL="0" rtl="0" algn="just">
              <a:spcBef>
                <a:spcPts val="1200"/>
              </a:spcBef>
              <a:spcAft>
                <a:spcPts val="0"/>
              </a:spcAft>
              <a:buSzPts val="3000"/>
              <a:buNone/>
            </a:pPr>
            <a:r>
              <a:t/>
            </a:r>
            <a:endParaRPr sz="2400">
              <a:solidFill>
                <a:srgbClr val="000000"/>
              </a:solidFill>
              <a:latin typeface="Times New Roman"/>
              <a:ea typeface="Times New Roman"/>
              <a:cs typeface="Times New Roman"/>
              <a:sym typeface="Times New Roman"/>
            </a:endParaRPr>
          </a:p>
        </p:txBody>
      </p:sp>
      <p:sp>
        <p:nvSpPr>
          <p:cNvPr id="130" name="Google Shape;130;p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Zeroth Review</a:t>
            </a:r>
            <a:endParaRPr/>
          </a:p>
        </p:txBody>
      </p:sp>
      <p:sp>
        <p:nvSpPr>
          <p:cNvPr id="131" name="Google Shape;131;p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32" name="Google Shape;132;p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36" name="Shape 136"/>
        <p:cNvGrpSpPr/>
        <p:nvPr/>
      </p:nvGrpSpPr>
      <p:grpSpPr>
        <a:xfrm>
          <a:off x="0" y="0"/>
          <a:ext cx="0" cy="0"/>
          <a:chOff x="0" y="0"/>
          <a:chExt cx="0" cy="0"/>
        </a:xfrm>
      </p:grpSpPr>
      <p:sp>
        <p:nvSpPr>
          <p:cNvPr id="137" name="Google Shape;137;p6"/>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Abstract</a:t>
            </a:r>
            <a:endParaRPr sz="2800"/>
          </a:p>
        </p:txBody>
      </p:sp>
      <p:sp>
        <p:nvSpPr>
          <p:cNvPr id="138" name="Google Shape;138;p6"/>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spcBef>
                <a:spcPts val="600"/>
              </a:spcBef>
              <a:spcAft>
                <a:spcPts val="0"/>
              </a:spcAft>
              <a:buClr>
                <a:schemeClr val="dk1"/>
              </a:buClr>
              <a:buSzPts val="3000"/>
              <a:buFont typeface="Arial"/>
              <a:buNone/>
            </a:pPr>
            <a:r>
              <a:rPr lang="en-IN" sz="2400">
                <a:latin typeface="Times New Roman"/>
                <a:ea typeface="Times New Roman"/>
                <a:cs typeface="Times New Roman"/>
                <a:sym typeface="Times New Roman"/>
              </a:rPr>
              <a:t>This project aims to develop a machine learning-based platform for predicting house prices, leveraging diverse datasets that include property features, geographical data, and market trends. In Phase 1, a Voting Regressor combining LightGBM and CatBoost models is implemented to predict house prices accurately. The platform uses input parameters such as the number of bedrooms, living area, location, and additional external factors like nearby amenities and market trends. Phase 2 will focus on optimizing the model’s performance through hyperparameter tuning and integrating a recommendation system to suggest properties based on user preferences. Ultimately, the project seeks to offer valuable insights for homeowners, investors, and developers, facilitating informed decisions in the dynamic real estate market.</a:t>
            </a:r>
            <a:endParaRPr sz="2400">
              <a:latin typeface="Times New Roman"/>
              <a:ea typeface="Times New Roman"/>
              <a:cs typeface="Times New Roman"/>
              <a:sym typeface="Times New Roman"/>
            </a:endParaRPr>
          </a:p>
          <a:p>
            <a:pPr indent="0" lvl="0" marL="0" rtl="0" algn="just">
              <a:spcBef>
                <a:spcPts val="600"/>
              </a:spcBef>
              <a:spcAft>
                <a:spcPts val="0"/>
              </a:spcAft>
              <a:buSzPts val="3000"/>
              <a:buNone/>
            </a:pPr>
            <a:r>
              <a:t/>
            </a:r>
            <a:endParaRPr sz="2400">
              <a:solidFill>
                <a:srgbClr val="000000"/>
              </a:solidFill>
              <a:latin typeface="Times New Roman"/>
              <a:ea typeface="Times New Roman"/>
              <a:cs typeface="Times New Roman"/>
              <a:sym typeface="Times New Roman"/>
            </a:endParaRPr>
          </a:p>
        </p:txBody>
      </p:sp>
      <p:sp>
        <p:nvSpPr>
          <p:cNvPr id="139" name="Google Shape;139;p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Zeroth Review</a:t>
            </a:r>
            <a:endParaRPr/>
          </a:p>
        </p:txBody>
      </p:sp>
      <p:sp>
        <p:nvSpPr>
          <p:cNvPr id="140" name="Google Shape;140;p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41" name="Google Shape;141;p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7"/>
          <p:cNvSpPr txBox="1"/>
          <p:nvPr>
            <p:ph type="title"/>
          </p:nvPr>
        </p:nvSpPr>
        <p:spPr>
          <a:xfrm>
            <a:off x="711200" y="3168074"/>
            <a:ext cx="10668000" cy="1216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IN" sz="4000">
                <a:solidFill>
                  <a:srgbClr val="FF0000"/>
                </a:solidFill>
              </a:rPr>
              <a:t>Thank You</a:t>
            </a:r>
            <a:endParaRPr/>
          </a:p>
        </p:txBody>
      </p:sp>
      <p:sp>
        <p:nvSpPr>
          <p:cNvPr id="147" name="Google Shape;147;p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48" name="Google Shape;148;p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49" name="Google Shape;149;p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Zeroth Review</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2023-08-03T04:32:32Z</dcterms:created>
  <dc:creator>DURAI MURUGAN N</dc:creator>
</cp:coreProperties>
</file>