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Arial Black" panose="020B0A04020102020204" pitchFamily="34" charset="0"/>
      <p:bold r:id="rId26"/>
    </p:embeddedFont>
    <p:embeddedFont>
      <p:font typeface="Book Antiqua" panose="020406020503050303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Lato" panose="020B0604020202020204" charset="0"/>
      <p:regular r:id="rId35"/>
      <p:bold r:id="rId36"/>
      <p:italic r:id="rId37"/>
      <p:boldItalic r:id="rId38"/>
    </p:embeddedFont>
    <p:embeddedFont>
      <p:font typeface="Libre Baskerville" panose="020B0604020202020204"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snapToGrid="0">
      <p:cViewPr varScale="1">
        <p:scale>
          <a:sx n="79" d="100"/>
          <a:sy n="79" d="100"/>
        </p:scale>
        <p:origin x="170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5f10e7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5f10e7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5f10e73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5f10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5f10e73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5f10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55f10e73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55f10e7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55f10e73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55f10e7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5f10e73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5f10e7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5f10e73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5f10e7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5f10e73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55f10e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55f10e73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55f10e7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55f10e73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55f10e7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5f10e73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5f10e7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55f10e73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55f10e7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5f10e73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5f10e73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55f10e7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55f10e7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55f10e7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55f10e7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5f10e73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5f10e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5f10e7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5f10e7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5f10e73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5f10e7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462863" y="959843"/>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dirty="0">
                <a:latin typeface="Book Antiqua"/>
                <a:ea typeface="Book Antiqua"/>
                <a:cs typeface="Book Antiqua"/>
                <a:sym typeface="Book Antiqua"/>
              </a:rPr>
              <a:t>DEPARTMENT OF ELECTRONICS AND COMMUNICATION ENGINEERING</a:t>
            </a:r>
            <a:endParaRPr dirty="0"/>
          </a:p>
        </p:txBody>
      </p:sp>
      <p:sp>
        <p:nvSpPr>
          <p:cNvPr id="85" name="Google Shape;85;p13"/>
          <p:cNvSpPr txBox="1">
            <a:spLocks noGrp="1"/>
          </p:cNvSpPr>
          <p:nvPr>
            <p:ph type="subTitle" idx="1"/>
          </p:nvPr>
        </p:nvSpPr>
        <p:spPr>
          <a:xfrm>
            <a:off x="-3260106" y="4207163"/>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sym typeface="Book Antiqua"/>
              </a:rPr>
              <a:t>                                                                               211321106002 : </a:t>
            </a:r>
            <a:r>
              <a:rPr lang="en-US" sz="2000" b="1">
                <a:latin typeface="Times New Roman"/>
                <a:cs typeface="Times New Roman"/>
                <a:sym typeface="Times New Roman"/>
              </a:rPr>
              <a:t>B.MADHUMITHA</a:t>
            </a:r>
            <a:endParaRPr lang="en-US" sz="2000" dirty="0">
              <a:latin typeface="Times New Roman"/>
              <a:ea typeface="Times New Roman"/>
              <a:cs typeface="Times New Roman"/>
              <a:sym typeface="Times New Roman"/>
            </a:endParaRPr>
          </a:p>
        </p:txBody>
      </p:sp>
      <p:sp>
        <p:nvSpPr>
          <p:cNvPr id="87" name="Google Shape;87;p13"/>
          <p:cNvSpPr txBox="1"/>
          <p:nvPr/>
        </p:nvSpPr>
        <p:spPr>
          <a:xfrm>
            <a:off x="2853904" y="2545367"/>
            <a:ext cx="67109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dirty="0">
                <a:solidFill>
                  <a:schemeClr val="dk1"/>
                </a:solidFill>
                <a:latin typeface="Book Antiqua"/>
                <a:ea typeface="Book Antiqua"/>
                <a:cs typeface="Book Antiqua"/>
                <a:sym typeface="Book Antiqua"/>
              </a:rPr>
              <a:t>MARKET BASKET INSIGHTS</a:t>
            </a:r>
            <a:endParaRPr dirty="0"/>
          </a:p>
        </p:txBody>
      </p:sp>
      <p:cxnSp>
        <p:nvCxnSpPr>
          <p:cNvPr id="3" name="Straight Connector 2">
            <a:extLst>
              <a:ext uri="{FF2B5EF4-FFF2-40B4-BE49-F238E27FC236}">
                <a16:creationId xmlns:a16="http://schemas.microsoft.com/office/drawing/2014/main" id="{BE818E48-E939-41EF-ABBF-0123E8CFD1C8}"/>
              </a:ext>
            </a:extLst>
          </p:cNvPr>
          <p:cNvCxnSpPr/>
          <p:nvPr/>
        </p:nvCxnSpPr>
        <p:spPr>
          <a:xfrm>
            <a:off x="439838" y="439838"/>
            <a:ext cx="0" cy="600726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4082719-59EE-4446-A0C6-A7F3B947EFB1}"/>
              </a:ext>
            </a:extLst>
          </p:cNvPr>
          <p:cNvCxnSpPr/>
          <p:nvPr/>
        </p:nvCxnSpPr>
        <p:spPr>
          <a:xfrm>
            <a:off x="451413" y="451413"/>
            <a:ext cx="111348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8E74BA2-0DCB-40D0-8476-68B13FE17D90}"/>
              </a:ext>
            </a:extLst>
          </p:cNvPr>
          <p:cNvCxnSpPr>
            <a:cxnSpLocks/>
          </p:cNvCxnSpPr>
          <p:nvPr/>
        </p:nvCxnSpPr>
        <p:spPr>
          <a:xfrm>
            <a:off x="11574684" y="439838"/>
            <a:ext cx="104172" cy="583364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0951D77-0A71-499B-8A99-47570FF84D03}"/>
              </a:ext>
            </a:extLst>
          </p:cNvPr>
          <p:cNvCxnSpPr/>
          <p:nvPr/>
        </p:nvCxnSpPr>
        <p:spPr>
          <a:xfrm flipH="1">
            <a:off x="439838" y="6296628"/>
            <a:ext cx="11300749" cy="109959"/>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838200" y="1825625"/>
            <a:ext cx="10515600" cy="4960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838200" y="1825625"/>
            <a:ext cx="10515600" cy="48720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Arial"/>
                <a:ea typeface="Arial"/>
                <a:cs typeface="Arial"/>
                <a:sym typeface="Arial"/>
              </a:rPr>
              <a:t>CODE: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pandas as pd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apriori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association_rules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Sample transaction dataset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 = pd.DataFrame(data)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Convert items into one-hot encoded format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df_encoded = pd.get_dummies(pd.DataFrame(df['Items'].values.tolist()).stack()).sum(level=0)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Apply Apriori algorithm to find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 itemsets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min_support = 0.4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frequent_itemsets = apriori(df_encoded, min_support=min_support, use_colnames=True)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Generate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min_confidence = 0.7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rules = association_rules(frequent_itemsets, metric="confidence", min_threshold=min_confidence)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Display frequent itemsets and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 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print(frequent_itemsets)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Font typeface="Arial"/>
              <a:buNone/>
            </a:pPr>
            <a:r>
              <a:rPr lang="en-US" b="1">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marL="0" lvl="0" indent="0" algn="ctr" rtl="0">
              <a:spcBef>
                <a:spcPts val="0"/>
              </a:spcBef>
              <a:spcAft>
                <a:spcPts val="0"/>
              </a:spcAft>
              <a:buNone/>
            </a:pPr>
            <a:endParaRPr/>
          </a:p>
        </p:txBody>
      </p:sp>
      <p:sp>
        <p:nvSpPr>
          <p:cNvPr id="164" name="Google Shape;164;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Frequent Itemsets</a:t>
            </a: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marL="342900" lvl="0" indent="-254000" algn="l" rtl="0">
              <a:lnSpc>
                <a:spcPct val="100000"/>
              </a:lnSpc>
              <a:spcBef>
                <a:spcPts val="0"/>
              </a:spcBef>
              <a:spcAft>
                <a:spcPts val="0"/>
              </a:spcAft>
              <a:buClr>
                <a:schemeClr val="dk1"/>
              </a:buClr>
              <a:buSzPts val="1400"/>
              <a:buFont typeface="Arial"/>
              <a:buNone/>
            </a:pPr>
            <a:endParaRPr sz="1400">
              <a:latin typeface="Arial"/>
              <a:ea typeface="Arial"/>
              <a:cs typeface="Arial"/>
              <a:sym typeface="Arial"/>
            </a:endParaRPr>
          </a:p>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br>
              <a:rPr lang="en-US">
                <a:latin typeface="Arial"/>
                <a:ea typeface="Arial"/>
                <a:cs typeface="Arial"/>
                <a:sym typeface="Arial"/>
              </a:rPr>
            </a:br>
            <a:endParaRPr/>
          </a:p>
        </p:txBody>
      </p:sp>
      <p:sp>
        <p:nvSpPr>
          <p:cNvPr id="170" name="Google Shape;170;p27"/>
          <p:cNvSpPr txBox="1">
            <a:spLocks noGrp="1"/>
          </p:cNvSpPr>
          <p:nvPr>
            <p:ph type="body" idx="1"/>
          </p:nvPr>
        </p:nvSpPr>
        <p:spPr>
          <a:xfrm>
            <a:off x="5183188" y="987425"/>
            <a:ext cx="6172200" cy="487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DIAGRAM</a:t>
            </a:r>
            <a:endParaRPr/>
          </a:p>
        </p:txBody>
      </p:sp>
      <p:sp>
        <p:nvSpPr>
          <p:cNvPr id="171" name="Google Shape;171;p27"/>
          <p:cNvSpPr txBox="1">
            <a:spLocks noGrp="1"/>
          </p:cNvSpPr>
          <p:nvPr>
            <p:ph type="body" idx="2"/>
          </p:nvPr>
        </p:nvSpPr>
        <p:spPr>
          <a:xfrm>
            <a:off x="839788" y="2057400"/>
            <a:ext cx="3932100" cy="38115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marL="0" lvl="0" indent="0" algn="l" rtl="0">
              <a:spcBef>
                <a:spcPts val="1000"/>
              </a:spcBef>
              <a:spcAft>
                <a:spcPts val="0"/>
              </a:spcAft>
              <a:buNone/>
            </a:pPr>
            <a:endParaRPr/>
          </a:p>
        </p:txBody>
      </p:sp>
      <p:pic>
        <p:nvPicPr>
          <p:cNvPr id="172" name="Google Shape;172;p27"/>
          <p:cNvPicPr preferRelativeResize="0"/>
          <p:nvPr/>
        </p:nvPicPr>
        <p:blipFill rotWithShape="1">
          <a:blip r:embed="rId3">
            <a:alphaModFix/>
          </a:blip>
          <a:srcRect/>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28600" algn="just" rtl="0">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lang="en-US" i="1">
                <a:solidFill>
                  <a:srgbClr val="222222"/>
                </a:solidFill>
                <a:latin typeface="Lato"/>
                <a:ea typeface="Lato"/>
                <a:cs typeface="Lato"/>
                <a:sym typeface="Lato"/>
              </a:rPr>
              <a:t>to predict the probability of items that are being bought together by customers.”</a:t>
            </a:r>
            <a:endParaRPr/>
          </a:p>
          <a:p>
            <a:pPr marL="0" lvl="0" indent="0" algn="just" rtl="0">
              <a:spcBef>
                <a:spcPts val="1000"/>
              </a:spcBef>
              <a:spcAft>
                <a:spcPts val="0"/>
              </a:spcAft>
              <a:buClr>
                <a:schemeClr val="dk1"/>
              </a:buClr>
              <a:buSzPts val="2800"/>
              <a:buFont typeface="Arial"/>
              <a:buNone/>
            </a:pP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AIS</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marL="228600" lvl="0" indent="-5080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22222"/>
              </a:buClr>
              <a:buSzPts val="2000"/>
              <a:buFont typeface="Arial Black"/>
              <a:buNone/>
            </a:pPr>
            <a:r>
              <a:rPr lang="en-US" sz="2600" b="1">
                <a:solidFill>
                  <a:srgbClr val="222222"/>
                </a:solidFill>
                <a:latin typeface="Book Antiqua"/>
                <a:ea typeface="Book Antiqua"/>
                <a:cs typeface="Book Antiqua"/>
                <a:sym typeface="Book Antiqua"/>
              </a:rPr>
              <a:t>Implementing Market Basket Analysis Using the Apriori Method</a:t>
            </a:r>
            <a:br>
              <a:rPr lang="en-US" sz="2600" b="1">
                <a:solidFill>
                  <a:srgbClr val="222222"/>
                </a:solidFill>
                <a:latin typeface="Book Antiqua"/>
                <a:ea typeface="Book Antiqua"/>
                <a:cs typeface="Book Antiqua"/>
                <a:sym typeface="Book Antiqua"/>
              </a:rPr>
            </a:br>
            <a:endParaRPr sz="5000" b="1">
              <a:latin typeface="Book Antiqua"/>
              <a:ea typeface="Book Antiqua"/>
              <a:cs typeface="Book Antiqua"/>
              <a:sym typeface="Book Antiqua"/>
            </a:endParaRPr>
          </a:p>
        </p:txBody>
      </p:sp>
      <p:sp>
        <p:nvSpPr>
          <p:cNvPr id="184" name="Google Shape;184;p29"/>
          <p:cNvSpPr txBox="1">
            <a:spLocks noGrp="1"/>
          </p:cNvSpPr>
          <p:nvPr>
            <p:ph type="body" idx="1"/>
          </p:nvPr>
        </p:nvSpPr>
        <p:spPr>
          <a:xfrm>
            <a:off x="838200" y="1340300"/>
            <a:ext cx="10515600" cy="50484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lang="en-US" b="1" i="1">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marL="0" lvl="0" indent="0" algn="l" rtl="0">
              <a:spcBef>
                <a:spcPts val="0"/>
              </a:spcBef>
              <a:spcAft>
                <a:spcPts val="0"/>
              </a:spcAft>
              <a:buNone/>
            </a:pPr>
            <a:br>
              <a:rPr lang="en-US">
                <a:solidFill>
                  <a:srgbClr val="222222"/>
                </a:solidFill>
                <a:latin typeface="Lato"/>
                <a:ea typeface="Lato"/>
                <a:cs typeface="Lato"/>
                <a:sym typeface="Lato"/>
              </a:rPr>
            </a:b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a:solidFill>
                <a:srgbClr val="9AA5CE"/>
              </a:solidFill>
              <a:latin typeface="Arial"/>
              <a:ea typeface="Arial"/>
              <a:cs typeface="Arial"/>
              <a:sym typeface="Arial"/>
            </a:endParaRPr>
          </a:p>
          <a:p>
            <a:pPr marL="0" lvl="0" indent="0" algn="l" rtl="0">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lang="en-US" i="1">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marL="0" lvl="0" indent="0" algn="l" rtl="0">
              <a:spcBef>
                <a:spcPts val="0"/>
              </a:spcBef>
              <a:spcAft>
                <a:spcPts val="0"/>
              </a:spcAft>
              <a:buClr>
                <a:srgbClr val="222222"/>
              </a:buClr>
              <a:buSzPct val="71428"/>
              <a:buFont typeface="Arial Black"/>
              <a:buNone/>
            </a:pP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Font typeface="Arial"/>
              <a:buNone/>
            </a:pPr>
            <a:r>
              <a:rPr lang="en-US"/>
              <a:t> 0                  1            2   ...               17       18         19</a:t>
            </a:r>
            <a:endParaRPr/>
          </a:p>
          <a:p>
            <a:pPr marL="0" lvl="0" indent="0" algn="l" rtl="0">
              <a:spcBef>
                <a:spcPts val="1000"/>
              </a:spcBef>
              <a:spcAft>
                <a:spcPts val="0"/>
              </a:spcAft>
              <a:buClr>
                <a:schemeClr val="dk1"/>
              </a:buClr>
              <a:buSzPct val="100000"/>
              <a:buFont typeface="Arial"/>
              <a:buNone/>
            </a:pPr>
            <a:r>
              <a:rPr lang="en-US"/>
              <a:t>0            shrimp            almonds      avocado  ...  frozen smoothie  spinach  olive oil</a:t>
            </a:r>
            <a:endParaRPr/>
          </a:p>
          <a:p>
            <a:pPr marL="0" lvl="0" indent="0" algn="l" rtl="0">
              <a:spcBef>
                <a:spcPts val="1000"/>
              </a:spcBef>
              <a:spcAft>
                <a:spcPts val="0"/>
              </a:spcAft>
              <a:buClr>
                <a:schemeClr val="dk1"/>
              </a:buClr>
              <a:buSzPct val="100000"/>
              <a:buFont typeface="Arial"/>
              <a:buNone/>
            </a:pPr>
            <a:r>
              <a:rPr lang="en-US"/>
              <a:t>1           burgers          meatballs         eggs  ...              NaN      NaN        NaN</a:t>
            </a:r>
            <a:endParaRPr/>
          </a:p>
          <a:p>
            <a:pPr marL="0" lvl="0" indent="0" algn="l" rtl="0">
              <a:spcBef>
                <a:spcPts val="1000"/>
              </a:spcBef>
              <a:spcAft>
                <a:spcPts val="0"/>
              </a:spcAft>
              <a:buClr>
                <a:schemeClr val="dk1"/>
              </a:buClr>
              <a:buSzPct val="100000"/>
              <a:buFont typeface="Arial"/>
              <a:buNone/>
            </a:pPr>
            <a:r>
              <a:rPr lang="en-US"/>
              <a:t>2           chutney                NaN          NaN  ...              NaN      NaN        NaN</a:t>
            </a:r>
            <a:endParaRPr/>
          </a:p>
          <a:p>
            <a:pPr marL="0" lvl="0" indent="0" algn="l" rtl="0">
              <a:spcBef>
                <a:spcPts val="1000"/>
              </a:spcBef>
              <a:spcAft>
                <a:spcPts val="0"/>
              </a:spcAft>
              <a:buClr>
                <a:schemeClr val="dk1"/>
              </a:buClr>
              <a:buSzPct val="100000"/>
              <a:buFont typeface="Arial"/>
              <a:buNone/>
            </a:pPr>
            <a:r>
              <a:rPr lang="en-US"/>
              <a:t>3            turkey            avocado          NaN  ...              NaN      NaN        NaN</a:t>
            </a:r>
            <a:endParaRPr/>
          </a:p>
          <a:p>
            <a:pPr marL="0" lvl="0" indent="0" algn="l" rtl="0">
              <a:spcBef>
                <a:spcPts val="1000"/>
              </a:spcBef>
              <a:spcAft>
                <a:spcPts val="0"/>
              </a:spcAft>
              <a:buClr>
                <a:schemeClr val="dk1"/>
              </a:buClr>
              <a:buSzPct val="100000"/>
              <a:buFont typeface="Arial"/>
              <a:buNone/>
            </a:pPr>
            <a:r>
              <a:rPr lang="en-US"/>
              <a:t>4     mineral water               milk   energy bar  ...              NaN      NaN        NaN</a:t>
            </a:r>
            <a:endParaRPr/>
          </a:p>
          <a:p>
            <a:pPr marL="0" lvl="0" indent="0" algn="l" rtl="0">
              <a:spcBef>
                <a:spcPts val="1000"/>
              </a:spcBef>
              <a:spcAft>
                <a:spcPts val="0"/>
              </a:spcAft>
              <a:buClr>
                <a:schemeClr val="dk1"/>
              </a:buClr>
              <a:buSzPct val="100000"/>
              <a:buFont typeface="Arial"/>
              <a:buNone/>
            </a:pPr>
            <a:r>
              <a:rPr lang="en-US"/>
              <a:t>...             ...                ...          ...  ...              ...      ...        ...</a:t>
            </a:r>
            <a:endParaRPr/>
          </a:p>
          <a:p>
            <a:pPr marL="0" lvl="0" indent="0" algn="l" rtl="0">
              <a:spcBef>
                <a:spcPts val="1000"/>
              </a:spcBef>
              <a:spcAft>
                <a:spcPts val="0"/>
              </a:spcAft>
              <a:buClr>
                <a:schemeClr val="dk1"/>
              </a:buClr>
              <a:buSzPct val="100000"/>
              <a:buFont typeface="Arial"/>
              <a:buNone/>
            </a:pPr>
            <a:r>
              <a:rPr lang="en-US"/>
              <a:t>7496         butter         light mayo  fresh bread  ...              NaN      NaN        NaN</a:t>
            </a:r>
            <a:endParaRPr/>
          </a:p>
          <a:p>
            <a:pPr marL="0" lvl="0" indent="0" algn="l" rtl="0">
              <a:spcBef>
                <a:spcPts val="1000"/>
              </a:spcBef>
              <a:spcAft>
                <a:spcPts val="0"/>
              </a:spcAft>
              <a:buClr>
                <a:schemeClr val="dk1"/>
              </a:buClr>
              <a:buSzPct val="100000"/>
              <a:buFont typeface="Arial"/>
              <a:buNone/>
            </a:pPr>
            <a:r>
              <a:rPr lang="en-US"/>
              <a:t>7497        burgers  frozen vegetables         eggs  ...              NaN      NaN        NaN</a:t>
            </a:r>
            <a:endParaRPr/>
          </a:p>
          <a:p>
            <a:pPr marL="0" lvl="0" indent="0" algn="l" rtl="0">
              <a:spcBef>
                <a:spcPts val="1000"/>
              </a:spcBef>
              <a:spcAft>
                <a:spcPts val="0"/>
              </a:spcAft>
              <a:buClr>
                <a:schemeClr val="dk1"/>
              </a:buClr>
              <a:buSzPct val="100000"/>
              <a:buFont typeface="Arial"/>
              <a:buNone/>
            </a:pPr>
            <a:r>
              <a:rPr lang="en-US"/>
              <a:t>7498        chicken                NaN          NaN  ...              NaN      NaN        NaN</a:t>
            </a:r>
            <a:endParaRPr/>
          </a:p>
          <a:p>
            <a:pPr marL="0" lvl="0" indent="0" algn="l" rtl="0">
              <a:spcBef>
                <a:spcPts val="1000"/>
              </a:spcBef>
              <a:spcAft>
                <a:spcPts val="0"/>
              </a:spcAft>
              <a:buClr>
                <a:schemeClr val="dk1"/>
              </a:buClr>
              <a:buSzPct val="100000"/>
              <a:buFont typeface="Arial"/>
              <a:buNone/>
            </a:pPr>
            <a:r>
              <a:rPr lang="en-US"/>
              <a:t>7499       escalope          green tea          NaN  ...              NaN      NaN        NaN</a:t>
            </a:r>
            <a:endParaRPr/>
          </a:p>
          <a:p>
            <a:pPr marL="0" lvl="0" indent="0" algn="l" rtl="0">
              <a:spcBef>
                <a:spcPts val="1000"/>
              </a:spcBef>
              <a:spcAft>
                <a:spcPts val="0"/>
              </a:spcAft>
              <a:buClr>
                <a:schemeClr val="dk1"/>
              </a:buClr>
              <a:buSzPct val="100000"/>
              <a:buFont typeface="Arial"/>
              <a:buNone/>
            </a:pPr>
            <a:r>
              <a:rPr lang="en-US"/>
              <a:t>7500           eggs    frozen smoothie  yogurt cake  ...              NaN      NaN        NaN</a:t>
            </a:r>
            <a:endParaRPr/>
          </a:p>
          <a:p>
            <a:pPr marL="228600" lvl="0" indent="-104140" algn="l" rtl="0">
              <a:spcBef>
                <a:spcPts val="1000"/>
              </a:spcBef>
              <a:spcAft>
                <a:spcPts val="0"/>
              </a:spcAft>
              <a:buClr>
                <a:schemeClr val="dk1"/>
              </a:buClr>
              <a:buSzPct val="100000"/>
              <a:buFont typeface="Arial"/>
              <a:buNone/>
            </a:pPr>
            <a:endParaRPr/>
          </a:p>
          <a:p>
            <a:pPr marL="0" lvl="0" indent="0" algn="l" rtl="0">
              <a:spcBef>
                <a:spcPts val="1000"/>
              </a:spcBef>
              <a:spcAft>
                <a:spcPts val="0"/>
              </a:spcAft>
              <a:buClr>
                <a:schemeClr val="dk1"/>
              </a:buClr>
              <a:buSzPct val="100000"/>
              <a:buFont typeface="Arial"/>
              <a:buNone/>
            </a:pPr>
            <a:r>
              <a:rPr lang="en-US"/>
              <a:t>[7501 rows x 20 columns]</a:t>
            </a: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EXAMPLE : TOTAL ANALYSIS FOR DATASET </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31" descr="Market Basket Analysis Dashboard in Power BI | by Jacky Ogingo | Medium"/>
          <p:cNvPicPr preferRelativeResize="0"/>
          <p:nvPr/>
        </p:nvPicPr>
        <p:blipFill rotWithShape="1">
          <a:blip r:embed="rId3">
            <a:alphaModFix/>
          </a:blip>
          <a:srcRect/>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PROBLEM DEFINITION</a:t>
            </a:r>
            <a:endParaRPr dirty="0"/>
          </a:p>
        </p:txBody>
      </p:sp>
      <p:sp>
        <p:nvSpPr>
          <p:cNvPr id="93" name="Google Shape;93;p14"/>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374151"/>
              </a:buClr>
              <a:buSzPct val="100000"/>
              <a:buChar char="•"/>
            </a:pPr>
            <a:r>
              <a:rPr lang="en-US" sz="3000" b="0" i="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marL="228600" lvl="0" indent="-228600" algn="l" rtl="0">
              <a:lnSpc>
                <a:spcPct val="90000"/>
              </a:lnSpc>
              <a:spcBef>
                <a:spcPts val="1000"/>
              </a:spcBef>
              <a:spcAft>
                <a:spcPts val="0"/>
              </a:spcAft>
              <a:buClr>
                <a:srgbClr val="374151"/>
              </a:buClr>
              <a:buSzPct val="100000"/>
              <a:buChar char="•"/>
            </a:pPr>
            <a:r>
              <a:rPr lang="en-US" sz="3000" b="1" i="0">
                <a:solidFill>
                  <a:srgbClr val="374151"/>
                </a:solidFill>
                <a:latin typeface="Times New Roman"/>
                <a:ea typeface="Times New Roman"/>
                <a:cs typeface="Times New Roman"/>
                <a:sym typeface="Times New Roman"/>
              </a:rPr>
              <a:t>Problem:</a:t>
            </a:r>
            <a:r>
              <a:rPr lang="en-US" sz="3000" b="0" i="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a:solidFill>
                  <a:srgbClr val="374151"/>
                </a:solidFill>
                <a:latin typeface="Times New Roman"/>
                <a:ea typeface="Times New Roman"/>
                <a:cs typeface="Times New Roman"/>
                <a:sym typeface="Times New Roman"/>
              </a:rPr>
              <a:t>goal</a:t>
            </a:r>
            <a:r>
              <a:rPr lang="en-US" sz="3000" b="0" i="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03" name="Google Shape;203;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204" name="Google Shape;204;p32"/>
          <p:cNvPicPr preferRelativeResize="0"/>
          <p:nvPr/>
        </p:nvPicPr>
        <p:blipFill rotWithShape="1">
          <a:blip r:embed="rId3">
            <a:alphaModFix/>
          </a:blip>
          <a:srcRect/>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Clr>
                <a:schemeClr val="dk1"/>
              </a:buClr>
              <a:buSzPts val="1800"/>
              <a:buFont typeface="Arial"/>
              <a:buNone/>
            </a:pPr>
            <a:r>
              <a:rPr lang="en-US"/>
              <a:t>customer purchase patterns</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Clr>
                <a:schemeClr val="dk1"/>
              </a:buClr>
              <a:buSzPts val="1800"/>
              <a:buFont typeface="Arial"/>
              <a:buNone/>
            </a:pPr>
            <a:endParaRPr/>
          </a:p>
          <a:p>
            <a:pPr marL="0" lvl="0" indent="0" algn="l" rtl="0">
              <a:spcBef>
                <a:spcPts val="1000"/>
              </a:spcBef>
              <a:spcAft>
                <a:spcPts val="0"/>
              </a:spcAft>
              <a:buNone/>
            </a:pPr>
            <a:endParaRPr/>
          </a:p>
        </p:txBody>
      </p:sp>
      <p:pic>
        <p:nvPicPr>
          <p:cNvPr id="211" name="Google Shape;211;p33"/>
          <p:cNvPicPr preferRelativeResize="0"/>
          <p:nvPr/>
        </p:nvPicPr>
        <p:blipFill rotWithShape="1">
          <a:blip r:embed="rId3">
            <a:alphaModFix/>
          </a:blip>
          <a:srcRect/>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988827" y="159820"/>
            <a:ext cx="104500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                 CONCLUSION</a:t>
            </a:r>
            <a:endParaRPr/>
          </a:p>
        </p:txBody>
      </p:sp>
      <p:sp>
        <p:nvSpPr>
          <p:cNvPr id="217" name="Google Shape;217;p34"/>
          <p:cNvSpPr txBox="1">
            <a:spLocks noGrp="1"/>
          </p:cNvSpPr>
          <p:nvPr>
            <p:ph type="body" idx="1"/>
          </p:nvPr>
        </p:nvSpPr>
        <p:spPr>
          <a:xfrm>
            <a:off x="838199" y="1485383"/>
            <a:ext cx="10515600" cy="48197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73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OBJECTIVES</a:t>
            </a:r>
            <a:endParaRPr/>
          </a:p>
        </p:txBody>
      </p:sp>
      <p:sp>
        <p:nvSpPr>
          <p:cNvPr id="99" name="Google Shape;99;p15"/>
          <p:cNvSpPr txBox="1">
            <a:spLocks noGrp="1"/>
          </p:cNvSpPr>
          <p:nvPr>
            <p:ph type="body" idx="1"/>
          </p:nvPr>
        </p:nvSpPr>
        <p:spPr>
          <a:xfrm>
            <a:off x="637953" y="1403498"/>
            <a:ext cx="11121656" cy="52807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Association Rule Mining:</a:t>
            </a:r>
            <a:r>
              <a:rPr lang="en-US" b="0" i="0">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Recommendation:</a:t>
            </a:r>
            <a:r>
              <a:rPr lang="en-US" b="0" i="0">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Market Basket Analysis:</a:t>
            </a:r>
            <a:r>
              <a:rPr lang="en-US" b="0" i="0">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Inventory Management:</a:t>
            </a:r>
            <a:r>
              <a:rPr lang="en-US" b="0" i="0">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Customer Segmentation:</a:t>
            </a:r>
            <a:r>
              <a:rPr lang="en-US" b="0" i="0">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marL="228600" lvl="0" indent="-77470" algn="l" rtl="0">
              <a:lnSpc>
                <a:spcPct val="90000"/>
              </a:lnSpc>
              <a:spcBef>
                <a:spcPts val="1000"/>
              </a:spcBef>
              <a:spcAft>
                <a:spcPts val="0"/>
              </a:spcAft>
              <a:buClr>
                <a:schemeClr val="dk1"/>
              </a:buClr>
              <a:buSzPct val="100000"/>
              <a:buFont typeface="Calibri"/>
              <a:buNone/>
            </a:pPr>
            <a:endParaRPr b="0" i="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Book Antiqua"/>
                <a:ea typeface="Book Antiqua"/>
                <a:cs typeface="Book Antiqua"/>
                <a:sym typeface="Book Antiqua"/>
              </a:rPr>
              <a:t>INTEGRATION APPROACH</a:t>
            </a:r>
            <a:endParaRPr>
              <a:latin typeface="Book Antiqua"/>
              <a:ea typeface="Book Antiqua"/>
              <a:cs typeface="Book Antiqua"/>
              <a:sym typeface="Book Antiqua"/>
            </a:endParaRPr>
          </a:p>
          <a:p>
            <a:pPr marL="0" lvl="0" indent="0" algn="ctr" rtl="0">
              <a:spcBef>
                <a:spcPts val="0"/>
              </a:spcBef>
              <a:spcAft>
                <a:spcPts val="0"/>
              </a:spcAft>
              <a:buNone/>
            </a:pPr>
            <a:endParaRPr>
              <a:latin typeface="Book Antiqua"/>
              <a:ea typeface="Book Antiqua"/>
              <a:cs typeface="Book Antiqua"/>
              <a:sym typeface="Book Antiqua"/>
            </a:endParaRPr>
          </a:p>
        </p:txBody>
      </p:sp>
      <p:sp>
        <p:nvSpPr>
          <p:cNvPr id="105" name="Google Shape;105;p16"/>
          <p:cNvSpPr txBox="1">
            <a:spLocks noGrp="1"/>
          </p:cNvSpPr>
          <p:nvPr>
            <p:ph type="body" idx="1"/>
          </p:nvPr>
        </p:nvSpPr>
        <p:spPr>
          <a:xfrm>
            <a:off x="838200" y="1373625"/>
            <a:ext cx="10515600" cy="5676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endParaRPr>
              <a:latin typeface="Book Antiqua"/>
              <a:ea typeface="Book Antiqua"/>
              <a:cs typeface="Book Antiqua"/>
              <a:sym typeface="Book Antiqua"/>
            </a:endParaRPr>
          </a:p>
          <a:p>
            <a:pPr marL="0" lvl="0" indent="0" algn="ctr" rtl="0">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marL="0" lvl="0" indent="0" algn="ctr" rtl="0">
              <a:spcBef>
                <a:spcPts val="0"/>
              </a:spcBef>
              <a:spcAft>
                <a:spcPts val="0"/>
              </a:spcAft>
              <a:buSzPts val="990"/>
              <a:buNone/>
            </a:pPr>
            <a:endParaRPr sz="3959"/>
          </a:p>
        </p:txBody>
      </p:sp>
      <p:sp>
        <p:nvSpPr>
          <p:cNvPr id="116" name="Google Shape;116;p18"/>
          <p:cNvSpPr txBox="1">
            <a:spLocks noGrp="1"/>
          </p:cNvSpPr>
          <p:nvPr>
            <p:ph type="body" idx="1"/>
          </p:nvPr>
        </p:nvSpPr>
        <p:spPr>
          <a:xfrm>
            <a:off x="911725" y="2467050"/>
            <a:ext cx="10515600" cy="4351200"/>
          </a:xfrm>
          <a:prstGeom prst="rect">
            <a:avLst/>
          </a:prstGeom>
        </p:spPr>
        <p:txBody>
          <a:bodyPr spcFirstLastPara="1" wrap="square" lIns="91425" tIns="45700" rIns="91425" bIns="45700" anchor="t" anchorCtr="0">
            <a:normAutofit fontScale="55000" lnSpcReduction="20000"/>
          </a:bodyPr>
          <a:lstStyle/>
          <a:p>
            <a:pPr marL="457200" lvl="0" indent="0" algn="l" rtl="0">
              <a:spcBef>
                <a:spcPts val="1000"/>
              </a:spcBef>
              <a:spcAft>
                <a:spcPts val="0"/>
              </a:spcAft>
              <a:buNone/>
            </a:pPr>
            <a:endParaRPr>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0" lvl="0" indent="0" algn="l" rtl="0">
              <a:spcBef>
                <a:spcPts val="1000"/>
              </a:spcBef>
              <a:spcAft>
                <a:spcPts val="0"/>
              </a:spcAft>
              <a:buClr>
                <a:schemeClr val="dk1"/>
              </a:buClr>
              <a:buSzPct val="54915"/>
              <a:buFont typeface="Arial"/>
              <a:buNone/>
            </a:pPr>
            <a:endParaRPr sz="4229">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117" name="Google Shape;117;p18"/>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838200" y="1901825"/>
            <a:ext cx="10515600" cy="5032500"/>
          </a:xfrm>
          <a:prstGeom prst="rect">
            <a:avLst/>
          </a:prstGeom>
        </p:spPr>
        <p:txBody>
          <a:bodyPr spcFirstLastPara="1" wrap="square" lIns="91425" tIns="45700" rIns="91425" bIns="45700" anchor="t" anchorCtr="0">
            <a:normAutofit/>
          </a:bodyPr>
          <a:lstStyle/>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838200" y="1825625"/>
            <a:ext cx="10515600" cy="48867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ASSOCIATION RULE MINING</a:t>
            </a:r>
            <a:endParaRPr/>
          </a:p>
        </p:txBody>
      </p:sp>
      <p:sp>
        <p:nvSpPr>
          <p:cNvPr id="135" name="Google Shape;135;p21"/>
          <p:cNvSpPr txBox="1">
            <a:spLocks noGrp="1"/>
          </p:cNvSpPr>
          <p:nvPr>
            <p:ph type="body" idx="1"/>
          </p:nvPr>
        </p:nvSpPr>
        <p:spPr>
          <a:xfrm>
            <a:off x="838200" y="1825625"/>
            <a:ext cx="10515600" cy="49308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2063</Words>
  <Application>Microsoft Office PowerPoint</Application>
  <PresentationFormat>Widescreen</PresentationFormat>
  <Paragraphs>174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 Black</vt:lpstr>
      <vt:lpstr>Book Antiqua</vt:lpstr>
      <vt:lpstr>Calibri</vt:lpstr>
      <vt:lpstr>Libre Baskerville</vt:lpstr>
      <vt:lpstr>Arial</vt:lpstr>
      <vt:lpstr>Lato</vt:lpstr>
      <vt:lpstr>Times New Roman</vt:lpstr>
      <vt:lpstr>Office Theme</vt:lpstr>
      <vt:lpstr>DEPARTMENT OF ELECTRONICS AND COMMUNICATION ENGINEERING</vt:lpstr>
      <vt:lpstr>             PROBLEM DEFINITION</vt:lpstr>
      <vt:lpstr>                     OBJECTIVES</vt:lpstr>
      <vt:lpstr>INTEGRATION APPROACH </vt:lpstr>
      <vt:lpstr>PowerPoint Presentation</vt:lpstr>
      <vt:lpstr> PROCESS OF MARKET BASKET INSIGHTS </vt:lpstr>
      <vt:lpstr>DATA COLLECTION </vt:lpstr>
      <vt:lpstr>DATA PREPROCESSING </vt:lpstr>
      <vt:lpstr>ASSOCIATION RULE MINING</vt:lpstr>
      <vt:lpstr>RULE EVALUATION </vt:lpstr>
      <vt:lpstr>INTERPRETATION AND ACTION </vt:lpstr>
      <vt:lpstr>PowerPoint Presentation</vt:lpstr>
      <vt:lpstr>PowerPoint Presentation</vt:lpstr>
      <vt:lpstr> OUTPUT </vt:lpstr>
      <vt:lpstr>Key concepts in market                basket analysis </vt:lpstr>
      <vt:lpstr>Algorithms Used In Market Basket Analysis</vt:lpstr>
      <vt:lpstr>Implementing Market Basket Analysis Using the Apriori Method </vt:lpstr>
      <vt:lpstr>OUTPUT FOR THE ABOVE DATASET </vt:lpstr>
      <vt:lpstr>EXAMPLE : TOTAL ANALYSIS FOR DATASET  </vt:lpstr>
      <vt:lpstr>APPLICATIONS </vt:lpstr>
      <vt:lpstr>BENEFITS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admin</cp:lastModifiedBy>
  <cp:revision>6</cp:revision>
  <dcterms:created xsi:type="dcterms:W3CDTF">2023-09-29T16:51:04Z</dcterms:created>
  <dcterms:modified xsi:type="dcterms:W3CDTF">2023-11-05T21:51:02Z</dcterms:modified>
</cp:coreProperties>
</file>