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0" y="6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ejlok1/toronto-emotional-speech-set-t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067305"/>
            <a:ext cx="668147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US" spc="15" dirty="0" smtClean="0"/>
              <a:t> </a:t>
            </a:r>
            <a:r>
              <a:rPr lang="en-US" spc="15" dirty="0" err="1" smtClean="0"/>
              <a:t>Madhumitha</a:t>
            </a:r>
            <a:r>
              <a:rPr lang="en-GB" spc="15" dirty="0" smtClean="0">
                <a:latin typeface="Times New Roman" panose="02020603050405020304" pitchFamily="18" charset="0"/>
                <a:cs typeface="Times New Roman" panose="02020603050405020304" pitchFamily="18" charset="0"/>
              </a:rPr>
              <a:t> </a:t>
            </a:r>
            <a:r>
              <a:rPr lang="en-GB" spc="15" dirty="0">
                <a:latin typeface="Times New Roman" panose="02020603050405020304" pitchFamily="18" charset="0"/>
                <a:cs typeface="Times New Roman" panose="02020603050405020304" pitchFamily="18" charset="0"/>
              </a:rPr>
              <a:t>S</a:t>
            </a:r>
            <a:r>
              <a:rPr lang="en-GB" spc="15" dirty="0" smtClean="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
            </a:r>
            <a:br>
              <a:rPr lang="en-US" spc="15" dirty="0">
                <a:latin typeface="Times New Roman" panose="02020603050405020304" pitchFamily="18" charset="0"/>
                <a:cs typeface="Times New Roman" panose="02020603050405020304" pitchFamily="18" charset="0"/>
              </a:rPr>
            </a:br>
            <a:r>
              <a:rPr lang="en-US" spc="15" dirty="0">
                <a:latin typeface="Times New Roman" panose="02020603050405020304" pitchFamily="18" charset="0"/>
                <a:cs typeface="Times New Roman" panose="02020603050405020304" pitchFamily="18" charset="0"/>
              </a:rPr>
              <a:t>      715521104</a:t>
            </a:r>
            <a:r>
              <a:rPr lang="en-GB" spc="15" dirty="0" smtClean="0">
                <a:latin typeface="Times New Roman" panose="02020603050405020304" pitchFamily="18" charset="0"/>
                <a:cs typeface="Times New Roman" panose="02020603050405020304" pitchFamily="18" charset="0"/>
              </a:rPr>
              <a:t>027</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553200" y="3068861"/>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object 9">
            <a:extLst>
              <a:ext uri="{FF2B5EF4-FFF2-40B4-BE49-F238E27FC236}">
                <a16:creationId xmlns:a16="http://schemas.microsoft.com/office/drawing/2014/main" id="{3B9514D2-6AD1-B729-6C20-2C7A67F3D80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pic>
        <p:nvPicPr>
          <p:cNvPr id="11" name="Picture 10"/>
          <p:cNvPicPr>
            <a:picLocks noChangeAspect="1"/>
          </p:cNvPicPr>
          <p:nvPr/>
        </p:nvPicPr>
        <p:blipFill>
          <a:blip r:embed="rId3"/>
          <a:stretch>
            <a:fillRect/>
          </a:stretch>
        </p:blipFill>
        <p:spPr>
          <a:xfrm>
            <a:off x="1637347" y="1329054"/>
            <a:ext cx="5438775" cy="4381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990600" y="1447800"/>
            <a:ext cx="815340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the emotional speech sentiment analysis project marks a significant milestone in the realm of understanding human emotions expressed through speech. Through meticulous modelling processes involving data collection, preprocessing, and feature engineering, our systems have been finely tuned to accurately capture the nuances of emotional expression. Leveraging advanced machine learning and deep learning techniques, these models offer unparalleled insights into the emotional landscape, enabling informed decision-making across diverse domains. As we prepare to deploy these refined models in real-world applications, we anticipate their transformative impact on communication strategies, customer engagement, and decision-making processes. Moving forward, continuous monitoring and refinement will be paramount to ensure the sustained effectiveness and adaptability of these models in an ever-evolving landscape of human emotion and communication.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71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and Demo video</a:t>
            </a:r>
            <a:endParaRPr lang="en-IN" dirty="0"/>
          </a:p>
        </p:txBody>
      </p:sp>
      <p:sp>
        <p:nvSpPr>
          <p:cNvPr id="3" name="Text Placeholder 2"/>
          <p:cNvSpPr>
            <a:spLocks noGrp="1"/>
          </p:cNvSpPr>
          <p:nvPr>
            <p:ph type="body" idx="1"/>
          </p:nvPr>
        </p:nvSpPr>
        <p:spPr>
          <a:xfrm>
            <a:off x="609600" y="2590800"/>
            <a:ext cx="10134600" cy="1107996"/>
          </a:xfrm>
        </p:spPr>
        <p:txBody>
          <a:bodyPr/>
          <a:lstStyle/>
          <a:p>
            <a:r>
              <a:rPr lang="en-US" sz="2400" dirty="0" smtClean="0"/>
              <a:t>Dataset link: </a:t>
            </a:r>
            <a:r>
              <a:rPr lang="en-IN" sz="2400" u="sng" dirty="0">
                <a:hlinkClick r:id="rId2"/>
              </a:rPr>
              <a:t>https://</a:t>
            </a:r>
            <a:r>
              <a:rPr lang="en-IN" sz="2400" u="sng" dirty="0" smtClean="0">
                <a:hlinkClick r:id="rId2"/>
              </a:rPr>
              <a:t>www.kaggle.com/ejlok1/toronto-emotional-speech-set-tess</a:t>
            </a:r>
            <a:endParaRPr lang="en-IN" sz="2400" u="sng" dirty="0" smtClean="0"/>
          </a:p>
          <a:p>
            <a:r>
              <a:rPr lang="en-US" sz="2400" dirty="0"/>
              <a:t>Demo link: </a:t>
            </a:r>
            <a:r>
              <a:rPr lang="en-US" sz="2400" u="sng" dirty="0">
                <a:solidFill>
                  <a:schemeClr val="tx2"/>
                </a:solidFill>
              </a:rPr>
              <a:t>https://drive.google.com/file/d/1FgZdepEL0LtwiIIYkN6csW-NruZ3THl1/view?usp=drive_link</a:t>
            </a:r>
            <a:endParaRPr lang="en-IN" sz="2400" u="sng" dirty="0">
              <a:solidFill>
                <a:schemeClr val="tx2"/>
              </a:solidFill>
            </a:endParaRPr>
          </a:p>
        </p:txBody>
      </p:sp>
    </p:spTree>
    <p:extLst>
      <p:ext uri="{BB962C8B-B14F-4D97-AF65-F5344CB8AC3E}">
        <p14:creationId xmlns:p14="http://schemas.microsoft.com/office/powerpoint/2010/main" val="388707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Sitka Subheading" panose="02000505000000020004" pitchFamily="2" charset="0"/>
              </a:rPr>
              <a:t>PROJECT</a:t>
            </a:r>
            <a:r>
              <a:rPr lang="en-IN" sz="4250" spc="-85" dirty="0">
                <a:latin typeface="Sitka Subheading" panose="02000505000000020004" pitchFamily="2" charset="0"/>
              </a:rPr>
              <a:t> </a:t>
            </a:r>
            <a:r>
              <a:rPr lang="en-IN" sz="4250" spc="25" dirty="0">
                <a:latin typeface="Sitka Subheading" panose="02000505000000020004" pitchFamily="2" charset="0"/>
              </a:rPr>
              <a:t>TITLE</a:t>
            </a:r>
            <a:endParaRPr sz="4250" dirty="0">
              <a:latin typeface="Sitka Subheading" panose="02000505000000020004" pitchFamily="2" charset="0"/>
            </a:endParaRPr>
          </a:p>
        </p:txBody>
      </p:sp>
      <p:sp>
        <p:nvSpPr>
          <p:cNvPr id="23" name="Text Placeholder 22">
            <a:extLst>
              <a:ext uri="{FF2B5EF4-FFF2-40B4-BE49-F238E27FC236}">
                <a16:creationId xmlns:a16="http://schemas.microsoft.com/office/drawing/2014/main" id="{9443F636-96B3-4132-A9EB-6886B9802C8A}"/>
              </a:ext>
            </a:extLst>
          </p:cNvPr>
          <p:cNvSpPr>
            <a:spLocks noGrp="1"/>
          </p:cNvSpPr>
          <p:nvPr>
            <p:ph type="body" idx="1"/>
          </p:nvPr>
        </p:nvSpPr>
        <p:spPr>
          <a:xfrm>
            <a:off x="1596009" y="2304246"/>
            <a:ext cx="8614792" cy="492443"/>
          </a:xfrm>
        </p:spPr>
        <p:txBody>
          <a:bodyPr/>
          <a:lstStyle/>
          <a:p>
            <a:r>
              <a:rPr lang="en-US" sz="3200" b="1" dirty="0" smtClean="0">
                <a:latin typeface="Sitka Subheading" panose="02000505000000020004" pitchFamily="2" charset="0"/>
              </a:rPr>
              <a:t>Emotional Speech Sentiment Analysis</a:t>
            </a:r>
            <a:endParaRPr lang="en-IN" sz="3200" b="1" dirty="0">
              <a:latin typeface="Sitka Subheading" panose="02000505000000020004"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E5461E2-1A00-8497-2C8B-D794894141B8}"/>
              </a:ext>
            </a:extLst>
          </p:cNvPr>
          <p:cNvSpPr txBox="1"/>
          <p:nvPr/>
        </p:nvSpPr>
        <p:spPr>
          <a:xfrm>
            <a:off x="2245549" y="1576950"/>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Our Solution and Proposition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Results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
        <p:nvSpPr>
          <p:cNvPr id="25" name="object 9">
            <a:extLst>
              <a:ext uri="{FF2B5EF4-FFF2-40B4-BE49-F238E27FC236}">
                <a16:creationId xmlns:a16="http://schemas.microsoft.com/office/drawing/2014/main" id="{E5233AA9-24C0-FFB4-D423-82118F120975}"/>
              </a:ext>
            </a:extLst>
          </p:cNvPr>
          <p:cNvSpPr txBox="1"/>
          <p:nvPr/>
        </p:nvSpPr>
        <p:spPr>
          <a:xfrm>
            <a:off x="1596009" y="6644032"/>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550"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991C3695-D59C-49B9-B0C9-943F5A451E35}"/>
              </a:ext>
            </a:extLst>
          </p:cNvPr>
          <p:cNvSpPr>
            <a:spLocks noGrp="1"/>
          </p:cNvSpPr>
          <p:nvPr>
            <p:ph type="body" idx="1"/>
          </p:nvPr>
        </p:nvSpPr>
        <p:spPr>
          <a:xfrm>
            <a:off x="609600" y="1279327"/>
            <a:ext cx="7953375" cy="4401205"/>
          </a:xfrm>
        </p:spPr>
        <p:txBody>
          <a:bodyPr/>
          <a:lstStyle/>
          <a:p>
            <a:pPr algn="just"/>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project aims to develop an advanced emotional speech sentiment analysis system capable of accurately identifying and categorizing emotions expressed in audio data. </a:t>
            </a:r>
            <a:endParaRPr lang="en-US" sz="2200" dirty="0" smtClean="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entails overcoming challenges such as recognizing emotional nuances, including sarcasm and irony, within spoken content, ensuring robust contextual understanding, handling diverse and scalable datasets, ensuring model interpretability, and enabling real-time analysis and deployment. </a:t>
            </a:r>
            <a:endParaRPr lang="en-US" sz="2200" dirty="0" smtClean="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addressing these challenges, the proposed system will provide businesses, organizations, and researchers with a powerful tool to gain deeper insights into emotional expressions in speech, thereby enhancing communication strategies and decision-making processes.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C72738E-87E1-2025-51C7-ABC3F83AD618}"/>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67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41020"/>
            <a:ext cx="597217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69C6AD5-B495-4F20-838A-D3B29166F46C}"/>
              </a:ext>
            </a:extLst>
          </p:cNvPr>
          <p:cNvSpPr txBox="1"/>
          <p:nvPr/>
        </p:nvSpPr>
        <p:spPr>
          <a:xfrm>
            <a:off x="739775" y="1389162"/>
            <a:ext cx="7162800" cy="4801314"/>
          </a:xfrm>
          <a:prstGeom prst="rect">
            <a:avLst/>
          </a:prstGeom>
          <a:noFill/>
        </p:spPr>
        <p:txBody>
          <a:bodyPr wrap="square" rtlCol="0">
            <a:spAutoFit/>
          </a:bodyPr>
          <a:lstStyle/>
          <a:p>
            <a:pPr algn="just"/>
            <a:r>
              <a:rPr lang="en-US" dirty="0">
                <a:solidFill>
                  <a:srgbClr val="0D0D0D"/>
                </a:solidFill>
                <a:latin typeface="Times New Roman" panose="02020603050405020304" pitchFamily="18" charset="0"/>
                <a:cs typeface="Times New Roman" panose="02020603050405020304" pitchFamily="18" charset="0"/>
              </a:rPr>
              <a:t>The project involves developing an advanced emotional speech sentiment analysis system capable of accurately recognizing and categorizing emotions conveyed through audio data. Beginning with a comprehensive literature review, the project will identify existing methodologies and challenges in emotional speech analysis. Subsequently, a diverse set of audio data samples containing emotional speech will be collected and preprocessed to ensure quality and relevance. Leveraging machine learning or deep learning techniques, the project will focus on designing and implementing models optimized for emotion recognition, prioritizing accuracy, scalability, and real-time processing capabilities. Furthermore, the system will incorporate contextual understanding techniques to detect nuances such as sarcasm, irony, and cultural references within the spoken content. The project aims to address gaps in current approaches to emotional speech sentiment analysis and provide businesses, organizations, and researchers with a robust tool for gaining insights into human emotions, thereby facilitating better communication strategies and decision-making processes.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F96F7F1-377B-43EB-8D2A-149E2BD38612}"/>
              </a:ext>
            </a:extLst>
          </p:cNvPr>
          <p:cNvSpPr txBox="1"/>
          <p:nvPr/>
        </p:nvSpPr>
        <p:spPr>
          <a:xfrm>
            <a:off x="1295399" y="1745248"/>
            <a:ext cx="5400675" cy="2769989"/>
          </a:xfrm>
          <a:prstGeom prst="rect">
            <a:avLst/>
          </a:prstGeom>
          <a:noFill/>
        </p:spPr>
        <p:txBody>
          <a:bodyPr wrap="square" rtlCol="0">
            <a:spAutoFit/>
          </a:bodyPr>
          <a:lstStyle/>
          <a:p>
            <a:endParaRPr lang="en-IN" sz="2400" b="0" i="0" dirty="0" smtClean="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t>Market Research </a:t>
            </a:r>
            <a:r>
              <a:rPr lang="en-IN" b="1" dirty="0" smtClean="0"/>
              <a:t>Firms.</a:t>
            </a:r>
          </a:p>
          <a:p>
            <a:pPr marL="285750" indent="-285750">
              <a:buFont typeface="Arial" panose="020B0604020202020204" pitchFamily="34" charset="0"/>
              <a:buChar char="•"/>
            </a:pPr>
            <a:r>
              <a:rPr lang="en-IN" b="1" dirty="0"/>
              <a:t>Customer Service </a:t>
            </a:r>
            <a:r>
              <a:rPr lang="en-IN" b="1" dirty="0" smtClean="0"/>
              <a:t>Departments</a:t>
            </a:r>
            <a:endParaRPr lang="en-IN" dirty="0"/>
          </a:p>
          <a:p>
            <a:pPr marL="285750" indent="-285750">
              <a:buFont typeface="Arial" panose="020B0604020202020204" pitchFamily="34" charset="0"/>
              <a:buChar char="•"/>
            </a:pPr>
            <a:r>
              <a:rPr lang="en-IN" b="1" dirty="0"/>
              <a:t>Social Media </a:t>
            </a:r>
            <a:r>
              <a:rPr lang="en-IN" b="1" dirty="0" smtClean="0"/>
              <a:t>Platforms.</a:t>
            </a:r>
          </a:p>
          <a:p>
            <a:pPr marL="285750" indent="-285750">
              <a:buFont typeface="Arial" panose="020B0604020202020204" pitchFamily="34" charset="0"/>
              <a:buChar char="•"/>
            </a:pPr>
            <a:r>
              <a:rPr lang="en-IN" b="1" dirty="0"/>
              <a:t>Educational </a:t>
            </a:r>
            <a:r>
              <a:rPr lang="en-IN" b="1" dirty="0" smtClean="0"/>
              <a:t>Institutions.</a:t>
            </a:r>
          </a:p>
          <a:p>
            <a:pPr marL="285750" indent="-285750">
              <a:buFont typeface="Arial" panose="020B0604020202020204" pitchFamily="34" charset="0"/>
              <a:buChar char="•"/>
            </a:pPr>
            <a:r>
              <a:rPr lang="en-IN" dirty="0" smtClean="0"/>
              <a:t> </a:t>
            </a:r>
            <a:r>
              <a:rPr lang="en-IN" b="1" dirty="0"/>
              <a:t>Healthcare </a:t>
            </a:r>
            <a:r>
              <a:rPr lang="en-IN" b="1" dirty="0" smtClean="0"/>
              <a:t>Providers</a:t>
            </a:r>
          </a:p>
          <a:p>
            <a:pPr marL="285750" indent="-285750">
              <a:buFont typeface="Arial" panose="020B0604020202020204" pitchFamily="34" charset="0"/>
              <a:buChar char="•"/>
            </a:pPr>
            <a:r>
              <a:rPr lang="en-IN" b="1" dirty="0"/>
              <a:t>Media and Entertainment </a:t>
            </a:r>
            <a:r>
              <a:rPr lang="en-IN" b="1" dirty="0" smtClean="0"/>
              <a:t>Industry</a:t>
            </a:r>
          </a:p>
          <a:p>
            <a:pPr marL="285750" indent="-285750">
              <a:buFont typeface="Arial" panose="020B0604020202020204" pitchFamily="34" charset="0"/>
              <a:buChar char="•"/>
            </a:pPr>
            <a:r>
              <a:rPr lang="en-IN" b="1" dirty="0"/>
              <a:t>Human Resources </a:t>
            </a:r>
            <a:r>
              <a:rPr lang="en-IN" b="1" dirty="0" smtClean="0"/>
              <a:t>Departments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A163BA7-96C9-4333-BBEC-86AA9041B98E}"/>
              </a:ext>
            </a:extLst>
          </p:cNvPr>
          <p:cNvSpPr txBox="1"/>
          <p:nvPr/>
        </p:nvSpPr>
        <p:spPr>
          <a:xfrm>
            <a:off x="378372" y="1961883"/>
            <a:ext cx="8032749" cy="2585323"/>
          </a:xfrm>
          <a:prstGeom prst="rect">
            <a:avLst/>
          </a:prstGeom>
          <a:noFill/>
        </p:spPr>
        <p:txBody>
          <a:bodyPr wrap="square" rtlCol="0">
            <a:spAutoFit/>
          </a:bodyPr>
          <a:lstStyle/>
          <a:p>
            <a:pPr algn="just"/>
            <a:r>
              <a:rPr lang="en-US" dirty="0"/>
              <a:t>The emotional speech sentiment analysis system we propose is an advanced technological solution crafted to accurately decode the emotional nuances embedded within audio data. At its core, the system integrates cutting-edge machine learning and deep learning algorithms, honed through extensive training on diverse datasets, to effectively recognize and categorize a wide spectrum of emotions conveyed through speech. Leveraging sophisticated Natural Language Processing (NLP) techniques, the system dives deep into the contextual intricacies of language, allowing it to grasp subtle cues such as sarcasm, irony, and cultural context.</a:t>
            </a:r>
            <a:endParaRPr lang="en-IN" dirty="0"/>
          </a:p>
        </p:txBody>
      </p:sp>
      <p:sp>
        <p:nvSpPr>
          <p:cNvPr id="11" name="TextBox 10">
            <a:extLst>
              <a:ext uri="{FF2B5EF4-FFF2-40B4-BE49-F238E27FC236}">
                <a16:creationId xmlns:a16="http://schemas.microsoft.com/office/drawing/2014/main" id="{BE62469D-E72E-44C7-8B03-F729348514BE}"/>
              </a:ext>
            </a:extLst>
          </p:cNvPr>
          <p:cNvSpPr txBox="1"/>
          <p:nvPr/>
        </p:nvSpPr>
        <p:spPr>
          <a:xfrm>
            <a:off x="378372" y="4489788"/>
            <a:ext cx="8032749" cy="2031325"/>
          </a:xfrm>
          <a:prstGeom prst="rect">
            <a:avLst/>
          </a:prstGeom>
          <a:noFill/>
        </p:spPr>
        <p:txBody>
          <a:bodyPr wrap="square" rtlCol="0">
            <a:spAutoFit/>
          </a:bodyPr>
          <a:lstStyle/>
          <a:p>
            <a:pPr algn="just"/>
            <a:r>
              <a:rPr lang="en-US" dirty="0"/>
              <a:t>The system's value proposition lies in its ability to deliver precision and depth in emotional analysis, empowering users with a profound understanding of the sentiments expressed in audio data. By unraveling the layers of emotional complexity, it equips stakeholders with actionable insights that drive informed decision-making across various domains. Moreover, the system's scalability and real-time processing capabilities ensure its adaptability to handle large volumes of data swiftly and effectively, making it a reliable tool for dynamic environments.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08249" y="1861185"/>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6630D39-4B11-4921-AB15-8B329E41770B}"/>
              </a:ext>
            </a:extLst>
          </p:cNvPr>
          <p:cNvSpPr>
            <a:spLocks noGrp="1"/>
          </p:cNvSpPr>
          <p:nvPr>
            <p:ph type="body" idx="1"/>
          </p:nvPr>
        </p:nvSpPr>
        <p:spPr>
          <a:xfrm>
            <a:off x="609600" y="1577340"/>
            <a:ext cx="7315200" cy="3447098"/>
          </a:xfrm>
        </p:spPr>
        <p:txBody>
          <a:bodyPr/>
          <a:lstStyle/>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Better</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accuracy</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 time prediction </a:t>
            </a:r>
          </a:p>
          <a:p>
            <a:pPr marL="285750" indent="-28575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seamless integration of cutting-edge technology and user-centric design, culminating in a powerful tool for stock market analysis and forecasting.</a:t>
            </a: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450155"/>
            <a:ext cx="9077325" cy="4937249"/>
          </a:xfrm>
          <a:prstGeom prst="rect">
            <a:avLst/>
          </a:prstGeom>
        </p:spPr>
        <p:txBody>
          <a:bodyPr vert="horz" wrap="square" lIns="0" tIns="12700" rIns="0" bIns="0" rtlCol="0">
            <a:spAutoFit/>
          </a:bodyPr>
          <a:lstStyle/>
          <a:p>
            <a:pPr marL="12700" algn="just">
              <a:lnSpc>
                <a:spcPct val="100000"/>
              </a:lnSpc>
              <a:spcBef>
                <a:spcPts val="100"/>
              </a:spcBef>
            </a:pPr>
            <a:r>
              <a:rPr lang="en-US" sz="2000" dirty="0">
                <a:latin typeface="Times New Roman" panose="02020603050405020304" pitchFamily="18" charset="0"/>
                <a:cs typeface="Times New Roman" panose="02020603050405020304" pitchFamily="18" charset="0"/>
              </a:rPr>
              <a:t>In the intricate process of modelling for emotional speech sentiment analysis, the journey begins with the meticulous collection and preprocessing of diverse audio datasets, laying the foundation for accurate interpretation of human emotions. Feature engineering follows suit, where relevant acoustic and linguistic features are extracted to capture the nuances of emotional expression. The selection of appropriate model architectures, including Convolutional Neural Networks (CNNs), Recurrent Neural Networks (RNNs), or Transformer-based models, is paramount, taking into account the complexity of emotional nuances and computational efficiency. Through iterative training and optimization, models are fine-tuned to minimize prediction errors and improve performance. Crucially, contextual understanding mechanisms are integrated to interpret subtle emotional cues like sarcasm and cultural references, enhancing the model's ability to capture the full spectrum of human emotion. Rigorous evaluation and validation ensure the model's robustness, with ongoing iteration and fine-tuning based on real-world feedback. Ultimately, the deployment of these refined models in production environments facilitates real-time sentiment analysis, driving meaningful insights and impactful decisions across diverse domains.</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984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TotalTime>
  <Words>859</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Sitka Subheading</vt:lpstr>
      <vt:lpstr>Times New Roman</vt:lpstr>
      <vt:lpstr>Trebuchet MS</vt:lpstr>
      <vt:lpstr>Office Theme</vt:lpstr>
      <vt:lpstr>     Madhumitha S        715521104027</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vt:lpstr>
      <vt:lpstr>Dataset and Demo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Santhoshwar R</dc:title>
  <dc:creator>Rajadurai M</dc:creator>
  <cp:lastModifiedBy>HP</cp:lastModifiedBy>
  <cp:revision>23</cp:revision>
  <dcterms:created xsi:type="dcterms:W3CDTF">2024-04-03T15:27:29Z</dcterms:created>
  <dcterms:modified xsi:type="dcterms:W3CDTF">2024-04-04T16:47:57Z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