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A19EB8-0BED-9F5F-1009-2352AC3D4BA1}"/>
              </a:ext>
            </a:extLst>
          </p:cNvPr>
          <p:cNvSpPr>
            <a:spLocks noGrp="1"/>
          </p:cNvSpPr>
          <p:nvPr>
            <p:ph type="title"/>
          </p:nvPr>
        </p:nvSpPr>
        <p:spPr/>
        <p:txBody>
          <a:bodyPr>
            <a:normAutofit/>
          </a:bodyPr>
          <a:lstStyle/>
          <a:p>
            <a:r>
              <a:rPr lang="en-GB" sz="3200">
                <a:solidFill>
                  <a:schemeClr val="tx1"/>
                </a:solidFill>
              </a:rPr>
              <a:t>EMPLOYEE PERFORMANCE ANALYSIS USING EXCEL </a:t>
            </a:r>
            <a:endParaRPr lang="en-US" sz="3200">
              <a:solidFill>
                <a:schemeClr val="tx1"/>
              </a:solidFill>
            </a:endParaRPr>
          </a:p>
        </p:txBody>
      </p:sp>
      <p:sp>
        <p:nvSpPr>
          <p:cNvPr id="5" name="Content Placeholder 4">
            <a:extLst>
              <a:ext uri="{FF2B5EF4-FFF2-40B4-BE49-F238E27FC236}">
                <a16:creationId xmlns:a16="http://schemas.microsoft.com/office/drawing/2014/main" id="{9BD195F3-1560-983A-D9B3-5F29ADBA11B5}"/>
              </a:ext>
            </a:extLst>
          </p:cNvPr>
          <p:cNvSpPr>
            <a:spLocks noGrp="1"/>
          </p:cNvSpPr>
          <p:nvPr>
            <p:ph idx="1"/>
          </p:nvPr>
        </p:nvSpPr>
        <p:spPr>
          <a:xfrm>
            <a:off x="1123818" y="1930400"/>
            <a:ext cx="8596668" cy="3880773"/>
          </a:xfrm>
        </p:spPr>
        <p:txBody>
          <a:bodyPr>
            <a:normAutofit/>
          </a:bodyPr>
          <a:lstStyle/>
          <a:p>
            <a:pPr marL="0" indent="0">
              <a:buNone/>
            </a:pPr>
            <a:r>
              <a:rPr lang="en-GB" sz="2800"/>
              <a:t>   STUDENT NAME : GNANAMANI S</a:t>
            </a:r>
          </a:p>
          <a:p>
            <a:pPr marL="0" indent="0">
              <a:buNone/>
            </a:pPr>
            <a:r>
              <a:rPr lang="en-GB" sz="2800"/>
              <a:t>   REGISTER NO.   : 2213391036216</a:t>
            </a:r>
          </a:p>
          <a:p>
            <a:pPr marL="0" indent="0">
              <a:buNone/>
            </a:pPr>
            <a:r>
              <a:rPr lang="en-GB" sz="2800"/>
              <a:t>   DEPARTMENT    : B.COM GENERAL </a:t>
            </a:r>
          </a:p>
          <a:p>
            <a:pPr marL="0" indent="0">
              <a:buNone/>
            </a:pPr>
            <a:r>
              <a:rPr lang="en-GB" sz="2800"/>
              <a:t>   COLLEGE          : Queen Mary’s College </a:t>
            </a:r>
            <a:endParaRPr lang="en-US" sz="2800"/>
          </a:p>
        </p:txBody>
      </p:sp>
    </p:spTree>
    <p:extLst>
      <p:ext uri="{BB962C8B-B14F-4D97-AF65-F5344CB8AC3E}">
        <p14:creationId xmlns:p14="http://schemas.microsoft.com/office/powerpoint/2010/main" val="2813497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203BC-D3BF-58D4-C42E-CC85CF851408}"/>
              </a:ext>
            </a:extLst>
          </p:cNvPr>
          <p:cNvSpPr>
            <a:spLocks noGrp="1"/>
          </p:cNvSpPr>
          <p:nvPr>
            <p:ph type="title"/>
          </p:nvPr>
        </p:nvSpPr>
        <p:spPr/>
        <p:txBody>
          <a:bodyPr/>
          <a:lstStyle/>
          <a:p>
            <a:r>
              <a:rPr lang="en-GB">
                <a:solidFill>
                  <a:schemeClr val="tx1"/>
                </a:solidFill>
              </a:rPr>
              <a:t>MODELLING </a:t>
            </a:r>
            <a:endParaRPr lang="en-US">
              <a:solidFill>
                <a:schemeClr val="tx1"/>
              </a:solidFill>
            </a:endParaRPr>
          </a:p>
        </p:txBody>
      </p:sp>
      <p:sp>
        <p:nvSpPr>
          <p:cNvPr id="3" name="Content Placeholder 2">
            <a:extLst>
              <a:ext uri="{FF2B5EF4-FFF2-40B4-BE49-F238E27FC236}">
                <a16:creationId xmlns:a16="http://schemas.microsoft.com/office/drawing/2014/main" id="{B3C8549D-C16E-91C8-DD3B-001D7B12EF74}"/>
              </a:ext>
            </a:extLst>
          </p:cNvPr>
          <p:cNvSpPr>
            <a:spLocks noGrp="1"/>
          </p:cNvSpPr>
          <p:nvPr>
            <p:ph idx="1"/>
          </p:nvPr>
        </p:nvSpPr>
        <p:spPr>
          <a:xfrm>
            <a:off x="2552568" y="1742549"/>
            <a:ext cx="8596668" cy="3880773"/>
          </a:xfrm>
        </p:spPr>
        <p:txBody>
          <a:bodyPr>
            <a:normAutofit/>
          </a:bodyPr>
          <a:lstStyle/>
          <a:p>
            <a:pPr>
              <a:buFont typeface="+mj-lt"/>
              <a:buAutoNum type="arabicPeriod"/>
            </a:pPr>
            <a:r>
              <a:rPr lang="en-GB" sz="2800"/>
              <a:t>Data collection </a:t>
            </a:r>
          </a:p>
          <a:p>
            <a:pPr>
              <a:buFont typeface="+mj-lt"/>
              <a:buAutoNum type="arabicPeriod"/>
            </a:pPr>
            <a:r>
              <a:rPr lang="en-GB" sz="2800"/>
              <a:t>Feature collection </a:t>
            </a:r>
          </a:p>
          <a:p>
            <a:pPr>
              <a:buFont typeface="+mj-lt"/>
              <a:buAutoNum type="arabicPeriod"/>
            </a:pPr>
            <a:r>
              <a:rPr lang="en-GB" sz="2800"/>
              <a:t>Data cleaning </a:t>
            </a:r>
          </a:p>
          <a:p>
            <a:pPr>
              <a:buFont typeface="+mj-lt"/>
              <a:buAutoNum type="arabicPeriod"/>
            </a:pPr>
            <a:r>
              <a:rPr lang="en-GB" sz="2800"/>
              <a:t>Performance Level </a:t>
            </a:r>
          </a:p>
          <a:p>
            <a:pPr>
              <a:buFont typeface="+mj-lt"/>
              <a:buAutoNum type="arabicPeriod"/>
            </a:pPr>
            <a:r>
              <a:rPr lang="en-GB" sz="2800"/>
              <a:t>Summary </a:t>
            </a:r>
          </a:p>
          <a:p>
            <a:pPr>
              <a:buFont typeface="+mj-lt"/>
              <a:buAutoNum type="arabicPeriod"/>
            </a:pPr>
            <a:r>
              <a:rPr lang="en-GB" sz="2800"/>
              <a:t>Visualization </a:t>
            </a:r>
            <a:endParaRPr lang="en-US" sz="2800"/>
          </a:p>
        </p:txBody>
      </p:sp>
    </p:spTree>
    <p:extLst>
      <p:ext uri="{BB962C8B-B14F-4D97-AF65-F5344CB8AC3E}">
        <p14:creationId xmlns:p14="http://schemas.microsoft.com/office/powerpoint/2010/main" val="3279585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F0FB0-0B2E-E0CA-8254-29DD43917C6D}"/>
              </a:ext>
            </a:extLst>
          </p:cNvPr>
          <p:cNvSpPr>
            <a:spLocks noGrp="1"/>
          </p:cNvSpPr>
          <p:nvPr>
            <p:ph type="title"/>
          </p:nvPr>
        </p:nvSpPr>
        <p:spPr/>
        <p:txBody>
          <a:bodyPr/>
          <a:lstStyle/>
          <a:p>
            <a:r>
              <a:rPr lang="en-GB">
                <a:solidFill>
                  <a:schemeClr val="tx1"/>
                </a:solidFill>
              </a:rPr>
              <a:t>RESULTS </a:t>
            </a:r>
            <a:endParaRPr lang="en-US">
              <a:solidFill>
                <a:schemeClr val="tx1"/>
              </a:solidFill>
            </a:endParaRPr>
          </a:p>
        </p:txBody>
      </p:sp>
      <p:pic>
        <p:nvPicPr>
          <p:cNvPr id="4" name="Picture 4">
            <a:extLst>
              <a:ext uri="{FF2B5EF4-FFF2-40B4-BE49-F238E27FC236}">
                <a16:creationId xmlns:a16="http://schemas.microsoft.com/office/drawing/2014/main" id="{E2860298-CDAF-3A47-B7EE-788BD1C5A271}"/>
              </a:ext>
            </a:extLst>
          </p:cNvPr>
          <p:cNvPicPr>
            <a:picLocks noGrp="1" noChangeAspect="1"/>
          </p:cNvPicPr>
          <p:nvPr>
            <p:ph idx="1"/>
          </p:nvPr>
        </p:nvPicPr>
        <p:blipFill>
          <a:blip r:embed="rId2"/>
          <a:stretch>
            <a:fillRect/>
          </a:stretch>
        </p:blipFill>
        <p:spPr>
          <a:xfrm>
            <a:off x="386598" y="1477687"/>
            <a:ext cx="8596668" cy="4914429"/>
          </a:xfrm>
        </p:spPr>
      </p:pic>
    </p:spTree>
    <p:extLst>
      <p:ext uri="{BB962C8B-B14F-4D97-AF65-F5344CB8AC3E}">
        <p14:creationId xmlns:p14="http://schemas.microsoft.com/office/powerpoint/2010/main" val="1617201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BD390-08F8-5D95-2B45-3D9C95CF3782}"/>
              </a:ext>
            </a:extLst>
          </p:cNvPr>
          <p:cNvSpPr>
            <a:spLocks noGrp="1"/>
          </p:cNvSpPr>
          <p:nvPr>
            <p:ph type="title"/>
          </p:nvPr>
        </p:nvSpPr>
        <p:spPr/>
        <p:txBody>
          <a:bodyPr/>
          <a:lstStyle/>
          <a:p>
            <a:r>
              <a:rPr lang="en-GB">
                <a:solidFill>
                  <a:schemeClr val="tx1"/>
                </a:solidFill>
              </a:rPr>
              <a:t>CONCLUSION </a:t>
            </a:r>
            <a:endParaRPr lang="en-US">
              <a:solidFill>
                <a:schemeClr val="tx1"/>
              </a:solidFill>
            </a:endParaRPr>
          </a:p>
        </p:txBody>
      </p:sp>
      <p:sp>
        <p:nvSpPr>
          <p:cNvPr id="3" name="Content Placeholder 2">
            <a:extLst>
              <a:ext uri="{FF2B5EF4-FFF2-40B4-BE49-F238E27FC236}">
                <a16:creationId xmlns:a16="http://schemas.microsoft.com/office/drawing/2014/main" id="{800B8F18-B2DA-754A-0385-D84C94BC538A}"/>
              </a:ext>
            </a:extLst>
          </p:cNvPr>
          <p:cNvSpPr>
            <a:spLocks noGrp="1"/>
          </p:cNvSpPr>
          <p:nvPr>
            <p:ph idx="1"/>
          </p:nvPr>
        </p:nvSpPr>
        <p:spPr/>
        <p:txBody>
          <a:bodyPr>
            <a:normAutofit/>
          </a:bodyPr>
          <a:lstStyle/>
          <a:p>
            <a:r>
              <a:rPr lang="en-GB" sz="2800"/>
              <a:t>While comparing the performance of employees, the number of employees are higher in number is in the average performance where excellence employees are less in percentage. So to overcome this we should motivate the employees by giving there different tasks based on their skills to improve their performance in their work.</a:t>
            </a:r>
            <a:endParaRPr lang="en-US" sz="2800"/>
          </a:p>
        </p:txBody>
      </p:sp>
    </p:spTree>
    <p:extLst>
      <p:ext uri="{BB962C8B-B14F-4D97-AF65-F5344CB8AC3E}">
        <p14:creationId xmlns:p14="http://schemas.microsoft.com/office/powerpoint/2010/main" val="2350763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F80BF7-471C-8427-966F-ED562A655540}"/>
              </a:ext>
            </a:extLst>
          </p:cNvPr>
          <p:cNvSpPr>
            <a:spLocks noGrp="1"/>
          </p:cNvSpPr>
          <p:nvPr>
            <p:ph idx="1"/>
          </p:nvPr>
        </p:nvSpPr>
        <p:spPr>
          <a:xfrm>
            <a:off x="3374100" y="2977227"/>
            <a:ext cx="8596668" cy="3880773"/>
          </a:xfrm>
        </p:spPr>
        <p:txBody>
          <a:bodyPr>
            <a:normAutofit/>
          </a:bodyPr>
          <a:lstStyle/>
          <a:p>
            <a:pPr marL="0" indent="0">
              <a:buNone/>
            </a:pPr>
            <a:r>
              <a:rPr lang="en-GB" sz="4000"/>
              <a:t>THANK YOU 🙏🏻</a:t>
            </a:r>
            <a:endParaRPr lang="en-US" sz="4000"/>
          </a:p>
        </p:txBody>
      </p:sp>
    </p:spTree>
    <p:extLst>
      <p:ext uri="{BB962C8B-B14F-4D97-AF65-F5344CB8AC3E}">
        <p14:creationId xmlns:p14="http://schemas.microsoft.com/office/powerpoint/2010/main" val="2848997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B457-4314-A630-FF53-35326F76172E}"/>
              </a:ext>
            </a:extLst>
          </p:cNvPr>
          <p:cNvSpPr>
            <a:spLocks noGrp="1"/>
          </p:cNvSpPr>
          <p:nvPr>
            <p:ph type="title"/>
          </p:nvPr>
        </p:nvSpPr>
        <p:spPr>
          <a:xfrm>
            <a:off x="1940542" y="1648157"/>
            <a:ext cx="8596668" cy="1320800"/>
          </a:xfrm>
        </p:spPr>
        <p:txBody>
          <a:bodyPr>
            <a:normAutofit/>
          </a:bodyPr>
          <a:lstStyle/>
          <a:p>
            <a:r>
              <a:rPr lang="en-GB" sz="3200">
                <a:solidFill>
                  <a:schemeClr val="tx1"/>
                </a:solidFill>
              </a:rPr>
              <a:t>PROJECT TITLE </a:t>
            </a:r>
            <a:endParaRPr lang="en-US" sz="3200">
              <a:solidFill>
                <a:schemeClr val="tx1"/>
              </a:solidFill>
            </a:endParaRPr>
          </a:p>
        </p:txBody>
      </p:sp>
      <p:sp>
        <p:nvSpPr>
          <p:cNvPr id="3" name="Content Placeholder 2">
            <a:extLst>
              <a:ext uri="{FF2B5EF4-FFF2-40B4-BE49-F238E27FC236}">
                <a16:creationId xmlns:a16="http://schemas.microsoft.com/office/drawing/2014/main" id="{4934BDDD-C4CB-B770-E58B-BB18A5BA0096}"/>
              </a:ext>
            </a:extLst>
          </p:cNvPr>
          <p:cNvSpPr>
            <a:spLocks noGrp="1"/>
          </p:cNvSpPr>
          <p:nvPr>
            <p:ph idx="1"/>
          </p:nvPr>
        </p:nvSpPr>
        <p:spPr>
          <a:xfrm>
            <a:off x="1248834" y="2308557"/>
            <a:ext cx="8596668" cy="3880773"/>
          </a:xfrm>
        </p:spPr>
        <p:txBody>
          <a:bodyPr>
            <a:normAutofit/>
          </a:bodyPr>
          <a:lstStyle/>
          <a:p>
            <a:pPr marL="0" indent="0">
              <a:buNone/>
            </a:pPr>
            <a:r>
              <a:rPr lang="en-GB" sz="2400"/>
              <a:t>            </a:t>
            </a:r>
          </a:p>
          <a:p>
            <a:pPr marL="0" indent="0">
              <a:buNone/>
            </a:pPr>
            <a:endParaRPr lang="en-GB" sz="2400"/>
          </a:p>
          <a:p>
            <a:pPr marL="0" indent="0">
              <a:buNone/>
            </a:pPr>
            <a:r>
              <a:rPr lang="en-GB" sz="2400"/>
              <a:t>               Employee Performance Analysis Using</a:t>
            </a:r>
          </a:p>
          <a:p>
            <a:pPr marL="0" indent="0">
              <a:buNone/>
            </a:pPr>
            <a:r>
              <a:rPr lang="en-GB" sz="2400"/>
              <a:t>         Excel</a:t>
            </a:r>
          </a:p>
        </p:txBody>
      </p:sp>
    </p:spTree>
    <p:extLst>
      <p:ext uri="{BB962C8B-B14F-4D97-AF65-F5344CB8AC3E}">
        <p14:creationId xmlns:p14="http://schemas.microsoft.com/office/powerpoint/2010/main" val="958952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6E450-7928-2672-5508-D7629764A5B6}"/>
              </a:ext>
            </a:extLst>
          </p:cNvPr>
          <p:cNvSpPr>
            <a:spLocks noGrp="1"/>
          </p:cNvSpPr>
          <p:nvPr>
            <p:ph type="title"/>
          </p:nvPr>
        </p:nvSpPr>
        <p:spPr/>
        <p:txBody>
          <a:bodyPr>
            <a:normAutofit/>
          </a:bodyPr>
          <a:lstStyle/>
          <a:p>
            <a:r>
              <a:rPr lang="en-GB" sz="3200">
                <a:solidFill>
                  <a:schemeClr val="tx1"/>
                </a:solidFill>
              </a:rPr>
              <a:t>AGENDA</a:t>
            </a:r>
            <a:endParaRPr lang="en-US" sz="3200">
              <a:solidFill>
                <a:schemeClr val="tx1"/>
              </a:solidFill>
            </a:endParaRPr>
          </a:p>
        </p:txBody>
      </p:sp>
      <p:sp>
        <p:nvSpPr>
          <p:cNvPr id="3" name="Content Placeholder 2">
            <a:extLst>
              <a:ext uri="{FF2B5EF4-FFF2-40B4-BE49-F238E27FC236}">
                <a16:creationId xmlns:a16="http://schemas.microsoft.com/office/drawing/2014/main" id="{919AECDB-C295-409B-AC20-F0C2656DDDC6}"/>
              </a:ext>
            </a:extLst>
          </p:cNvPr>
          <p:cNvSpPr>
            <a:spLocks noGrp="1"/>
          </p:cNvSpPr>
          <p:nvPr>
            <p:ph idx="1"/>
          </p:nvPr>
        </p:nvSpPr>
        <p:spPr>
          <a:xfrm>
            <a:off x="2177522" y="1624807"/>
            <a:ext cx="8596668" cy="3880773"/>
          </a:xfrm>
        </p:spPr>
        <p:txBody>
          <a:bodyPr>
            <a:normAutofit fontScale="92500" lnSpcReduction="10000"/>
          </a:bodyPr>
          <a:lstStyle/>
          <a:p>
            <a:pPr marL="0" indent="0">
              <a:buNone/>
            </a:pPr>
            <a:r>
              <a:rPr lang="en-GB" sz="2800"/>
              <a:t>   1. Problem statement </a:t>
            </a:r>
          </a:p>
          <a:p>
            <a:pPr marL="0" indent="0">
              <a:buNone/>
            </a:pPr>
            <a:r>
              <a:rPr lang="en-GB" sz="2800"/>
              <a:t>   2. Project overview </a:t>
            </a:r>
          </a:p>
          <a:p>
            <a:pPr marL="0" indent="0">
              <a:buNone/>
            </a:pPr>
            <a:r>
              <a:rPr lang="en-GB" sz="2800"/>
              <a:t>   3. End users</a:t>
            </a:r>
          </a:p>
          <a:p>
            <a:pPr marL="0" indent="0">
              <a:buNone/>
            </a:pPr>
            <a:r>
              <a:rPr lang="en-GB" sz="2800"/>
              <a:t>   4. Our solution and proposition </a:t>
            </a:r>
          </a:p>
          <a:p>
            <a:pPr marL="0" indent="0">
              <a:buNone/>
            </a:pPr>
            <a:r>
              <a:rPr lang="en-GB" sz="2800"/>
              <a:t>   5. Dataset Description </a:t>
            </a:r>
          </a:p>
          <a:p>
            <a:pPr marL="0" indent="0">
              <a:buNone/>
            </a:pPr>
            <a:r>
              <a:rPr lang="en-GB" sz="2800"/>
              <a:t>   6. Modelling Approach </a:t>
            </a:r>
          </a:p>
          <a:p>
            <a:pPr marL="0" indent="0">
              <a:buNone/>
            </a:pPr>
            <a:r>
              <a:rPr lang="en-GB" sz="2800"/>
              <a:t>   7. Results and discussion </a:t>
            </a:r>
          </a:p>
          <a:p>
            <a:pPr marL="0" indent="0">
              <a:buNone/>
            </a:pPr>
            <a:r>
              <a:rPr lang="en-GB" sz="2800"/>
              <a:t>   8. Conclusion </a:t>
            </a:r>
          </a:p>
        </p:txBody>
      </p:sp>
    </p:spTree>
    <p:extLst>
      <p:ext uri="{BB962C8B-B14F-4D97-AF65-F5344CB8AC3E}">
        <p14:creationId xmlns:p14="http://schemas.microsoft.com/office/powerpoint/2010/main" val="371956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D1A77-1B14-76A0-2F8B-DDD8D73D0542}"/>
              </a:ext>
            </a:extLst>
          </p:cNvPr>
          <p:cNvSpPr>
            <a:spLocks noGrp="1"/>
          </p:cNvSpPr>
          <p:nvPr>
            <p:ph type="title"/>
          </p:nvPr>
        </p:nvSpPr>
        <p:spPr>
          <a:xfrm>
            <a:off x="1195256" y="966788"/>
            <a:ext cx="8596668" cy="1320800"/>
          </a:xfrm>
        </p:spPr>
        <p:txBody>
          <a:bodyPr>
            <a:normAutofit/>
          </a:bodyPr>
          <a:lstStyle/>
          <a:p>
            <a:r>
              <a:rPr lang="en-GB" sz="3200">
                <a:solidFill>
                  <a:schemeClr val="tx1"/>
                </a:solidFill>
              </a:rPr>
              <a:t>PROBLEM STATEMENT </a:t>
            </a:r>
            <a:br>
              <a:rPr lang="en-GB" sz="3200">
                <a:solidFill>
                  <a:schemeClr val="tx1"/>
                </a:solidFill>
              </a:rPr>
            </a:br>
            <a:endParaRPr lang="en-US" sz="3200">
              <a:solidFill>
                <a:schemeClr val="tx1"/>
              </a:solidFill>
            </a:endParaRPr>
          </a:p>
        </p:txBody>
      </p:sp>
      <p:sp>
        <p:nvSpPr>
          <p:cNvPr id="3" name="Content Placeholder 2">
            <a:extLst>
              <a:ext uri="{FF2B5EF4-FFF2-40B4-BE49-F238E27FC236}">
                <a16:creationId xmlns:a16="http://schemas.microsoft.com/office/drawing/2014/main" id="{FFB84D91-3355-46C7-AAD7-D50B658C5D67}"/>
              </a:ext>
            </a:extLst>
          </p:cNvPr>
          <p:cNvSpPr>
            <a:spLocks noGrp="1"/>
          </p:cNvSpPr>
          <p:nvPr>
            <p:ph idx="1"/>
          </p:nvPr>
        </p:nvSpPr>
        <p:spPr>
          <a:xfrm>
            <a:off x="1097029" y="2251869"/>
            <a:ext cx="8596668" cy="2942761"/>
          </a:xfrm>
        </p:spPr>
        <p:txBody>
          <a:bodyPr/>
          <a:lstStyle/>
          <a:p>
            <a:pPr marL="0" indent="0">
              <a:buNone/>
            </a:pPr>
            <a:r>
              <a:rPr lang="en-GB"/>
              <a:t>    </a:t>
            </a:r>
            <a:r>
              <a:rPr lang="en-GB" sz="2800"/>
              <a:t>Performance analysis are made to a employee increment to check the performance track of the employee personal as well as organisation Growth.</a:t>
            </a:r>
          </a:p>
          <a:p>
            <a:pPr marL="0" indent="0">
              <a:buNone/>
            </a:pPr>
            <a:r>
              <a:rPr lang="en-GB" sz="2800"/>
              <a:t>  So, the employee performance analysis helps to require all the problem and have a successful organisation.</a:t>
            </a:r>
            <a:endParaRPr lang="en-US"/>
          </a:p>
        </p:txBody>
      </p:sp>
    </p:spTree>
    <p:extLst>
      <p:ext uri="{BB962C8B-B14F-4D97-AF65-F5344CB8AC3E}">
        <p14:creationId xmlns:p14="http://schemas.microsoft.com/office/powerpoint/2010/main" val="391989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E99FD-E716-AB58-E536-4562CB55DDAF}"/>
              </a:ext>
            </a:extLst>
          </p:cNvPr>
          <p:cNvSpPr>
            <a:spLocks noGrp="1"/>
          </p:cNvSpPr>
          <p:nvPr>
            <p:ph type="title"/>
          </p:nvPr>
        </p:nvSpPr>
        <p:spPr>
          <a:xfrm>
            <a:off x="677334" y="1020365"/>
            <a:ext cx="8596668" cy="1320800"/>
          </a:xfrm>
        </p:spPr>
        <p:txBody>
          <a:bodyPr>
            <a:normAutofit/>
          </a:bodyPr>
          <a:lstStyle/>
          <a:p>
            <a:r>
              <a:rPr lang="en-GB" sz="3200">
                <a:solidFill>
                  <a:schemeClr val="tx1"/>
                </a:solidFill>
              </a:rPr>
              <a:t>PROJECT OVERVIEW </a:t>
            </a:r>
            <a:endParaRPr lang="en-US" sz="3200">
              <a:solidFill>
                <a:schemeClr val="tx1"/>
              </a:solidFill>
            </a:endParaRPr>
          </a:p>
        </p:txBody>
      </p:sp>
      <p:sp>
        <p:nvSpPr>
          <p:cNvPr id="3" name="Content Placeholder 2">
            <a:extLst>
              <a:ext uri="{FF2B5EF4-FFF2-40B4-BE49-F238E27FC236}">
                <a16:creationId xmlns:a16="http://schemas.microsoft.com/office/drawing/2014/main" id="{8E8901E3-75C6-B733-58B8-DF137DA0FA4F}"/>
              </a:ext>
            </a:extLst>
          </p:cNvPr>
          <p:cNvSpPr>
            <a:spLocks noGrp="1"/>
          </p:cNvSpPr>
          <p:nvPr>
            <p:ph idx="1"/>
          </p:nvPr>
        </p:nvSpPr>
        <p:spPr>
          <a:xfrm>
            <a:off x="677334" y="2571354"/>
            <a:ext cx="8596668" cy="3880773"/>
          </a:xfrm>
        </p:spPr>
        <p:txBody>
          <a:bodyPr>
            <a:normAutofit/>
          </a:bodyPr>
          <a:lstStyle/>
          <a:p>
            <a:pPr marL="0" indent="0">
              <a:buNone/>
            </a:pPr>
            <a:r>
              <a:rPr lang="en-GB" sz="2800"/>
              <a:t>     Analysis the performance of the employee by considering the various factory like :</a:t>
            </a:r>
          </a:p>
          <a:p>
            <a:pPr marL="0" indent="0">
              <a:buNone/>
            </a:pPr>
            <a:r>
              <a:rPr lang="en-GB" sz="2800"/>
              <a:t> Gender, performance score and Ratings.</a:t>
            </a:r>
          </a:p>
          <a:p>
            <a:pPr marL="0" indent="0">
              <a:buNone/>
            </a:pPr>
            <a:r>
              <a:rPr lang="en-GB" sz="2800"/>
              <a:t>     Their involvement work and various scores that analysis the performance of employees in the organisation.</a:t>
            </a:r>
          </a:p>
        </p:txBody>
      </p:sp>
    </p:spTree>
    <p:extLst>
      <p:ext uri="{BB962C8B-B14F-4D97-AF65-F5344CB8AC3E}">
        <p14:creationId xmlns:p14="http://schemas.microsoft.com/office/powerpoint/2010/main" val="2558635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C336E97-E235-6CD3-09B5-ADFF84A7505F}"/>
              </a:ext>
            </a:extLst>
          </p:cNvPr>
          <p:cNvSpPr>
            <a:spLocks noGrp="1"/>
          </p:cNvSpPr>
          <p:nvPr>
            <p:ph type="title"/>
          </p:nvPr>
        </p:nvSpPr>
        <p:spPr>
          <a:xfrm>
            <a:off x="2177521" y="609600"/>
            <a:ext cx="8596668" cy="1320800"/>
          </a:xfrm>
        </p:spPr>
        <p:txBody>
          <a:bodyPr>
            <a:normAutofit/>
          </a:bodyPr>
          <a:lstStyle/>
          <a:p>
            <a:r>
              <a:rPr lang="en-GB" sz="3200">
                <a:solidFill>
                  <a:schemeClr val="tx1"/>
                </a:solidFill>
              </a:rPr>
              <a:t>WHO ARE THE END USERS ? </a:t>
            </a:r>
            <a:endParaRPr lang="en-US" sz="3200">
              <a:solidFill>
                <a:schemeClr val="tx1"/>
              </a:solidFill>
            </a:endParaRPr>
          </a:p>
        </p:txBody>
      </p:sp>
      <p:pic>
        <p:nvPicPr>
          <p:cNvPr id="16" name="Picture 16">
            <a:extLst>
              <a:ext uri="{FF2B5EF4-FFF2-40B4-BE49-F238E27FC236}">
                <a16:creationId xmlns:a16="http://schemas.microsoft.com/office/drawing/2014/main" id="{138536A8-32FC-6956-6503-ECEB31C7A12D}"/>
              </a:ext>
            </a:extLst>
          </p:cNvPr>
          <p:cNvPicPr>
            <a:picLocks noGrp="1" noChangeAspect="1"/>
          </p:cNvPicPr>
          <p:nvPr>
            <p:ph idx="1"/>
          </p:nvPr>
        </p:nvPicPr>
        <p:blipFill>
          <a:blip r:embed="rId2"/>
          <a:stretch>
            <a:fillRect/>
          </a:stretch>
        </p:blipFill>
        <p:spPr>
          <a:xfrm>
            <a:off x="1417811" y="1675586"/>
            <a:ext cx="6376050" cy="3506828"/>
          </a:xfrm>
        </p:spPr>
      </p:pic>
    </p:spTree>
    <p:extLst>
      <p:ext uri="{BB962C8B-B14F-4D97-AF65-F5344CB8AC3E}">
        <p14:creationId xmlns:p14="http://schemas.microsoft.com/office/powerpoint/2010/main" val="2384280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A54E1-EB02-BF4D-3A8B-9D9A6C6FB437}"/>
              </a:ext>
            </a:extLst>
          </p:cNvPr>
          <p:cNvSpPr>
            <a:spLocks noGrp="1"/>
          </p:cNvSpPr>
          <p:nvPr>
            <p:ph type="title"/>
          </p:nvPr>
        </p:nvSpPr>
        <p:spPr/>
        <p:txBody>
          <a:bodyPr>
            <a:normAutofit/>
          </a:bodyPr>
          <a:lstStyle/>
          <a:p>
            <a:r>
              <a:rPr lang="en-GB" sz="3200">
                <a:solidFill>
                  <a:schemeClr val="tx1"/>
                </a:solidFill>
              </a:rPr>
              <a:t>OUR SOLUTION AND ITS VALUE PROPOSITION </a:t>
            </a:r>
            <a:endParaRPr lang="en-US" sz="3200">
              <a:solidFill>
                <a:schemeClr val="tx1"/>
              </a:solidFill>
            </a:endParaRPr>
          </a:p>
        </p:txBody>
      </p:sp>
      <p:pic>
        <p:nvPicPr>
          <p:cNvPr id="4" name="Picture 4">
            <a:extLst>
              <a:ext uri="{FF2B5EF4-FFF2-40B4-BE49-F238E27FC236}">
                <a16:creationId xmlns:a16="http://schemas.microsoft.com/office/drawing/2014/main" id="{63FE3811-4EFC-F10F-AA08-42218AEC36A1}"/>
              </a:ext>
            </a:extLst>
          </p:cNvPr>
          <p:cNvPicPr>
            <a:picLocks noGrp="1" noChangeAspect="1"/>
          </p:cNvPicPr>
          <p:nvPr>
            <p:ph sz="half" idx="2"/>
          </p:nvPr>
        </p:nvPicPr>
        <p:blipFill>
          <a:blip r:embed="rId2"/>
          <a:stretch>
            <a:fillRect/>
          </a:stretch>
        </p:blipFill>
        <p:spPr>
          <a:xfrm>
            <a:off x="0" y="2555478"/>
            <a:ext cx="2861337" cy="3305175"/>
          </a:xfrm>
        </p:spPr>
      </p:pic>
      <p:sp>
        <p:nvSpPr>
          <p:cNvPr id="6" name="Content Placeholder 5">
            <a:extLst>
              <a:ext uri="{FF2B5EF4-FFF2-40B4-BE49-F238E27FC236}">
                <a16:creationId xmlns:a16="http://schemas.microsoft.com/office/drawing/2014/main" id="{64BC986B-B266-586D-73E5-4B57F5871E4C}"/>
              </a:ext>
            </a:extLst>
          </p:cNvPr>
          <p:cNvSpPr>
            <a:spLocks noGrp="1"/>
          </p:cNvSpPr>
          <p:nvPr>
            <p:ph sz="quarter" idx="4"/>
          </p:nvPr>
        </p:nvSpPr>
        <p:spPr>
          <a:xfrm>
            <a:off x="3411141" y="2272902"/>
            <a:ext cx="5862862" cy="3305175"/>
          </a:xfrm>
        </p:spPr>
        <p:txBody>
          <a:bodyPr>
            <a:normAutofit/>
          </a:bodyPr>
          <a:lstStyle/>
          <a:p>
            <a:pPr marL="0" indent="0">
              <a:buNone/>
            </a:pPr>
            <a:r>
              <a:rPr lang="en-GB" sz="2800"/>
              <a:t>Conditional formatting – missing values</a:t>
            </a:r>
          </a:p>
          <a:p>
            <a:pPr marL="0" indent="0">
              <a:buNone/>
            </a:pPr>
            <a:r>
              <a:rPr lang="en-GB" sz="2800"/>
              <a:t>Filtering : remove missing data</a:t>
            </a:r>
          </a:p>
          <a:p>
            <a:pPr marL="0" indent="0">
              <a:buNone/>
            </a:pPr>
            <a:r>
              <a:rPr lang="en-GB" sz="2800"/>
              <a:t>Formula : performance evaluation</a:t>
            </a:r>
          </a:p>
          <a:p>
            <a:pPr marL="0" indent="0">
              <a:buNone/>
            </a:pPr>
            <a:r>
              <a:rPr lang="en-GB" sz="2800"/>
              <a:t>Pivot : summary </a:t>
            </a:r>
          </a:p>
          <a:p>
            <a:pPr marL="0" indent="0">
              <a:buNone/>
            </a:pPr>
            <a:r>
              <a:rPr lang="en-GB" sz="2800"/>
              <a:t>Graph : data visualization </a:t>
            </a:r>
            <a:endParaRPr lang="en-US" sz="2800"/>
          </a:p>
        </p:txBody>
      </p:sp>
    </p:spTree>
    <p:extLst>
      <p:ext uri="{BB962C8B-B14F-4D97-AF65-F5344CB8AC3E}">
        <p14:creationId xmlns:p14="http://schemas.microsoft.com/office/powerpoint/2010/main" val="4037516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DA358-D6F2-1694-452B-D87579D26CA9}"/>
              </a:ext>
            </a:extLst>
          </p:cNvPr>
          <p:cNvSpPr>
            <a:spLocks noGrp="1"/>
          </p:cNvSpPr>
          <p:nvPr>
            <p:ph type="title"/>
          </p:nvPr>
        </p:nvSpPr>
        <p:spPr/>
        <p:txBody>
          <a:bodyPr/>
          <a:lstStyle/>
          <a:p>
            <a:r>
              <a:rPr lang="en-GB">
                <a:solidFill>
                  <a:schemeClr val="tx1"/>
                </a:solidFill>
              </a:rPr>
              <a:t>DATASET DESCRIPTION </a:t>
            </a:r>
            <a:endParaRPr lang="en-US">
              <a:solidFill>
                <a:schemeClr val="tx1"/>
              </a:solidFill>
            </a:endParaRPr>
          </a:p>
        </p:txBody>
      </p:sp>
      <p:sp>
        <p:nvSpPr>
          <p:cNvPr id="4" name="Content Placeholder 3">
            <a:extLst>
              <a:ext uri="{FF2B5EF4-FFF2-40B4-BE49-F238E27FC236}">
                <a16:creationId xmlns:a16="http://schemas.microsoft.com/office/drawing/2014/main" id="{6C970CB6-0AC3-2BB1-4C52-C8340E01C516}"/>
              </a:ext>
            </a:extLst>
          </p:cNvPr>
          <p:cNvSpPr>
            <a:spLocks noGrp="1"/>
          </p:cNvSpPr>
          <p:nvPr>
            <p:ph idx="1"/>
          </p:nvPr>
        </p:nvSpPr>
        <p:spPr>
          <a:xfrm>
            <a:off x="677334" y="1640681"/>
            <a:ext cx="8596668" cy="5217319"/>
          </a:xfrm>
        </p:spPr>
        <p:txBody>
          <a:bodyPr>
            <a:normAutofit/>
          </a:bodyPr>
          <a:lstStyle/>
          <a:p>
            <a:pPr marL="0" indent="0">
              <a:buNone/>
            </a:pPr>
            <a:r>
              <a:rPr lang="en-GB" sz="2800"/>
              <a:t>   EMPLOYEES DATABASE KIGGLE</a:t>
            </a:r>
          </a:p>
          <a:p>
            <a:pPr marL="0" indent="0">
              <a:buNone/>
            </a:pPr>
            <a:r>
              <a:rPr lang="en-GB" sz="2800"/>
              <a:t>   There are 26 features but we consider 9 features </a:t>
            </a:r>
          </a:p>
          <a:p>
            <a:pPr marL="0" indent="0">
              <a:buNone/>
            </a:pPr>
            <a:r>
              <a:rPr lang="en-GB" sz="2800"/>
              <a:t>    Employees ID Numerical data</a:t>
            </a:r>
          </a:p>
          <a:p>
            <a:pPr marL="0" indent="0">
              <a:buNone/>
            </a:pPr>
            <a:endParaRPr lang="en-GB" sz="2800"/>
          </a:p>
          <a:p>
            <a:pPr marL="0" indent="0">
              <a:buNone/>
            </a:pPr>
            <a:r>
              <a:rPr lang="en-GB" sz="2800"/>
              <a:t>    Name Text</a:t>
            </a:r>
          </a:p>
          <a:p>
            <a:pPr marL="0" indent="0">
              <a:buNone/>
            </a:pPr>
            <a:r>
              <a:rPr lang="en-GB" sz="2800"/>
              <a:t>      Performance Level </a:t>
            </a:r>
          </a:p>
          <a:p>
            <a:pPr marL="0" indent="0">
              <a:buNone/>
            </a:pPr>
            <a:r>
              <a:rPr lang="en-GB" sz="2800"/>
              <a:t>      Gender Male or Female </a:t>
            </a:r>
          </a:p>
          <a:p>
            <a:pPr marL="0" indent="0">
              <a:buNone/>
            </a:pPr>
            <a:r>
              <a:rPr lang="en-GB" sz="2800"/>
              <a:t>      Employees rating Numerical data.</a:t>
            </a:r>
          </a:p>
        </p:txBody>
      </p:sp>
    </p:spTree>
    <p:extLst>
      <p:ext uri="{BB962C8B-B14F-4D97-AF65-F5344CB8AC3E}">
        <p14:creationId xmlns:p14="http://schemas.microsoft.com/office/powerpoint/2010/main" val="2519408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ECAD7-3BC6-A1BF-94DE-349492F1E5A2}"/>
              </a:ext>
            </a:extLst>
          </p:cNvPr>
          <p:cNvSpPr>
            <a:spLocks noGrp="1"/>
          </p:cNvSpPr>
          <p:nvPr>
            <p:ph type="title"/>
          </p:nvPr>
        </p:nvSpPr>
        <p:spPr/>
        <p:txBody>
          <a:bodyPr/>
          <a:lstStyle/>
          <a:p>
            <a:r>
              <a:rPr lang="en-GB">
                <a:solidFill>
                  <a:schemeClr val="tx1"/>
                </a:solidFill>
              </a:rPr>
              <a:t>THE “ WOW “ IN OUR SOLUTION </a:t>
            </a:r>
            <a:endParaRPr lang="en-US">
              <a:solidFill>
                <a:schemeClr val="tx1"/>
              </a:solidFill>
            </a:endParaRPr>
          </a:p>
        </p:txBody>
      </p:sp>
      <p:sp>
        <p:nvSpPr>
          <p:cNvPr id="3" name="Content Placeholder 2">
            <a:extLst>
              <a:ext uri="{FF2B5EF4-FFF2-40B4-BE49-F238E27FC236}">
                <a16:creationId xmlns:a16="http://schemas.microsoft.com/office/drawing/2014/main" id="{611E7145-A51C-5018-C770-3CAFC1C23C94}"/>
              </a:ext>
            </a:extLst>
          </p:cNvPr>
          <p:cNvSpPr>
            <a:spLocks noGrp="1"/>
          </p:cNvSpPr>
          <p:nvPr>
            <p:ph sz="half" idx="2"/>
          </p:nvPr>
        </p:nvSpPr>
        <p:spPr>
          <a:xfrm>
            <a:off x="3128078" y="1750219"/>
            <a:ext cx="4185623" cy="4498181"/>
          </a:xfrm>
        </p:spPr>
        <p:txBody>
          <a:bodyPr>
            <a:normAutofit fontScale="62500" lnSpcReduction="20000"/>
          </a:bodyPr>
          <a:lstStyle/>
          <a:p>
            <a:pPr marL="0" indent="0">
              <a:buNone/>
            </a:pPr>
            <a:r>
              <a:rPr lang="en-GB" sz="2800"/>
              <a:t>Sample Queries : </a:t>
            </a:r>
          </a:p>
          <a:p>
            <a:pPr marL="514350" indent="-514350">
              <a:buAutoNum type="arabicPeriod"/>
            </a:pPr>
            <a:r>
              <a:rPr lang="en-GB" sz="2800"/>
              <a:t>Get all characters in a guild: SELECT* FROM characters JOIN</a:t>
            </a:r>
          </a:p>
          <a:p>
            <a:pPr marL="0" indent="0">
              <a:buNone/>
            </a:pPr>
            <a:r>
              <a:rPr lang="en-GB" sz="2800"/>
              <a:t>    Members ON characters ID =characterID WHERE GuildID = [GuildID]</a:t>
            </a:r>
          </a:p>
          <a:p>
            <a:pPr marL="514350" indent="-514350">
              <a:buAutoNum type="arabicPeriod" startAt="2"/>
            </a:pPr>
            <a:r>
              <a:rPr lang="en-GB" sz="2800"/>
              <a:t>Get all raids a character has participated in: SELECT * FROM</a:t>
            </a:r>
          </a:p>
          <a:p>
            <a:pPr marL="0" indent="0">
              <a:buNone/>
            </a:pPr>
            <a:r>
              <a:rPr lang="en-GB" sz="2800"/>
              <a:t>     Raids JOIN Raid Members ON RaidID = RaodID       WHERE characterID = [CharacterID]</a:t>
            </a:r>
          </a:p>
          <a:p>
            <a:pPr marL="0" indent="0">
              <a:buNone/>
            </a:pPr>
            <a:r>
              <a:rPr lang="en-GB" sz="2800"/>
              <a:t>     This database design captures key WoW data and relationships, enables you to store.</a:t>
            </a:r>
          </a:p>
          <a:p>
            <a:pPr marL="0" indent="0">
              <a:buNone/>
            </a:pPr>
            <a:endParaRPr lang="en-GB" sz="2800"/>
          </a:p>
          <a:p>
            <a:pPr marL="0" indent="0">
              <a:buNone/>
            </a:pPr>
            <a:endParaRPr lang="en-GB" sz="2800"/>
          </a:p>
        </p:txBody>
      </p:sp>
      <p:pic>
        <p:nvPicPr>
          <p:cNvPr id="10" name="Picture 10">
            <a:extLst>
              <a:ext uri="{FF2B5EF4-FFF2-40B4-BE49-F238E27FC236}">
                <a16:creationId xmlns:a16="http://schemas.microsoft.com/office/drawing/2014/main" id="{DB9AFF0B-1F5F-D6BA-1562-371EE300ACE0}"/>
              </a:ext>
            </a:extLst>
          </p:cNvPr>
          <p:cNvPicPr>
            <a:picLocks noGrp="1" noChangeAspect="1"/>
          </p:cNvPicPr>
          <p:nvPr>
            <p:ph sz="quarter" idx="4"/>
          </p:nvPr>
        </p:nvPicPr>
        <p:blipFill>
          <a:blip r:embed="rId2"/>
          <a:stretch>
            <a:fillRect/>
          </a:stretch>
        </p:blipFill>
        <p:spPr>
          <a:xfrm>
            <a:off x="435261" y="3848100"/>
            <a:ext cx="1905000" cy="3009900"/>
          </a:xfrm>
        </p:spPr>
      </p:pic>
    </p:spTree>
    <p:extLst>
      <p:ext uri="{BB962C8B-B14F-4D97-AF65-F5344CB8AC3E}">
        <p14:creationId xmlns:p14="http://schemas.microsoft.com/office/powerpoint/2010/main" val="36639550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EMPLOYEE PERFORMANCE ANALYSIS USING EXCEL </vt:lpstr>
      <vt:lpstr>PROJECT TITLE </vt:lpstr>
      <vt:lpstr>AGENDA</vt:lpstr>
      <vt:lpstr>PROBLEM STATEMENT  </vt:lpstr>
      <vt:lpstr>PROJECT OVERVIEW </vt:lpstr>
      <vt:lpstr>WHO ARE THE END USERS ? </vt:lpstr>
      <vt:lpstr>OUR SOLUTION AND ITS VALUE PROPOSITION </vt:lpstr>
      <vt:lpstr>DATASET DESCRIPTION </vt:lpstr>
      <vt:lpstr>THE “ WOW “ IN OUR SOLUTION </vt:lpstr>
      <vt:lpstr>MODELLING </vt:lpstr>
      <vt:lpstr>RESULTS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 </dc:title>
  <dc:creator>madhusriram1016@gmail.com</dc:creator>
  <cp:lastModifiedBy>madhusriram1016@gmail.com</cp:lastModifiedBy>
  <cp:revision>5</cp:revision>
  <dcterms:created xsi:type="dcterms:W3CDTF">2024-09-18T10:50:50Z</dcterms:created>
  <dcterms:modified xsi:type="dcterms:W3CDTF">2024-09-20T10:45:52Z</dcterms:modified>
</cp:coreProperties>
</file>