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30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92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6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7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1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6" y="1447801"/>
            <a:ext cx="5854553" cy="1981199"/>
          </a:xfrm>
        </p:spPr>
        <p:txBody>
          <a:bodyPr/>
          <a:lstStyle/>
          <a:p>
            <a:r>
              <a:rPr sz="3400" b="1" dirty="0">
                <a:solidFill>
                  <a:srgbClr val="004C99"/>
                </a:solidFill>
                <a:latin typeface="Segoe UI"/>
              </a:rPr>
              <a:t>List Data Type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 dirty="0">
                <a:solidFill>
                  <a:srgbClr val="004C99"/>
                </a:solidFill>
                <a:latin typeface="Segoe UI"/>
              </a:rPr>
              <a:t>Introduction to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>
                <a:solidFill>
                  <a:srgbClr val="142850"/>
                </a:solidFill>
                <a:latin typeface="Segoe UI"/>
              </a:rPr>
              <a:t> Lists are ordered collections in Python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 Can store elements of different data types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 Mutable (can be changed after creation)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 Defined using square brackets [ ]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Allows indexing and slicing</a:t>
            </a:r>
          </a:p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It have some length</a:t>
            </a:r>
          </a:p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Allows duplicates.</a:t>
            </a:r>
          </a:p>
          <a:p>
            <a:pPr marL="0" indent="0">
              <a:buNone/>
            </a:pP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142850"/>
                </a:solidFill>
                <a:latin typeface="Segoe UI"/>
              </a:rPr>
              <a:t>Eg : </a:t>
            </a:r>
            <a:r>
              <a:rPr lang="en-IN" sz="2200" dirty="0" err="1">
                <a:solidFill>
                  <a:srgbClr val="142850"/>
                </a:solidFill>
                <a:latin typeface="Segoe UI"/>
              </a:rPr>
              <a:t>Mylist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=[1,2,’python’,33,[1,5,7]]</a:t>
            </a:r>
            <a:endParaRPr sz="2200" dirty="0">
              <a:solidFill>
                <a:srgbClr val="142850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 dirty="0">
                <a:solidFill>
                  <a:srgbClr val="004C99"/>
                </a:solidFill>
                <a:latin typeface="Segoe UI"/>
              </a:rPr>
              <a:t>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Lists can be created using [ ] brackets.</a:t>
            </a:r>
          </a:p>
          <a:p>
            <a:r>
              <a:rPr lang="en-IN" sz="2200" dirty="0" err="1">
                <a:solidFill>
                  <a:srgbClr val="142850"/>
                </a:solidFill>
                <a:latin typeface="Segoe UI"/>
              </a:rPr>
              <a:t>Empty_list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=[ 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Examples: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numbers = [1, 2, 3, 4]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fruits = ['apple', 'banana', 'cherry']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mixed = [10, 'python', 3.5, True]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>
                <a:solidFill>
                  <a:srgbClr val="004C99"/>
                </a:solidFill>
                <a:latin typeface="Segoe UI"/>
              </a:rPr>
              <a:t>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We can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a</a:t>
            </a:r>
            <a:r>
              <a:rPr sz="2200" dirty="0" err="1">
                <a:solidFill>
                  <a:srgbClr val="142850"/>
                </a:solidFill>
                <a:latin typeface="Segoe UI"/>
              </a:rPr>
              <a:t>ccess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data items in list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 using index (starts from 0)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EG: Fruits=[‘apple’ , ‘banana’ ,’cherry’]</a:t>
            </a:r>
            <a:endParaRPr sz="2200" dirty="0">
              <a:solidFill>
                <a:srgbClr val="142850"/>
              </a:solidFill>
              <a:latin typeface="Segoe UI"/>
            </a:endParaRP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fruits[0] → 'apple’</a:t>
            </a:r>
          </a:p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We can  also access elements using n</a:t>
            </a:r>
            <a:r>
              <a:rPr sz="2200" dirty="0" err="1">
                <a:solidFill>
                  <a:srgbClr val="142850"/>
                </a:solidFill>
                <a:latin typeface="Segoe UI"/>
              </a:rPr>
              <a:t>egative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 indexing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fruits[-1] → 'cherry'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>
                <a:solidFill>
                  <a:srgbClr val="004C99"/>
                </a:solidFill>
                <a:latin typeface="Segoe UI"/>
              </a:rPr>
              <a:t>List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32857"/>
            <a:ext cx="6711654" cy="4615549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Slicing means taking a part of the list (sub-list) without changing the original list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syntax: list[start : stop : step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numbers = [10,20,30,40,50]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numbers[1:4] → [20, 30, 40]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numbers[:3] → [10, 20, 30]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numbers[::2] → [10, 30, 50]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 dirty="0">
                <a:solidFill>
                  <a:srgbClr val="004C99"/>
                </a:solidFill>
                <a:latin typeface="Segoe UI"/>
              </a:rPr>
              <a:t>Modifying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b="1" dirty="0">
                <a:solidFill>
                  <a:srgbClr val="142850"/>
                </a:solidFill>
                <a:latin typeface="Segoe UI"/>
              </a:rPr>
              <a:t>fruits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= ['apple'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,'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banana’]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lang="en-IN" sz="2200" b="1" dirty="0">
                <a:solidFill>
                  <a:srgbClr val="142850"/>
                </a:solidFill>
                <a:latin typeface="Segoe UI"/>
              </a:rPr>
              <a:t>Update </a:t>
            </a:r>
            <a:endParaRPr sz="2200" b="1" dirty="0">
              <a:solidFill>
                <a:srgbClr val="142850"/>
              </a:solidFill>
              <a:latin typeface="Segoe UI"/>
            </a:endParaRP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fruits[1] = 'mango'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142850"/>
                </a:solidFill>
                <a:latin typeface="Segoe UI"/>
              </a:rPr>
              <a:t>   </a:t>
            </a:r>
            <a:r>
              <a:rPr lang="en-IN" sz="2200" b="1" dirty="0">
                <a:solidFill>
                  <a:srgbClr val="142850"/>
                </a:solidFill>
                <a:latin typeface="Segoe UI"/>
              </a:rPr>
              <a:t>fruits=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['apple',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'mango’]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lang="en-IN" sz="2200" b="1" dirty="0">
                <a:solidFill>
                  <a:srgbClr val="142850"/>
                </a:solidFill>
                <a:latin typeface="Segoe UI"/>
              </a:rPr>
              <a:t>Append( )</a:t>
            </a:r>
            <a:endParaRPr sz="2200" b="1" dirty="0">
              <a:solidFill>
                <a:srgbClr val="142850"/>
              </a:solidFill>
              <a:latin typeface="Segoe UI"/>
            </a:endParaRPr>
          </a:p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F</a:t>
            </a:r>
            <a:r>
              <a:rPr sz="2200" dirty="0" err="1">
                <a:solidFill>
                  <a:srgbClr val="142850"/>
                </a:solidFill>
                <a:latin typeface="Segoe UI"/>
              </a:rPr>
              <a:t>ruits.append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('cherry') → ['apple'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,'mango'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,'cherry']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 dirty="0">
                <a:solidFill>
                  <a:srgbClr val="004C99"/>
                </a:solidFill>
                <a:latin typeface="Segoe UI"/>
              </a:rPr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b="1" dirty="0">
                <a:solidFill>
                  <a:srgbClr val="142850"/>
                </a:solidFill>
                <a:latin typeface="Segoe UI"/>
              </a:rPr>
              <a:t>append(x)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→ Add element at end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sz="2200" b="1" dirty="0">
                <a:solidFill>
                  <a:srgbClr val="142850"/>
                </a:solidFill>
                <a:latin typeface="Segoe UI"/>
              </a:rPr>
              <a:t>insert(</a:t>
            </a:r>
            <a:r>
              <a:rPr sz="2200" b="1" dirty="0" err="1">
                <a:solidFill>
                  <a:srgbClr val="142850"/>
                </a:solidFill>
                <a:latin typeface="Segoe UI"/>
              </a:rPr>
              <a:t>i</a:t>
            </a:r>
            <a:r>
              <a:rPr sz="2200" b="1" dirty="0">
                <a:solidFill>
                  <a:srgbClr val="142850"/>
                </a:solidFill>
                <a:latin typeface="Segoe UI"/>
              </a:rPr>
              <a:t>,</a:t>
            </a:r>
            <a:r>
              <a:rPr lang="en-IN" sz="2200" b="1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b="1" dirty="0">
                <a:solidFill>
                  <a:srgbClr val="142850"/>
                </a:solidFill>
                <a:latin typeface="Segoe UI"/>
              </a:rPr>
              <a:t>x)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→ Insert at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particular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 index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b="1" dirty="0">
                <a:solidFill>
                  <a:srgbClr val="142850"/>
                </a:solidFill>
                <a:latin typeface="Segoe UI"/>
              </a:rPr>
              <a:t>extend(</a:t>
            </a:r>
            <a:r>
              <a:rPr lang="en-IN" sz="2200" b="1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b="1" dirty="0" err="1">
                <a:solidFill>
                  <a:srgbClr val="142850"/>
                </a:solidFill>
                <a:latin typeface="Segoe UI"/>
              </a:rPr>
              <a:t>iterable</a:t>
            </a:r>
            <a:r>
              <a:rPr sz="2200" b="1" dirty="0">
                <a:solidFill>
                  <a:srgbClr val="142850"/>
                </a:solidFill>
                <a:latin typeface="Segoe UI"/>
              </a:rPr>
              <a:t>)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→ Add multiple elements</a:t>
            </a:r>
          </a:p>
          <a:p>
            <a:r>
              <a:rPr sz="2200" b="1" dirty="0">
                <a:solidFill>
                  <a:srgbClr val="142850"/>
                </a:solidFill>
                <a:latin typeface="Segoe UI"/>
              </a:rPr>
              <a:t> remove(x)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→ Remove first occurrence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lang="en-US" sz="2200" b="1" dirty="0">
                <a:solidFill>
                  <a:srgbClr val="142850"/>
                </a:solidFill>
                <a:latin typeface="Segoe UI"/>
              </a:rPr>
              <a:t> pop([</a:t>
            </a:r>
            <a:r>
              <a:rPr lang="en-US" sz="2200" b="1" dirty="0" err="1">
                <a:solidFill>
                  <a:srgbClr val="142850"/>
                </a:solidFill>
                <a:latin typeface="Segoe UI"/>
              </a:rPr>
              <a:t>i</a:t>
            </a:r>
            <a:r>
              <a:rPr lang="en-US" sz="2200" b="1" dirty="0">
                <a:solidFill>
                  <a:srgbClr val="142850"/>
                </a:solidFill>
                <a:latin typeface="Segoe UI"/>
              </a:rPr>
              <a:t>]) </a:t>
            </a:r>
            <a:r>
              <a:rPr lang="en-US" sz="2200" dirty="0">
                <a:solidFill>
                  <a:srgbClr val="142850"/>
                </a:solidFill>
                <a:latin typeface="Segoe UI"/>
              </a:rPr>
              <a:t>→ Remove and return element</a:t>
            </a:r>
          </a:p>
          <a:p>
            <a:r>
              <a:rPr lang="en-US" sz="2200" b="1" dirty="0">
                <a:solidFill>
                  <a:srgbClr val="142850"/>
                </a:solidFill>
                <a:latin typeface="Segoe UI"/>
              </a:rPr>
              <a:t> index(x) </a:t>
            </a:r>
            <a:r>
              <a:rPr lang="en-US" sz="2200" dirty="0">
                <a:solidFill>
                  <a:srgbClr val="142850"/>
                </a:solidFill>
                <a:latin typeface="Segoe UI"/>
              </a:rPr>
              <a:t>→ Return index of element</a:t>
            </a:r>
          </a:p>
          <a:p>
            <a:r>
              <a:rPr lang="en-US" sz="2200" b="1" dirty="0">
                <a:solidFill>
                  <a:srgbClr val="142850"/>
                </a:solidFill>
                <a:latin typeface="Segoe UI"/>
              </a:rPr>
              <a:t>count(x) </a:t>
            </a:r>
            <a:r>
              <a:rPr lang="en-US" sz="2200" dirty="0">
                <a:solidFill>
                  <a:srgbClr val="142850"/>
                </a:solidFill>
                <a:latin typeface="Segoe UI"/>
              </a:rPr>
              <a:t>→ Count occurrences</a:t>
            </a:r>
          </a:p>
          <a:p>
            <a:r>
              <a:rPr lang="en-US" sz="2200" b="1" dirty="0">
                <a:solidFill>
                  <a:srgbClr val="142850"/>
                </a:solidFill>
                <a:latin typeface="Segoe UI"/>
              </a:rPr>
              <a:t>sort() </a:t>
            </a:r>
            <a:r>
              <a:rPr lang="en-US" sz="2200" dirty="0">
                <a:solidFill>
                  <a:srgbClr val="142850"/>
                </a:solidFill>
                <a:latin typeface="Segoe UI"/>
              </a:rPr>
              <a:t>→ Sort the list in ascending order</a:t>
            </a:r>
          </a:p>
          <a:p>
            <a:r>
              <a:rPr lang="en-US" sz="2200" b="1" dirty="0">
                <a:solidFill>
                  <a:srgbClr val="142850"/>
                </a:solidFill>
                <a:latin typeface="Segoe UI"/>
              </a:rPr>
              <a:t>sort(reverse=True)-</a:t>
            </a:r>
            <a:r>
              <a:rPr lang="en-US" sz="2200" dirty="0">
                <a:solidFill>
                  <a:srgbClr val="142850"/>
                </a:solidFill>
                <a:latin typeface="Segoe UI"/>
              </a:rPr>
              <a:t>sort the list in descending order.</a:t>
            </a:r>
          </a:p>
          <a:p>
            <a:endParaRPr sz="2200" dirty="0">
              <a:solidFill>
                <a:srgbClr val="142850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 dirty="0">
                <a:solidFill>
                  <a:srgbClr val="004C99"/>
                </a:solidFill>
                <a:latin typeface="Segoe UI"/>
              </a:rPr>
              <a:t>Iterating Over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Iteration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means going through each element of a list one by one.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Iterate using range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numbers = [10, 20, 30, 40]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for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Segoe UI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 in range(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Segoe UI"/>
              </a:rPr>
              <a:t>len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(numbers)):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    print(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Segoe UI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, numbers[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Segoe UI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/>
              </a:rPr>
              <a:t>])</a:t>
            </a:r>
            <a:endParaRPr lang="en-IN" dirty="0">
              <a:solidFill>
                <a:schemeClr val="tx2">
                  <a:lumMod val="75000"/>
                </a:schemeClr>
              </a:solidFill>
              <a:latin typeface="Segoe UI"/>
            </a:endParaRPr>
          </a:p>
          <a:p>
            <a:pPr marL="34290" indent="0">
              <a:buNone/>
            </a:pP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sz="2200" b="1" dirty="0">
                <a:solidFill>
                  <a:srgbClr val="142850"/>
                </a:solidFill>
                <a:latin typeface="Segoe UI"/>
              </a:rPr>
              <a:t>fruits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= ['apple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','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banana',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 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'cherry']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for </a:t>
            </a:r>
            <a:r>
              <a:rPr lang="en-IN" sz="2200" dirty="0" err="1">
                <a:solidFill>
                  <a:srgbClr val="142850"/>
                </a:solidFill>
                <a:latin typeface="Segoe UI"/>
              </a:rPr>
              <a:t>i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 in fruits:</a:t>
            </a:r>
          </a:p>
          <a:p>
            <a:pPr marL="34290" indent="0">
              <a:buNone/>
            </a:pPr>
            <a:r>
              <a:rPr sz="2200" dirty="0">
                <a:solidFill>
                  <a:srgbClr val="142850"/>
                </a:solidFill>
                <a:latin typeface="Segoe UI"/>
              </a:rPr>
              <a:t>   print(</a:t>
            </a:r>
            <a:r>
              <a:rPr lang="en-IN" sz="2200" dirty="0" err="1">
                <a:solidFill>
                  <a:srgbClr val="142850"/>
                </a:solidFill>
                <a:latin typeface="Segoe UI"/>
              </a:rPr>
              <a:t>i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)</a:t>
            </a: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r>
              <a:rPr lang="en-IN" sz="2200" dirty="0">
                <a:solidFill>
                  <a:srgbClr val="142850"/>
                </a:solidFill>
                <a:latin typeface="Segoe UI"/>
              </a:rPr>
              <a:t>It returns apple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142850"/>
                </a:solidFill>
                <a:latin typeface="Segoe UI"/>
              </a:rPr>
              <a:t>                     banana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142850"/>
                </a:solidFill>
                <a:latin typeface="Segoe UI"/>
              </a:rPr>
              <a:t>                    cherry</a:t>
            </a:r>
          </a:p>
          <a:p>
            <a:pPr marL="0" indent="0">
              <a:buNone/>
            </a:pPr>
            <a:endParaRPr sz="2200" dirty="0">
              <a:solidFill>
                <a:srgbClr val="142850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1" dirty="0">
                <a:solidFill>
                  <a:srgbClr val="004C99"/>
                </a:solidFill>
                <a:latin typeface="Segoe UI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>
                <a:solidFill>
                  <a:srgbClr val="142850"/>
                </a:solidFill>
                <a:latin typeface="Segoe UI"/>
              </a:rPr>
              <a:t> Lists are </a:t>
            </a:r>
            <a:r>
              <a:rPr lang="en-IN" sz="2200" dirty="0">
                <a:solidFill>
                  <a:srgbClr val="142850"/>
                </a:solidFill>
                <a:latin typeface="Segoe UI"/>
              </a:rPr>
              <a:t>ordered</a:t>
            </a:r>
            <a:r>
              <a:rPr sz="2200" dirty="0">
                <a:solidFill>
                  <a:srgbClr val="142850"/>
                </a:solidFill>
                <a:latin typeface="Segoe UI"/>
              </a:rPr>
              <a:t> and mutable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 Support indexing, slicing, iteration</a:t>
            </a:r>
          </a:p>
          <a:p>
            <a:r>
              <a:rPr sz="2200" dirty="0">
                <a:solidFill>
                  <a:srgbClr val="142850"/>
                </a:solidFill>
                <a:latin typeface="Segoe UI"/>
              </a:rPr>
              <a:t> Provide powerful built-in methods</a:t>
            </a:r>
          </a:p>
          <a:p>
            <a:pPr marL="0" indent="0">
              <a:buNone/>
            </a:pP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pPr marL="0" indent="0">
              <a:buNone/>
            </a:pPr>
            <a:endParaRPr lang="en-IN" sz="2200" dirty="0">
              <a:solidFill>
                <a:srgbClr val="142850"/>
              </a:solidFill>
              <a:latin typeface="Segoe UI"/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142850"/>
                </a:solidFill>
                <a:latin typeface="Segoe UI"/>
              </a:rPr>
              <a:t>                                        Thank  you</a:t>
            </a:r>
            <a:endParaRPr sz="2200" b="1" dirty="0">
              <a:solidFill>
                <a:srgbClr val="142850"/>
              </a:solidFill>
              <a:latin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136</TotalTime>
  <Words>466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Segoe UI</vt:lpstr>
      <vt:lpstr>Basis</vt:lpstr>
      <vt:lpstr>List Data Type in Python</vt:lpstr>
      <vt:lpstr>Introduction to List</vt:lpstr>
      <vt:lpstr>Creating Lists</vt:lpstr>
      <vt:lpstr>Accessing Elements</vt:lpstr>
      <vt:lpstr>List Slicing</vt:lpstr>
      <vt:lpstr>Modifying Lists</vt:lpstr>
      <vt:lpstr>List Methods</vt:lpstr>
      <vt:lpstr>Iterating Over Lists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madhumitha</dc:creator>
  <cp:keywords/>
  <dc:description>generated using python-pptx</dc:description>
  <cp:lastModifiedBy>madhumitha Gunjapadugu</cp:lastModifiedBy>
  <cp:revision>6</cp:revision>
  <dcterms:created xsi:type="dcterms:W3CDTF">2013-01-27T09:14:16Z</dcterms:created>
  <dcterms:modified xsi:type="dcterms:W3CDTF">2025-09-13T02:33:43Z</dcterms:modified>
  <cp:category/>
</cp:coreProperties>
</file>