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5" r:id="rId9"/>
    <p:sldId id="267" r:id="rId10"/>
    <p:sldId id="264" r:id="rId11"/>
    <p:sldId id="266" r:id="rId12"/>
    <p:sldId id="270" r:id="rId13"/>
    <p:sldId id="269" r:id="rId14"/>
    <p:sldId id="268" r:id="rId15"/>
    <p:sldId id="272" r:id="rId16"/>
    <p:sldId id="263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MITHRA R" initials="MR" lastIdx="2" clrIdx="0">
    <p:extLst>
      <p:ext uri="{19B8F6BF-5375-455C-9EA6-DF929625EA0E}">
        <p15:presenceInfo xmlns:p15="http://schemas.microsoft.com/office/powerpoint/2012/main" userId="S::727621bad053@mcet.in::0eec7e2d-fc29-4246-b585-25fb0f4eda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83" d="100"/>
          <a:sy n="83" d="100"/>
        </p:scale>
        <p:origin x="4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342B-50A7-597C-E7BE-05DF9C3D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49765-8FBE-EB92-B85C-F6B6E0B4F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D066-2A44-FF4F-AE44-35751854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D2BD-7165-0999-F2A3-1CE61771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8F68-7874-6B1E-4366-12183977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0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7FD7-E35A-A3AB-3C5F-5D444114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8001-04AF-5776-4275-3FDA61C4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C71C-0CF1-0F96-B8EE-BCEF3331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60AC-3E9F-34CA-21BF-FC6F3B3B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F7BC-39C0-47EA-A98D-5E0547B6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3009D-8F52-53DA-9035-13B858EA7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4E684-6278-BF96-12B3-3C6955A04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A0F2-856A-BDC5-3393-C5CD29B9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5ACC-B823-E7C6-B3D6-D0B5BED8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788B-386A-A34E-3890-91EFECA5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6140-83AB-6EC9-1828-5544B2AC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7626-6B1C-8E83-54BF-A2CB026B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AB53-F8AF-44CD-3651-DD71FA39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C193-2B51-C82D-F11F-2B67B1B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0CE3-39ED-2125-5480-B77A95F8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8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3F80-15F4-D632-C0B0-3D91DCCA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D601-1A78-914A-1AF6-3FFF7F3D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460B-DD05-6692-6DE8-64C8F35F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791A-DA50-0C02-2852-375829B0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DF34-B8BA-EF96-0B1B-CF7DEB97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1C1B-0091-1547-B387-81515734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175E-6715-FF03-00E7-7101073D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DB363-871C-E54F-C151-9F9748EF4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2F6F-FC8D-A678-F7E4-CA0098D4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C59E-142A-28FB-FB14-10E056D1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1FE8-C34E-03D4-17B8-17CCF202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7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E3B1-9763-FBE7-9699-5722AE4A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69C19-48E7-847A-8376-1C6610B5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0660-73A5-CF8C-91FA-E834211B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9AF69-FA66-8F44-1D8B-E0120B3F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32A2-BF3B-5344-285E-2967721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75C79-A08F-2A8B-CCCA-E557C5CD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96806-7847-388E-37B9-611D8B62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44600-F56A-FF59-60A9-DF6FE9A8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8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3DFA-9015-8FC9-0F29-2DC7854B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E320B-6B19-FFD9-07AC-0FF5B8D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ABB19-2805-4FB3-D767-79F1BBDD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1892D-F8E4-9178-049D-215CB8A1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2FB62-6590-6123-831B-45764508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E253E-030F-5DB9-B313-F30582FC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1416-FBEF-6E01-99A3-F13BAF6E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7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5391-679E-7B45-3670-6E02F763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D999-C903-7813-71F2-8C114B5D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6577-D461-8527-5DBD-2BDA5BC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AD79-5E0A-8DB1-9FD6-89783DD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DA8B-F55A-F3F0-E953-02D50903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AAE62-D15F-B455-C225-5090D435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3E51-FF70-1FD7-0D78-2C99C183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DBC5A-D178-EA63-46D1-C1FF2A407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5CAB0-2464-AADA-D119-A8FF23DF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23795-D0C1-E99D-ADA1-9E7FD409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C8E5-1903-8E4B-BBAE-7F85658B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76E2-A039-1008-C31B-AE9A2BEC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8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92274-C416-7756-E826-5CEB4709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1B198-4828-5B50-F359-C0768D29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1FCF-E24B-767C-F3DA-44DAC3573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511C-06B3-4787-8A81-BB602DA5A33E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B93E-6237-B902-FAF5-4D4E0052B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017C-0DA2-8C25-F276-824AA6860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F402F-7F65-42F7-82A9-170AFB4FF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478-F7C8-5CA0-9604-2D63EE4A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7920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Deep2Neuron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8FCE1-1397-EFF9-596D-5AD93F158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587474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oogle Shape;451;p13" descr="C:\Users\STAFFS\Desktop\MCET LOGO NEW_1 (1).jpg">
            <a:extLst>
              <a:ext uri="{FF2B5EF4-FFF2-40B4-BE49-F238E27FC236}">
                <a16:creationId xmlns:a16="http://schemas.microsoft.com/office/drawing/2014/main" id="{6252ADF2-7EDC-E549-487A-08A146168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13773" y="216945"/>
            <a:ext cx="1869990" cy="8027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1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99319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7B72F-1DFF-1D4B-2290-A1D8332D4C0B}"/>
              </a:ext>
            </a:extLst>
          </p:cNvPr>
          <p:cNvSpPr txBox="1"/>
          <p:nvPr/>
        </p:nvSpPr>
        <p:spPr>
          <a:xfrm>
            <a:off x="1459346" y="836396"/>
            <a:ext cx="869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84D72-A151-6BE2-F7DB-9805E6B4CC3B}"/>
              </a:ext>
            </a:extLst>
          </p:cNvPr>
          <p:cNvSpPr txBox="1"/>
          <p:nvPr/>
        </p:nvSpPr>
        <p:spPr>
          <a:xfrm>
            <a:off x="1459346" y="1847273"/>
            <a:ext cx="9236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Padding plays a crucial role in building the convolutional neural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image will get shrink and if we will take a neural network with 100's of layers on it, it will give us a small image after filtered in the end.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6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91FC1F-EC64-045F-6CE7-A1DA443DD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26" y="660977"/>
            <a:ext cx="6834411" cy="32412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7AC08F-D56D-37F8-CEB5-6305163A31D3}"/>
              </a:ext>
            </a:extLst>
          </p:cNvPr>
          <p:cNvSpPr txBox="1"/>
          <p:nvPr/>
        </p:nvSpPr>
        <p:spPr>
          <a:xfrm>
            <a:off x="1048825" y="4613159"/>
            <a:ext cx="100861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clear from the above picture that the pixel in the corner will only get covers one time, but the middle pixel will get covered more than once.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3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4511C-C6A9-50DD-C151-8678D6D7E0C8}"/>
              </a:ext>
            </a:extLst>
          </p:cNvPr>
          <p:cNvSpPr txBox="1"/>
          <p:nvPr/>
        </p:nvSpPr>
        <p:spPr>
          <a:xfrm>
            <a:off x="1787735" y="1860957"/>
            <a:ext cx="8608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we have more information on that middle pixel, so there are two downsides:</a:t>
            </a:r>
          </a:p>
          <a:p>
            <a:pPr algn="just"/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Shrinking outputs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Losing information on the corner of the image.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this, we have introduced padding to an image.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"Padding is an additional layer which can add to the border of an image."</a:t>
            </a: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4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66389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B070A-9012-4CFC-E6EA-0CC2AA95C10D}"/>
              </a:ext>
            </a:extLst>
          </p:cNvPr>
          <p:cNvSpPr txBox="1"/>
          <p:nvPr/>
        </p:nvSpPr>
        <p:spPr>
          <a:xfrm>
            <a:off x="1323108" y="900928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4333D-1435-F62E-92D9-EC99E333513E}"/>
              </a:ext>
            </a:extLst>
          </p:cNvPr>
          <p:cNvSpPr txBox="1"/>
          <p:nvPr/>
        </p:nvSpPr>
        <p:spPr>
          <a:xfrm>
            <a:off x="683491" y="1712119"/>
            <a:ext cx="107973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plays an important role in pre-processing of an image.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reduces the number of parameters when the images are too large.</a:t>
            </a:r>
          </a:p>
          <a:p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is "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downscaling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of the image obtained from the previous layers.</a:t>
            </a:r>
          </a:p>
          <a:p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compared to shrinking an image to reduce its pixel density.</a:t>
            </a:r>
          </a:p>
          <a:p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 pooling is also called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subsampling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CF3CD-855D-A4CF-9D57-80D0266E9B15}"/>
              </a:ext>
            </a:extLst>
          </p:cNvPr>
          <p:cNvSpPr txBox="1"/>
          <p:nvPr/>
        </p:nvSpPr>
        <p:spPr>
          <a:xfrm>
            <a:off x="1230745" y="817923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A1C0A-A482-3C2A-A6EF-C0CCA84B279D}"/>
              </a:ext>
            </a:extLst>
          </p:cNvPr>
          <p:cNvSpPr txBox="1"/>
          <p:nvPr/>
        </p:nvSpPr>
        <p:spPr>
          <a:xfrm>
            <a:off x="1288971" y="2023797"/>
            <a:ext cx="960581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pooling is a 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sample-based discretization process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main objective is to downscale an input representation, reducing its dimensionality and allowing for the assumption to be made about features contained in the sub-region binned.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pooling is done by applying a max filter to non-overlapping sub-regions of the initial representation.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66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112E5-5140-9FDC-2392-7360CFF4E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8" y="312837"/>
            <a:ext cx="5343525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F01CAD-E4CF-820C-EA46-B539192AB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89" y="2696476"/>
            <a:ext cx="4381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9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57287-B47C-2531-2610-79464A5EC54E}"/>
              </a:ext>
            </a:extLst>
          </p:cNvPr>
          <p:cNvSpPr txBox="1"/>
          <p:nvPr/>
        </p:nvSpPr>
        <p:spPr>
          <a:xfrm>
            <a:off x="1563255" y="2570848"/>
            <a:ext cx="93171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Down-scaling will perform through average pooling by dividing the input into rectangular pooling regions and computing the average values of each region.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C7AD6-2166-322D-3492-BBF3EF0C6CF6}"/>
              </a:ext>
            </a:extLst>
          </p:cNvPr>
          <p:cNvSpPr txBox="1"/>
          <p:nvPr/>
        </p:nvSpPr>
        <p:spPr>
          <a:xfrm>
            <a:off x="1480128" y="1059349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322364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6EFF3-6215-D9BA-66B6-7088EC44387F}"/>
              </a:ext>
            </a:extLst>
          </p:cNvPr>
          <p:cNvSpPr txBox="1"/>
          <p:nvPr/>
        </p:nvSpPr>
        <p:spPr>
          <a:xfrm>
            <a:off x="1348509" y="2632469"/>
            <a:ext cx="95319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sub-region for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pooling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pooling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set exactly the same as for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max-pooling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but instead of using the max function we use sum or mean.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77FFD4-55B0-D0ED-8EC8-7EEDDE22C61D}"/>
              </a:ext>
            </a:extLst>
          </p:cNvPr>
          <p:cNvSpPr txBox="1"/>
          <p:nvPr/>
        </p:nvSpPr>
        <p:spPr>
          <a:xfrm>
            <a:off x="1348509" y="1182255"/>
            <a:ext cx="6389254" cy="64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POOLING</a:t>
            </a:r>
          </a:p>
        </p:txBody>
      </p:sp>
    </p:spTree>
    <p:extLst>
      <p:ext uri="{BB962C8B-B14F-4D97-AF65-F5344CB8AC3E}">
        <p14:creationId xmlns:p14="http://schemas.microsoft.com/office/powerpoint/2010/main" val="37530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EE0EA-1684-7D76-F338-AA2373D108BB}"/>
              </a:ext>
            </a:extLst>
          </p:cNvPr>
          <p:cNvSpPr txBox="1"/>
          <p:nvPr/>
        </p:nvSpPr>
        <p:spPr>
          <a:xfrm>
            <a:off x="1560945" y="2824716"/>
            <a:ext cx="90885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fully connected layer is a layer in which the input from the other layers will be flattened into a vector and sent.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will transform the output into the desired number of classes by the network.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F8AA7-41D1-0ED1-D85F-43C112BFEF35}"/>
              </a:ext>
            </a:extLst>
          </p:cNvPr>
          <p:cNvSpPr txBox="1"/>
          <p:nvPr/>
        </p:nvSpPr>
        <p:spPr>
          <a:xfrm>
            <a:off x="1560945" y="1387705"/>
            <a:ext cx="6100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261156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4C5F5-A1A9-58C6-F018-BDA789432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53" y="701964"/>
            <a:ext cx="7989454" cy="32789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BE9BD6-371B-6585-1653-4C583AB5AAFE}"/>
              </a:ext>
            </a:extLst>
          </p:cNvPr>
          <p:cNvSpPr txBox="1"/>
          <p:nvPr/>
        </p:nvSpPr>
        <p:spPr>
          <a:xfrm>
            <a:off x="1080655" y="4082473"/>
            <a:ext cx="103170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diagram, the feature map matrix will be converted into the vector such as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x1, x2, x3...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the help of fully connected layers.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combine features to create a model and apply the activation function such as 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classify the outputs as a car, dog, truck, etc.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478-F7C8-5CA0-9604-2D63EE4A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87" y="1039298"/>
            <a:ext cx="7447005" cy="739388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8FCE1-1397-EFF9-596D-5AD93F15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787" y="2066408"/>
            <a:ext cx="9494110" cy="378936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type of deep learning.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image recognition.</a:t>
            </a: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21081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4764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007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FFC66-95C6-EFCB-E081-E0BC7AF94F79}"/>
              </a:ext>
            </a:extLst>
          </p:cNvPr>
          <p:cNvSpPr txBox="1"/>
          <p:nvPr/>
        </p:nvSpPr>
        <p:spPr>
          <a:xfrm>
            <a:off x="1348510" y="997528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CNN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23AABE-62E3-BA46-719D-C42A5B1A3C8D}"/>
              </a:ext>
            </a:extLst>
          </p:cNvPr>
          <p:cNvSpPr txBox="1"/>
          <p:nvPr/>
        </p:nvSpPr>
        <p:spPr>
          <a:xfrm>
            <a:off x="2382981" y="2272734"/>
            <a:ext cx="5985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5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C6AEA-6FE2-1A52-BB56-F96AB3BAD993}"/>
              </a:ext>
            </a:extLst>
          </p:cNvPr>
          <p:cNvSpPr txBox="1"/>
          <p:nvPr/>
        </p:nvSpPr>
        <p:spPr>
          <a:xfrm>
            <a:off x="1413164" y="1048756"/>
            <a:ext cx="36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9286E-5A9F-441D-B0C2-830BFB1D5A4D}"/>
              </a:ext>
            </a:extLst>
          </p:cNvPr>
          <p:cNvSpPr txBox="1"/>
          <p:nvPr/>
        </p:nvSpPr>
        <p:spPr>
          <a:xfrm>
            <a:off x="2087416" y="2099794"/>
            <a:ext cx="78693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facial recognition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Documents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Historical and Environmental Elements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climate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Gray Areas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fields like robots , driverless cars, etc.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7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6" y="45309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8BDE0-FC79-180F-DF58-49D825E3B400}"/>
              </a:ext>
            </a:extLst>
          </p:cNvPr>
          <p:cNvSpPr txBox="1"/>
          <p:nvPr/>
        </p:nvSpPr>
        <p:spPr>
          <a:xfrm>
            <a:off x="3614663" y="2939704"/>
            <a:ext cx="788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41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478-F7C8-5CA0-9604-2D63EE4A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673" y="1353272"/>
            <a:ext cx="5246255" cy="715673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LAYERS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88230" y="3541293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30A037-4356-9D6E-951F-F5DF95D2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5" y="1823366"/>
            <a:ext cx="4922982" cy="47309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2B08F7-D7DE-3352-BA08-68C62BF387D7}"/>
              </a:ext>
            </a:extLst>
          </p:cNvPr>
          <p:cNvSpPr txBox="1"/>
          <p:nvPr/>
        </p:nvSpPr>
        <p:spPr>
          <a:xfrm rot="10800000" flipH="1" flipV="1">
            <a:off x="2332841" y="2971748"/>
            <a:ext cx="4267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marL="342900" indent="-342900">
              <a:buAutoNum type="arabicPeriod"/>
            </a:pPr>
            <a:r>
              <a:rPr lang="en-IN" sz="3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342900" indent="-342900">
              <a:buAutoNum type="arabicPeriod"/>
            </a:pPr>
            <a:r>
              <a:rPr lang="en-IN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49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0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5D4E29-B207-3DF6-9AD6-8C38653C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7" y="1804626"/>
            <a:ext cx="9052625" cy="34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478-F7C8-5CA0-9604-2D63EE4A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5673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8FCE1-1397-EFF9-596D-5AD93F15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0473"/>
            <a:ext cx="9144000" cy="362079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features from input image.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learning image features using a small square of input data, the convolutional layer preserves the relationship between pixels.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mathematical operation which takes two inputs such as image matrix and a kernel or filter.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9478-F7C8-5CA0-9604-2D63EE4A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8608"/>
            <a:ext cx="9144000" cy="92811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8FCE1-1397-EFF9-596D-5AD93F15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217"/>
            <a:ext cx="9217892" cy="349211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mage matrix is </a:t>
            </a:r>
            <a:r>
              <a:rPr lang="en-IN" sz="2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h×w×d</a:t>
            </a:r>
            <a:endParaRPr lang="en-IN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ilter is </a:t>
            </a:r>
            <a:r>
              <a:rPr lang="nl-NL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nl-NL" sz="28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×f</a:t>
            </a:r>
            <a:r>
              <a:rPr lang="nl-NL" sz="28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nl-NL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×d</a:t>
            </a:r>
            <a:endParaRPr lang="nl-NL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utput is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(h-f</a:t>
            </a:r>
            <a:r>
              <a:rPr lang="en-US" sz="28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+1)×(w-f</a:t>
            </a:r>
            <a:r>
              <a:rPr lang="en-US" sz="28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+1)×1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3786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375E9B-93F6-AB82-0155-C25BA0B85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52" y="3757098"/>
            <a:ext cx="7684655" cy="28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9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327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utoShape 2" descr="Convolutional Neural Network">
            <a:extLst>
              <a:ext uri="{FF2B5EF4-FFF2-40B4-BE49-F238E27FC236}">
                <a16:creationId xmlns:a16="http://schemas.microsoft.com/office/drawing/2014/main" id="{BAA06201-A0AE-C274-37CD-FD4F36395D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326AA-4132-EA06-812E-A883A04049B7}"/>
              </a:ext>
            </a:extLst>
          </p:cNvPr>
          <p:cNvSpPr txBox="1"/>
          <p:nvPr/>
        </p:nvSpPr>
        <p:spPr>
          <a:xfrm>
            <a:off x="1607127" y="2018556"/>
            <a:ext cx="8706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 of image matrix multiplies with filter matrix is called "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Map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and show as an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of an image with different filters can perform an operation such as blur, sharpen, and edge detection by applying filters.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1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24699" y="3423466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8A5FB-D0A4-0FFD-F9A3-BDF84F71A263}"/>
              </a:ext>
            </a:extLst>
          </p:cNvPr>
          <p:cNvSpPr txBox="1"/>
          <p:nvPr/>
        </p:nvSpPr>
        <p:spPr>
          <a:xfrm>
            <a:off x="1293589" y="1062182"/>
            <a:ext cx="781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0B305-9C27-3469-C534-72BBD5A32E96}"/>
              </a:ext>
            </a:extLst>
          </p:cNvPr>
          <p:cNvSpPr txBox="1"/>
          <p:nvPr/>
        </p:nvSpPr>
        <p:spPr>
          <a:xfrm>
            <a:off x="1533421" y="2413688"/>
            <a:ext cx="911691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Stride is the number of pixels which are shift over the input matrix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stride is equaled to 1, then we move the filters to 1 pixel at a time and similarly, if the stride is equaled to 2, then we move the filters to 2 pixels at a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6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549F-3F8B-BE29-A7FD-5AD2AAB7AC7F}"/>
              </a:ext>
            </a:extLst>
          </p:cNvPr>
          <p:cNvSpPr/>
          <p:nvPr/>
        </p:nvSpPr>
        <p:spPr>
          <a:xfrm>
            <a:off x="0" y="1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22D26-17E7-68DC-815C-C7F42D151E0C}"/>
              </a:ext>
            </a:extLst>
          </p:cNvPr>
          <p:cNvSpPr/>
          <p:nvPr/>
        </p:nvSpPr>
        <p:spPr>
          <a:xfrm>
            <a:off x="-1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4E25E-8706-6263-830D-6876ECABE25E}"/>
              </a:ext>
            </a:extLst>
          </p:cNvPr>
          <p:cNvSpPr/>
          <p:nvPr/>
        </p:nvSpPr>
        <p:spPr>
          <a:xfrm rot="5400000">
            <a:off x="-852619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BAAA3-2B9D-3A1F-7E28-19F731B53F73}"/>
              </a:ext>
            </a:extLst>
          </p:cNvPr>
          <p:cNvSpPr/>
          <p:nvPr/>
        </p:nvSpPr>
        <p:spPr>
          <a:xfrm>
            <a:off x="10305536" y="0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86A8D-927E-FD92-9BDF-3C2EB5DDF80D}"/>
              </a:ext>
            </a:extLst>
          </p:cNvPr>
          <p:cNvSpPr/>
          <p:nvPr/>
        </p:nvSpPr>
        <p:spPr>
          <a:xfrm rot="5400000">
            <a:off x="11158152" y="342346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44C8-A582-F60E-5345-A1A75CEB08A1}"/>
              </a:ext>
            </a:extLst>
          </p:cNvPr>
          <p:cNvSpPr/>
          <p:nvPr/>
        </p:nvSpPr>
        <p:spPr>
          <a:xfrm>
            <a:off x="10313773" y="6676768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74FB5-6A9C-038A-C9BC-C9E047B76D99}"/>
              </a:ext>
            </a:extLst>
          </p:cNvPr>
          <p:cNvSpPr/>
          <p:nvPr/>
        </p:nvSpPr>
        <p:spPr>
          <a:xfrm rot="10800000">
            <a:off x="5152767" y="6709075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5AB545-31B6-77B7-DB9F-0288A9D04E69}"/>
              </a:ext>
            </a:extLst>
          </p:cNvPr>
          <p:cNvSpPr/>
          <p:nvPr/>
        </p:nvSpPr>
        <p:spPr>
          <a:xfrm>
            <a:off x="5152768" y="13002"/>
            <a:ext cx="1878227" cy="1729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024EC-6226-57C9-47D9-FFB55ABC3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1412796"/>
            <a:ext cx="8575142" cy="39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7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673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inter-regular</vt:lpstr>
      <vt:lpstr>Times New Roman</vt:lpstr>
      <vt:lpstr>Office Theme</vt:lpstr>
      <vt:lpstr>Deep2Neuron </vt:lpstr>
      <vt:lpstr>CONVOLUTIONAL NEURAL NETWORK</vt:lpstr>
      <vt:lpstr>THREE LAYERS </vt:lpstr>
      <vt:lpstr>PowerPoint Presentation</vt:lpstr>
      <vt:lpstr>CONVOLUTIONAL LAYER</vt:lpstr>
      <vt:lpstr>DIMENSIONS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Deep2Neuron </dc:title>
  <dc:creator>MADHUMITHRA R</dc:creator>
  <cp:lastModifiedBy>MADHUMITHRA R</cp:lastModifiedBy>
  <cp:revision>4</cp:revision>
  <dcterms:created xsi:type="dcterms:W3CDTF">2023-06-27T06:54:51Z</dcterms:created>
  <dcterms:modified xsi:type="dcterms:W3CDTF">2023-06-30T05:07:27Z</dcterms:modified>
</cp:coreProperties>
</file>