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71" r:id="rId11"/>
    <p:sldId id="272" r:id="rId12"/>
    <p:sldId id="273" r:id="rId13"/>
    <p:sldId id="274" r:id="rId14"/>
    <p:sldId id="269" r:id="rId15"/>
    <p:sldId id="275" r:id="rId16"/>
    <p:sldId id="276" r:id="rId17"/>
    <p:sldId id="277" r:id="rId18"/>
    <p:sldId id="270" r:id="rId19"/>
    <p:sldId id="278" r:id="rId20"/>
    <p:sldId id="284" r:id="rId21"/>
    <p:sldId id="285" r:id="rId22"/>
    <p:sldId id="286" r:id="rId23"/>
    <p:sldId id="287" r:id="rId24"/>
    <p:sldId id="288" r:id="rId25"/>
    <p:sldId id="289" r:id="rId26"/>
    <p:sldId id="281" r:id="rId27"/>
    <p:sldId id="297" r:id="rId28"/>
    <p:sldId id="296" r:id="rId29"/>
    <p:sldId id="298" r:id="rId30"/>
    <p:sldId id="299" r:id="rId31"/>
    <p:sldId id="291" r:id="rId32"/>
    <p:sldId id="292" r:id="rId33"/>
    <p:sldId id="306" r:id="rId34"/>
    <p:sldId id="293" r:id="rId35"/>
    <p:sldId id="294" r:id="rId36"/>
    <p:sldId id="295" r:id="rId37"/>
    <p:sldId id="305" r:id="rId38"/>
    <p:sldId id="283" r:id="rId39"/>
    <p:sldId id="300" r:id="rId40"/>
    <p:sldId id="307" r:id="rId41"/>
    <p:sldId id="301" r:id="rId42"/>
    <p:sldId id="302" r:id="rId43"/>
    <p:sldId id="303" r:id="rId44"/>
    <p:sldId id="30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9" d="100"/>
          <a:sy n="99" d="100"/>
        </p:scale>
        <p:origin x="-23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76BA0E-D3B4-4963-9F7A-53DABD1F05FF}" type="datetimeFigureOut">
              <a:rPr lang="en-US" smtClean="0"/>
              <a:pPr/>
              <a:t>12/14/2018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69CBE2-09BA-4FC1-82B6-94D3EBCD80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32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34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35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36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38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39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41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42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43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44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26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Processor				:		core 2 duo </a:t>
            </a:r>
          </a:p>
          <a:p>
            <a:r>
              <a:rPr lang="en-US" sz="1200" kern="1200" dirty="0" smtClean="0">
                <a:solidFill>
                  <a:schemeClr val="tx1"/>
                </a:solidFill>
                <a:latin typeface="+mn-lt"/>
                <a:ea typeface="+mn-ea"/>
                <a:cs typeface="+mn-cs"/>
              </a:rPr>
              <a:t>Hard Disk				:		160GB</a:t>
            </a:r>
          </a:p>
          <a:p>
            <a:r>
              <a:rPr lang="en-US" sz="1200" kern="1200" dirty="0" smtClean="0">
                <a:solidFill>
                  <a:schemeClr val="tx1"/>
                </a:solidFill>
                <a:latin typeface="+mn-lt"/>
                <a:ea typeface="+mn-ea"/>
                <a:cs typeface="+mn-cs"/>
              </a:rPr>
              <a:t>RAM					:		1GB or more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69CBE2-09BA-4FC1-82B6-94D3EBCD8059}"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12/14/2018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cap="none" dirty="0" smtClean="0">
                <a:latin typeface="Times New Roman" pitchFamily="18" charset="0"/>
                <a:cs typeface="Times New Roman" pitchFamily="18" charset="0"/>
              </a:rPr>
              <a:t>STUDENT ALUMNI PORTAL MANAGEMENT SYSTEM</a:t>
            </a:r>
            <a:endParaRPr lang="en-US" sz="3600" cap="none"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2514600"/>
            <a:ext cx="4718728" cy="830997"/>
          </a:xfrm>
          <a:prstGeom prst="rect">
            <a:avLst/>
          </a:prstGeom>
        </p:spPr>
        <p:txBody>
          <a:bodyPr wrap="square">
            <a:spAutoFit/>
          </a:bodyPr>
          <a:lstStyle/>
          <a:p>
            <a:pPr>
              <a:lnSpc>
                <a:spcPct val="150000"/>
              </a:lnSpc>
            </a:pPr>
            <a:r>
              <a:rPr lang="en-US" sz="3200" b="1" dirty="0" smtClean="0">
                <a:latin typeface="Times New Roman" pitchFamily="18" charset="0"/>
                <a:cs typeface="Times New Roman" pitchFamily="18" charset="0"/>
              </a:rPr>
              <a:t>FEASIBILITY  REPORT</a:t>
            </a:r>
            <a:endParaRPr lang="en-US" sz="32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685800" y="0"/>
            <a:ext cx="8001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TECHNICAL FEASIBILITY: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 analysis.</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Understand the different technologies involved in the proposed system</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Find out whether the organization currently possesses the required technologies</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a:p>
            <a:pPr algn="just">
              <a:lnSpc>
                <a:spcPct val="150000"/>
              </a:lnSpc>
            </a:pPr>
            <a:r>
              <a:rPr lang="en-US" sz="1600" b="1" dirty="0" smtClean="0">
                <a:latin typeface="Times New Roman" pitchFamily="18" charset="0"/>
                <a:cs typeface="Times New Roman" pitchFamily="18" charset="0"/>
              </a:rPr>
              <a:t>OPERATIONAL FEASIBILITY:</a:t>
            </a:r>
            <a:r>
              <a:rPr lang="en-US" sz="1600" dirty="0" smtClean="0">
                <a:latin typeface="Times New Roman" pitchFamily="18" charset="0"/>
                <a:cs typeface="Times New Roman" pitchFamily="18" charset="0"/>
              </a:rPr>
              <a:t> </a:t>
            </a:r>
          </a:p>
          <a:p>
            <a:pPr algn="just">
              <a:lnSpc>
                <a:spcPct val="150000"/>
              </a:lnSpc>
            </a:pPr>
            <a:r>
              <a:rPr lang="en-US" sz="1600" dirty="0" smtClean="0">
                <a:latin typeface="Times New Roman" pitchFamily="18" charset="0"/>
                <a:cs typeface="Times New Roman" pitchFamily="18" charset="0"/>
              </a:rPr>
              <a:t>Proposed projects are beneficial only if they can be turned into information systems that will meet the organizations operating requirements. Simply stated, this test of feasibility asks if the system will work when it is developed and installed.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lnSpc>
                <a:spcPct val="150000"/>
              </a:lnSpc>
            </a:pPr>
            <a:r>
              <a:rPr lang="en-US" sz="1600" b="1" dirty="0" smtClean="0">
                <a:latin typeface="Times New Roman" pitchFamily="18" charset="0"/>
                <a:cs typeface="Times New Roman" pitchFamily="18" charset="0"/>
              </a:rPr>
              <a:t>ECONOMIC FEASIBILITY: </a:t>
            </a: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Economic feasibility attempts 2 weigh the costs of developing and implementing a new system, against the benefits that would accrue from having the new system in place. This feasibility study gives the top management the economic justification for the new system.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2013135" y="2590800"/>
            <a:ext cx="4997265" cy="741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3200" b="1" i="0" u="none" strike="noStrike" cap="none" normalizeH="0" baseline="0" dirty="0" smtClean="0">
                <a:ln>
                  <a:noFill/>
                </a:ln>
                <a:effectLst/>
                <a:latin typeface="Times New Roman" pitchFamily="18" charset="0"/>
                <a:ea typeface="Times New Roman" pitchFamily="18" charset="0"/>
                <a:cs typeface="Times New Roman" pitchFamily="18" charset="0"/>
              </a:rPr>
              <a:t>DATA FLOW DIAGRAMS</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85800"/>
            <a:ext cx="7772400" cy="5262979"/>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A graphical tool used to describe and analyze the moment of data through a system manual or automated including the process, stores of data, and delays in the system. Data Flow Diagrams are the central tool and the basis from which other components are developed.  The transformation of data from input to output, through processes, may be described logically and independently of the physical components associated with the system.  The DFD is also know as a data flow graph or a bubble chart. </a:t>
            </a:r>
          </a:p>
          <a:p>
            <a:pPr>
              <a:lnSpc>
                <a:spcPct val="150000"/>
              </a:lnSpc>
            </a:pPr>
            <a:r>
              <a:rPr lang="en-US" sz="1600" dirty="0" smtClean="0">
                <a:latin typeface="Times New Roman" pitchFamily="18" charset="0"/>
                <a:cs typeface="Times New Roman" pitchFamily="18" charset="0"/>
              </a:rPr>
              <a:t>The Basic Notation used to create a DFD’s are as follows:</a:t>
            </a:r>
          </a:p>
          <a:p>
            <a:pPr marL="342900" indent="-342900">
              <a:lnSpc>
                <a:spcPct val="150000"/>
              </a:lnSpc>
              <a:buAutoNum type="arabicPeriod"/>
            </a:pPr>
            <a:r>
              <a:rPr lang="en-US" sz="1600" b="1" dirty="0" smtClean="0">
                <a:latin typeface="Times New Roman" pitchFamily="18" charset="0"/>
                <a:cs typeface="Times New Roman" pitchFamily="18" charset="0"/>
              </a:rPr>
              <a:t>Dataflow: </a:t>
            </a:r>
            <a:r>
              <a:rPr lang="en-US" sz="1600" dirty="0" smtClean="0">
                <a:latin typeface="Times New Roman" pitchFamily="18" charset="0"/>
                <a:cs typeface="Times New Roman" pitchFamily="18" charset="0"/>
              </a:rPr>
              <a:t>Data move in a specific direction from an origin to a    destination.</a:t>
            </a:r>
          </a:p>
          <a:p>
            <a:pPr>
              <a:lnSpc>
                <a:spcPct val="150000"/>
              </a:lnSpc>
            </a:pPr>
            <a:r>
              <a:rPr lang="en-US" sz="1600" b="1" dirty="0" smtClean="0">
                <a:latin typeface="Times New Roman" pitchFamily="18" charset="0"/>
                <a:cs typeface="Times New Roman" pitchFamily="18" charset="0"/>
              </a:rPr>
              <a:t>2.  Process: </a:t>
            </a:r>
            <a:r>
              <a:rPr lang="en-US" sz="1600" dirty="0" smtClean="0">
                <a:latin typeface="Times New Roman" pitchFamily="18" charset="0"/>
                <a:cs typeface="Times New Roman" pitchFamily="18" charset="0"/>
              </a:rPr>
              <a:t>People, procedures, or devices that use or produce (Transform) Data.  The physical component is not identified.         </a:t>
            </a:r>
          </a:p>
          <a:p>
            <a:pPr>
              <a:lnSpc>
                <a:spcPct val="150000"/>
              </a:lnSpc>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3. Source:</a:t>
            </a:r>
            <a:r>
              <a:rPr lang="en-US" sz="1600" dirty="0" smtClean="0">
                <a:latin typeface="Times New Roman" pitchFamily="18" charset="0"/>
                <a:cs typeface="Times New Roman" pitchFamily="18" charset="0"/>
              </a:rPr>
              <a:t> External sources or destination of data, which may be People, programs, organizations or other entities. </a:t>
            </a:r>
          </a:p>
          <a:p>
            <a:pPr>
              <a:lnSpc>
                <a:spcPct val="150000"/>
              </a:lnSpc>
            </a:pPr>
            <a:r>
              <a:rPr lang="en-US" sz="1600" b="1" dirty="0" smtClean="0">
                <a:latin typeface="Times New Roman" pitchFamily="18" charset="0"/>
                <a:cs typeface="Times New Roman" pitchFamily="18" charset="0"/>
              </a:rPr>
              <a:t>4. Data Store:</a:t>
            </a:r>
            <a:r>
              <a:rPr lang="en-US" sz="1600" dirty="0" smtClean="0">
                <a:latin typeface="Times New Roman" pitchFamily="18" charset="0"/>
                <a:cs typeface="Times New Roman" pitchFamily="18" charset="0"/>
              </a:rPr>
              <a:t> Here data are stored or referenced by a process in the System.</a:t>
            </a: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31661" y="224135"/>
            <a:ext cx="6321539"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Times New Roman" pitchFamily="18" charset="0"/>
                <a:ea typeface="Times New Roman" pitchFamily="18" charset="0"/>
                <a:cs typeface="Times New Roman" pitchFamily="18" charset="0"/>
              </a:rPr>
              <a:t>CONTEXT LEVEL DATA FLOW DIAGRAM</a:t>
            </a:r>
            <a:endParaRPr kumimoji="0" lang="en-US" sz="2400" b="0" i="0" u="none" strike="noStrike" cap="none" normalizeH="0" baseline="0" dirty="0" smtClean="0">
              <a:ln>
                <a:noFill/>
              </a:ln>
              <a:effectLst/>
              <a:latin typeface="Times New Roman" pitchFamily="18" charset="0"/>
              <a:cs typeface="Times New Roman" pitchFamily="18" charset="0"/>
            </a:endParaRPr>
          </a:p>
        </p:txBody>
      </p:sp>
      <p:graphicFrame>
        <p:nvGraphicFramePr>
          <p:cNvPr id="14337" name="Object 1"/>
          <p:cNvGraphicFramePr>
            <a:graphicFrameLocks noChangeAspect="1"/>
          </p:cNvGraphicFramePr>
          <p:nvPr/>
        </p:nvGraphicFramePr>
        <p:xfrm>
          <a:off x="1581150" y="990600"/>
          <a:ext cx="6115050" cy="5562600"/>
        </p:xfrm>
        <a:graphic>
          <a:graphicData uri="http://schemas.openxmlformats.org/presentationml/2006/ole">
            <p:oleObj spid="_x0000_s14337" r:id="rId4" imgW="6606845" imgH="8661502" progId="Visio.Drawing.11">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145" name="Object 1"/>
          <p:cNvGraphicFramePr>
            <a:graphicFrameLocks noChangeAspect="1"/>
          </p:cNvGraphicFramePr>
          <p:nvPr/>
        </p:nvGraphicFramePr>
        <p:xfrm>
          <a:off x="1504950" y="228600"/>
          <a:ext cx="6115050" cy="6296025"/>
        </p:xfrm>
        <a:graphic>
          <a:graphicData uri="http://schemas.openxmlformats.org/presentationml/2006/ole">
            <p:oleObj spid="_x0000_s6145" r:id="rId4" imgW="6606845" imgH="8661502" progId="Visio.Drawing.11">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7" name="Object 1"/>
          <p:cNvGraphicFramePr>
            <a:graphicFrameLocks noChangeAspect="1"/>
          </p:cNvGraphicFramePr>
          <p:nvPr/>
        </p:nvGraphicFramePr>
        <p:xfrm>
          <a:off x="1504950" y="152400"/>
          <a:ext cx="6115050" cy="6524625"/>
        </p:xfrm>
        <a:graphic>
          <a:graphicData uri="http://schemas.openxmlformats.org/presentationml/2006/ole">
            <p:oleObj spid="_x0000_s4097" r:id="rId4" imgW="6606845" imgH="8661502" progId="Visio.Drawing.11">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94573" y="457200"/>
            <a:ext cx="455842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LEVEL1 DATA FLOW DIAGRAM FOR ADMIN</a:t>
            </a:r>
            <a:endParaRPr kumimoji="0" lang="en-US" sz="1600" b="0" i="0" u="none" strike="noStrike" cap="none" normalizeH="0" baseline="0" dirty="0" smtClean="0">
              <a:ln>
                <a:noFill/>
              </a:ln>
              <a:effectLst/>
              <a:latin typeface="Times New Roman" pitchFamily="18" charset="0"/>
              <a:cs typeface="Times New Roman" pitchFamily="18" charset="0"/>
            </a:endParaRPr>
          </a:p>
        </p:txBody>
      </p:sp>
      <p:graphicFrame>
        <p:nvGraphicFramePr>
          <p:cNvPr id="2049" name="Object 1"/>
          <p:cNvGraphicFramePr>
            <a:graphicFrameLocks noChangeAspect="1"/>
          </p:cNvGraphicFramePr>
          <p:nvPr/>
        </p:nvGraphicFramePr>
        <p:xfrm>
          <a:off x="1600200" y="1057275"/>
          <a:ext cx="5943600" cy="3286125"/>
        </p:xfrm>
        <a:graphic>
          <a:graphicData uri="http://schemas.openxmlformats.org/presentationml/2006/ole">
            <p:oleObj spid="_x0000_s2049" r:id="rId4" imgW="6435547" imgH="3806647" progId="Visio.Drawing.11">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1000" y="190500"/>
            <a:ext cx="342670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 2 DATA FLOW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2289" name="Object 1"/>
          <p:cNvGraphicFramePr>
            <a:graphicFrameLocks noChangeAspect="1"/>
          </p:cNvGraphicFramePr>
          <p:nvPr/>
        </p:nvGraphicFramePr>
        <p:xfrm>
          <a:off x="2609850" y="800100"/>
          <a:ext cx="3638550" cy="723900"/>
        </p:xfrm>
        <a:graphic>
          <a:graphicData uri="http://schemas.openxmlformats.org/presentationml/2006/ole">
            <p:oleObj spid="_x0000_s12289" r:id="rId4" imgW="3635216" imgH="720566" progId="Visio.Drawing.11">
              <p:embed/>
            </p:oleObj>
          </a:graphicData>
        </a:graphic>
      </p:graphicFrame>
      <p:sp>
        <p:nvSpPr>
          <p:cNvPr id="12292" name="Rectangle 4"/>
          <p:cNvSpPr>
            <a:spLocks noChangeArrowheads="1"/>
          </p:cNvSpPr>
          <p:nvPr/>
        </p:nvSpPr>
        <p:spPr bwMode="auto">
          <a:xfrm>
            <a:off x="304800" y="1752600"/>
            <a:ext cx="3426707"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 3 DATA FLOW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2291" name="Object 3"/>
          <p:cNvGraphicFramePr>
            <a:graphicFrameLocks noChangeAspect="1"/>
          </p:cNvGraphicFramePr>
          <p:nvPr/>
        </p:nvGraphicFramePr>
        <p:xfrm>
          <a:off x="2609850" y="2247900"/>
          <a:ext cx="3638550" cy="723900"/>
        </p:xfrm>
        <a:graphic>
          <a:graphicData uri="http://schemas.openxmlformats.org/presentationml/2006/ole">
            <p:oleObj spid="_x0000_s12291" r:id="rId5" imgW="3635216" imgH="720566" progId="Visio.Drawing.11">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609600" y="381000"/>
            <a:ext cx="4398255"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USER:</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LEVEL1 DATA FLOW DIAGRAM FOR USER</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effectLst/>
              <a:latin typeface="Times New Roman" pitchFamily="18" charset="0"/>
              <a:cs typeface="Times New Roman" pitchFamily="18" charset="0"/>
            </a:endParaRPr>
          </a:p>
        </p:txBody>
      </p:sp>
      <p:graphicFrame>
        <p:nvGraphicFramePr>
          <p:cNvPr id="58369" name="Object 1"/>
          <p:cNvGraphicFramePr>
            <a:graphicFrameLocks noChangeAspect="1"/>
          </p:cNvGraphicFramePr>
          <p:nvPr/>
        </p:nvGraphicFramePr>
        <p:xfrm>
          <a:off x="1676400" y="1143000"/>
          <a:ext cx="5943600" cy="2790825"/>
        </p:xfrm>
        <a:graphic>
          <a:graphicData uri="http://schemas.openxmlformats.org/presentationml/2006/ole">
            <p:oleObj spid="_x0000_s58369" r:id="rId4" imgW="6435547" imgH="3349447" progId="Visio.Drawing.11">
              <p:embed/>
            </p:oleObj>
          </a:graphicData>
        </a:graphic>
      </p:graphicFrame>
      <p:graphicFrame>
        <p:nvGraphicFramePr>
          <p:cNvPr id="58372" name="Object 4"/>
          <p:cNvGraphicFramePr>
            <a:graphicFrameLocks noChangeAspect="1"/>
          </p:cNvGraphicFramePr>
          <p:nvPr/>
        </p:nvGraphicFramePr>
        <p:xfrm>
          <a:off x="2438400" y="4343400"/>
          <a:ext cx="3810000" cy="723900"/>
        </p:xfrm>
        <a:graphic>
          <a:graphicData uri="http://schemas.openxmlformats.org/presentationml/2006/ole">
            <p:oleObj spid="_x0000_s58372" r:id="rId5" imgW="3806647" imgH="720547" progId="Visio.Drawing.11">
              <p:embed/>
            </p:oleObj>
          </a:graphicData>
        </a:graphic>
      </p:graphicFrame>
      <p:graphicFrame>
        <p:nvGraphicFramePr>
          <p:cNvPr id="58371" name="Object 3"/>
          <p:cNvGraphicFramePr>
            <a:graphicFrameLocks noChangeAspect="1"/>
          </p:cNvGraphicFramePr>
          <p:nvPr/>
        </p:nvGraphicFramePr>
        <p:xfrm>
          <a:off x="2362200" y="5638800"/>
          <a:ext cx="3810000" cy="723900"/>
        </p:xfrm>
        <a:graphic>
          <a:graphicData uri="http://schemas.openxmlformats.org/presentationml/2006/ole">
            <p:oleObj spid="_x0000_s58371" r:id="rId6" imgW="3806647" imgH="720547" progId="Visio.Drawing.11">
              <p:embed/>
            </p:oleObj>
          </a:graphicData>
        </a:graphic>
      </p:graphicFrame>
      <p:sp>
        <p:nvSpPr>
          <p:cNvPr id="58373" name="Rectangle 5"/>
          <p:cNvSpPr>
            <a:spLocks noChangeArrowheads="1"/>
          </p:cNvSpPr>
          <p:nvPr/>
        </p:nvSpPr>
        <p:spPr bwMode="auto">
          <a:xfrm>
            <a:off x="381000" y="3886200"/>
            <a:ext cx="338676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LEVEL2 DATA FLOW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8374" name="Rectangle 6"/>
          <p:cNvSpPr>
            <a:spLocks noChangeArrowheads="1"/>
          </p:cNvSpPr>
          <p:nvPr/>
        </p:nvSpPr>
        <p:spPr bwMode="auto">
          <a:xfrm>
            <a:off x="381000" y="5147846"/>
            <a:ext cx="338676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LEVEL3 DATA FLOW DIAGRAM:</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latin typeface="Times New Roman" pitchFamily="18" charset="0"/>
                <a:cs typeface="Times New Roman" pitchFamily="18" charset="0"/>
              </a:rPr>
              <a:t>Abstract</a:t>
            </a:r>
            <a:r>
              <a:rPr lang="en-US" b="1" dirty="0" smtClean="0"/>
              <a:t>:</a:t>
            </a:r>
            <a:endParaRPr lang="en-US" dirty="0"/>
          </a:p>
        </p:txBody>
      </p:sp>
      <p:sp>
        <p:nvSpPr>
          <p:cNvPr id="3" name="Content Placeholder 2"/>
          <p:cNvSpPr>
            <a:spLocks noGrp="1"/>
          </p:cNvSpPr>
          <p:nvPr>
            <p:ph idx="1"/>
          </p:nvPr>
        </p:nvSpPr>
        <p:spPr/>
        <p:txBody>
          <a:bodyPr/>
          <a:lstStyle/>
          <a:p>
            <a:pPr algn="just">
              <a:lnSpc>
                <a:spcPct val="150000"/>
              </a:lnSpc>
            </a:pPr>
            <a:r>
              <a:rPr lang="en-US" sz="1600" dirty="0" smtClean="0">
                <a:latin typeface="Times New Roman" pitchFamily="18" charset="0"/>
                <a:cs typeface="Times New Roman" pitchFamily="18" charset="0"/>
              </a:rPr>
              <a:t>The Objective of this Application is to allow old and new student of a university or college to communication with each other .this allows student to know about each other their current and activities.</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610289"/>
            <a:ext cx="5248553" cy="742511"/>
          </a:xfrm>
          <a:prstGeom prst="rect">
            <a:avLst/>
          </a:prstGeom>
        </p:spPr>
        <p:txBody>
          <a:bodyPr wrap="none">
            <a:spAutoFit/>
          </a:bodyPr>
          <a:lstStyle/>
          <a:p>
            <a:pPr>
              <a:lnSpc>
                <a:spcPct val="150000"/>
              </a:lnSpc>
            </a:pPr>
            <a:r>
              <a:rPr lang="en-US" sz="3200" b="1" dirty="0" smtClean="0">
                <a:latin typeface="Times New Roman" pitchFamily="18" charset="0"/>
                <a:cs typeface="Times New Roman" pitchFamily="18" charset="0"/>
              </a:rPr>
              <a:t>SDLC METHODOLOGIES </a:t>
            </a:r>
            <a:endParaRPr lang="en-US" sz="32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229600" cy="5878532"/>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	This document play a vital role in the development of life cycle (SDLC) as it describes the complete requirement of the system.  It means for use by developers and will be the basic during testing phase.  Any changes made to the requirements in the future will have to go through formal change approval process.</a:t>
            </a:r>
          </a:p>
          <a:p>
            <a:pPr algn="just">
              <a:lnSpc>
                <a:spcPct val="150000"/>
              </a:lnSpc>
            </a:pPr>
            <a:r>
              <a:rPr lang="en-US" sz="1600" dirty="0" smtClean="0">
                <a:latin typeface="Times New Roman" pitchFamily="18" charset="0"/>
                <a:cs typeface="Times New Roman" pitchFamily="18" charset="0"/>
              </a:rPr>
              <a:t>	SPIRAL MODEL was defined by Barry Boehm in his 1988 article, “A spiral Model of Software Development and Enhancement.  This model was not the first model to discuss iterative development, but it was the first model to explain why the iteration models.</a:t>
            </a:r>
          </a:p>
          <a:p>
            <a:pPr>
              <a:lnSpc>
                <a:spcPct val="150000"/>
              </a:lnSpc>
            </a:pPr>
            <a:r>
              <a:rPr lang="en-US" sz="1600" b="1" dirty="0" smtClean="0">
                <a:latin typeface="Times New Roman" pitchFamily="18" charset="0"/>
                <a:cs typeface="Times New Roman" pitchFamily="18" charset="0"/>
              </a:rPr>
              <a:t>The steps for Spiral Model can be generalized as follows:</a:t>
            </a:r>
          </a:p>
          <a:p>
            <a:pPr lvl="0">
              <a:lnSpc>
                <a:spcPct val="150000"/>
              </a:lnSpc>
            </a:pPr>
            <a:r>
              <a:rPr lang="en-US" sz="1600" dirty="0" smtClean="0">
                <a:latin typeface="Times New Roman" pitchFamily="18" charset="0"/>
                <a:cs typeface="Times New Roman" pitchFamily="18" charset="0"/>
              </a:rPr>
              <a:t>The new system requirements are defined in as much details as possible.  This usually involves interviewing a number of users representing all the external or internal users and other aspects of the existing system.</a:t>
            </a:r>
          </a:p>
          <a:p>
            <a:pPr lvl="0">
              <a:lnSpc>
                <a:spcPct val="150000"/>
              </a:lnSpc>
            </a:pPr>
            <a:r>
              <a:rPr lang="en-US" sz="1600" dirty="0" smtClean="0">
                <a:latin typeface="Times New Roman" pitchFamily="18" charset="0"/>
                <a:cs typeface="Times New Roman" pitchFamily="18" charset="0"/>
              </a:rPr>
              <a:t>A preliminary design is created for the new system.</a:t>
            </a:r>
          </a:p>
          <a:p>
            <a:pPr lvl="0">
              <a:lnSpc>
                <a:spcPct val="150000"/>
              </a:lnSpc>
            </a:pPr>
            <a:r>
              <a:rPr lang="en-US" sz="1600" dirty="0" smtClean="0">
                <a:latin typeface="Times New Roman" pitchFamily="18" charset="0"/>
                <a:cs typeface="Times New Roman" pitchFamily="18" charset="0"/>
              </a:rPr>
              <a:t>A first prototype of the new system is constructed from the preliminary design.  This is usually a scaled-down system, and represents an approximation of the characteristics of the final product.</a:t>
            </a:r>
          </a:p>
          <a:p>
            <a:pPr lvl="0"/>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00600"/>
            <a:ext cx="8229600" cy="5632311"/>
          </a:xfrm>
          <a:prstGeom prst="rect">
            <a:avLst/>
          </a:prstGeom>
        </p:spPr>
        <p:txBody>
          <a:bodyPr wrap="square">
            <a:spAutoFit/>
          </a:bodyPr>
          <a:lstStyle/>
          <a:p>
            <a:pPr lvl="0">
              <a:lnSpc>
                <a:spcPct val="150000"/>
              </a:lnSpc>
            </a:pPr>
            <a:r>
              <a:rPr lang="en-US" sz="1600" dirty="0" smtClean="0">
                <a:latin typeface="Times New Roman" pitchFamily="18" charset="0"/>
                <a:cs typeface="Times New Roman" pitchFamily="18" charset="0"/>
              </a:rPr>
              <a:t>A second prototype is evolved by a fourfold procedure: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Evaluating the first prototype in terms of its strengths, weakness, and risks.</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Defining the requirements of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Planning an designing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Constructing and testing the second prototype.</a:t>
            </a:r>
          </a:p>
          <a:p>
            <a:pPr lvl="0">
              <a:lnSpc>
                <a:spcPct val="150000"/>
              </a:lnSpc>
            </a:pPr>
            <a:r>
              <a:rPr lang="en-US" sz="1600" dirty="0" smtClean="0">
                <a:latin typeface="Times New Roman" pitchFamily="18" charset="0"/>
                <a:cs typeface="Times New Roman" pitchFamily="18" charset="0"/>
              </a:rPr>
              <a:t>Risk factors might involved development cost overruns, operating-cost miscalculation, or any other factor that could, in the customer’s judgment, result in a less-than-satisfactory final product.</a:t>
            </a:r>
          </a:p>
          <a:p>
            <a:pPr lvl="0">
              <a:lnSpc>
                <a:spcPct val="150000"/>
              </a:lnSpc>
            </a:pPr>
            <a:r>
              <a:rPr lang="en-US" sz="1600" dirty="0" smtClean="0">
                <a:latin typeface="Times New Roman" pitchFamily="18" charset="0"/>
                <a:cs typeface="Times New Roman" pitchFamily="18" charset="0"/>
              </a:rPr>
              <a:t>The existing prototype is evaluated in the same manner as was the previous prototype, and if necessary, another prototype is developed from it according to the fourfold procedure outlined above.</a:t>
            </a:r>
          </a:p>
          <a:p>
            <a:pPr lvl="0">
              <a:lnSpc>
                <a:spcPct val="150000"/>
              </a:lnSpc>
            </a:pPr>
            <a:r>
              <a:rPr lang="en-US" sz="1600" dirty="0" smtClean="0">
                <a:latin typeface="Times New Roman" pitchFamily="18" charset="0"/>
                <a:cs typeface="Times New Roman" pitchFamily="18" charset="0"/>
              </a:rPr>
              <a:t>The preceding steps are iterated until the customer is satisfied that the refined prototype represents the final product desired.</a:t>
            </a:r>
          </a:p>
          <a:p>
            <a:pPr lvl="0">
              <a:lnSpc>
                <a:spcPct val="150000"/>
              </a:lnSpc>
            </a:pPr>
            <a:r>
              <a:rPr lang="en-US" sz="1600" dirty="0" smtClean="0">
                <a:latin typeface="Times New Roman" pitchFamily="18" charset="0"/>
                <a:cs typeface="Times New Roman" pitchFamily="18" charset="0"/>
              </a:rPr>
              <a:t>The final system is constructed, based on the refined prototype.</a:t>
            </a:r>
          </a:p>
          <a:p>
            <a:pPr>
              <a:lnSpc>
                <a:spcPct val="150000"/>
              </a:lnSpc>
            </a:pPr>
            <a:r>
              <a:rPr lang="en-US" sz="1600" dirty="0" smtClean="0">
                <a:latin typeface="Times New Roman" pitchFamily="18" charset="0"/>
                <a:cs typeface="Times New Roman" pitchFamily="18" charset="0"/>
              </a:rPr>
              <a:t>The final system is thoroughly evaluated and tested.   Routine maintenance is carried on a continuing basis to prevent large scale failures and to minimize down time.</a:t>
            </a:r>
            <a:endParaRPr lang="en-US" sz="16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457200" y="914400"/>
            <a:ext cx="8153400" cy="417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THE FOLLOWING DIAGRAM SHOWS HOW A SPIRAL MODEL ACTS LIKE:</a:t>
            </a:r>
            <a:endParaRPr kumimoji="0" lang="en-US" sz="1600" b="0" i="0" u="none" strike="noStrike" cap="none" normalizeH="0" baseline="0" dirty="0" smtClean="0">
              <a:ln>
                <a:noFill/>
              </a:ln>
              <a:effectLst/>
              <a:latin typeface="Times New Roman" pitchFamily="18" charset="0"/>
              <a:cs typeface="Times New Roman" pitchFamily="18" charset="0"/>
            </a:endParaRPr>
          </a:p>
        </p:txBody>
      </p:sp>
      <p:pic>
        <p:nvPicPr>
          <p:cNvPr id="33794" name="Picture 1"/>
          <p:cNvPicPr>
            <a:picLocks noChangeAspect="1" noChangeArrowheads="1"/>
          </p:cNvPicPr>
          <p:nvPr/>
        </p:nvPicPr>
        <p:blipFill>
          <a:blip r:embed="rId2"/>
          <a:srcRect/>
          <a:stretch>
            <a:fillRect/>
          </a:stretch>
        </p:blipFill>
        <p:spPr bwMode="auto">
          <a:xfrm>
            <a:off x="2133600" y="1600200"/>
            <a:ext cx="4876800" cy="4800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880408"/>
            <a:ext cx="8229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strike="noStrike" cap="none" normalizeH="0" baseline="0" dirty="0" smtClean="0">
                <a:ln>
                  <a:noFill/>
                </a:ln>
                <a:effectLst/>
                <a:latin typeface="Times New Roman" pitchFamily="18" charset="0"/>
                <a:ea typeface="Times New Roman" pitchFamily="18" charset="0"/>
                <a:cs typeface="Times New Roman" pitchFamily="18" charset="0"/>
              </a:rPr>
              <a:t>ADVANTAGES OF SPIRAL MODEL:</a:t>
            </a:r>
            <a:endParaRPr kumimoji="0" lang="en-US" sz="1600" b="0" i="0"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Estimates(i.e. budget, schedule etc .) become more realistic as work progresses, because important issues discovered earlier.</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It is more able to cope with the changes that are software development generally entails.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Software engineers can get their hands in and start working on the core of a project earlier.</a:t>
            </a:r>
            <a:r>
              <a:rPr kumimoji="0" lang="en-US" sz="1600" b="0" i="0" u="none" strike="noStrike" cap="none" normalizeH="0" baseline="0" dirty="0" smtClean="0">
                <a:ln>
                  <a:noFill/>
                </a:ln>
                <a:effectLst/>
                <a:latin typeface="Times New Roman" pitchFamily="18" charset="0"/>
                <a:cs typeface="Times New Roman" pitchFamily="18"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2463225"/>
            <a:ext cx="3505200" cy="584775"/>
          </a:xfrm>
          <a:prstGeom prst="rect">
            <a:avLst/>
          </a:prstGeom>
        </p:spPr>
        <p:txBody>
          <a:bodyPr wrap="square">
            <a:spAutoFit/>
          </a:bodyPr>
          <a:lstStyle/>
          <a:p>
            <a:pPr lvl="0" fontAlgn="base">
              <a:spcBef>
                <a:spcPct val="0"/>
              </a:spcBef>
              <a:spcAft>
                <a:spcPct val="0"/>
              </a:spcAft>
            </a:pPr>
            <a:r>
              <a:rPr lang="en-US" sz="3200" b="1" dirty="0" smtClean="0">
                <a:latin typeface="Times New Roman" pitchFamily="18" charset="0"/>
                <a:ea typeface="Times New Roman" pitchFamily="18" charset="0"/>
                <a:cs typeface="Times New Roman" pitchFamily="18" charset="0"/>
              </a:rPr>
              <a:t>E-R DIAGRAM</a:t>
            </a:r>
            <a:endParaRPr lang="en-US" sz="3200" b="1" dirty="0" smtClean="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1"/>
          <p:cNvPicPr>
            <a:picLocks noChangeAspect="1" noChangeArrowheads="1"/>
          </p:cNvPicPr>
          <p:nvPr/>
        </p:nvPicPr>
        <p:blipFill>
          <a:blip r:embed="rId3"/>
          <a:srcRect/>
          <a:stretch>
            <a:fillRect/>
          </a:stretch>
        </p:blipFill>
        <p:spPr bwMode="auto">
          <a:xfrm>
            <a:off x="1219200" y="914400"/>
            <a:ext cx="6400800" cy="4572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2438400"/>
            <a:ext cx="3504293" cy="584775"/>
          </a:xfrm>
          <a:prstGeom prst="rect">
            <a:avLst/>
          </a:prstGeom>
        </p:spPr>
        <p:txBody>
          <a:bodyPr wrap="none">
            <a:spAutoFit/>
          </a:bodyPr>
          <a:lstStyle/>
          <a:p>
            <a:r>
              <a:rPr lang="en-US" sz="3200" b="1" dirty="0" smtClean="0">
                <a:latin typeface="Times New Roman" pitchFamily="18" charset="0"/>
                <a:cs typeface="Times New Roman" pitchFamily="18" charset="0"/>
              </a:rPr>
              <a:t>UML DIAGRAMS</a:t>
            </a:r>
            <a:endParaRPr lang="en-US" sz="32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533400" y="0"/>
            <a:ext cx="81534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UNIFIED MODELING LANGUAGE DIAGRAMS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The unified modeling language allows the software engineer to express an analysis model using the modeling notation that is governed by a set of syntactic semantic and pragmatic rules.</a:t>
            </a:r>
          </a:p>
          <a:p>
            <a:pPr>
              <a:lnSpc>
                <a:spcPct val="150000"/>
              </a:lnSpc>
            </a:pPr>
            <a:r>
              <a:rPr lang="en-US" sz="1600" b="1" dirty="0" smtClean="0">
                <a:latin typeface="Times New Roman" pitchFamily="18" charset="0"/>
                <a:cs typeface="Times New Roman" pitchFamily="18" charset="0"/>
              </a:rPr>
              <a:t>USER MODEL VIEW</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This view represents the system from the users perspective.</a:t>
            </a:r>
          </a:p>
          <a:p>
            <a:pPr>
              <a:lnSpc>
                <a:spcPct val="150000"/>
              </a:lnSpc>
            </a:pPr>
            <a:r>
              <a:rPr lang="en-US" sz="1600" dirty="0" smtClean="0">
                <a:latin typeface="Times New Roman" pitchFamily="18" charset="0"/>
                <a:cs typeface="Times New Roman" pitchFamily="18" charset="0"/>
              </a:rPr>
              <a:t>The analysis representation describes a usage scenario from the end-users perspective.</a:t>
            </a:r>
          </a:p>
          <a:p>
            <a:pPr>
              <a:lnSpc>
                <a:spcPct val="150000"/>
              </a:lnSpc>
            </a:pPr>
            <a:r>
              <a:rPr lang="en-US" sz="1600" b="1" dirty="0" smtClean="0">
                <a:latin typeface="Times New Roman" pitchFamily="18" charset="0"/>
                <a:cs typeface="Times New Roman" pitchFamily="18" charset="0"/>
              </a:rPr>
              <a:t>STRUCTURAL MODEL VIEW</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In this model the data and functionality are arrived from inside the system.</a:t>
            </a:r>
          </a:p>
          <a:p>
            <a:pPr>
              <a:lnSpc>
                <a:spcPct val="150000"/>
              </a:lnSpc>
            </a:pPr>
            <a:r>
              <a:rPr lang="en-US" sz="1600" dirty="0" smtClean="0">
                <a:latin typeface="Times New Roman" pitchFamily="18" charset="0"/>
                <a:cs typeface="Times New Roman" pitchFamily="18" charset="0"/>
              </a:rPr>
              <a:t>This model view models the static structures.</a:t>
            </a:r>
          </a:p>
          <a:p>
            <a:pPr>
              <a:lnSpc>
                <a:spcPct val="150000"/>
              </a:lnSpc>
            </a:pPr>
            <a:r>
              <a:rPr lang="en-US" sz="1600" b="1" dirty="0" smtClean="0">
                <a:latin typeface="Times New Roman" pitchFamily="18" charset="0"/>
                <a:cs typeface="Times New Roman" pitchFamily="18" charset="0"/>
              </a:rPr>
              <a:t>BEHAVIORAL MODEL VIEW</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It represents the dynamic of behavioral as parts of the system, depicting the interactions of collection between various structural elements described in the user model and structural model view.</a:t>
            </a:r>
          </a:p>
          <a:p>
            <a:pPr>
              <a:lnSpc>
                <a:spcPct val="150000"/>
              </a:lnSpc>
            </a:pPr>
            <a:r>
              <a:rPr lang="en-US" sz="1600" b="1" dirty="0" smtClean="0">
                <a:latin typeface="Times New Roman" pitchFamily="18" charset="0"/>
                <a:cs typeface="Times New Roman" pitchFamily="18" charset="0"/>
              </a:rPr>
              <a:t>IMPLEMENTATION MODEL VIEW</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In this the structural and behavioral as parts of the system are represented as they are to be built.</a:t>
            </a:r>
          </a:p>
          <a:p>
            <a:pPr>
              <a:lnSpc>
                <a:spcPct val="150000"/>
              </a:lnSpc>
            </a:pPr>
            <a:r>
              <a:rPr lang="en-US" sz="1600" b="1" dirty="0" smtClean="0">
                <a:latin typeface="Times New Roman" pitchFamily="18" charset="0"/>
                <a:cs typeface="Times New Roman" pitchFamily="18" charset="0"/>
              </a:rPr>
              <a:t>ENVIRONMENTAL MODEL VIEW</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In this the structural and behavioral aspects of the environment in which the system is to be implemented are represented.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2590800" y="2438400"/>
            <a:ext cx="3890809" cy="74251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3200" b="1" i="0" u="none" strike="noStrike" cap="none" normalizeH="0" baseline="0" dirty="0" smtClean="0">
                <a:ln>
                  <a:noFill/>
                </a:ln>
                <a:effectLst/>
                <a:latin typeface="Times New Roman" pitchFamily="18" charset="0"/>
                <a:ea typeface="Times New Roman" pitchFamily="18" charset="0"/>
                <a:cs typeface="Times New Roman" pitchFamily="18" charset="0"/>
              </a:rPr>
              <a:t>CLASS DIAGRAMS</a:t>
            </a:r>
            <a:endParaRPr kumimoji="0" lang="en-US" sz="4000" b="0"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latin typeface="Times New Roman" pitchFamily="18" charset="0"/>
                <a:cs typeface="Times New Roman" pitchFamily="18" charset="0"/>
              </a:rPr>
              <a:t>Existing System</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1600" dirty="0" smtClean="0">
                <a:latin typeface="Times New Roman" pitchFamily="18" charset="0"/>
                <a:cs typeface="Times New Roman" pitchFamily="18" charset="0"/>
              </a:rPr>
              <a:t>Many Institution ,college and university maintain </a:t>
            </a:r>
            <a:r>
              <a:rPr lang="en-US" sz="1600" dirty="0" smtClean="0">
                <a:latin typeface="Times New Roman" pitchFamily="18" charset="0"/>
                <a:cs typeface="Times New Roman" pitchFamily="18" charset="0"/>
              </a:rPr>
              <a:t>the information </a:t>
            </a:r>
            <a:r>
              <a:rPr lang="en-US" sz="1600" dirty="0" smtClean="0">
                <a:latin typeface="Times New Roman" pitchFamily="18" charset="0"/>
                <a:cs typeface="Times New Roman" pitchFamily="18" charset="0"/>
              </a:rPr>
              <a:t>manually about present and past </a:t>
            </a:r>
            <a:r>
              <a:rPr lang="en-US" sz="1600" dirty="0" smtClean="0">
                <a:latin typeface="Times New Roman" pitchFamily="18" charset="0"/>
                <a:cs typeface="Times New Roman" pitchFamily="18" charset="0"/>
              </a:rPr>
              <a:t>student. This  </a:t>
            </a:r>
            <a:r>
              <a:rPr lang="en-US" sz="1600" dirty="0" smtClean="0">
                <a:latin typeface="Times New Roman" pitchFamily="18" charset="0"/>
                <a:cs typeface="Times New Roman" pitchFamily="18" charset="0"/>
              </a:rPr>
              <a:t>does not allow efficient data management </a:t>
            </a:r>
            <a:r>
              <a:rPr lang="en-US" sz="1600" dirty="0" smtClean="0">
                <a:latin typeface="Times New Roman" pitchFamily="18" charset="0"/>
                <a:cs typeface="Times New Roman" pitchFamily="18" charset="0"/>
              </a:rPr>
              <a:t>and retrieval </a:t>
            </a:r>
            <a:r>
              <a:rPr lang="en-US" sz="1600" dirty="0" smtClean="0">
                <a:latin typeface="Times New Roman" pitchFamily="18" charset="0"/>
                <a:cs typeface="Times New Roman" pitchFamily="18" charset="0"/>
              </a:rPr>
              <a:t>process .A student willing to get </a:t>
            </a:r>
            <a:r>
              <a:rPr lang="en-US" sz="1600" dirty="0" smtClean="0">
                <a:latin typeface="Times New Roman" pitchFamily="18" charset="0"/>
                <a:cs typeface="Times New Roman" pitchFamily="18" charset="0"/>
              </a:rPr>
              <a:t>information about </a:t>
            </a:r>
            <a:r>
              <a:rPr lang="en-US" sz="1600" dirty="0" smtClean="0">
                <a:latin typeface="Times New Roman" pitchFamily="18" charset="0"/>
                <a:cs typeface="Times New Roman" pitchFamily="18" charset="0"/>
              </a:rPr>
              <a:t>others has to approach the college and obtain </a:t>
            </a:r>
            <a:r>
              <a:rPr lang="en-US" sz="1600" dirty="0" smtClean="0">
                <a:latin typeface="Times New Roman" pitchFamily="18" charset="0"/>
                <a:cs typeface="Times New Roman" pitchFamily="18" charset="0"/>
              </a:rPr>
              <a:t>the details </a:t>
            </a:r>
            <a:r>
              <a:rPr lang="en-US" sz="1600" dirty="0" smtClean="0">
                <a:latin typeface="Times New Roman" pitchFamily="18" charset="0"/>
                <a:cs typeface="Times New Roman" pitchFamily="18" charset="0"/>
              </a:rPr>
              <a:t>.Often the information may not be available </a:t>
            </a:r>
            <a:r>
              <a:rPr lang="en-US" sz="1600" dirty="0" smtClean="0">
                <a:latin typeface="Times New Roman" pitchFamily="18" charset="0"/>
                <a:cs typeface="Times New Roman" pitchFamily="18" charset="0"/>
              </a:rPr>
              <a:t>and misleading </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descr="techniques_servleta"/>
          <p:cNvPicPr>
            <a:picLocks noChangeAspect="1" noChangeArrowheads="1"/>
          </p:cNvPicPr>
          <p:nvPr/>
        </p:nvPicPr>
        <p:blipFill>
          <a:blip r:embed="rId2">
            <a:lum contrast="2000"/>
          </a:blip>
          <a:srcRect/>
          <a:stretch>
            <a:fillRect/>
          </a:stretch>
        </p:blipFill>
        <p:spPr bwMode="auto">
          <a:xfrm>
            <a:off x="1828800" y="952500"/>
            <a:ext cx="4886325" cy="2933700"/>
          </a:xfrm>
          <a:prstGeom prst="rect">
            <a:avLst/>
          </a:prstGeom>
          <a:noFill/>
        </p:spPr>
      </p:pic>
      <p:sp>
        <p:nvSpPr>
          <p:cNvPr id="39937" name="Text Box 1"/>
          <p:cNvSpPr txBox="1">
            <a:spLocks noChangeArrowheads="1"/>
          </p:cNvSpPr>
          <p:nvPr/>
        </p:nvSpPr>
        <p:spPr bwMode="auto">
          <a:xfrm>
            <a:off x="5457825" y="4267200"/>
            <a:ext cx="1628775" cy="565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JSP: Implicit Objects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9940" name="Rectangle 4"/>
          <p:cNvSpPr>
            <a:spLocks noChangeArrowheads="1"/>
          </p:cNvSpPr>
          <p:nvPr/>
        </p:nvSpPr>
        <p:spPr bwMode="auto">
          <a:xfrm>
            <a:off x="0" y="3390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1" name="Rectangle 5"/>
          <p:cNvSpPr>
            <a:spLocks noChangeArrowheads="1"/>
          </p:cNvSpPr>
          <p:nvPr/>
        </p:nvSpPr>
        <p:spPr bwMode="auto">
          <a:xfrm>
            <a:off x="0" y="3390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2" name="Line 6"/>
          <p:cNvSpPr>
            <a:spLocks noChangeShapeType="1"/>
          </p:cNvSpPr>
          <p:nvPr/>
        </p:nvSpPr>
        <p:spPr bwMode="auto">
          <a:xfrm>
            <a:off x="5905500" y="2590800"/>
            <a:ext cx="342900" cy="1600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43" name="Rectangle 7"/>
          <p:cNvSpPr>
            <a:spLocks noChangeArrowheads="1"/>
          </p:cNvSpPr>
          <p:nvPr/>
        </p:nvSpPr>
        <p:spPr bwMode="auto">
          <a:xfrm>
            <a:off x="519285" y="347246"/>
            <a:ext cx="191911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CLASS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3"/>
          <a:srcRect/>
          <a:stretch>
            <a:fillRect/>
          </a:stretch>
        </p:blipFill>
        <p:spPr bwMode="auto">
          <a:xfrm>
            <a:off x="1447800" y="533400"/>
            <a:ext cx="6019800" cy="58674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a:srcRect/>
          <a:stretch>
            <a:fillRect/>
          </a:stretch>
        </p:blipFill>
        <p:spPr bwMode="auto">
          <a:xfrm>
            <a:off x="1524000" y="152400"/>
            <a:ext cx="5711825" cy="652621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2293929" y="2158425"/>
            <a:ext cx="456407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 CASE DIAGRAMS</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1000" y="685800"/>
            <a:ext cx="232307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USE-CASE DIAGRAM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0657" name="Picture 2"/>
          <p:cNvPicPr>
            <a:picLocks noChangeAspect="1" noChangeArrowheads="1"/>
          </p:cNvPicPr>
          <p:nvPr/>
        </p:nvPicPr>
        <p:blipFill>
          <a:blip r:embed="rId3"/>
          <a:srcRect/>
          <a:stretch>
            <a:fillRect/>
          </a:stretch>
        </p:blipFill>
        <p:spPr bwMode="auto">
          <a:xfrm>
            <a:off x="2057400" y="1371600"/>
            <a:ext cx="5029200" cy="3657600"/>
          </a:xfrm>
          <a:prstGeom prst="rect">
            <a:avLst/>
          </a:prstGeom>
          <a:noFill/>
        </p:spPr>
      </p:pic>
      <p:sp>
        <p:nvSpPr>
          <p:cNvPr id="70659" name="Rectangle 3"/>
          <p:cNvSpPr>
            <a:spLocks noChangeArrowheads="1"/>
          </p:cNvSpPr>
          <p:nvPr/>
        </p:nvSpPr>
        <p:spPr bwMode="auto">
          <a:xfrm>
            <a:off x="0" y="4114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1000" y="685800"/>
            <a:ext cx="309091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USE-CASE DIAGRAM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8609" name="Picture 3"/>
          <p:cNvPicPr>
            <a:picLocks noChangeAspect="1" noChangeArrowheads="1"/>
          </p:cNvPicPr>
          <p:nvPr/>
        </p:nvPicPr>
        <p:blipFill>
          <a:blip r:embed="rId3"/>
          <a:srcRect/>
          <a:stretch>
            <a:fillRect/>
          </a:stretch>
        </p:blipFill>
        <p:spPr bwMode="auto">
          <a:xfrm>
            <a:off x="1905000" y="1644650"/>
            <a:ext cx="4033838" cy="323215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1000" y="685800"/>
            <a:ext cx="291938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USE-CASE DIAGRAM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6561" name="Picture 4"/>
          <p:cNvPicPr>
            <a:picLocks noChangeAspect="1" noChangeArrowheads="1"/>
          </p:cNvPicPr>
          <p:nvPr/>
        </p:nvPicPr>
        <p:blipFill>
          <a:blip r:embed="rId3"/>
          <a:srcRect/>
          <a:stretch>
            <a:fillRect/>
          </a:stretch>
        </p:blipFill>
        <p:spPr bwMode="auto">
          <a:xfrm>
            <a:off x="2209800" y="1600200"/>
            <a:ext cx="4033838" cy="32321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2438400"/>
            <a:ext cx="4826962" cy="584775"/>
          </a:xfrm>
          <a:prstGeom prst="rect">
            <a:avLst/>
          </a:prstGeom>
        </p:spPr>
        <p:txBody>
          <a:bodyPr wrap="none">
            <a:spAutoFit/>
          </a:bodyPr>
          <a:lstStyle/>
          <a:p>
            <a:r>
              <a:rPr lang="en-US" sz="3200" b="1" dirty="0" smtClean="0">
                <a:latin typeface="Times New Roman" pitchFamily="18" charset="0"/>
                <a:cs typeface="Times New Roman" pitchFamily="18" charset="0"/>
              </a:rPr>
              <a:t>SEQUENCE DIAGRAMS</a:t>
            </a:r>
            <a:endParaRPr lang="en-US" sz="3200" b="1"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1000" y="685800"/>
            <a:ext cx="6056915"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sng" strike="noStrike" cap="none" normalizeH="0" baseline="0" dirty="0" smtClean="0">
                <a:ln>
                  <a:noFill/>
                </a:ln>
                <a:effectLst/>
                <a:latin typeface="Times New Roman" pitchFamily="18" charset="0"/>
                <a:ea typeface="Times New Roman" pitchFamily="18" charset="0"/>
                <a:cs typeface="Times New Roman" pitchFamily="18" charset="0"/>
              </a:rPr>
              <a:t>ADMIN SEQUENCE DIAGRAM FOR ALUMN</a:t>
            </a:r>
            <a:endParaRPr kumimoji="0" lang="en-US" sz="900" b="0" i="0" u="none" strike="noStrike" cap="none" normalizeH="0" baseline="0" dirty="0" smtClean="0">
              <a:ln>
                <a:noFill/>
              </a:ln>
              <a:effectLst/>
              <a:latin typeface="Times New Roman" pitchFamily="18" charset="0"/>
              <a:cs typeface="Times New Roman" pitchFamily="18" charset="0"/>
            </a:endParaRPr>
          </a:p>
        </p:txBody>
      </p:sp>
      <p:pic>
        <p:nvPicPr>
          <p:cNvPr id="48129" name="Picture 1"/>
          <p:cNvPicPr>
            <a:picLocks noChangeAspect="1" noChangeArrowheads="1"/>
          </p:cNvPicPr>
          <p:nvPr/>
        </p:nvPicPr>
        <p:blipFill>
          <a:blip r:embed="rId3"/>
          <a:srcRect/>
          <a:stretch>
            <a:fillRect/>
          </a:stretch>
        </p:blipFill>
        <p:spPr bwMode="auto">
          <a:xfrm>
            <a:off x="1362075" y="1524000"/>
            <a:ext cx="5800725" cy="40386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1000" y="685800"/>
            <a:ext cx="5822876"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sng" strike="noStrike" cap="none" normalizeH="0" baseline="0" dirty="0" smtClean="0">
                <a:ln>
                  <a:noFill/>
                </a:ln>
                <a:effectLst/>
                <a:latin typeface="Times New Roman" pitchFamily="18" charset="0"/>
                <a:ea typeface="Times New Roman" pitchFamily="18" charset="0"/>
                <a:cs typeface="Times New Roman" pitchFamily="18" charset="0"/>
              </a:rPr>
              <a:t>USER SEQUENCE DIAGRAM FOR ALUMN</a:t>
            </a:r>
            <a:endParaRPr kumimoji="0" lang="en-US" sz="900" b="0" i="0" u="none" strike="noStrike" cap="none" normalizeH="0" baseline="0" dirty="0" smtClean="0">
              <a:ln>
                <a:noFill/>
              </a:ln>
              <a:effectLst/>
              <a:latin typeface="Times New Roman" pitchFamily="18" charset="0"/>
              <a:cs typeface="Times New Roman" pitchFamily="18" charset="0"/>
            </a:endParaRPr>
          </a:p>
        </p:txBody>
      </p:sp>
      <p:pic>
        <p:nvPicPr>
          <p:cNvPr id="91137" name="Picture 2"/>
          <p:cNvPicPr>
            <a:picLocks noChangeAspect="1" noChangeArrowheads="1"/>
          </p:cNvPicPr>
          <p:nvPr/>
        </p:nvPicPr>
        <p:blipFill>
          <a:blip r:embed="rId3"/>
          <a:srcRect/>
          <a:stretch>
            <a:fillRect/>
          </a:stretch>
        </p:blipFill>
        <p:spPr bwMode="auto">
          <a:xfrm>
            <a:off x="1524000" y="1219200"/>
            <a:ext cx="5799138" cy="404653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lnSpc>
                <a:spcPct val="150000"/>
              </a:lnSpc>
            </a:pPr>
            <a:r>
              <a:rPr lang="en-US" sz="1600" dirty="0" smtClean="0">
                <a:latin typeface="Times New Roman" pitchFamily="18" charset="0"/>
                <a:cs typeface="Times New Roman" pitchFamily="18" charset="0"/>
              </a:rPr>
              <a:t>This application allows student to register and then search the data based on different criteria Also it has the benefit of having a centralized database and up to data information .A user can easily obtain information about other registered students.</a:t>
            </a:r>
          </a:p>
          <a:p>
            <a:pPr algn="just"/>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2362200" y="2667000"/>
            <a:ext cx="460812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ACTIVITY DIAGRAMS</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89" name="Picture 14"/>
          <p:cNvPicPr>
            <a:picLocks noChangeAspect="1" noChangeArrowheads="1"/>
          </p:cNvPicPr>
          <p:nvPr/>
        </p:nvPicPr>
        <p:blipFill>
          <a:blip r:embed="rId3"/>
          <a:srcRect/>
          <a:stretch>
            <a:fillRect/>
          </a:stretch>
        </p:blipFill>
        <p:spPr bwMode="auto">
          <a:xfrm>
            <a:off x="1554162" y="762000"/>
            <a:ext cx="5837238" cy="538797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Picture 1"/>
          <p:cNvPicPr>
            <a:picLocks noChangeAspect="1" noChangeArrowheads="1"/>
          </p:cNvPicPr>
          <p:nvPr/>
        </p:nvPicPr>
        <p:blipFill>
          <a:blip r:embed="rId3"/>
          <a:srcRect/>
          <a:stretch>
            <a:fillRect/>
          </a:stretch>
        </p:blipFill>
        <p:spPr bwMode="auto">
          <a:xfrm>
            <a:off x="2057400" y="609600"/>
            <a:ext cx="4872038" cy="37084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228600" y="381000"/>
            <a:ext cx="273132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COMPONENT DIAGRAM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84993" name="Picture 1"/>
          <p:cNvPicPr>
            <a:picLocks noChangeAspect="1" noChangeArrowheads="1"/>
          </p:cNvPicPr>
          <p:nvPr/>
        </p:nvPicPr>
        <p:blipFill>
          <a:blip r:embed="rId3"/>
          <a:srcRect/>
          <a:stretch>
            <a:fillRect/>
          </a:stretch>
        </p:blipFill>
        <p:spPr bwMode="auto">
          <a:xfrm>
            <a:off x="1905000" y="914400"/>
            <a:ext cx="5562600" cy="54864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457200" y="152400"/>
            <a:ext cx="272331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DEPLOYMENT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82945" name="Picture 1"/>
          <p:cNvPicPr>
            <a:picLocks noChangeAspect="1" noChangeArrowheads="1"/>
          </p:cNvPicPr>
          <p:nvPr/>
        </p:nvPicPr>
        <p:blipFill>
          <a:blip r:embed="rId3"/>
          <a:srcRect/>
          <a:stretch>
            <a:fillRect/>
          </a:stretch>
        </p:blipFill>
        <p:spPr bwMode="auto">
          <a:xfrm>
            <a:off x="2133600" y="838200"/>
            <a:ext cx="5667375" cy="5724525"/>
          </a:xfrm>
          <a:prstGeom prst="rect">
            <a:avLst/>
          </a:prstGeom>
          <a:noFill/>
        </p:spPr>
      </p:pic>
      <p:sp>
        <p:nvSpPr>
          <p:cNvPr id="82947" name="Rectangle 3"/>
          <p:cNvSpPr>
            <a:spLocks noChangeArrowheads="1"/>
          </p:cNvSpPr>
          <p:nvPr/>
        </p:nvSpPr>
        <p:spPr bwMode="auto">
          <a:xfrm>
            <a:off x="0" y="64865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effectLst>
                  <a:outerShdw blurRad="38100" dist="38100" dir="2700000" algn="tl">
                    <a:srgbClr val="000000">
                      <a:alpha val="43137"/>
                    </a:srgbClr>
                  </a:outerShdw>
                </a:effectLst>
                <a:latin typeface="Times New Roman" pitchFamily="18" charset="0"/>
                <a:cs typeface="Times New Roman" pitchFamily="18" charset="0"/>
              </a:rPr>
              <a:t>MODULE DESCRIPTION:</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algn="just">
              <a:lnSpc>
                <a:spcPct val="150000"/>
              </a:lnSpc>
              <a:buNone/>
            </a:pPr>
            <a:r>
              <a:rPr lang="en-US" sz="1600" dirty="0" smtClean="0">
                <a:latin typeface="Times New Roman" pitchFamily="18" charset="0"/>
                <a:cs typeface="Times New Roman" pitchFamily="18" charset="0"/>
              </a:rPr>
              <a:t>After careful analysis the system has been identified </a:t>
            </a:r>
            <a:r>
              <a:rPr lang="en-US" sz="1600" dirty="0" smtClean="0">
                <a:latin typeface="Times New Roman" pitchFamily="18" charset="0"/>
                <a:cs typeface="Times New Roman" pitchFamily="18" charset="0"/>
              </a:rPr>
              <a:t>to have </a:t>
            </a:r>
            <a:r>
              <a:rPr lang="en-US" sz="1600" dirty="0" smtClean="0">
                <a:latin typeface="Times New Roman" pitchFamily="18" charset="0"/>
                <a:cs typeface="Times New Roman" pitchFamily="18" charset="0"/>
              </a:rPr>
              <a:t>the following time scheduler modules</a:t>
            </a:r>
            <a:r>
              <a:rPr lang="en-US" sz="1600" dirty="0" smtClean="0">
                <a:latin typeface="Times New Roman" pitchFamily="18" charset="0"/>
                <a:cs typeface="Times New Roman" pitchFamily="18" charset="0"/>
              </a:rPr>
              <a:t>:</a:t>
            </a:r>
            <a:endParaRPr lang="en-US" sz="1600" b="1" dirty="0" smtClean="0">
              <a:latin typeface="Times New Roman" pitchFamily="18" charset="0"/>
              <a:cs typeface="Times New Roman" pitchFamily="18" charset="0"/>
            </a:endParaRPr>
          </a:p>
          <a:p>
            <a:pPr algn="just">
              <a:lnSpc>
                <a:spcPct val="150000"/>
              </a:lnSpc>
              <a:buNone/>
            </a:pPr>
            <a:r>
              <a:rPr lang="en-US" sz="1600" b="1" dirty="0" smtClean="0">
                <a:latin typeface="Times New Roman" pitchFamily="18" charset="0"/>
                <a:cs typeface="Times New Roman" pitchFamily="18" charset="0"/>
              </a:rPr>
              <a:t>Users of the System :</a:t>
            </a:r>
            <a:endParaRPr lang="en-US" sz="1600" dirty="0" smtClean="0">
              <a:latin typeface="Times New Roman" pitchFamily="18" charset="0"/>
              <a:cs typeface="Times New Roman" pitchFamily="18" charset="0"/>
            </a:endParaRPr>
          </a:p>
          <a:p>
            <a:pPr lvl="0" algn="just">
              <a:lnSpc>
                <a:spcPct val="150000"/>
              </a:lnSpc>
            </a:pPr>
            <a:r>
              <a:rPr lang="en-US" sz="1600" dirty="0" smtClean="0">
                <a:latin typeface="Times New Roman" pitchFamily="18" charset="0"/>
                <a:cs typeface="Times New Roman" pitchFamily="18" charset="0"/>
              </a:rPr>
              <a:t>Administrator</a:t>
            </a:r>
          </a:p>
          <a:p>
            <a:pPr lvl="0" algn="just">
              <a:lnSpc>
                <a:spcPct val="150000"/>
              </a:lnSpc>
            </a:pPr>
            <a:r>
              <a:rPr lang="en-US" sz="1600" dirty="0" smtClean="0">
                <a:latin typeface="Times New Roman" pitchFamily="18" charset="0"/>
                <a:cs typeface="Times New Roman" pitchFamily="18" charset="0"/>
              </a:rPr>
              <a:t>Event manager</a:t>
            </a:r>
          </a:p>
          <a:p>
            <a:pPr lvl="0" algn="just">
              <a:lnSpc>
                <a:spcPct val="150000"/>
              </a:lnSpc>
            </a:pPr>
            <a:r>
              <a:rPr lang="en-US" sz="1600" dirty="0" smtClean="0">
                <a:latin typeface="Times New Roman" pitchFamily="18" charset="0"/>
                <a:cs typeface="Times New Roman" pitchFamily="18" charset="0"/>
              </a:rPr>
              <a:t>Student/Alumni</a:t>
            </a: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latin typeface="Times New Roman" pitchFamily="18" charset="0"/>
                <a:cs typeface="Times New Roman" pitchFamily="18" charset="0"/>
              </a:rPr>
              <a:t>MODULES OF THE SYSTEM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nSpc>
                <a:spcPct val="150000"/>
              </a:lnSpc>
            </a:pPr>
            <a:r>
              <a:rPr lang="en-US" sz="1600" dirty="0" smtClean="0">
                <a:latin typeface="Times New Roman" pitchFamily="18" charset="0"/>
                <a:cs typeface="Times New Roman" pitchFamily="18" charset="0"/>
              </a:rPr>
              <a:t>Administrator</a:t>
            </a:r>
          </a:p>
          <a:p>
            <a:pPr lvl="0">
              <a:lnSpc>
                <a:spcPct val="150000"/>
              </a:lnSpc>
            </a:pPr>
            <a:r>
              <a:rPr lang="en-US" sz="1600" dirty="0" smtClean="0">
                <a:latin typeface="Times New Roman" pitchFamily="18" charset="0"/>
                <a:cs typeface="Times New Roman" pitchFamily="18" charset="0"/>
              </a:rPr>
              <a:t>Events Manager </a:t>
            </a:r>
          </a:p>
          <a:p>
            <a:pPr lvl="0">
              <a:lnSpc>
                <a:spcPct val="150000"/>
              </a:lnSpc>
            </a:pPr>
            <a:r>
              <a:rPr lang="en-US" sz="1600" dirty="0" smtClean="0">
                <a:latin typeface="Times New Roman" pitchFamily="18" charset="0"/>
                <a:cs typeface="Times New Roman" pitchFamily="18" charset="0"/>
              </a:rPr>
              <a:t>Student &amp; alumni</a:t>
            </a:r>
          </a:p>
          <a:p>
            <a:pPr lvl="0">
              <a:lnSpc>
                <a:spcPct val="150000"/>
              </a:lnSpc>
            </a:pPr>
            <a:r>
              <a:rPr lang="en-US" sz="1600" dirty="0" smtClean="0">
                <a:latin typeface="Times New Roman" pitchFamily="18" charset="0"/>
                <a:cs typeface="Times New Roman" pitchFamily="18" charset="0"/>
              </a:rPr>
              <a:t>Authentication</a:t>
            </a: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smtClean="0">
                <a:latin typeface="Times New Roman" pitchFamily="18" charset="0"/>
                <a:cs typeface="Times New Roman" pitchFamily="18" charset="0"/>
              </a:rPr>
              <a:t>FUNCTIONAL REQUIREMENTS OF THE PROJECT: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lvl="0">
              <a:lnSpc>
                <a:spcPct val="150000"/>
              </a:lnSpc>
              <a:buNone/>
            </a:pPr>
            <a:r>
              <a:rPr lang="en-US" sz="1600" b="1" dirty="0" smtClean="0">
                <a:latin typeface="Times New Roman" pitchFamily="18" charset="0"/>
                <a:cs typeface="Times New Roman" pitchFamily="18" charset="0"/>
              </a:rPr>
              <a:t>Administrator:</a:t>
            </a:r>
            <a:endParaRPr lang="en-US" sz="1600" dirty="0" smtClean="0">
              <a:latin typeface="Times New Roman" pitchFamily="18" charset="0"/>
              <a:cs typeface="Times New Roman" pitchFamily="18" charset="0"/>
            </a:endParaRPr>
          </a:p>
          <a:p>
            <a:pPr>
              <a:lnSpc>
                <a:spcPct val="150000"/>
              </a:lnSpc>
              <a:buNone/>
            </a:pPr>
            <a:r>
              <a:rPr lang="en-US" sz="1600" dirty="0" smtClean="0">
                <a:latin typeface="Times New Roman" pitchFamily="18" charset="0"/>
                <a:cs typeface="Times New Roman" pitchFamily="18" charset="0"/>
              </a:rPr>
              <a:t>The administrator is responsible for maintaining information of student.	</a:t>
            </a:r>
          </a:p>
          <a:p>
            <a:pPr lvl="0">
              <a:lnSpc>
                <a:spcPct val="150000"/>
              </a:lnSpc>
              <a:buNone/>
            </a:pPr>
            <a:r>
              <a:rPr lang="en-US" sz="1600" b="1" dirty="0" smtClean="0">
                <a:latin typeface="Times New Roman" pitchFamily="18" charset="0"/>
                <a:cs typeface="Times New Roman" pitchFamily="18" charset="0"/>
              </a:rPr>
              <a:t>Event Manager Module:</a:t>
            </a:r>
            <a:endParaRPr lang="en-US" sz="1600" dirty="0" smtClean="0">
              <a:latin typeface="Times New Roman" pitchFamily="18" charset="0"/>
              <a:cs typeface="Times New Roman" pitchFamily="18" charset="0"/>
            </a:endParaRPr>
          </a:p>
          <a:p>
            <a:pPr>
              <a:lnSpc>
                <a:spcPct val="150000"/>
              </a:lnSpc>
              <a:buNone/>
            </a:pPr>
            <a:r>
              <a:rPr lang="en-US" sz="1600" dirty="0" smtClean="0">
                <a:latin typeface="Times New Roman" pitchFamily="18" charset="0"/>
                <a:cs typeface="Times New Roman" pitchFamily="18" charset="0"/>
              </a:rPr>
              <a:t>This module maintains the information about various event that are conducted by</a:t>
            </a:r>
          </a:p>
          <a:p>
            <a:pPr>
              <a:lnSpc>
                <a:spcPct val="150000"/>
              </a:lnSpc>
              <a:buNone/>
            </a:pPr>
            <a:r>
              <a:rPr lang="en-US" sz="1600" dirty="0" smtClean="0">
                <a:latin typeface="Times New Roman" pitchFamily="18" charset="0"/>
                <a:cs typeface="Times New Roman" pitchFamily="18" charset="0"/>
              </a:rPr>
              <a:t>various colleges and universities.</a:t>
            </a:r>
          </a:p>
          <a:p>
            <a:pPr lvl="0">
              <a:lnSpc>
                <a:spcPct val="150000"/>
              </a:lnSpc>
              <a:buNone/>
            </a:pPr>
            <a:r>
              <a:rPr lang="en-US" sz="1600" b="1" dirty="0" smtClean="0">
                <a:latin typeface="Times New Roman" pitchFamily="18" charset="0"/>
                <a:cs typeface="Times New Roman" pitchFamily="18" charset="0"/>
              </a:rPr>
              <a:t>Alumni &amp; student Module:</a:t>
            </a:r>
            <a:endParaRPr lang="en-US" sz="1600" dirty="0" smtClean="0">
              <a:latin typeface="Times New Roman" pitchFamily="18" charset="0"/>
              <a:cs typeface="Times New Roman" pitchFamily="18" charset="0"/>
            </a:endParaRPr>
          </a:p>
          <a:p>
            <a:pPr>
              <a:lnSpc>
                <a:spcPct val="150000"/>
              </a:lnSpc>
              <a:buNone/>
            </a:pPr>
            <a:r>
              <a:rPr lang="en-US" sz="1600" dirty="0" smtClean="0">
                <a:latin typeface="Times New Roman" pitchFamily="18" charset="0"/>
                <a:cs typeface="Times New Roman" pitchFamily="18" charset="0"/>
              </a:rPr>
              <a:t>They can logon into their account and can send mails, post query, update their</a:t>
            </a:r>
          </a:p>
          <a:p>
            <a:pPr>
              <a:lnSpc>
                <a:spcPct val="150000"/>
              </a:lnSpc>
              <a:buNone/>
            </a:pPr>
            <a:r>
              <a:rPr lang="en-US" sz="1600" dirty="0" smtClean="0">
                <a:latin typeface="Times New Roman" pitchFamily="18" charset="0"/>
                <a:cs typeface="Times New Roman" pitchFamily="18" charset="0"/>
              </a:rPr>
              <a:t>profile and even search for other student details.</a:t>
            </a:r>
          </a:p>
          <a:p>
            <a:pPr>
              <a:lnSpc>
                <a:spcPct val="150000"/>
              </a:lnSpc>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Authentication :</a:t>
            </a:r>
            <a:endParaRPr lang="en-US" sz="1600" dirty="0" smtClean="0">
              <a:latin typeface="Times New Roman" pitchFamily="18" charset="0"/>
              <a:cs typeface="Times New Roman" pitchFamily="18" charset="0"/>
            </a:endParaRPr>
          </a:p>
          <a:p>
            <a:pPr lvl="1">
              <a:lnSpc>
                <a:spcPct val="150000"/>
              </a:lnSpc>
            </a:pPr>
            <a:r>
              <a:rPr lang="en-US" sz="1600" dirty="0" smtClean="0">
                <a:latin typeface="Times New Roman" pitchFamily="18" charset="0"/>
                <a:cs typeface="Times New Roman" pitchFamily="18" charset="0"/>
              </a:rPr>
              <a:t>login</a:t>
            </a:r>
          </a:p>
          <a:p>
            <a:pPr lvl="1">
              <a:lnSpc>
                <a:spcPct val="150000"/>
              </a:lnSpc>
            </a:pPr>
            <a:r>
              <a:rPr lang="en-US" sz="1600" dirty="0" smtClean="0">
                <a:latin typeface="Times New Roman" pitchFamily="18" charset="0"/>
                <a:cs typeface="Times New Roman" pitchFamily="18" charset="0"/>
              </a:rPr>
              <a:t>student registration</a:t>
            </a:r>
          </a:p>
          <a:p>
            <a:pPr lvl="1">
              <a:lnSpc>
                <a:spcPct val="150000"/>
              </a:lnSpc>
            </a:pPr>
            <a:r>
              <a:rPr lang="en-US" sz="1600" dirty="0" smtClean="0">
                <a:latin typeface="Times New Roman" pitchFamily="18" charset="0"/>
                <a:cs typeface="Times New Roman" pitchFamily="18" charset="0"/>
              </a:rPr>
              <a:t>View students</a:t>
            </a:r>
          </a:p>
          <a:p>
            <a:pPr lvl="1">
              <a:lnSpc>
                <a:spcPct val="150000"/>
              </a:lnSpc>
            </a:pPr>
            <a:r>
              <a:rPr lang="en-US" sz="1600" dirty="0" smtClean="0">
                <a:latin typeface="Times New Roman" pitchFamily="18" charset="0"/>
                <a:cs typeface="Times New Roman" pitchFamily="18" charset="0"/>
              </a:rPr>
              <a:t>Change password</a:t>
            </a:r>
          </a:p>
          <a:p>
            <a:pPr lvl="1">
              <a:lnSpc>
                <a:spcPct val="150000"/>
              </a:lnSpc>
            </a:pPr>
            <a:r>
              <a:rPr lang="en-US" sz="1600" dirty="0" smtClean="0">
                <a:latin typeface="Times New Roman" pitchFamily="18" charset="0"/>
                <a:cs typeface="Times New Roman" pitchFamily="18" charset="0"/>
              </a:rPr>
              <a:t>View profile</a:t>
            </a:r>
          </a:p>
          <a:p>
            <a:pPr lvl="1">
              <a:lnSpc>
                <a:spcPct val="150000"/>
              </a:lnSpc>
            </a:pPr>
            <a:r>
              <a:rPr lang="en-US" sz="1600" dirty="0" smtClean="0">
                <a:latin typeface="Times New Roman" pitchFamily="18" charset="0"/>
                <a:cs typeface="Times New Roman" pitchFamily="18" charset="0"/>
              </a:rPr>
              <a:t>logout</a:t>
            </a: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524000"/>
          </a:xfrm>
        </p:spPr>
        <p:txBody>
          <a:bodyPr>
            <a:normAutofit/>
          </a:bodyPr>
          <a:lstStyle/>
          <a:p>
            <a:r>
              <a:rPr lang="en-US" b="1" dirty="0" smtClean="0">
                <a:latin typeface="Times New Roman" pitchFamily="18" charset="0"/>
                <a:cs typeface="Times New Roman" pitchFamily="18" charset="0"/>
              </a:rPr>
              <a:t>SOFTWARE 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1600" dirty="0" smtClean="0">
                <a:latin typeface="Times New Roman" pitchFamily="18" charset="0"/>
                <a:cs typeface="Times New Roman" pitchFamily="18" charset="0"/>
              </a:rPr>
              <a:t>Operating System	:	    Windows XP/2003 or Linux </a:t>
            </a:r>
          </a:p>
          <a:p>
            <a:pPr>
              <a:lnSpc>
                <a:spcPct val="150000"/>
              </a:lnSpc>
            </a:pPr>
            <a:r>
              <a:rPr lang="en-US" sz="1600" dirty="0" smtClean="0">
                <a:latin typeface="Times New Roman" pitchFamily="18" charset="0"/>
                <a:cs typeface="Times New Roman" pitchFamily="18" charset="0"/>
              </a:rPr>
              <a:t>User Interface		:		HTML, CSS</a:t>
            </a:r>
          </a:p>
          <a:p>
            <a:pPr>
              <a:lnSpc>
                <a:spcPct val="150000"/>
              </a:lnSpc>
            </a:pPr>
            <a:r>
              <a:rPr lang="en-US" sz="1600" dirty="0" smtClean="0">
                <a:latin typeface="Times New Roman" pitchFamily="18" charset="0"/>
                <a:cs typeface="Times New Roman" pitchFamily="18" charset="0"/>
              </a:rPr>
              <a:t>Client-side Scripting	:		JavaScript</a:t>
            </a:r>
          </a:p>
          <a:p>
            <a:pPr>
              <a:lnSpc>
                <a:spcPct val="150000"/>
              </a:lnSpc>
            </a:pPr>
            <a:r>
              <a:rPr lang="en-US" sz="1600" dirty="0" smtClean="0">
                <a:latin typeface="Times New Roman" pitchFamily="18" charset="0"/>
                <a:cs typeface="Times New Roman" pitchFamily="18" charset="0"/>
              </a:rPr>
              <a:t>Programming </a:t>
            </a:r>
            <a:r>
              <a:rPr lang="en-US" sz="1600" dirty="0" smtClean="0">
                <a:latin typeface="Times New Roman" pitchFamily="18" charset="0"/>
                <a:cs typeface="Times New Roman" pitchFamily="18" charset="0"/>
              </a:rPr>
              <a:t>Language	:</a:t>
            </a:r>
            <a:r>
              <a:rPr lang="en-US" sz="1600" dirty="0" smtClean="0">
                <a:latin typeface="Times New Roman" pitchFamily="18" charset="0"/>
                <a:cs typeface="Times New Roman" pitchFamily="18" charset="0"/>
              </a:rPr>
              <a:t>		Java, </a:t>
            </a:r>
            <a:r>
              <a:rPr lang="en-US" sz="1600" dirty="0" err="1" smtClean="0">
                <a:latin typeface="Times New Roman" pitchFamily="18" charset="0"/>
                <a:cs typeface="Times New Roman" pitchFamily="18" charset="0"/>
              </a:rPr>
              <a:t>Servlets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jsp</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IDE/Workbench	</a:t>
            </a:r>
            <a:r>
              <a:rPr lang="en-US"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My Eclipse 8.6 </a:t>
            </a:r>
          </a:p>
          <a:p>
            <a:pPr>
              <a:lnSpc>
                <a:spcPct val="150000"/>
              </a:lnSpc>
            </a:pPr>
            <a:r>
              <a:rPr lang="en-US" sz="1600" dirty="0" smtClean="0">
                <a:latin typeface="Times New Roman" pitchFamily="18" charset="0"/>
                <a:cs typeface="Times New Roman" pitchFamily="18" charset="0"/>
              </a:rPr>
              <a:t>Database		</a:t>
            </a:r>
            <a:r>
              <a:rPr lang="en-US"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Oracle 10g</a:t>
            </a:r>
          </a:p>
          <a:p>
            <a:pPr>
              <a:lnSpc>
                <a:spcPct val="150000"/>
              </a:lnSpc>
            </a:pPr>
            <a:r>
              <a:rPr lang="en-US" sz="1600" dirty="0" smtClean="0">
                <a:latin typeface="Times New Roman" pitchFamily="18" charset="0"/>
                <a:cs typeface="Times New Roman" pitchFamily="18" charset="0"/>
              </a:rPr>
              <a:t>Server Deployment	:		Tomcat 6.x</a:t>
            </a:r>
          </a:p>
          <a:p>
            <a:pPr>
              <a:lnSpc>
                <a:spcPct val="150000"/>
              </a:lnSpc>
            </a:pPr>
            <a:r>
              <a:rPr lang="en-US" sz="1600" dirty="0" smtClean="0">
                <a:latin typeface="Times New Roman" pitchFamily="18" charset="0"/>
                <a:cs typeface="Times New Roman" pitchFamily="18" charset="0"/>
              </a:rPr>
              <a:t>Browser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IE, Mozilla, etc </a:t>
            </a: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HARDWARE REQUIREMENTS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1600" dirty="0" smtClean="0">
                <a:latin typeface="Times New Roman" pitchFamily="18" charset="0"/>
                <a:cs typeface="Times New Roman" pitchFamily="18" charset="0"/>
              </a:rPr>
              <a:t>Processor		:		core 2 duo </a:t>
            </a:r>
          </a:p>
          <a:p>
            <a:pPr>
              <a:lnSpc>
                <a:spcPct val="150000"/>
              </a:lnSpc>
            </a:pPr>
            <a:r>
              <a:rPr lang="en-US" sz="1600" dirty="0" smtClean="0">
                <a:latin typeface="Times New Roman" pitchFamily="18" charset="0"/>
                <a:cs typeface="Times New Roman" pitchFamily="18" charset="0"/>
              </a:rPr>
              <a:t>Hard Disk		:		160GB</a:t>
            </a:r>
          </a:p>
          <a:p>
            <a:pPr>
              <a:lnSpc>
                <a:spcPct val="150000"/>
              </a:lnSpc>
            </a:pPr>
            <a:r>
              <a:rPr lang="en-US" sz="1600" dirty="0" smtClean="0">
                <a:latin typeface="Times New Roman" pitchFamily="18" charset="0"/>
                <a:cs typeface="Times New Roman" pitchFamily="18" charset="0"/>
              </a:rPr>
              <a:t>RAM		:		1GB or more</a:t>
            </a: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35</TotalTime>
  <Words>1072</Words>
  <Application>Microsoft Office PowerPoint</Application>
  <PresentationFormat>On-screen Show (4:3)</PresentationFormat>
  <Paragraphs>199</Paragraphs>
  <Slides>44</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Apex</vt:lpstr>
      <vt:lpstr>Visio.Drawing.11</vt:lpstr>
      <vt:lpstr>STUDENT ALUMNI PORTAL MANAGEMENT SYSTEM</vt:lpstr>
      <vt:lpstr>Abstract:</vt:lpstr>
      <vt:lpstr>Existing System:</vt:lpstr>
      <vt:lpstr>PROPOSED SYSTEM:</vt:lpstr>
      <vt:lpstr>MODULE DESCRIPTION:</vt:lpstr>
      <vt:lpstr>MODULES OF THE SYSTEM </vt:lpstr>
      <vt:lpstr>FUNCTIONAL REQUIREMENTS OF THE PROJECT:</vt:lpstr>
      <vt:lpstr>SOFTWARE REQUIREMENTS:</vt:lpstr>
      <vt:lpstr>HARDWARE REQUIREMENTS </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Alumni Portal Management System </dc:title>
  <dc:creator/>
  <cp:lastModifiedBy>Admin</cp:lastModifiedBy>
  <cp:revision>24</cp:revision>
  <dcterms:created xsi:type="dcterms:W3CDTF">2006-08-16T00:00:00Z</dcterms:created>
  <dcterms:modified xsi:type="dcterms:W3CDTF">2018-12-14T14:37:32Z</dcterms:modified>
</cp:coreProperties>
</file>