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37459" y="137160"/>
            <a:ext cx="7117080" cy="463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7347" y="109728"/>
            <a:ext cx="477012" cy="466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97346" y="33908"/>
            <a:ext cx="797306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80718" y="1789557"/>
            <a:ext cx="8830563" cy="3379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jp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jpg"/><Relationship Id="rId4" Type="http://schemas.openxmlformats.org/officeDocument/2006/relationships/image" Target="../media/image38.png"/><Relationship Id="rId5" Type="http://schemas.openxmlformats.org/officeDocument/2006/relationships/image" Target="../media/image43.png"/><Relationship Id="rId6" Type="http://schemas.openxmlformats.org/officeDocument/2006/relationships/image" Target="../media/image44.jpg"/><Relationship Id="rId7" Type="http://schemas.openxmlformats.org/officeDocument/2006/relationships/image" Target="../media/image4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jpg"/><Relationship Id="rId4" Type="http://schemas.openxmlformats.org/officeDocument/2006/relationships/image" Target="../media/image38.png"/><Relationship Id="rId5" Type="http://schemas.openxmlformats.org/officeDocument/2006/relationships/image" Target="../media/image48.png"/><Relationship Id="rId6" Type="http://schemas.openxmlformats.org/officeDocument/2006/relationships/image" Target="../media/image49.jpg"/><Relationship Id="rId7" Type="http://schemas.openxmlformats.org/officeDocument/2006/relationships/image" Target="../media/image50.png"/><Relationship Id="rId8" Type="http://schemas.openxmlformats.org/officeDocument/2006/relationships/image" Target="../media/image51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jp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jp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jp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jpg"/><Relationship Id="rId7" Type="http://schemas.openxmlformats.org/officeDocument/2006/relationships/image" Target="../media/image67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70.png"/><Relationship Id="rId4" Type="http://schemas.openxmlformats.org/officeDocument/2006/relationships/image" Target="../media/image71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jpg"/><Relationship Id="rId4" Type="http://schemas.openxmlformats.org/officeDocument/2006/relationships/image" Target="../media/image64.png"/><Relationship Id="rId5" Type="http://schemas.openxmlformats.org/officeDocument/2006/relationships/image" Target="../media/image74.png"/><Relationship Id="rId6" Type="http://schemas.openxmlformats.org/officeDocument/2006/relationships/image" Target="../media/image75.jp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0.jp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jp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3" Type="http://schemas.openxmlformats.org/officeDocument/2006/relationships/image" Target="../media/image88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Relationship Id="rId3" Type="http://schemas.openxmlformats.org/officeDocument/2006/relationships/image" Target="../media/image92.jp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Relationship Id="rId11" Type="http://schemas.openxmlformats.org/officeDocument/2006/relationships/image" Target="../media/image100.jp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hyperlink" Target="https://github.com/MadhupaSamanta/Codebasic-Resume-project-Ad-hoc-Insights" TargetMode="External"/><Relationship Id="rId4" Type="http://schemas.openxmlformats.org/officeDocument/2006/relationships/hyperlink" Target="https://codebasics.io/challenge/codebasics-resume-project-challenge" TargetMode="External"/><Relationship Id="rId5" Type="http://schemas.openxmlformats.org/officeDocument/2006/relationships/image" Target="../media/image103.png"/><Relationship Id="rId6" Type="http://schemas.openxmlformats.org/officeDocument/2006/relationships/image" Target="../media/image3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Relationship Id="rId4" Type="http://schemas.openxmlformats.org/officeDocument/2006/relationships/image" Target="../media/image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7.jpg"/><Relationship Id="rId4" Type="http://schemas.openxmlformats.org/officeDocument/2006/relationships/image" Target="../media/image18.png"/><Relationship Id="rId5" Type="http://schemas.openxmlformats.org/officeDocument/2006/relationships/image" Target="../media/image2.png"/><Relationship Id="rId6" Type="http://schemas.openxmlformats.org/officeDocument/2006/relationships/image" Target="../media/image19.jp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2323" y="0"/>
            <a:ext cx="7007352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6991" y="224027"/>
            <a:ext cx="1275588" cy="1274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30640" y="248411"/>
            <a:ext cx="911351" cy="877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69120" y="506519"/>
            <a:ext cx="1482090" cy="956310"/>
          </a:xfrm>
          <a:prstGeom prst="rect"/>
        </p:spPr>
        <p:txBody>
          <a:bodyPr wrap="square" lIns="0" tIns="236854" rIns="0" bIns="0" rtlCol="0" vert="horz">
            <a:spAutoFit/>
          </a:bodyPr>
          <a:lstStyle/>
          <a:p>
            <a:pPr marL="836294">
              <a:lnSpc>
                <a:spcPct val="100000"/>
              </a:lnSpc>
              <a:spcBef>
                <a:spcPts val="1864"/>
              </a:spcBef>
            </a:pPr>
            <a:r>
              <a:rPr dirty="0" sz="2800" spc="-5"/>
              <a:t>t</a:t>
            </a:r>
            <a:r>
              <a:rPr dirty="0" sz="2800" spc="-370"/>
              <a:t> </a:t>
            </a:r>
            <a:r>
              <a:rPr dirty="0" sz="2800" spc="-5"/>
              <a:t>l</a:t>
            </a:r>
            <a:r>
              <a:rPr dirty="0" sz="2800" spc="-370"/>
              <a:t> </a:t>
            </a:r>
            <a:r>
              <a:rPr dirty="0" sz="2800" spc="-5"/>
              <a:t>i</a:t>
            </a:r>
            <a:r>
              <a:rPr dirty="0" sz="2800" spc="-370"/>
              <a:t> </a:t>
            </a:r>
            <a:r>
              <a:rPr dirty="0" sz="2800" spc="-5"/>
              <a:t>Q</a:t>
            </a:r>
            <a:endParaRPr sz="2800"/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5">
                <a:latin typeface="Arial"/>
                <a:cs typeface="Arial"/>
              </a:rPr>
              <a:t>H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0734" y="82372"/>
            <a:ext cx="40100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2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COMPANY’S</a:t>
            </a:r>
            <a:r>
              <a:rPr dirty="0" u="heavy" sz="2400" spc="-7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PRODUCTS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9129" y="3389122"/>
            <a:ext cx="964565" cy="6737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255"/>
              </a:lnSpc>
              <a:spcBef>
                <a:spcPts val="105"/>
              </a:spcBef>
            </a:pPr>
            <a:r>
              <a:rPr dirty="0" sz="1050" b="1">
                <a:latin typeface="Carlito"/>
                <a:cs typeface="Carlito"/>
              </a:rPr>
              <a:t>TOTAL</a:t>
            </a:r>
            <a:r>
              <a:rPr dirty="0" sz="1050" spc="-65" b="1">
                <a:latin typeface="Carlito"/>
                <a:cs typeface="Carlito"/>
              </a:rPr>
              <a:t> </a:t>
            </a:r>
            <a:r>
              <a:rPr dirty="0" sz="1050" b="1">
                <a:latin typeface="Carlito"/>
                <a:cs typeface="Carlito"/>
              </a:rPr>
              <a:t>PRODUCT</a:t>
            </a:r>
            <a:endParaRPr sz="1050">
              <a:latin typeface="Carlito"/>
              <a:cs typeface="Carlito"/>
            </a:endParaRPr>
          </a:p>
          <a:p>
            <a:pPr algn="ctr" marL="13970">
              <a:lnSpc>
                <a:spcPts val="3835"/>
              </a:lnSpc>
            </a:pPr>
            <a:r>
              <a:rPr dirty="0" sz="3200" spc="-10" b="1">
                <a:latin typeface="Carlito"/>
                <a:cs typeface="Carlito"/>
              </a:rPr>
              <a:t>397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272521" y="3683253"/>
            <a:ext cx="542925" cy="897890"/>
            <a:chOff x="10272521" y="3683253"/>
            <a:chExt cx="542925" cy="897890"/>
          </a:xfrm>
        </p:grpSpPr>
        <p:sp>
          <p:nvSpPr>
            <p:cNvPr id="7" name="object 7"/>
            <p:cNvSpPr/>
            <p:nvPr/>
          </p:nvSpPr>
          <p:spPr>
            <a:xfrm>
              <a:off x="10275696" y="3686428"/>
              <a:ext cx="536269" cy="8913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275696" y="3686428"/>
              <a:ext cx="536575" cy="891540"/>
            </a:xfrm>
            <a:custGeom>
              <a:avLst/>
              <a:gdLst/>
              <a:ahLst/>
              <a:cxnLst/>
              <a:rect l="l" t="t" r="r" b="b"/>
              <a:pathLst>
                <a:path w="536575" h="891539">
                  <a:moveTo>
                    <a:pt x="491871" y="556133"/>
                  </a:moveTo>
                  <a:lnTo>
                    <a:pt x="501764" y="505554"/>
                  </a:lnTo>
                  <a:lnTo>
                    <a:pt x="506098" y="455348"/>
                  </a:lnTo>
                  <a:lnTo>
                    <a:pt x="505025" y="406015"/>
                  </a:lnTo>
                  <a:lnTo>
                    <a:pt x="498702" y="358057"/>
                  </a:lnTo>
                  <a:lnTo>
                    <a:pt x="487283" y="311975"/>
                  </a:lnTo>
                  <a:lnTo>
                    <a:pt x="470922" y="268270"/>
                  </a:lnTo>
                  <a:lnTo>
                    <a:pt x="449774" y="227444"/>
                  </a:lnTo>
                  <a:lnTo>
                    <a:pt x="423994" y="189999"/>
                  </a:lnTo>
                  <a:lnTo>
                    <a:pt x="393736" y="156435"/>
                  </a:lnTo>
                  <a:lnTo>
                    <a:pt x="359155" y="127254"/>
                  </a:lnTo>
                  <a:lnTo>
                    <a:pt x="344170" y="169672"/>
                  </a:lnTo>
                  <a:lnTo>
                    <a:pt x="293750" y="42291"/>
                  </a:lnTo>
                  <a:lnTo>
                    <a:pt x="404113" y="0"/>
                  </a:lnTo>
                  <a:lnTo>
                    <a:pt x="389127" y="42418"/>
                  </a:lnTo>
                  <a:lnTo>
                    <a:pt x="423547" y="71423"/>
                  </a:lnTo>
                  <a:lnTo>
                    <a:pt x="453640" y="104699"/>
                  </a:lnTo>
                  <a:lnTo>
                    <a:pt x="479278" y="141748"/>
                  </a:lnTo>
                  <a:lnTo>
                    <a:pt x="500334" y="182073"/>
                  </a:lnTo>
                  <a:lnTo>
                    <a:pt x="516681" y="225178"/>
                  </a:lnTo>
                  <a:lnTo>
                    <a:pt x="528192" y="270566"/>
                  </a:lnTo>
                  <a:lnTo>
                    <a:pt x="534740" y="317739"/>
                  </a:lnTo>
                  <a:lnTo>
                    <a:pt x="536199" y="366201"/>
                  </a:lnTo>
                  <a:lnTo>
                    <a:pt x="532440" y="415455"/>
                  </a:lnTo>
                  <a:lnTo>
                    <a:pt x="523336" y="465003"/>
                  </a:lnTo>
                  <a:lnTo>
                    <a:pt x="508761" y="514350"/>
                  </a:lnTo>
                  <a:lnTo>
                    <a:pt x="478789" y="599186"/>
                  </a:lnTo>
                  <a:lnTo>
                    <a:pt x="458665" y="647750"/>
                  </a:lnTo>
                  <a:lnTo>
                    <a:pt x="434110" y="692689"/>
                  </a:lnTo>
                  <a:lnTo>
                    <a:pt x="405574" y="733744"/>
                  </a:lnTo>
                  <a:lnTo>
                    <a:pt x="373506" y="770656"/>
                  </a:lnTo>
                  <a:lnTo>
                    <a:pt x="338355" y="803168"/>
                  </a:lnTo>
                  <a:lnTo>
                    <a:pt x="300569" y="831021"/>
                  </a:lnTo>
                  <a:lnTo>
                    <a:pt x="260597" y="853959"/>
                  </a:lnTo>
                  <a:lnTo>
                    <a:pt x="218889" y="871721"/>
                  </a:lnTo>
                  <a:lnTo>
                    <a:pt x="175892" y="884052"/>
                  </a:lnTo>
                  <a:lnTo>
                    <a:pt x="132056" y="890691"/>
                  </a:lnTo>
                  <a:lnTo>
                    <a:pt x="87829" y="891382"/>
                  </a:lnTo>
                  <a:lnTo>
                    <a:pt x="43661" y="885867"/>
                  </a:lnTo>
                  <a:lnTo>
                    <a:pt x="0" y="873887"/>
                  </a:lnTo>
                  <a:lnTo>
                    <a:pt x="29972" y="789051"/>
                  </a:lnTo>
                  <a:lnTo>
                    <a:pt x="73633" y="801031"/>
                  </a:lnTo>
                  <a:lnTo>
                    <a:pt x="117801" y="806546"/>
                  </a:lnTo>
                  <a:lnTo>
                    <a:pt x="162028" y="805855"/>
                  </a:lnTo>
                  <a:lnTo>
                    <a:pt x="205864" y="799216"/>
                  </a:lnTo>
                  <a:lnTo>
                    <a:pt x="248861" y="786885"/>
                  </a:lnTo>
                  <a:lnTo>
                    <a:pt x="290569" y="769123"/>
                  </a:lnTo>
                  <a:lnTo>
                    <a:pt x="330541" y="746185"/>
                  </a:lnTo>
                  <a:lnTo>
                    <a:pt x="368327" y="718332"/>
                  </a:lnTo>
                  <a:lnTo>
                    <a:pt x="403478" y="685820"/>
                  </a:lnTo>
                  <a:lnTo>
                    <a:pt x="435546" y="648908"/>
                  </a:lnTo>
                  <a:lnTo>
                    <a:pt x="464082" y="607853"/>
                  </a:lnTo>
                  <a:lnTo>
                    <a:pt x="488637" y="562914"/>
                  </a:lnTo>
                  <a:lnTo>
                    <a:pt x="508761" y="514350"/>
                  </a:lnTo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0745978" y="2481452"/>
            <a:ext cx="501015" cy="866140"/>
            <a:chOff x="10745978" y="2481452"/>
            <a:chExt cx="501015" cy="866140"/>
          </a:xfrm>
        </p:grpSpPr>
        <p:sp>
          <p:nvSpPr>
            <p:cNvPr id="10" name="object 10"/>
            <p:cNvSpPr/>
            <p:nvPr/>
          </p:nvSpPr>
          <p:spPr>
            <a:xfrm>
              <a:off x="10749153" y="2484627"/>
              <a:ext cx="494627" cy="8595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749153" y="2484627"/>
              <a:ext cx="494665" cy="859790"/>
            </a:xfrm>
            <a:custGeom>
              <a:avLst/>
              <a:gdLst/>
              <a:ahLst/>
              <a:cxnLst/>
              <a:rect l="l" t="t" r="r" b="b"/>
              <a:pathLst>
                <a:path w="494665" h="859789">
                  <a:moveTo>
                    <a:pt x="451739" y="528193"/>
                  </a:moveTo>
                  <a:lnTo>
                    <a:pt x="462912" y="473347"/>
                  </a:lnTo>
                  <a:lnTo>
                    <a:pt x="467768" y="419155"/>
                  </a:lnTo>
                  <a:lnTo>
                    <a:pt x="466489" y="366291"/>
                  </a:lnTo>
                  <a:lnTo>
                    <a:pt x="459259" y="315428"/>
                  </a:lnTo>
                  <a:lnTo>
                    <a:pt x="446260" y="267238"/>
                  </a:lnTo>
                  <a:lnTo>
                    <a:pt x="427674" y="222395"/>
                  </a:lnTo>
                  <a:lnTo>
                    <a:pt x="403686" y="181573"/>
                  </a:lnTo>
                  <a:lnTo>
                    <a:pt x="374478" y="145443"/>
                  </a:lnTo>
                  <a:lnTo>
                    <a:pt x="340232" y="114681"/>
                  </a:lnTo>
                  <a:lnTo>
                    <a:pt x="326898" y="152908"/>
                  </a:lnTo>
                  <a:lnTo>
                    <a:pt x="281304" y="37592"/>
                  </a:lnTo>
                  <a:lnTo>
                    <a:pt x="380238" y="0"/>
                  </a:lnTo>
                  <a:lnTo>
                    <a:pt x="366902" y="38226"/>
                  </a:lnTo>
                  <a:lnTo>
                    <a:pt x="400445" y="68254"/>
                  </a:lnTo>
                  <a:lnTo>
                    <a:pt x="429123" y="103353"/>
                  </a:lnTo>
                  <a:lnTo>
                    <a:pt x="452797" y="142889"/>
                  </a:lnTo>
                  <a:lnTo>
                    <a:pt x="471325" y="186225"/>
                  </a:lnTo>
                  <a:lnTo>
                    <a:pt x="484568" y="232727"/>
                  </a:lnTo>
                  <a:lnTo>
                    <a:pt x="492386" y="281759"/>
                  </a:lnTo>
                  <a:lnTo>
                    <a:pt x="494638" y="332685"/>
                  </a:lnTo>
                  <a:lnTo>
                    <a:pt x="491184" y="384869"/>
                  </a:lnTo>
                  <a:lnTo>
                    <a:pt x="481884" y="437678"/>
                  </a:lnTo>
                  <a:lnTo>
                    <a:pt x="466598" y="490474"/>
                  </a:lnTo>
                  <a:lnTo>
                    <a:pt x="439927" y="567055"/>
                  </a:lnTo>
                  <a:lnTo>
                    <a:pt x="420755" y="614453"/>
                  </a:lnTo>
                  <a:lnTo>
                    <a:pt x="397625" y="658472"/>
                  </a:lnTo>
                  <a:lnTo>
                    <a:pt x="370951" y="698849"/>
                  </a:lnTo>
                  <a:lnTo>
                    <a:pt x="341145" y="735325"/>
                  </a:lnTo>
                  <a:lnTo>
                    <a:pt x="308620" y="767638"/>
                  </a:lnTo>
                  <a:lnTo>
                    <a:pt x="273787" y="795530"/>
                  </a:lnTo>
                  <a:lnTo>
                    <a:pt x="237060" y="818738"/>
                  </a:lnTo>
                  <a:lnTo>
                    <a:pt x="198850" y="837003"/>
                  </a:lnTo>
                  <a:lnTo>
                    <a:pt x="159570" y="850063"/>
                  </a:lnTo>
                  <a:lnTo>
                    <a:pt x="119633" y="857660"/>
                  </a:lnTo>
                  <a:lnTo>
                    <a:pt x="79451" y="859531"/>
                  </a:lnTo>
                  <a:lnTo>
                    <a:pt x="39435" y="855417"/>
                  </a:lnTo>
                  <a:lnTo>
                    <a:pt x="0" y="845058"/>
                  </a:lnTo>
                  <a:lnTo>
                    <a:pt x="26670" y="768476"/>
                  </a:lnTo>
                  <a:lnTo>
                    <a:pt x="66078" y="778863"/>
                  </a:lnTo>
                  <a:lnTo>
                    <a:pt x="106071" y="783000"/>
                  </a:lnTo>
                  <a:lnTo>
                    <a:pt x="146236" y="781146"/>
                  </a:lnTo>
                  <a:lnTo>
                    <a:pt x="186159" y="773563"/>
                  </a:lnTo>
                  <a:lnTo>
                    <a:pt x="225430" y="760512"/>
                  </a:lnTo>
                  <a:lnTo>
                    <a:pt x="263635" y="742251"/>
                  </a:lnTo>
                  <a:lnTo>
                    <a:pt x="300363" y="719043"/>
                  </a:lnTo>
                  <a:lnTo>
                    <a:pt x="335200" y="691148"/>
                  </a:lnTo>
                  <a:lnTo>
                    <a:pt x="367734" y="658825"/>
                  </a:lnTo>
                  <a:lnTo>
                    <a:pt x="397553" y="622336"/>
                  </a:lnTo>
                  <a:lnTo>
                    <a:pt x="424245" y="581940"/>
                  </a:lnTo>
                  <a:lnTo>
                    <a:pt x="447398" y="537900"/>
                  </a:lnTo>
                  <a:lnTo>
                    <a:pt x="466598" y="490474"/>
                  </a:lnTo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0" y="784859"/>
            <a:ext cx="8961120" cy="5572125"/>
            <a:chOff x="0" y="784859"/>
            <a:chExt cx="8961120" cy="5572125"/>
          </a:xfrm>
        </p:grpSpPr>
        <p:sp>
          <p:nvSpPr>
            <p:cNvPr id="13" name="object 13"/>
            <p:cNvSpPr/>
            <p:nvPr/>
          </p:nvSpPr>
          <p:spPr>
            <a:xfrm>
              <a:off x="3549523" y="1326387"/>
              <a:ext cx="483107" cy="4657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180589" y="2805176"/>
              <a:ext cx="377444" cy="5120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530729" y="2022856"/>
              <a:ext cx="482981" cy="49707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784859"/>
              <a:ext cx="8961119" cy="55717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49523" y="1326387"/>
              <a:ext cx="483107" cy="46570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80589" y="2805176"/>
              <a:ext cx="377444" cy="5120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530729" y="2022856"/>
              <a:ext cx="482981" cy="49707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24155" y="5757164"/>
            <a:ext cx="328930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8419" marR="5080" indent="-4572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rlito"/>
                <a:cs typeface="Carlito"/>
              </a:rPr>
              <a:t>"P &amp; A" </a:t>
            </a:r>
            <a:r>
              <a:rPr dirty="0" sz="1600" spc="2680">
                <a:latin typeface="Wingdings"/>
                <a:cs typeface="Wingdings"/>
              </a:rPr>
              <a:t>→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5" b="1">
                <a:latin typeface="Carlito"/>
                <a:cs typeface="Carlito"/>
              </a:rPr>
              <a:t>Peripherals </a:t>
            </a:r>
            <a:r>
              <a:rPr dirty="0" sz="1600" spc="-5" b="1">
                <a:latin typeface="Carlito"/>
                <a:cs typeface="Carlito"/>
              </a:rPr>
              <a:t>and </a:t>
            </a:r>
            <a:r>
              <a:rPr dirty="0" sz="1600" spc="-250" b="1">
                <a:latin typeface="Carlito"/>
                <a:cs typeface="Carlito"/>
              </a:rPr>
              <a:t>Accessories  </a:t>
            </a:r>
            <a:r>
              <a:rPr dirty="0" sz="1600" spc="-5" b="1">
                <a:latin typeface="Carlito"/>
                <a:cs typeface="Carlito"/>
              </a:rPr>
              <a:t>"N &amp; S" </a:t>
            </a:r>
            <a:r>
              <a:rPr dirty="0" sz="1600" spc="2680">
                <a:latin typeface="Wingdings"/>
                <a:cs typeface="Wingdings"/>
              </a:rPr>
              <a:t>→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Carlito"/>
                <a:cs typeface="Carlito"/>
              </a:rPr>
              <a:t>Network </a:t>
            </a:r>
            <a:r>
              <a:rPr dirty="0" sz="1600" spc="-5" b="1">
                <a:latin typeface="Carlito"/>
                <a:cs typeface="Carlito"/>
              </a:rPr>
              <a:t>and </a:t>
            </a:r>
            <a:r>
              <a:rPr dirty="0" sz="1600" spc="-15" b="1">
                <a:latin typeface="Carlito"/>
                <a:cs typeface="Carlito"/>
              </a:rPr>
              <a:t>Storage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latin typeface="Carlito"/>
                <a:cs typeface="Carlito"/>
              </a:rPr>
              <a:t>"PC" </a:t>
            </a:r>
            <a:r>
              <a:rPr dirty="0" sz="1600" spc="2680">
                <a:latin typeface="Wingdings"/>
                <a:cs typeface="Wingdings"/>
              </a:rPr>
              <a:t>→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Carlito"/>
                <a:cs typeface="Carlito"/>
              </a:rPr>
              <a:t>Personal </a:t>
            </a:r>
            <a:r>
              <a:rPr dirty="0" sz="1600" spc="-15" b="1">
                <a:latin typeface="Carlito"/>
                <a:cs typeface="Carlito"/>
              </a:rPr>
              <a:t>Computer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74097" y="2116073"/>
            <a:ext cx="13665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b="1">
                <a:latin typeface="Carlito"/>
                <a:cs typeface="Carlito"/>
              </a:rPr>
              <a:t>CATEGORY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821807" y="2231644"/>
            <a:ext cx="3748404" cy="2510155"/>
            <a:chOff x="5821807" y="2231644"/>
            <a:chExt cx="3748404" cy="2510155"/>
          </a:xfrm>
        </p:grpSpPr>
        <p:sp>
          <p:nvSpPr>
            <p:cNvPr id="23" name="object 23"/>
            <p:cNvSpPr/>
            <p:nvPr/>
          </p:nvSpPr>
          <p:spPr>
            <a:xfrm>
              <a:off x="7585583" y="2237994"/>
              <a:ext cx="1978025" cy="284480"/>
            </a:xfrm>
            <a:custGeom>
              <a:avLst/>
              <a:gdLst/>
              <a:ahLst/>
              <a:cxnLst/>
              <a:rect l="l" t="t" r="r" b="b"/>
              <a:pathLst>
                <a:path w="1978025" h="284480">
                  <a:moveTo>
                    <a:pt x="1876298" y="0"/>
                  </a:moveTo>
                  <a:lnTo>
                    <a:pt x="1879981" y="47243"/>
                  </a:lnTo>
                  <a:lnTo>
                    <a:pt x="0" y="189864"/>
                  </a:lnTo>
                  <a:lnTo>
                    <a:pt x="7239" y="284225"/>
                  </a:lnTo>
                  <a:lnTo>
                    <a:pt x="1887093" y="141731"/>
                  </a:lnTo>
                  <a:lnTo>
                    <a:pt x="1890649" y="188848"/>
                  </a:lnTo>
                  <a:lnTo>
                    <a:pt x="1978025" y="87248"/>
                  </a:lnTo>
                  <a:lnTo>
                    <a:pt x="187629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585583" y="2237994"/>
              <a:ext cx="1978025" cy="284480"/>
            </a:xfrm>
            <a:custGeom>
              <a:avLst/>
              <a:gdLst/>
              <a:ahLst/>
              <a:cxnLst/>
              <a:rect l="l" t="t" r="r" b="b"/>
              <a:pathLst>
                <a:path w="1978025" h="284480">
                  <a:moveTo>
                    <a:pt x="0" y="189864"/>
                  </a:moveTo>
                  <a:lnTo>
                    <a:pt x="1879981" y="47243"/>
                  </a:lnTo>
                  <a:lnTo>
                    <a:pt x="1876298" y="0"/>
                  </a:lnTo>
                  <a:lnTo>
                    <a:pt x="1978025" y="87248"/>
                  </a:lnTo>
                  <a:lnTo>
                    <a:pt x="1890649" y="188848"/>
                  </a:lnTo>
                  <a:lnTo>
                    <a:pt x="1887093" y="141731"/>
                  </a:lnTo>
                  <a:lnTo>
                    <a:pt x="7239" y="284225"/>
                  </a:lnTo>
                  <a:lnTo>
                    <a:pt x="0" y="18986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781800" y="3429000"/>
              <a:ext cx="2555875" cy="189230"/>
            </a:xfrm>
            <a:custGeom>
              <a:avLst/>
              <a:gdLst/>
              <a:ahLst/>
              <a:cxnLst/>
              <a:rect l="l" t="t" r="r" b="b"/>
              <a:pathLst>
                <a:path w="2555875" h="189229">
                  <a:moveTo>
                    <a:pt x="2461259" y="0"/>
                  </a:moveTo>
                  <a:lnTo>
                    <a:pt x="2461259" y="47244"/>
                  </a:lnTo>
                  <a:lnTo>
                    <a:pt x="0" y="47244"/>
                  </a:lnTo>
                  <a:lnTo>
                    <a:pt x="0" y="141732"/>
                  </a:lnTo>
                  <a:lnTo>
                    <a:pt x="2461259" y="141732"/>
                  </a:lnTo>
                  <a:lnTo>
                    <a:pt x="2461259" y="188975"/>
                  </a:lnTo>
                  <a:lnTo>
                    <a:pt x="2555748" y="94487"/>
                  </a:lnTo>
                  <a:lnTo>
                    <a:pt x="246125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781800" y="3429000"/>
              <a:ext cx="2555875" cy="189230"/>
            </a:xfrm>
            <a:custGeom>
              <a:avLst/>
              <a:gdLst/>
              <a:ahLst/>
              <a:cxnLst/>
              <a:rect l="l" t="t" r="r" b="b"/>
              <a:pathLst>
                <a:path w="2555875" h="189229">
                  <a:moveTo>
                    <a:pt x="0" y="47244"/>
                  </a:moveTo>
                  <a:lnTo>
                    <a:pt x="2461259" y="47244"/>
                  </a:lnTo>
                  <a:lnTo>
                    <a:pt x="2461259" y="0"/>
                  </a:lnTo>
                  <a:lnTo>
                    <a:pt x="2555748" y="94487"/>
                  </a:lnTo>
                  <a:lnTo>
                    <a:pt x="2461259" y="188975"/>
                  </a:lnTo>
                  <a:lnTo>
                    <a:pt x="2461259" y="141732"/>
                  </a:lnTo>
                  <a:lnTo>
                    <a:pt x="0" y="141732"/>
                  </a:lnTo>
                  <a:lnTo>
                    <a:pt x="0" y="472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828157" y="4263008"/>
              <a:ext cx="3274060" cy="472440"/>
            </a:xfrm>
            <a:custGeom>
              <a:avLst/>
              <a:gdLst/>
              <a:ahLst/>
              <a:cxnLst/>
              <a:rect l="l" t="t" r="r" b="b"/>
              <a:pathLst>
                <a:path w="3274059" h="472439">
                  <a:moveTo>
                    <a:pt x="9778" y="0"/>
                  </a:moveTo>
                  <a:lnTo>
                    <a:pt x="0" y="94234"/>
                  </a:lnTo>
                  <a:lnTo>
                    <a:pt x="3174872" y="424815"/>
                  </a:lnTo>
                  <a:lnTo>
                    <a:pt x="3169919" y="471932"/>
                  </a:lnTo>
                  <a:lnTo>
                    <a:pt x="3273933" y="387604"/>
                  </a:lnTo>
                  <a:lnTo>
                    <a:pt x="3189604" y="283464"/>
                  </a:lnTo>
                  <a:lnTo>
                    <a:pt x="3184651" y="330581"/>
                  </a:lnTo>
                  <a:lnTo>
                    <a:pt x="977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828157" y="4263008"/>
              <a:ext cx="3274060" cy="472440"/>
            </a:xfrm>
            <a:custGeom>
              <a:avLst/>
              <a:gdLst/>
              <a:ahLst/>
              <a:cxnLst/>
              <a:rect l="l" t="t" r="r" b="b"/>
              <a:pathLst>
                <a:path w="3274059" h="472439">
                  <a:moveTo>
                    <a:pt x="9778" y="0"/>
                  </a:moveTo>
                  <a:lnTo>
                    <a:pt x="3184651" y="330581"/>
                  </a:lnTo>
                  <a:lnTo>
                    <a:pt x="3189604" y="283464"/>
                  </a:lnTo>
                  <a:lnTo>
                    <a:pt x="3273933" y="387604"/>
                  </a:lnTo>
                  <a:lnTo>
                    <a:pt x="3169919" y="471932"/>
                  </a:lnTo>
                  <a:lnTo>
                    <a:pt x="3174872" y="424815"/>
                  </a:lnTo>
                  <a:lnTo>
                    <a:pt x="0" y="94234"/>
                  </a:lnTo>
                  <a:lnTo>
                    <a:pt x="9778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9415398" y="3344671"/>
            <a:ext cx="1275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rlito"/>
                <a:cs typeface="Carlito"/>
              </a:rPr>
              <a:t>SEGMENT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0" name="object 30"/>
          <p:cNvSpPr txBox="1"/>
          <p:nvPr/>
        </p:nvSpPr>
        <p:spPr>
          <a:xfrm>
            <a:off x="9162668" y="4494098"/>
            <a:ext cx="11918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rlito"/>
                <a:cs typeface="Carlito"/>
              </a:rPr>
              <a:t>DI</a:t>
            </a:r>
            <a:r>
              <a:rPr dirty="0" sz="2400" spc="-15" b="1">
                <a:latin typeface="Carlito"/>
                <a:cs typeface="Carlito"/>
              </a:rPr>
              <a:t>V</a:t>
            </a:r>
            <a:r>
              <a:rPr dirty="0" sz="2400" b="1">
                <a:latin typeface="Carlito"/>
                <a:cs typeface="Carlito"/>
              </a:rPr>
              <a:t>IS</a:t>
            </a:r>
            <a:r>
              <a:rPr dirty="0" sz="2400" spc="-10" b="1">
                <a:latin typeface="Carlito"/>
                <a:cs typeface="Carlito"/>
              </a:rPr>
              <a:t>I</a:t>
            </a:r>
            <a:r>
              <a:rPr dirty="0" sz="2400" spc="-5" b="1">
                <a:latin typeface="Carlito"/>
                <a:cs typeface="Carlito"/>
              </a:rPr>
              <a:t>ON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8383" y="80518"/>
            <a:ext cx="63627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REQ.</a:t>
            </a:r>
            <a:r>
              <a:rPr dirty="0" spc="-80"/>
              <a:t> </a:t>
            </a:r>
            <a:r>
              <a:rPr dirty="0"/>
              <a:t>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17192" y="2034539"/>
            <a:ext cx="3076575" cy="2734310"/>
            <a:chOff x="1917192" y="2034539"/>
            <a:chExt cx="3076575" cy="2734310"/>
          </a:xfrm>
        </p:grpSpPr>
        <p:sp>
          <p:nvSpPr>
            <p:cNvPr id="4" name="object 4"/>
            <p:cNvSpPr/>
            <p:nvPr/>
          </p:nvSpPr>
          <p:spPr>
            <a:xfrm>
              <a:off x="1917192" y="2034539"/>
              <a:ext cx="1993392" cy="27340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01012" y="2125979"/>
              <a:ext cx="1830324" cy="25557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27191" y="2674412"/>
              <a:ext cx="665480" cy="556260"/>
            </a:xfrm>
            <a:custGeom>
              <a:avLst/>
              <a:gdLst/>
              <a:ahLst/>
              <a:cxnLst/>
              <a:rect l="l" t="t" r="r" b="b"/>
              <a:pathLst>
                <a:path w="665479" h="556260">
                  <a:moveTo>
                    <a:pt x="562326" y="0"/>
                  </a:moveTo>
                  <a:lnTo>
                    <a:pt x="562326" y="131916"/>
                  </a:lnTo>
                  <a:lnTo>
                    <a:pt x="271846" y="199758"/>
                  </a:lnTo>
                  <a:lnTo>
                    <a:pt x="101060" y="345337"/>
                  </a:lnTo>
                  <a:lnTo>
                    <a:pt x="20324" y="490209"/>
                  </a:lnTo>
                  <a:lnTo>
                    <a:pt x="0" y="555932"/>
                  </a:lnTo>
                  <a:lnTo>
                    <a:pt x="109094" y="426784"/>
                  </a:lnTo>
                  <a:lnTo>
                    <a:pt x="204034" y="360178"/>
                  </a:lnTo>
                  <a:lnTo>
                    <a:pt x="337539" y="334914"/>
                  </a:lnTo>
                  <a:lnTo>
                    <a:pt x="362831" y="334337"/>
                  </a:lnTo>
                  <a:lnTo>
                    <a:pt x="665011" y="74216"/>
                  </a:lnTo>
                  <a:lnTo>
                    <a:pt x="56232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27191" y="2674412"/>
              <a:ext cx="665480" cy="556260"/>
            </a:xfrm>
            <a:custGeom>
              <a:avLst/>
              <a:gdLst/>
              <a:ahLst/>
              <a:cxnLst/>
              <a:rect l="l" t="t" r="r" b="b"/>
              <a:pathLst>
                <a:path w="665479" h="556260">
                  <a:moveTo>
                    <a:pt x="665011" y="74216"/>
                  </a:moveTo>
                  <a:lnTo>
                    <a:pt x="562326" y="0"/>
                  </a:lnTo>
                  <a:lnTo>
                    <a:pt x="562326" y="131916"/>
                  </a:lnTo>
                  <a:lnTo>
                    <a:pt x="271846" y="199758"/>
                  </a:lnTo>
                  <a:lnTo>
                    <a:pt x="101060" y="345337"/>
                  </a:lnTo>
                  <a:lnTo>
                    <a:pt x="20324" y="490209"/>
                  </a:lnTo>
                  <a:lnTo>
                    <a:pt x="0" y="555932"/>
                  </a:lnTo>
                  <a:lnTo>
                    <a:pt x="109094" y="426784"/>
                  </a:lnTo>
                  <a:lnTo>
                    <a:pt x="204034" y="360178"/>
                  </a:lnTo>
                  <a:lnTo>
                    <a:pt x="337539" y="334914"/>
                  </a:lnTo>
                  <a:lnTo>
                    <a:pt x="362831" y="334337"/>
                  </a:lnTo>
                </a:path>
              </a:pathLst>
            </a:custGeom>
            <a:ln w="11721">
              <a:solidFill>
                <a:srgbClr val="843B0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30396" y="2487167"/>
              <a:ext cx="1062989" cy="9151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5399532" y="1548383"/>
            <a:ext cx="6515100" cy="5046345"/>
            <a:chOff x="5399532" y="1548383"/>
            <a:chExt cx="6515100" cy="5046345"/>
          </a:xfrm>
        </p:grpSpPr>
        <p:sp>
          <p:nvSpPr>
            <p:cNvPr id="10" name="object 10"/>
            <p:cNvSpPr/>
            <p:nvPr/>
          </p:nvSpPr>
          <p:spPr>
            <a:xfrm>
              <a:off x="5399532" y="1548383"/>
              <a:ext cx="6515100" cy="50459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527548" y="1662683"/>
              <a:ext cx="6263640" cy="48219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50977" y="689609"/>
            <a:ext cx="10893425" cy="129032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295910" marR="5080">
              <a:lnSpc>
                <a:spcPts val="2110"/>
              </a:lnSpc>
              <a:spcBef>
                <a:spcPts val="210"/>
              </a:spcBef>
            </a:pPr>
            <a:r>
              <a:rPr dirty="0" sz="1800" spc="-5" b="1">
                <a:latin typeface="Arial"/>
                <a:cs typeface="Arial"/>
              </a:rPr>
              <a:t>Provide </a:t>
            </a:r>
            <a:r>
              <a:rPr dirty="0" sz="1800" b="1">
                <a:latin typeface="Arial"/>
                <a:cs typeface="Arial"/>
              </a:rPr>
              <a:t>the list of </a:t>
            </a:r>
            <a:r>
              <a:rPr dirty="0" sz="1800" spc="-5" b="1">
                <a:latin typeface="Arial"/>
                <a:cs typeface="Arial"/>
              </a:rPr>
              <a:t>markets </a:t>
            </a:r>
            <a:r>
              <a:rPr dirty="0" sz="1800" b="1">
                <a:latin typeface="Arial"/>
                <a:cs typeface="Arial"/>
              </a:rPr>
              <a:t>in </a:t>
            </a:r>
            <a:r>
              <a:rPr dirty="0" sz="1800" spc="5" b="1">
                <a:latin typeface="Arial"/>
                <a:cs typeface="Arial"/>
              </a:rPr>
              <a:t>which </a:t>
            </a:r>
            <a:r>
              <a:rPr dirty="0" sz="1800" b="1">
                <a:latin typeface="Arial"/>
                <a:cs typeface="Arial"/>
              </a:rPr>
              <a:t>customer </a:t>
            </a:r>
            <a:r>
              <a:rPr dirty="0" sz="1800" spc="-20" b="1">
                <a:latin typeface="Arial"/>
                <a:cs typeface="Arial"/>
              </a:rPr>
              <a:t>"</a:t>
            </a:r>
            <a:r>
              <a:rPr dirty="0" u="heavy" sz="1800" spc="-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Atliq </a:t>
            </a:r>
            <a:r>
              <a:rPr dirty="0" u="heavy" sz="18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Exclusive</a:t>
            </a:r>
            <a:r>
              <a:rPr dirty="0" sz="1800" spc="-10" b="1">
                <a:latin typeface="Arial"/>
                <a:cs typeface="Arial"/>
              </a:rPr>
              <a:t>" </a:t>
            </a:r>
            <a:r>
              <a:rPr dirty="0" sz="1800" spc="-5" b="1">
                <a:latin typeface="Arial"/>
                <a:cs typeface="Arial"/>
              </a:rPr>
              <a:t>operates </a:t>
            </a:r>
            <a:r>
              <a:rPr dirty="0" sz="1800" b="1">
                <a:latin typeface="Arial"/>
                <a:cs typeface="Arial"/>
              </a:rPr>
              <a:t>its </a:t>
            </a:r>
            <a:r>
              <a:rPr dirty="0" sz="1800" spc="-5" b="1">
                <a:latin typeface="Arial"/>
                <a:cs typeface="Arial"/>
              </a:rPr>
              <a:t>business </a:t>
            </a:r>
            <a:r>
              <a:rPr dirty="0" sz="1800" b="1">
                <a:latin typeface="Arial"/>
                <a:cs typeface="Arial"/>
              </a:rPr>
              <a:t>in the </a:t>
            </a:r>
            <a:r>
              <a:rPr dirty="0" sz="1800" spc="-55" b="1">
                <a:latin typeface="Arial"/>
                <a:cs typeface="Arial"/>
              </a:rPr>
              <a:t>APAC  </a:t>
            </a:r>
            <a:r>
              <a:rPr dirty="0" sz="1800" b="1">
                <a:latin typeface="Arial"/>
                <a:cs typeface="Arial"/>
              </a:rPr>
              <a:t>region</a:t>
            </a:r>
            <a:endParaRPr sz="1800">
              <a:latin typeface="Arial"/>
              <a:cs typeface="Arial"/>
            </a:endParaRPr>
          </a:p>
          <a:p>
            <a:pPr marL="6908800">
              <a:lnSpc>
                <a:spcPct val="100000"/>
              </a:lnSpc>
              <a:spcBef>
                <a:spcPts val="220"/>
              </a:spcBef>
            </a:pPr>
            <a:r>
              <a:rPr dirty="0" u="heavy" sz="1600" spc="-40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10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“Atliq </a:t>
            </a:r>
            <a:r>
              <a:rPr dirty="0" u="heavy" sz="1600" spc="-5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Exclusive” </a:t>
            </a:r>
            <a:r>
              <a:rPr dirty="0" sz="1600" spc="-10" b="1">
                <a:solidFill>
                  <a:srgbClr val="00AF50"/>
                </a:solidFill>
                <a:latin typeface="Times New Roman"/>
                <a:cs typeface="Times New Roman"/>
              </a:rPr>
              <a:t>market </a:t>
            </a:r>
            <a:r>
              <a:rPr dirty="0" sz="1600" spc="-5" b="1">
                <a:solidFill>
                  <a:srgbClr val="00AF50"/>
                </a:solidFill>
                <a:latin typeface="Times New Roman"/>
                <a:cs typeface="Times New Roman"/>
              </a:rPr>
              <a:t>in </a:t>
            </a:r>
            <a:r>
              <a:rPr dirty="0" sz="1600" spc="-35" b="1">
                <a:solidFill>
                  <a:srgbClr val="00AF50"/>
                </a:solidFill>
                <a:latin typeface="Times New Roman"/>
                <a:cs typeface="Times New Roman"/>
              </a:rPr>
              <a:t>APAC</a:t>
            </a:r>
            <a:r>
              <a:rPr dirty="0" sz="1600" spc="15" b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00AF50"/>
                </a:solidFill>
                <a:latin typeface="Times New Roman"/>
                <a:cs typeface="Times New Roman"/>
              </a:rPr>
              <a:t>region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1800" spc="-10" b="1">
                <a:latin typeface="Carlito"/>
                <a:cs typeface="Carlito"/>
              </a:rPr>
              <a:t>SOLUTION</a:t>
            </a:r>
            <a:r>
              <a:rPr dirty="0" sz="1800" spc="5" b="1">
                <a:latin typeface="Carlito"/>
                <a:cs typeface="Carlito"/>
              </a:rPr>
              <a:t> </a:t>
            </a:r>
            <a:r>
              <a:rPr dirty="0" sz="1800" b="1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3" name="object 13"/>
          <p:cNvSpPr txBox="1"/>
          <p:nvPr/>
        </p:nvSpPr>
        <p:spPr>
          <a:xfrm>
            <a:off x="150977" y="4844872"/>
            <a:ext cx="4854575" cy="159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rlito"/>
                <a:cs typeface="Carlito"/>
              </a:rPr>
              <a:t>INSIGHTS: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Carlito"/>
              <a:cs typeface="Carlito"/>
            </a:endParaRPr>
          </a:p>
          <a:p>
            <a:pPr marL="831850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832485" algn="l"/>
              </a:tabLst>
            </a:pPr>
            <a:r>
              <a:rPr dirty="0" sz="1600" spc="-15" b="1">
                <a:latin typeface="Arial"/>
                <a:cs typeface="Arial"/>
              </a:rPr>
              <a:t>"Atliq </a:t>
            </a:r>
            <a:r>
              <a:rPr dirty="0" sz="1600" spc="-10" b="1">
                <a:latin typeface="Arial"/>
                <a:cs typeface="Arial"/>
              </a:rPr>
              <a:t>Exclusive“ </a:t>
            </a:r>
            <a:r>
              <a:rPr dirty="0" sz="1600" spc="-5">
                <a:latin typeface="Arial"/>
                <a:cs typeface="Arial"/>
              </a:rPr>
              <a:t>operates its business in</a:t>
            </a:r>
            <a:r>
              <a:rPr dirty="0" sz="1600" spc="210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83185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Arial"/>
                <a:cs typeface="Arial"/>
              </a:rPr>
              <a:t>countries </a:t>
            </a:r>
            <a:r>
              <a:rPr dirty="0" sz="1600">
                <a:latin typeface="Arial"/>
                <a:cs typeface="Arial"/>
              </a:rPr>
              <a:t>in </a:t>
            </a:r>
            <a:r>
              <a:rPr dirty="0" sz="1600" spc="-35">
                <a:latin typeface="Arial"/>
                <a:cs typeface="Arial"/>
              </a:rPr>
              <a:t>APAC</a:t>
            </a:r>
            <a:r>
              <a:rPr dirty="0" sz="1600" spc="-1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region</a:t>
            </a:r>
            <a:endParaRPr sz="1600">
              <a:latin typeface="Arial"/>
              <a:cs typeface="Arial"/>
            </a:endParaRPr>
          </a:p>
          <a:p>
            <a:pPr marL="831850" marR="249554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832485" algn="l"/>
              </a:tabLst>
            </a:pPr>
            <a:r>
              <a:rPr dirty="0" sz="1600" spc="-10">
                <a:latin typeface="Arial"/>
                <a:cs typeface="Arial"/>
              </a:rPr>
              <a:t>Of </a:t>
            </a:r>
            <a:r>
              <a:rPr dirty="0" sz="1600" spc="-5">
                <a:latin typeface="Arial"/>
                <a:cs typeface="Arial"/>
              </a:rPr>
              <a:t>these, </a:t>
            </a:r>
            <a:r>
              <a:rPr dirty="0" sz="1600" spc="-5" b="1">
                <a:latin typeface="Arial"/>
                <a:cs typeface="Arial"/>
              </a:rPr>
              <a:t>India </a:t>
            </a:r>
            <a:r>
              <a:rPr dirty="0" sz="1600" spc="-5">
                <a:latin typeface="Arial"/>
                <a:cs typeface="Arial"/>
              </a:rPr>
              <a:t>has the highest number of  customers.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028" y="624966"/>
            <a:ext cx="6581775" cy="730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rlito"/>
                <a:cs typeface="Carlito"/>
              </a:rPr>
              <a:t>What </a:t>
            </a:r>
            <a:r>
              <a:rPr dirty="0" sz="1800" b="1">
                <a:latin typeface="Carlito"/>
                <a:cs typeface="Carlito"/>
              </a:rPr>
              <a:t>is the </a:t>
            </a:r>
            <a:r>
              <a:rPr dirty="0" sz="1800" spc="-15" b="1">
                <a:latin typeface="Carlito"/>
                <a:cs typeface="Carlito"/>
              </a:rPr>
              <a:t>percentage </a:t>
            </a:r>
            <a:r>
              <a:rPr dirty="0" sz="1800" b="1">
                <a:latin typeface="Carlito"/>
                <a:cs typeface="Carlito"/>
              </a:rPr>
              <a:t>of </a:t>
            </a:r>
            <a:r>
              <a:rPr dirty="0" sz="1800" spc="-5" b="1">
                <a:latin typeface="Carlito"/>
                <a:cs typeface="Carlito"/>
              </a:rPr>
              <a:t>unique </a:t>
            </a:r>
            <a:r>
              <a:rPr dirty="0" sz="1800" spc="-10" b="1">
                <a:latin typeface="Carlito"/>
                <a:cs typeface="Carlito"/>
              </a:rPr>
              <a:t>products </a:t>
            </a:r>
            <a:r>
              <a:rPr dirty="0" sz="1800" spc="-5" b="1">
                <a:latin typeface="Carlito"/>
                <a:cs typeface="Carlito"/>
              </a:rPr>
              <a:t>increase </a:t>
            </a:r>
            <a:r>
              <a:rPr dirty="0" sz="1800" b="1">
                <a:latin typeface="Carlito"/>
                <a:cs typeface="Carlito"/>
              </a:rPr>
              <a:t>in 2021 </a:t>
            </a:r>
            <a:r>
              <a:rPr dirty="0" sz="1800" spc="-5" b="1">
                <a:latin typeface="Carlito"/>
                <a:cs typeface="Carlito"/>
              </a:rPr>
              <a:t>vs.</a:t>
            </a:r>
            <a:r>
              <a:rPr dirty="0" sz="1800" spc="-95" b="1">
                <a:latin typeface="Carlito"/>
                <a:cs typeface="Carlito"/>
              </a:rPr>
              <a:t> </a:t>
            </a:r>
            <a:r>
              <a:rPr dirty="0" sz="1800" b="1">
                <a:latin typeface="Carlito"/>
                <a:cs typeface="Carlito"/>
              </a:rPr>
              <a:t>2020?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>
                <a:latin typeface="Carlito"/>
                <a:cs typeface="Carlito"/>
              </a:rPr>
              <a:t>( </a:t>
            </a:r>
            <a:r>
              <a:rPr dirty="0" sz="1400" spc="-5">
                <a:latin typeface="Carlito"/>
                <a:cs typeface="Carlito"/>
              </a:rPr>
              <a:t>The final output </a:t>
            </a:r>
            <a:r>
              <a:rPr dirty="0" sz="1400" spc="-10">
                <a:latin typeface="Carlito"/>
                <a:cs typeface="Carlito"/>
              </a:rPr>
              <a:t>contains </a:t>
            </a:r>
            <a:r>
              <a:rPr dirty="0" sz="1400" spc="-5">
                <a:latin typeface="Carlito"/>
                <a:cs typeface="Carlito"/>
              </a:rPr>
              <a:t>these </a:t>
            </a:r>
            <a:r>
              <a:rPr dirty="0" sz="1400">
                <a:latin typeface="Carlito"/>
                <a:cs typeface="Carlito"/>
              </a:rPr>
              <a:t>fields</a:t>
            </a:r>
            <a:r>
              <a:rPr dirty="0" sz="1400" spc="60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--</a:t>
            </a:r>
            <a:endParaRPr sz="1400">
              <a:latin typeface="Carlito"/>
              <a:cs typeface="Carlito"/>
            </a:endParaRPr>
          </a:p>
          <a:p>
            <a:pPr marL="131445">
              <a:lnSpc>
                <a:spcPct val="100000"/>
              </a:lnSpc>
            </a:pPr>
            <a:r>
              <a:rPr dirty="0" sz="1400" spc="-5">
                <a:latin typeface="Carlito"/>
                <a:cs typeface="Carlito"/>
              </a:rPr>
              <a:t>unique_products_2020, unique_products_2021, </a:t>
            </a:r>
            <a:r>
              <a:rPr dirty="0" sz="1400" spc="-10">
                <a:latin typeface="Carlito"/>
                <a:cs typeface="Carlito"/>
              </a:rPr>
              <a:t>percentage_chg</a:t>
            </a:r>
            <a:r>
              <a:rPr dirty="0" sz="1400" spc="135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335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REQ.</a:t>
            </a:r>
            <a:r>
              <a:rPr dirty="0" spc="-80"/>
              <a:t> </a:t>
            </a:r>
            <a:r>
              <a:rPr dirty="0"/>
              <a:t>2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22376" y="2468892"/>
            <a:ext cx="5486400" cy="902335"/>
            <a:chOff x="722376" y="2468892"/>
            <a:chExt cx="5486400" cy="902335"/>
          </a:xfrm>
        </p:grpSpPr>
        <p:sp>
          <p:nvSpPr>
            <p:cNvPr id="5" name="object 5"/>
            <p:cNvSpPr/>
            <p:nvPr/>
          </p:nvSpPr>
          <p:spPr>
            <a:xfrm>
              <a:off x="722376" y="2468892"/>
              <a:ext cx="5486400" cy="9021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39724" y="2542032"/>
              <a:ext cx="5256276" cy="7604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95783" y="1770379"/>
            <a:ext cx="1122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rlito"/>
                <a:cs typeface="Carlito"/>
              </a:rPr>
              <a:t>SOLUTION</a:t>
            </a:r>
            <a:r>
              <a:rPr dirty="0" sz="1800" spc="-65" b="1">
                <a:latin typeface="Carlito"/>
                <a:cs typeface="Carlito"/>
              </a:rPr>
              <a:t> </a:t>
            </a:r>
            <a:r>
              <a:rPr dirty="0" sz="1800" b="1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920" y="4329810"/>
            <a:ext cx="9804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rlito"/>
                <a:cs typeface="Carlito"/>
              </a:rPr>
              <a:t>INSIGHTS: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9845" y="4948554"/>
            <a:ext cx="6565265" cy="1243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600" spc="-40">
                <a:latin typeface="Carlito"/>
                <a:cs typeface="Carlito"/>
              </a:rPr>
              <a:t>We </a:t>
            </a:r>
            <a:r>
              <a:rPr dirty="0" sz="1600" spc="-10">
                <a:latin typeface="Carlito"/>
                <a:cs typeface="Carlito"/>
              </a:rPr>
              <a:t>observe </a:t>
            </a:r>
            <a:r>
              <a:rPr dirty="0" sz="1600" spc="-5">
                <a:latin typeface="Carlito"/>
                <a:cs typeface="Carlito"/>
              </a:rPr>
              <a:t>a </a:t>
            </a:r>
            <a:r>
              <a:rPr dirty="0" sz="1600" spc="-10" b="1">
                <a:latin typeface="Carlito"/>
                <a:cs typeface="Carlito"/>
              </a:rPr>
              <a:t>36.33% upgrade </a:t>
            </a:r>
            <a:r>
              <a:rPr dirty="0" sz="1600" spc="-5">
                <a:latin typeface="Carlito"/>
                <a:cs typeface="Carlito"/>
              </a:rPr>
              <a:t>in the </a:t>
            </a:r>
            <a:r>
              <a:rPr dirty="0" sz="1600" spc="-10">
                <a:latin typeface="Carlito"/>
                <a:cs typeface="Carlito"/>
              </a:rPr>
              <a:t>number </a:t>
            </a:r>
            <a:r>
              <a:rPr dirty="0" sz="1600" spc="-5">
                <a:latin typeface="Carlito"/>
                <a:cs typeface="Carlito"/>
              </a:rPr>
              <a:t>of unique </a:t>
            </a:r>
            <a:r>
              <a:rPr dirty="0" sz="1600" spc="-10">
                <a:latin typeface="Carlito"/>
                <a:cs typeface="Carlito"/>
              </a:rPr>
              <a:t>products </a:t>
            </a:r>
            <a:r>
              <a:rPr dirty="0" sz="1600" spc="-15">
                <a:latin typeface="Carlito"/>
                <a:cs typeface="Carlito"/>
              </a:rPr>
              <a:t>from </a:t>
            </a:r>
            <a:r>
              <a:rPr dirty="0" sz="1600" spc="-10">
                <a:latin typeface="Carlito"/>
                <a:cs typeface="Carlito"/>
              </a:rPr>
              <a:t>2021  to</a:t>
            </a:r>
            <a:r>
              <a:rPr dirty="0" sz="160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2022</a:t>
            </a:r>
            <a:endParaRPr sz="1600">
              <a:latin typeface="Carlito"/>
              <a:cs typeface="Carlito"/>
            </a:endParaRPr>
          </a:p>
          <a:p>
            <a:pPr marL="299085" marR="26606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600" spc="-10">
                <a:latin typeface="Carlito"/>
                <a:cs typeface="Carlito"/>
              </a:rPr>
              <a:t>AtliQ </a:t>
            </a:r>
            <a:r>
              <a:rPr dirty="0" sz="1600" spc="-5">
                <a:latin typeface="Carlito"/>
                <a:cs typeface="Carlito"/>
              </a:rPr>
              <a:t>is </a:t>
            </a:r>
            <a:r>
              <a:rPr dirty="0" sz="1600" spc="-10">
                <a:latin typeface="Carlito"/>
                <a:cs typeface="Carlito"/>
              </a:rPr>
              <a:t>well </a:t>
            </a:r>
            <a:r>
              <a:rPr dirty="0" sz="1600" spc="-10" b="1">
                <a:latin typeface="Carlito"/>
                <a:cs typeface="Carlito"/>
              </a:rPr>
              <a:t>competing with their competitors </a:t>
            </a:r>
            <a:r>
              <a:rPr dirty="0" sz="1600" spc="-5">
                <a:latin typeface="Carlito"/>
                <a:cs typeface="Carlito"/>
              </a:rPr>
              <a:t>and </a:t>
            </a:r>
            <a:r>
              <a:rPr dirty="0" sz="1600" spc="-5" b="1">
                <a:latin typeface="Carlito"/>
                <a:cs typeface="Carlito"/>
              </a:rPr>
              <a:t>discovering </a:t>
            </a:r>
            <a:r>
              <a:rPr dirty="0" sz="1600" spc="-20" b="1">
                <a:latin typeface="Carlito"/>
                <a:cs typeface="Carlito"/>
              </a:rPr>
              <a:t>market  </a:t>
            </a:r>
            <a:r>
              <a:rPr dirty="0" sz="1600" spc="-5">
                <a:latin typeface="Carlito"/>
                <a:cs typeface="Carlito"/>
              </a:rPr>
              <a:t>opportunities </a:t>
            </a:r>
            <a:r>
              <a:rPr dirty="0" sz="1600" spc="-10">
                <a:latin typeface="Carlito"/>
                <a:cs typeface="Carlito"/>
              </a:rPr>
              <a:t>by </a:t>
            </a:r>
            <a:r>
              <a:rPr dirty="0" sz="1600" spc="-5">
                <a:latin typeface="Carlito"/>
                <a:cs typeface="Carlito"/>
              </a:rPr>
              <a:t>launching </a:t>
            </a:r>
            <a:r>
              <a:rPr dirty="0" sz="1600" spc="-10">
                <a:latin typeface="Carlito"/>
                <a:cs typeface="Carlito"/>
              </a:rPr>
              <a:t>new products. </a:t>
            </a:r>
            <a:r>
              <a:rPr dirty="0" sz="1600" spc="-5">
                <a:latin typeface="Carlito"/>
                <a:cs typeface="Carlito"/>
              </a:rPr>
              <a:t>This tactic </a:t>
            </a:r>
            <a:r>
              <a:rPr dirty="0" sz="1600" spc="-10">
                <a:latin typeface="Carlito"/>
                <a:cs typeface="Carlito"/>
              </a:rPr>
              <a:t>helps to </a:t>
            </a:r>
            <a:r>
              <a:rPr dirty="0" sz="1600" spc="-15">
                <a:latin typeface="Carlito"/>
                <a:cs typeface="Carlito"/>
              </a:rPr>
              <a:t>attract </a:t>
            </a:r>
            <a:r>
              <a:rPr dirty="0" sz="1600" spc="-10">
                <a:latin typeface="Carlito"/>
                <a:cs typeface="Carlito"/>
              </a:rPr>
              <a:t>new  potential </a:t>
            </a:r>
            <a:r>
              <a:rPr dirty="0" sz="1600" spc="-15">
                <a:latin typeface="Carlito"/>
                <a:cs typeface="Carlito"/>
              </a:rPr>
              <a:t>customers </a:t>
            </a:r>
            <a:r>
              <a:rPr dirty="0" sz="1600" spc="-5">
                <a:latin typeface="Carlito"/>
                <a:cs typeface="Carlito"/>
              </a:rPr>
              <a:t>and ring up sales </a:t>
            </a:r>
            <a:r>
              <a:rPr dirty="0" sz="1600" spc="-15">
                <a:latin typeface="Carlito"/>
                <a:cs typeface="Carlito"/>
              </a:rPr>
              <a:t>for </a:t>
            </a:r>
            <a:r>
              <a:rPr dirty="0" sz="1600" spc="-5">
                <a:latin typeface="Carlito"/>
                <a:cs typeface="Carlito"/>
              </a:rPr>
              <a:t>both old and </a:t>
            </a:r>
            <a:r>
              <a:rPr dirty="0" sz="1600" spc="-10">
                <a:latin typeface="Carlito"/>
                <a:cs typeface="Carlito"/>
              </a:rPr>
              <a:t>new</a:t>
            </a:r>
            <a:r>
              <a:rPr dirty="0" sz="1600" spc="7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products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04788" y="2401823"/>
            <a:ext cx="1062990" cy="915669"/>
            <a:chOff x="6304788" y="2401823"/>
            <a:chExt cx="1062990" cy="915669"/>
          </a:xfrm>
        </p:grpSpPr>
        <p:sp>
          <p:nvSpPr>
            <p:cNvPr id="11" name="object 11"/>
            <p:cNvSpPr/>
            <p:nvPr/>
          </p:nvSpPr>
          <p:spPr>
            <a:xfrm>
              <a:off x="6401582" y="2589068"/>
              <a:ext cx="665480" cy="556260"/>
            </a:xfrm>
            <a:custGeom>
              <a:avLst/>
              <a:gdLst/>
              <a:ahLst/>
              <a:cxnLst/>
              <a:rect l="l" t="t" r="r" b="b"/>
              <a:pathLst>
                <a:path w="665479" h="556260">
                  <a:moveTo>
                    <a:pt x="562325" y="0"/>
                  </a:moveTo>
                  <a:lnTo>
                    <a:pt x="562325" y="131916"/>
                  </a:lnTo>
                  <a:lnTo>
                    <a:pt x="271846" y="199758"/>
                  </a:lnTo>
                  <a:lnTo>
                    <a:pt x="101059" y="345337"/>
                  </a:lnTo>
                  <a:lnTo>
                    <a:pt x="20324" y="490209"/>
                  </a:lnTo>
                  <a:lnTo>
                    <a:pt x="0" y="555932"/>
                  </a:lnTo>
                  <a:lnTo>
                    <a:pt x="109094" y="426784"/>
                  </a:lnTo>
                  <a:lnTo>
                    <a:pt x="204034" y="360178"/>
                  </a:lnTo>
                  <a:lnTo>
                    <a:pt x="337539" y="334914"/>
                  </a:lnTo>
                  <a:lnTo>
                    <a:pt x="362831" y="334337"/>
                  </a:lnTo>
                  <a:lnTo>
                    <a:pt x="665011" y="74216"/>
                  </a:lnTo>
                  <a:lnTo>
                    <a:pt x="562325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401582" y="2589068"/>
              <a:ext cx="665480" cy="556260"/>
            </a:xfrm>
            <a:custGeom>
              <a:avLst/>
              <a:gdLst/>
              <a:ahLst/>
              <a:cxnLst/>
              <a:rect l="l" t="t" r="r" b="b"/>
              <a:pathLst>
                <a:path w="665479" h="556260">
                  <a:moveTo>
                    <a:pt x="665011" y="74216"/>
                  </a:moveTo>
                  <a:lnTo>
                    <a:pt x="562325" y="0"/>
                  </a:lnTo>
                  <a:lnTo>
                    <a:pt x="562325" y="131916"/>
                  </a:lnTo>
                  <a:lnTo>
                    <a:pt x="271846" y="199758"/>
                  </a:lnTo>
                  <a:lnTo>
                    <a:pt x="101059" y="345337"/>
                  </a:lnTo>
                  <a:lnTo>
                    <a:pt x="20324" y="490209"/>
                  </a:lnTo>
                  <a:lnTo>
                    <a:pt x="0" y="555932"/>
                  </a:lnTo>
                  <a:lnTo>
                    <a:pt x="109094" y="426784"/>
                  </a:lnTo>
                  <a:lnTo>
                    <a:pt x="204034" y="360178"/>
                  </a:lnTo>
                  <a:lnTo>
                    <a:pt x="337539" y="334914"/>
                  </a:lnTo>
                  <a:lnTo>
                    <a:pt x="362831" y="334337"/>
                  </a:lnTo>
                </a:path>
              </a:pathLst>
            </a:custGeom>
            <a:ln w="11721">
              <a:solidFill>
                <a:srgbClr val="843B0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304788" y="2401823"/>
              <a:ext cx="1062989" cy="9151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7731252" y="1973579"/>
            <a:ext cx="4236720" cy="3599815"/>
            <a:chOff x="7731252" y="1973579"/>
            <a:chExt cx="4236720" cy="3599815"/>
          </a:xfrm>
        </p:grpSpPr>
        <p:sp>
          <p:nvSpPr>
            <p:cNvPr id="15" name="object 15"/>
            <p:cNvSpPr/>
            <p:nvPr/>
          </p:nvSpPr>
          <p:spPr>
            <a:xfrm>
              <a:off x="7731252" y="1973579"/>
              <a:ext cx="4236720" cy="35996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836408" y="2072639"/>
              <a:ext cx="4030979" cy="33482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495538" y="2369057"/>
              <a:ext cx="1408430" cy="792480"/>
            </a:xfrm>
            <a:custGeom>
              <a:avLst/>
              <a:gdLst/>
              <a:ahLst/>
              <a:cxnLst/>
              <a:rect l="l" t="t" r="r" b="b"/>
              <a:pathLst>
                <a:path w="1408429" h="792480">
                  <a:moveTo>
                    <a:pt x="6095" y="792479"/>
                  </a:moveTo>
                  <a:lnTo>
                    <a:pt x="1408429" y="792479"/>
                  </a:lnTo>
                </a:path>
                <a:path w="1408429" h="792480">
                  <a:moveTo>
                    <a:pt x="0" y="0"/>
                  </a:moveTo>
                  <a:lnTo>
                    <a:pt x="1408302" y="0"/>
                  </a:lnTo>
                </a:path>
              </a:pathLst>
            </a:custGeom>
            <a:ln w="285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9983469" y="2856738"/>
            <a:ext cx="850900" cy="5340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360"/>
              </a:lnSpc>
              <a:spcBef>
                <a:spcPts val="105"/>
              </a:spcBef>
            </a:pPr>
            <a:r>
              <a:rPr dirty="0" sz="2000" b="1">
                <a:latin typeface="Carlito"/>
                <a:cs typeface="Carlito"/>
              </a:rPr>
              <a:t>36.33</a:t>
            </a:r>
            <a:r>
              <a:rPr dirty="0" sz="2000" spc="-100" b="1">
                <a:latin typeface="Carlito"/>
                <a:cs typeface="Carlito"/>
              </a:rPr>
              <a:t> </a:t>
            </a:r>
            <a:r>
              <a:rPr dirty="0" sz="2000" b="1">
                <a:latin typeface="Carlito"/>
                <a:cs typeface="Carlito"/>
              </a:rPr>
              <a:t>%</a:t>
            </a:r>
            <a:endParaRPr sz="2000">
              <a:latin typeface="Carlito"/>
              <a:cs typeface="Carlito"/>
            </a:endParaRPr>
          </a:p>
          <a:p>
            <a:pPr marL="222250">
              <a:lnSpc>
                <a:spcPts val="1639"/>
              </a:lnSpc>
            </a:pPr>
            <a:r>
              <a:rPr dirty="0" sz="1400">
                <a:latin typeface="Times New Roman"/>
                <a:cs typeface="Times New Roman"/>
              </a:rPr>
              <a:t>Rise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53016" y="2442959"/>
            <a:ext cx="375285" cy="844550"/>
            <a:chOff x="9653016" y="2442959"/>
            <a:chExt cx="375285" cy="844550"/>
          </a:xfrm>
        </p:grpSpPr>
        <p:sp>
          <p:nvSpPr>
            <p:cNvPr id="20" name="object 20"/>
            <p:cNvSpPr/>
            <p:nvPr/>
          </p:nvSpPr>
          <p:spPr>
            <a:xfrm>
              <a:off x="9653016" y="2442959"/>
              <a:ext cx="374954" cy="8443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694164" y="2478023"/>
              <a:ext cx="242570" cy="727075"/>
            </a:xfrm>
            <a:custGeom>
              <a:avLst/>
              <a:gdLst/>
              <a:ahLst/>
              <a:cxnLst/>
              <a:rect l="l" t="t" r="r" b="b"/>
              <a:pathLst>
                <a:path w="242570" h="727075">
                  <a:moveTo>
                    <a:pt x="121157" y="0"/>
                  </a:moveTo>
                  <a:lnTo>
                    <a:pt x="0" y="121158"/>
                  </a:lnTo>
                  <a:lnTo>
                    <a:pt x="60578" y="121158"/>
                  </a:lnTo>
                  <a:lnTo>
                    <a:pt x="60578" y="726948"/>
                  </a:lnTo>
                  <a:lnTo>
                    <a:pt x="181736" y="726948"/>
                  </a:lnTo>
                  <a:lnTo>
                    <a:pt x="181736" y="121158"/>
                  </a:lnTo>
                  <a:lnTo>
                    <a:pt x="242315" y="121158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694164" y="2478023"/>
              <a:ext cx="242570" cy="727075"/>
            </a:xfrm>
            <a:custGeom>
              <a:avLst/>
              <a:gdLst/>
              <a:ahLst/>
              <a:cxnLst/>
              <a:rect l="l" t="t" r="r" b="b"/>
              <a:pathLst>
                <a:path w="242570" h="727075">
                  <a:moveTo>
                    <a:pt x="0" y="121158"/>
                  </a:moveTo>
                  <a:lnTo>
                    <a:pt x="121157" y="0"/>
                  </a:lnTo>
                  <a:lnTo>
                    <a:pt x="242315" y="121158"/>
                  </a:lnTo>
                  <a:lnTo>
                    <a:pt x="181736" y="121158"/>
                  </a:lnTo>
                  <a:lnTo>
                    <a:pt x="181736" y="726948"/>
                  </a:lnTo>
                  <a:lnTo>
                    <a:pt x="60578" y="726948"/>
                  </a:lnTo>
                  <a:lnTo>
                    <a:pt x="60578" y="121158"/>
                  </a:lnTo>
                  <a:lnTo>
                    <a:pt x="0" y="1211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9301733" y="4956809"/>
            <a:ext cx="3854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 b="1">
                <a:solidFill>
                  <a:srgbClr val="FFFFFF"/>
                </a:solidFill>
                <a:latin typeface="Times New Roman"/>
                <a:cs typeface="Times New Roman"/>
              </a:rPr>
              <a:t>2021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4" name="object 24"/>
          <p:cNvSpPr txBox="1"/>
          <p:nvPr/>
        </p:nvSpPr>
        <p:spPr>
          <a:xfrm>
            <a:off x="8762745" y="5140833"/>
            <a:ext cx="3854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 b="1">
                <a:solidFill>
                  <a:srgbClr val="FFFFFF"/>
                </a:solidFill>
                <a:latin typeface="Times New Roman"/>
                <a:cs typeface="Times New Roman"/>
              </a:rPr>
              <a:t>2020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49994" y="1480566"/>
            <a:ext cx="206057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AF50"/>
                </a:solidFill>
                <a:latin typeface="Carlito"/>
                <a:cs typeface="Carlito"/>
              </a:rPr>
              <a:t>Unique </a:t>
            </a:r>
            <a:r>
              <a:rPr dirty="0" sz="1600" spc="-10">
                <a:solidFill>
                  <a:srgbClr val="00AF50"/>
                </a:solidFill>
                <a:latin typeface="Carlito"/>
                <a:cs typeface="Carlito"/>
              </a:rPr>
              <a:t>products count</a:t>
            </a:r>
            <a:r>
              <a:rPr dirty="0" sz="1600" spc="-4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dirty="0" sz="1600" spc="-95">
                <a:solidFill>
                  <a:srgbClr val="00AF50"/>
                </a:solidFill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600" spc="-10" b="1">
                <a:solidFill>
                  <a:srgbClr val="00AF50"/>
                </a:solidFill>
                <a:latin typeface="Carlito"/>
                <a:cs typeface="Carlito"/>
              </a:rPr>
              <a:t>2020 </a:t>
            </a:r>
            <a:r>
              <a:rPr dirty="0" sz="1600" spc="-10">
                <a:solidFill>
                  <a:srgbClr val="00AF50"/>
                </a:solidFill>
                <a:latin typeface="Carlito"/>
                <a:cs typeface="Carlito"/>
              </a:rPr>
              <a:t>vs</a:t>
            </a:r>
            <a:r>
              <a:rPr dirty="0" sz="1600" spc="3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dirty="0" sz="1600" spc="-10" b="1">
                <a:solidFill>
                  <a:srgbClr val="00AF50"/>
                </a:solidFill>
                <a:latin typeface="Carlito"/>
                <a:cs typeface="Carlito"/>
              </a:rPr>
              <a:t>2021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8383" y="0"/>
            <a:ext cx="63627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REQ.</a:t>
            </a:r>
            <a:r>
              <a:rPr dirty="0" spc="-8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816" y="731011"/>
            <a:ext cx="9871075" cy="143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578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Provide </a:t>
            </a:r>
            <a:r>
              <a:rPr dirty="0" sz="1800" spc="-5" b="1">
                <a:latin typeface="Arial"/>
                <a:cs typeface="Arial"/>
              </a:rPr>
              <a:t>a report </a:t>
            </a:r>
            <a:r>
              <a:rPr dirty="0" sz="1800" spc="5" b="1">
                <a:latin typeface="Arial"/>
                <a:cs typeface="Arial"/>
              </a:rPr>
              <a:t>with </a:t>
            </a:r>
            <a:r>
              <a:rPr dirty="0" sz="1800" b="1">
                <a:latin typeface="Arial"/>
                <a:cs typeface="Arial"/>
              </a:rPr>
              <a:t>all the unique product counts for </a:t>
            </a:r>
            <a:r>
              <a:rPr dirty="0" sz="1800" spc="-5" b="1">
                <a:latin typeface="Arial"/>
                <a:cs typeface="Arial"/>
              </a:rPr>
              <a:t>each segment </a:t>
            </a:r>
            <a:r>
              <a:rPr dirty="0" sz="1800" b="1">
                <a:latin typeface="Arial"/>
                <a:cs typeface="Arial"/>
              </a:rPr>
              <a:t>and sort them in  </a:t>
            </a:r>
            <a:r>
              <a:rPr dirty="0" sz="1800" spc="-5" b="1">
                <a:latin typeface="Arial"/>
                <a:cs typeface="Arial"/>
              </a:rPr>
              <a:t>descending </a:t>
            </a:r>
            <a:r>
              <a:rPr dirty="0" sz="1800" b="1">
                <a:latin typeface="Arial"/>
                <a:cs typeface="Arial"/>
              </a:rPr>
              <a:t>order of product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counts.</a:t>
            </a:r>
            <a:endParaRPr sz="1800">
              <a:latin typeface="Arial"/>
              <a:cs typeface="Arial"/>
            </a:endParaRPr>
          </a:p>
          <a:p>
            <a:pPr marL="525780">
              <a:lnSpc>
                <a:spcPts val="1650"/>
              </a:lnSpc>
            </a:pPr>
            <a:r>
              <a:rPr dirty="0" sz="1400" spc="-5">
                <a:latin typeface="Arial"/>
                <a:cs typeface="Arial"/>
              </a:rPr>
              <a:t>(The </a:t>
            </a:r>
            <a:r>
              <a:rPr dirty="0" sz="1400">
                <a:latin typeface="Arial"/>
                <a:cs typeface="Arial"/>
              </a:rPr>
              <a:t>final output contains 2 fields - segment, </a:t>
            </a:r>
            <a:r>
              <a:rPr dirty="0" sz="1400" spc="-5">
                <a:latin typeface="Arial"/>
                <a:cs typeface="Arial"/>
              </a:rPr>
              <a:t>product_count</a:t>
            </a:r>
            <a:r>
              <a:rPr dirty="0" sz="1400" spc="-229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1800" spc="-10" b="1">
                <a:latin typeface="Carlito"/>
                <a:cs typeface="Carlito"/>
              </a:rPr>
              <a:t>SOLUTION</a:t>
            </a:r>
            <a:r>
              <a:rPr dirty="0" sz="1800" spc="5" b="1">
                <a:latin typeface="Carlito"/>
                <a:cs typeface="Carlito"/>
              </a:rPr>
              <a:t> </a:t>
            </a:r>
            <a:r>
              <a:rPr dirty="0" sz="1800" b="1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9660" y="2186939"/>
            <a:ext cx="2519680" cy="1884045"/>
            <a:chOff x="1089660" y="2186939"/>
            <a:chExt cx="2519680" cy="1884045"/>
          </a:xfrm>
        </p:grpSpPr>
        <p:sp>
          <p:nvSpPr>
            <p:cNvPr id="5" name="object 5"/>
            <p:cNvSpPr/>
            <p:nvPr/>
          </p:nvSpPr>
          <p:spPr>
            <a:xfrm>
              <a:off x="1089660" y="2186939"/>
              <a:ext cx="2519172" cy="18836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8052" y="2269235"/>
              <a:ext cx="2346960" cy="17236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59816" y="4661103"/>
            <a:ext cx="5429250" cy="1617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rlito"/>
                <a:cs typeface="Carlito"/>
              </a:rPr>
              <a:t>INSIGHTS: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Carlito"/>
              <a:cs typeface="Carlito"/>
            </a:endParaRPr>
          </a:p>
          <a:p>
            <a:pPr marL="574040" indent="-287655">
              <a:lnSpc>
                <a:spcPts val="1914"/>
              </a:lnSpc>
              <a:buFont typeface="Wingdings"/>
              <a:buChar char=""/>
              <a:tabLst>
                <a:tab pos="574675" algn="l"/>
              </a:tabLst>
            </a:pP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0">
                <a:latin typeface="Carlito"/>
                <a:cs typeface="Carlito"/>
              </a:rPr>
              <a:t>most </a:t>
            </a:r>
            <a:r>
              <a:rPr dirty="0" sz="1600" spc="-5">
                <a:latin typeface="Carlito"/>
                <a:cs typeface="Carlito"/>
              </a:rPr>
              <a:t>unique </a:t>
            </a:r>
            <a:r>
              <a:rPr dirty="0" sz="1600" spc="-10">
                <a:latin typeface="Carlito"/>
                <a:cs typeface="Carlito"/>
              </a:rPr>
              <a:t>products </a:t>
            </a:r>
            <a:r>
              <a:rPr dirty="0" sz="1600" spc="-15">
                <a:latin typeface="Carlito"/>
                <a:cs typeface="Carlito"/>
              </a:rPr>
              <a:t>are found </a:t>
            </a:r>
            <a:r>
              <a:rPr dirty="0" sz="1600" spc="-5">
                <a:latin typeface="Carlito"/>
                <a:cs typeface="Carlito"/>
              </a:rPr>
              <a:t>in the</a:t>
            </a:r>
            <a:r>
              <a:rPr dirty="0" sz="1600" spc="95">
                <a:latin typeface="Carlito"/>
                <a:cs typeface="Carlito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Notebook</a:t>
            </a:r>
            <a:endParaRPr sz="1600">
              <a:latin typeface="Times New Roman"/>
              <a:cs typeface="Times New Roman"/>
            </a:endParaRPr>
          </a:p>
          <a:p>
            <a:pPr marL="574040">
              <a:lnSpc>
                <a:spcPts val="1914"/>
              </a:lnSpc>
            </a:pPr>
            <a:r>
              <a:rPr dirty="0" sz="1600" spc="-10">
                <a:latin typeface="Carlito"/>
                <a:cs typeface="Carlito"/>
              </a:rPr>
              <a:t>segment</a:t>
            </a:r>
            <a:endParaRPr sz="1600">
              <a:latin typeface="Carlito"/>
              <a:cs typeface="Carlito"/>
            </a:endParaRPr>
          </a:p>
          <a:p>
            <a:pPr marL="574040" indent="-287655">
              <a:lnSpc>
                <a:spcPct val="100000"/>
              </a:lnSpc>
              <a:buFont typeface="Wingdings"/>
              <a:buChar char=""/>
              <a:tabLst>
                <a:tab pos="574675" algn="l"/>
              </a:tabLst>
            </a:pPr>
            <a:r>
              <a:rPr dirty="0" sz="1600" spc="-5">
                <a:latin typeface="Carlito"/>
                <a:cs typeface="Carlito"/>
              </a:rPr>
              <a:t>This </a:t>
            </a:r>
            <a:r>
              <a:rPr dirty="0" sz="1600" spc="-10">
                <a:latin typeface="Carlito"/>
                <a:cs typeface="Carlito"/>
              </a:rPr>
              <a:t>segment </a:t>
            </a:r>
            <a:r>
              <a:rPr dirty="0" sz="1600" spc="-5">
                <a:latin typeface="Carlito"/>
                <a:cs typeface="Carlito"/>
              </a:rPr>
              <a:t>wise analysis aids </a:t>
            </a:r>
            <a:r>
              <a:rPr dirty="0" sz="1600" spc="-10">
                <a:latin typeface="Carlito"/>
                <a:cs typeface="Carlito"/>
              </a:rPr>
              <a:t>AtliQ </a:t>
            </a:r>
            <a:r>
              <a:rPr dirty="0" sz="1600" spc="-5">
                <a:latin typeface="Carlito"/>
                <a:cs typeface="Carlito"/>
              </a:rPr>
              <a:t>in determining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where</a:t>
            </a:r>
            <a:endParaRPr sz="1600">
              <a:latin typeface="Carlito"/>
              <a:cs typeface="Carlito"/>
            </a:endParaRPr>
          </a:p>
          <a:p>
            <a:pPr marL="574040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latin typeface="Carlito"/>
                <a:cs typeface="Carlito"/>
              </a:rPr>
              <a:t>attention </a:t>
            </a:r>
            <a:r>
              <a:rPr dirty="0" sz="1600" spc="-5">
                <a:latin typeface="Carlito"/>
                <a:cs typeface="Carlito"/>
              </a:rPr>
              <a:t>should be paid </a:t>
            </a:r>
            <a:r>
              <a:rPr dirty="0" sz="1600" spc="-10">
                <a:latin typeface="Carlito"/>
                <a:cs typeface="Carlito"/>
              </a:rPr>
              <a:t>to </a:t>
            </a:r>
            <a:r>
              <a:rPr dirty="0" sz="1600" spc="-5">
                <a:latin typeface="Carlito"/>
                <a:cs typeface="Carlito"/>
              </a:rPr>
              <a:t>aim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growth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78579" y="2513076"/>
            <a:ext cx="1062990" cy="915669"/>
            <a:chOff x="3878579" y="2513076"/>
            <a:chExt cx="1062990" cy="915669"/>
          </a:xfrm>
        </p:grpSpPr>
        <p:sp>
          <p:nvSpPr>
            <p:cNvPr id="9" name="object 9"/>
            <p:cNvSpPr/>
            <p:nvPr/>
          </p:nvSpPr>
          <p:spPr>
            <a:xfrm>
              <a:off x="3975374" y="2700320"/>
              <a:ext cx="665480" cy="556260"/>
            </a:xfrm>
            <a:custGeom>
              <a:avLst/>
              <a:gdLst/>
              <a:ahLst/>
              <a:cxnLst/>
              <a:rect l="l" t="t" r="r" b="b"/>
              <a:pathLst>
                <a:path w="665479" h="556260">
                  <a:moveTo>
                    <a:pt x="562326" y="0"/>
                  </a:moveTo>
                  <a:lnTo>
                    <a:pt x="562326" y="131916"/>
                  </a:lnTo>
                  <a:lnTo>
                    <a:pt x="271846" y="199758"/>
                  </a:lnTo>
                  <a:lnTo>
                    <a:pt x="101060" y="345337"/>
                  </a:lnTo>
                  <a:lnTo>
                    <a:pt x="20324" y="490209"/>
                  </a:lnTo>
                  <a:lnTo>
                    <a:pt x="0" y="555932"/>
                  </a:lnTo>
                  <a:lnTo>
                    <a:pt x="109094" y="426784"/>
                  </a:lnTo>
                  <a:lnTo>
                    <a:pt x="204034" y="360178"/>
                  </a:lnTo>
                  <a:lnTo>
                    <a:pt x="337539" y="334914"/>
                  </a:lnTo>
                  <a:lnTo>
                    <a:pt x="362831" y="334337"/>
                  </a:lnTo>
                  <a:lnTo>
                    <a:pt x="665011" y="74216"/>
                  </a:lnTo>
                  <a:lnTo>
                    <a:pt x="56232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975374" y="2700320"/>
              <a:ext cx="665480" cy="556260"/>
            </a:xfrm>
            <a:custGeom>
              <a:avLst/>
              <a:gdLst/>
              <a:ahLst/>
              <a:cxnLst/>
              <a:rect l="l" t="t" r="r" b="b"/>
              <a:pathLst>
                <a:path w="665479" h="556260">
                  <a:moveTo>
                    <a:pt x="665011" y="74216"/>
                  </a:moveTo>
                  <a:lnTo>
                    <a:pt x="562326" y="0"/>
                  </a:lnTo>
                  <a:lnTo>
                    <a:pt x="562326" y="131916"/>
                  </a:lnTo>
                  <a:lnTo>
                    <a:pt x="271846" y="199758"/>
                  </a:lnTo>
                  <a:lnTo>
                    <a:pt x="101060" y="345337"/>
                  </a:lnTo>
                  <a:lnTo>
                    <a:pt x="20324" y="490209"/>
                  </a:lnTo>
                  <a:lnTo>
                    <a:pt x="0" y="555932"/>
                  </a:lnTo>
                  <a:lnTo>
                    <a:pt x="109094" y="426784"/>
                  </a:lnTo>
                  <a:lnTo>
                    <a:pt x="204034" y="360178"/>
                  </a:lnTo>
                  <a:lnTo>
                    <a:pt x="337539" y="334914"/>
                  </a:lnTo>
                  <a:lnTo>
                    <a:pt x="362831" y="334337"/>
                  </a:lnTo>
                </a:path>
              </a:pathLst>
            </a:custGeom>
            <a:ln w="11721">
              <a:solidFill>
                <a:srgbClr val="843B0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878579" y="2513076"/>
              <a:ext cx="1062989" cy="9151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5760720" y="1309116"/>
            <a:ext cx="6426835" cy="4785360"/>
            <a:chOff x="5760720" y="1309116"/>
            <a:chExt cx="6426835" cy="4785360"/>
          </a:xfrm>
        </p:grpSpPr>
        <p:sp>
          <p:nvSpPr>
            <p:cNvPr id="13" name="object 13"/>
            <p:cNvSpPr/>
            <p:nvPr/>
          </p:nvSpPr>
          <p:spPr>
            <a:xfrm>
              <a:off x="5760720" y="1566672"/>
              <a:ext cx="6039612" cy="45278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884164" y="1674876"/>
              <a:ext cx="5797295" cy="43159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230867" y="1309116"/>
              <a:ext cx="2956560" cy="30891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256776" y="1389888"/>
              <a:ext cx="2854452" cy="29870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0351389" y="2689097"/>
            <a:ext cx="796925" cy="506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00AF50"/>
                </a:solidFill>
                <a:latin typeface="Carlito"/>
                <a:cs typeface="Carlito"/>
              </a:rPr>
              <a:t>Segment</a:t>
            </a:r>
            <a:r>
              <a:rPr dirty="0" sz="1050" spc="-105" b="1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dirty="0" sz="1050" b="1">
                <a:solidFill>
                  <a:srgbClr val="00AF50"/>
                </a:solidFill>
                <a:latin typeface="Carlito"/>
                <a:cs typeface="Carlito"/>
              </a:rPr>
              <a:t>wise  </a:t>
            </a:r>
            <a:r>
              <a:rPr dirty="0" sz="1050" spc="-5" b="1">
                <a:solidFill>
                  <a:srgbClr val="00AF50"/>
                </a:solidFill>
                <a:latin typeface="Carlito"/>
                <a:cs typeface="Carlito"/>
              </a:rPr>
              <a:t>Product  count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8383" y="0"/>
            <a:ext cx="63627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REQ.</a:t>
            </a:r>
            <a:r>
              <a:rPr dirty="0" spc="-8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977" y="731011"/>
            <a:ext cx="8696960" cy="119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4670">
              <a:lnSpc>
                <a:spcPts val="2145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Which </a:t>
            </a:r>
            <a:r>
              <a:rPr dirty="0" sz="1800" spc="-5" b="1">
                <a:latin typeface="Arial"/>
                <a:cs typeface="Arial"/>
              </a:rPr>
              <a:t>segment </a:t>
            </a:r>
            <a:r>
              <a:rPr dirty="0" sz="1800" b="1">
                <a:latin typeface="Arial"/>
                <a:cs typeface="Arial"/>
              </a:rPr>
              <a:t>had the </a:t>
            </a:r>
            <a:r>
              <a:rPr dirty="0" sz="1800" spc="-5" b="1">
                <a:latin typeface="Arial"/>
                <a:cs typeface="Arial"/>
              </a:rPr>
              <a:t>most increase </a:t>
            </a:r>
            <a:r>
              <a:rPr dirty="0" sz="1800" b="1">
                <a:latin typeface="Arial"/>
                <a:cs typeface="Arial"/>
              </a:rPr>
              <a:t>in unique products in </a:t>
            </a:r>
            <a:r>
              <a:rPr dirty="0" sz="1800" spc="-5" b="1">
                <a:latin typeface="Arial"/>
                <a:cs typeface="Arial"/>
              </a:rPr>
              <a:t>2021 </a:t>
            </a:r>
            <a:r>
              <a:rPr dirty="0" sz="1800" spc="-25" b="1">
                <a:latin typeface="Arial"/>
                <a:cs typeface="Arial"/>
              </a:rPr>
              <a:t>vs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2020?</a:t>
            </a:r>
            <a:endParaRPr sz="1800">
              <a:latin typeface="Arial"/>
              <a:cs typeface="Arial"/>
            </a:endParaRPr>
          </a:p>
          <a:p>
            <a:pPr marL="534670">
              <a:lnSpc>
                <a:spcPts val="1664"/>
              </a:lnSpc>
            </a:pPr>
            <a:r>
              <a:rPr dirty="0" sz="1400" spc="-5">
                <a:latin typeface="Arial"/>
                <a:cs typeface="Arial"/>
              </a:rPr>
              <a:t>(The </a:t>
            </a:r>
            <a:r>
              <a:rPr dirty="0" sz="1400">
                <a:latin typeface="Arial"/>
                <a:cs typeface="Arial"/>
              </a:rPr>
              <a:t>final output contains these fields -- segment </a:t>
            </a:r>
            <a:r>
              <a:rPr dirty="0" sz="1400" spc="-5">
                <a:latin typeface="Arial"/>
                <a:cs typeface="Arial"/>
              </a:rPr>
              <a:t>product_count_2020, product_count_2021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difference)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latin typeface="Carlito"/>
                <a:cs typeface="Carlito"/>
              </a:rPr>
              <a:t>SOLUTION</a:t>
            </a:r>
            <a:r>
              <a:rPr dirty="0" sz="1800" spc="5" b="1">
                <a:latin typeface="Carlito"/>
                <a:cs typeface="Carlito"/>
              </a:rPr>
              <a:t> </a:t>
            </a:r>
            <a:r>
              <a:rPr dirty="0" sz="1800" b="1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2212" y="1304544"/>
            <a:ext cx="11993880" cy="4826635"/>
            <a:chOff x="172212" y="1304544"/>
            <a:chExt cx="11993880" cy="4826635"/>
          </a:xfrm>
        </p:grpSpPr>
        <p:sp>
          <p:nvSpPr>
            <p:cNvPr id="5" name="object 5"/>
            <p:cNvSpPr/>
            <p:nvPr/>
          </p:nvSpPr>
          <p:spPr>
            <a:xfrm>
              <a:off x="172212" y="2170176"/>
              <a:ext cx="4863084" cy="19004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3464" y="2252472"/>
              <a:ext cx="4645152" cy="1740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95576" y="3219680"/>
              <a:ext cx="403860" cy="313690"/>
            </a:xfrm>
            <a:custGeom>
              <a:avLst/>
              <a:gdLst/>
              <a:ahLst/>
              <a:cxnLst/>
              <a:rect l="l" t="t" r="r" b="b"/>
              <a:pathLst>
                <a:path w="403860" h="313689">
                  <a:moveTo>
                    <a:pt x="341258" y="0"/>
                  </a:moveTo>
                  <a:lnTo>
                    <a:pt x="341258" y="74312"/>
                  </a:lnTo>
                  <a:lnTo>
                    <a:pt x="164975" y="112530"/>
                  </a:lnTo>
                  <a:lnTo>
                    <a:pt x="61330" y="194539"/>
                  </a:lnTo>
                  <a:lnTo>
                    <a:pt x="12334" y="276149"/>
                  </a:lnTo>
                  <a:lnTo>
                    <a:pt x="0" y="313173"/>
                  </a:lnTo>
                  <a:lnTo>
                    <a:pt x="66205" y="240420"/>
                  </a:lnTo>
                  <a:lnTo>
                    <a:pt x="123822" y="202899"/>
                  </a:lnTo>
                  <a:lnTo>
                    <a:pt x="204842" y="188667"/>
                  </a:lnTo>
                  <a:lnTo>
                    <a:pt x="220199" y="188342"/>
                  </a:lnTo>
                  <a:lnTo>
                    <a:pt x="403582" y="41813"/>
                  </a:lnTo>
                  <a:lnTo>
                    <a:pt x="341258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95576" y="3219680"/>
              <a:ext cx="403860" cy="313690"/>
            </a:xfrm>
            <a:custGeom>
              <a:avLst/>
              <a:gdLst/>
              <a:ahLst/>
              <a:cxnLst/>
              <a:rect l="l" t="t" r="r" b="b"/>
              <a:pathLst>
                <a:path w="403860" h="313689">
                  <a:moveTo>
                    <a:pt x="403582" y="41813"/>
                  </a:moveTo>
                  <a:lnTo>
                    <a:pt x="341258" y="0"/>
                  </a:lnTo>
                  <a:lnTo>
                    <a:pt x="341258" y="74312"/>
                  </a:lnTo>
                  <a:lnTo>
                    <a:pt x="164975" y="112530"/>
                  </a:lnTo>
                  <a:lnTo>
                    <a:pt x="61330" y="194539"/>
                  </a:lnTo>
                  <a:lnTo>
                    <a:pt x="12334" y="276149"/>
                  </a:lnTo>
                  <a:lnTo>
                    <a:pt x="0" y="313173"/>
                  </a:lnTo>
                  <a:lnTo>
                    <a:pt x="66205" y="240420"/>
                  </a:lnTo>
                  <a:lnTo>
                    <a:pt x="123822" y="202899"/>
                  </a:lnTo>
                  <a:lnTo>
                    <a:pt x="204842" y="188667"/>
                  </a:lnTo>
                  <a:lnTo>
                    <a:pt x="220199" y="188342"/>
                  </a:lnTo>
                </a:path>
              </a:pathLst>
            </a:custGeom>
            <a:ln w="6776">
              <a:solidFill>
                <a:srgbClr val="843B0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36235" y="3113544"/>
              <a:ext cx="645413" cy="5158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492496" y="1304544"/>
              <a:ext cx="6673596" cy="48265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622035" y="1415796"/>
              <a:ext cx="6419088" cy="46085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29920" y="4219091"/>
            <a:ext cx="5162550" cy="2459355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1800" spc="-5" b="1">
                <a:latin typeface="Carlito"/>
                <a:cs typeface="Carlito"/>
              </a:rPr>
              <a:t>INSIGHTS:</a:t>
            </a:r>
            <a:endParaRPr sz="1800">
              <a:latin typeface="Carlito"/>
              <a:cs typeface="Carlito"/>
            </a:endParaRPr>
          </a:p>
          <a:p>
            <a:pPr marL="941705" marR="5080" indent="-28702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942340" algn="l"/>
              </a:tabLst>
            </a:pPr>
            <a:r>
              <a:rPr dirty="0" sz="1600" spc="-5" b="1">
                <a:latin typeface="Carlito"/>
                <a:cs typeface="Carlito"/>
              </a:rPr>
              <a:t>Accessories segment </a:t>
            </a:r>
            <a:r>
              <a:rPr dirty="0" sz="1600" spc="-5">
                <a:latin typeface="Carlito"/>
                <a:cs typeface="Carlito"/>
              </a:rPr>
              <a:t>had the </a:t>
            </a:r>
            <a:r>
              <a:rPr dirty="0" sz="1600" spc="-10">
                <a:latin typeface="Carlito"/>
                <a:cs typeface="Carlito"/>
              </a:rPr>
              <a:t>most </a:t>
            </a:r>
            <a:r>
              <a:rPr dirty="0" sz="1600" spc="-5">
                <a:latin typeface="Carlito"/>
                <a:cs typeface="Carlito"/>
              </a:rPr>
              <a:t>increase(</a:t>
            </a:r>
            <a:r>
              <a:rPr dirty="0" sz="1600" spc="-5">
                <a:latin typeface="Arial Black"/>
                <a:cs typeface="Arial Black"/>
              </a:rPr>
              <a:t>34</a:t>
            </a:r>
            <a:r>
              <a:rPr dirty="0" sz="1600" spc="-5">
                <a:latin typeface="Carlito"/>
                <a:cs typeface="Carlito"/>
              </a:rPr>
              <a:t>) in  unique </a:t>
            </a:r>
            <a:r>
              <a:rPr dirty="0" sz="1600" spc="-10">
                <a:latin typeface="Carlito"/>
                <a:cs typeface="Carlito"/>
              </a:rPr>
              <a:t>products </a:t>
            </a:r>
            <a:r>
              <a:rPr dirty="0" sz="1600" spc="-15">
                <a:latin typeface="Carlito"/>
                <a:cs typeface="Carlito"/>
              </a:rPr>
              <a:t>from </a:t>
            </a:r>
            <a:r>
              <a:rPr dirty="0" sz="1600" spc="-10">
                <a:latin typeface="Carlito"/>
                <a:cs typeface="Carlito"/>
              </a:rPr>
              <a:t>2020 to</a:t>
            </a:r>
            <a:r>
              <a:rPr dirty="0" sz="1600" spc="8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2021.</a:t>
            </a:r>
            <a:endParaRPr sz="1600">
              <a:latin typeface="Carlito"/>
              <a:cs typeface="Carlito"/>
            </a:endParaRPr>
          </a:p>
          <a:p>
            <a:pPr marL="941705" marR="129539" indent="-287020">
              <a:lnSpc>
                <a:spcPct val="100000"/>
              </a:lnSpc>
              <a:buFont typeface="Wingdings"/>
              <a:buChar char=""/>
              <a:tabLst>
                <a:tab pos="942340" algn="l"/>
              </a:tabLst>
            </a:pPr>
            <a:r>
              <a:rPr dirty="0" sz="1600" spc="-15">
                <a:latin typeface="Carlito"/>
                <a:cs typeface="Carlito"/>
              </a:rPr>
              <a:t>Percentage </a:t>
            </a:r>
            <a:r>
              <a:rPr dirty="0" sz="1600" spc="-5">
                <a:latin typeface="Carlito"/>
                <a:cs typeface="Carlito"/>
              </a:rPr>
              <a:t>of change in </a:t>
            </a:r>
            <a:r>
              <a:rPr dirty="0" sz="1600" spc="-10">
                <a:latin typeface="Carlito"/>
                <a:cs typeface="Carlito"/>
              </a:rPr>
              <a:t>product count </a:t>
            </a:r>
            <a:r>
              <a:rPr dirty="0" sz="1600" spc="-15">
                <a:latin typeface="Carlito"/>
                <a:cs typeface="Carlito"/>
              </a:rPr>
              <a:t>from </a:t>
            </a:r>
            <a:r>
              <a:rPr dirty="0" sz="1600" spc="-10">
                <a:latin typeface="Carlito"/>
                <a:cs typeface="Carlito"/>
              </a:rPr>
              <a:t>2020  to 2021 </a:t>
            </a:r>
            <a:r>
              <a:rPr dirty="0" sz="1600" spc="-5">
                <a:latin typeface="Carlito"/>
                <a:cs typeface="Carlito"/>
              </a:rPr>
              <a:t>had </a:t>
            </a:r>
            <a:r>
              <a:rPr dirty="0" sz="1600" spc="-15">
                <a:latin typeface="Carlito"/>
                <a:cs typeface="Carlito"/>
              </a:rPr>
              <a:t>skyrocketed </a:t>
            </a:r>
            <a:r>
              <a:rPr dirty="0" sz="1600" spc="-10">
                <a:latin typeface="Carlito"/>
                <a:cs typeface="Carlito"/>
              </a:rPr>
              <a:t>by </a:t>
            </a:r>
            <a:r>
              <a:rPr dirty="0" sz="1600" spc="-5">
                <a:latin typeface="Arial Black"/>
                <a:cs typeface="Arial Black"/>
              </a:rPr>
              <a:t>214% </a:t>
            </a:r>
            <a:r>
              <a:rPr dirty="0" sz="1600" spc="-5">
                <a:latin typeface="Carlito"/>
                <a:cs typeface="Carlito"/>
              </a:rPr>
              <a:t>in </a:t>
            </a:r>
            <a:r>
              <a:rPr dirty="0" sz="1600" spc="-10" b="1">
                <a:latin typeface="Carlito"/>
                <a:cs typeface="Carlito"/>
              </a:rPr>
              <a:t>desktop  </a:t>
            </a:r>
            <a:r>
              <a:rPr dirty="0" sz="1600" spc="-5" b="1">
                <a:latin typeface="Carlito"/>
                <a:cs typeface="Carlito"/>
              </a:rPr>
              <a:t>segment</a:t>
            </a:r>
            <a:endParaRPr sz="1600">
              <a:latin typeface="Carlito"/>
              <a:cs typeface="Carlito"/>
            </a:endParaRPr>
          </a:p>
          <a:p>
            <a:pPr algn="just" marL="941705" marR="56515" indent="-287020">
              <a:lnSpc>
                <a:spcPct val="100000"/>
              </a:lnSpc>
              <a:buFont typeface="Wingdings"/>
              <a:buChar char=""/>
              <a:tabLst>
                <a:tab pos="942340" algn="l"/>
              </a:tabLst>
            </a:pPr>
            <a:r>
              <a:rPr dirty="0" sz="1600" spc="-5" b="1">
                <a:latin typeface="Carlito"/>
                <a:cs typeface="Carlito"/>
              </a:rPr>
              <a:t>N &amp; S </a:t>
            </a:r>
            <a:r>
              <a:rPr dirty="0" sz="1600" spc="-10" b="1">
                <a:latin typeface="Carlito"/>
                <a:cs typeface="Carlito"/>
              </a:rPr>
              <a:t>division</a:t>
            </a:r>
            <a:r>
              <a:rPr dirty="0" sz="1600" spc="-10">
                <a:latin typeface="Carlito"/>
                <a:cs typeface="Carlito"/>
              </a:rPr>
              <a:t>(Networking </a:t>
            </a:r>
            <a:r>
              <a:rPr dirty="0" sz="1600" spc="-5">
                <a:latin typeface="Carlito"/>
                <a:cs typeface="Carlito"/>
              </a:rPr>
              <a:t>and </a:t>
            </a:r>
            <a:r>
              <a:rPr dirty="0" sz="1600" spc="-15">
                <a:latin typeface="Carlito"/>
                <a:cs typeface="Carlito"/>
              </a:rPr>
              <a:t>Storage </a:t>
            </a:r>
            <a:r>
              <a:rPr dirty="0" sz="1600" spc="-5">
                <a:latin typeface="Carlito"/>
                <a:cs typeface="Carlito"/>
              </a:rPr>
              <a:t>segments)  had the least </a:t>
            </a:r>
            <a:r>
              <a:rPr dirty="0" sz="1600" spc="-10">
                <a:latin typeface="Carlito"/>
                <a:cs typeface="Carlito"/>
              </a:rPr>
              <a:t>increase(</a:t>
            </a:r>
            <a:r>
              <a:rPr dirty="0" sz="1600" spc="-10">
                <a:latin typeface="Arial Black"/>
                <a:cs typeface="Arial Black"/>
              </a:rPr>
              <a:t>8</a:t>
            </a:r>
            <a:r>
              <a:rPr dirty="0" sz="1600" spc="-10">
                <a:latin typeface="Carlito"/>
                <a:cs typeface="Carlito"/>
              </a:rPr>
              <a:t>) </a:t>
            </a:r>
            <a:r>
              <a:rPr dirty="0" sz="1600" spc="-5">
                <a:latin typeface="Carlito"/>
                <a:cs typeface="Carlito"/>
              </a:rPr>
              <a:t>in </a:t>
            </a:r>
            <a:r>
              <a:rPr dirty="0" sz="1600" spc="-10">
                <a:latin typeface="Carlito"/>
                <a:cs typeface="Carlito"/>
              </a:rPr>
              <a:t>products </a:t>
            </a:r>
            <a:r>
              <a:rPr dirty="0" sz="1600" spc="-15">
                <a:latin typeface="Carlito"/>
                <a:cs typeface="Carlito"/>
              </a:rPr>
              <a:t>from </a:t>
            </a:r>
            <a:r>
              <a:rPr dirty="0" sz="1600" spc="-10">
                <a:latin typeface="Carlito"/>
                <a:cs typeface="Carlito"/>
              </a:rPr>
              <a:t>2020 to  2021.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94211" y="6426504"/>
            <a:ext cx="1809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14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161" y="151638"/>
            <a:ext cx="63627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REQ.</a:t>
            </a:r>
            <a:r>
              <a:rPr dirty="0" spc="-8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783" y="697738"/>
            <a:ext cx="8223884" cy="1127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5290">
              <a:lnSpc>
                <a:spcPts val="2145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Get the products </a:t>
            </a:r>
            <a:r>
              <a:rPr dirty="0" sz="1800" spc="-5" b="1">
                <a:latin typeface="Arial"/>
                <a:cs typeface="Arial"/>
              </a:rPr>
              <a:t>that </a:t>
            </a:r>
            <a:r>
              <a:rPr dirty="0" sz="1800" spc="-15" b="1">
                <a:latin typeface="Arial"/>
                <a:cs typeface="Arial"/>
              </a:rPr>
              <a:t>have </a:t>
            </a:r>
            <a:r>
              <a:rPr dirty="0" sz="1800" b="1">
                <a:latin typeface="Arial"/>
                <a:cs typeface="Arial"/>
              </a:rPr>
              <a:t>the highest and lowest </a:t>
            </a:r>
            <a:r>
              <a:rPr dirty="0" sz="1800" spc="-5" b="1">
                <a:latin typeface="Arial"/>
                <a:cs typeface="Arial"/>
              </a:rPr>
              <a:t>manufacturing</a:t>
            </a:r>
            <a:r>
              <a:rPr dirty="0" sz="1800" spc="2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costs.</a:t>
            </a:r>
            <a:endParaRPr sz="1800">
              <a:latin typeface="Arial"/>
              <a:cs typeface="Arial"/>
            </a:endParaRPr>
          </a:p>
          <a:p>
            <a:pPr marL="415290">
              <a:lnSpc>
                <a:spcPts val="1664"/>
              </a:lnSpc>
            </a:pPr>
            <a:r>
              <a:rPr dirty="0" sz="1400" spc="-5">
                <a:latin typeface="Arial"/>
                <a:cs typeface="Arial"/>
              </a:rPr>
              <a:t>(The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final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output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should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contain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these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fields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--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product_code,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product,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manufacturing_cost)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800" spc="-10" b="1">
                <a:latin typeface="Carlito"/>
                <a:cs typeface="Carlito"/>
              </a:rPr>
              <a:t>SOLUTION</a:t>
            </a:r>
            <a:r>
              <a:rPr dirty="0" sz="1800" spc="5" b="1">
                <a:latin typeface="Carlito"/>
                <a:cs typeface="Carlito"/>
              </a:rPr>
              <a:t> </a:t>
            </a:r>
            <a:r>
              <a:rPr dirty="0" sz="1800" b="1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1959" y="2023872"/>
            <a:ext cx="11378565" cy="1264920"/>
            <a:chOff x="441959" y="2023872"/>
            <a:chExt cx="11378565" cy="1264920"/>
          </a:xfrm>
        </p:grpSpPr>
        <p:sp>
          <p:nvSpPr>
            <p:cNvPr id="5" name="object 5"/>
            <p:cNvSpPr/>
            <p:nvPr/>
          </p:nvSpPr>
          <p:spPr>
            <a:xfrm>
              <a:off x="441959" y="2093976"/>
              <a:ext cx="5556504" cy="11551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60831" y="2170176"/>
              <a:ext cx="5323332" cy="10073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11390" y="2528510"/>
              <a:ext cx="445770" cy="306705"/>
            </a:xfrm>
            <a:custGeom>
              <a:avLst/>
              <a:gdLst/>
              <a:ahLst/>
              <a:cxnLst/>
              <a:rect l="l" t="t" r="r" b="b"/>
              <a:pathLst>
                <a:path w="445770" h="306705">
                  <a:moveTo>
                    <a:pt x="276040" y="0"/>
                  </a:moveTo>
                  <a:lnTo>
                    <a:pt x="279977" y="68674"/>
                  </a:lnTo>
                  <a:lnTo>
                    <a:pt x="130837" y="112660"/>
                  </a:lnTo>
                  <a:lnTo>
                    <a:pt x="46305" y="193543"/>
                  </a:lnTo>
                  <a:lnTo>
                    <a:pt x="8615" y="271371"/>
                  </a:lnTo>
                  <a:lnTo>
                    <a:pt x="0" y="306192"/>
                  </a:lnTo>
                  <a:lnTo>
                    <a:pt x="52917" y="235704"/>
                  </a:lnTo>
                  <a:lnTo>
                    <a:pt x="100336" y="198196"/>
                  </a:lnTo>
                  <a:lnTo>
                    <a:pt x="169058" y="181060"/>
                  </a:lnTo>
                  <a:lnTo>
                    <a:pt x="285884" y="171685"/>
                  </a:lnTo>
                  <a:lnTo>
                    <a:pt x="289541" y="235454"/>
                  </a:lnTo>
                  <a:lnTo>
                    <a:pt x="445618" y="108390"/>
                  </a:lnTo>
                  <a:lnTo>
                    <a:pt x="27604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11390" y="2528510"/>
              <a:ext cx="445770" cy="306705"/>
            </a:xfrm>
            <a:custGeom>
              <a:avLst/>
              <a:gdLst/>
              <a:ahLst/>
              <a:cxnLst/>
              <a:rect l="l" t="t" r="r" b="b"/>
              <a:pathLst>
                <a:path w="445770" h="306705">
                  <a:moveTo>
                    <a:pt x="445618" y="108390"/>
                  </a:moveTo>
                  <a:lnTo>
                    <a:pt x="276040" y="0"/>
                  </a:lnTo>
                  <a:lnTo>
                    <a:pt x="279977" y="68674"/>
                  </a:lnTo>
                  <a:lnTo>
                    <a:pt x="130837" y="112660"/>
                  </a:lnTo>
                  <a:lnTo>
                    <a:pt x="46305" y="193543"/>
                  </a:lnTo>
                  <a:lnTo>
                    <a:pt x="8615" y="271371"/>
                  </a:lnTo>
                  <a:lnTo>
                    <a:pt x="0" y="306192"/>
                  </a:lnTo>
                  <a:lnTo>
                    <a:pt x="52917" y="235704"/>
                  </a:lnTo>
                  <a:lnTo>
                    <a:pt x="100336" y="198196"/>
                  </a:lnTo>
                  <a:lnTo>
                    <a:pt x="169058" y="181060"/>
                  </a:lnTo>
                  <a:lnTo>
                    <a:pt x="285884" y="171685"/>
                  </a:lnTo>
                  <a:lnTo>
                    <a:pt x="289541" y="235454"/>
                  </a:lnTo>
                  <a:lnTo>
                    <a:pt x="445618" y="108390"/>
                  </a:lnTo>
                </a:path>
              </a:pathLst>
            </a:custGeom>
            <a:ln w="6027">
              <a:solidFill>
                <a:srgbClr val="843B0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937504" y="2418575"/>
              <a:ext cx="581405" cy="5082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478524" y="2023872"/>
              <a:ext cx="5341620" cy="12649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595871" y="2100072"/>
              <a:ext cx="5111496" cy="11170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95783" y="3722623"/>
            <a:ext cx="10654030" cy="1797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rlito"/>
                <a:cs typeface="Carlito"/>
              </a:rPr>
              <a:t>INSIGHTS: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rlito"/>
              <a:cs typeface="Carlito"/>
            </a:endParaRPr>
          </a:p>
          <a:p>
            <a:pPr marL="1117600" indent="-287020">
              <a:lnSpc>
                <a:spcPct val="100000"/>
              </a:lnSpc>
              <a:buFont typeface="Wingdings"/>
              <a:buChar char=""/>
              <a:tabLst>
                <a:tab pos="1118235" algn="l"/>
              </a:tabLst>
            </a:pP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0">
                <a:latin typeface="Carlito"/>
                <a:cs typeface="Carlito"/>
              </a:rPr>
              <a:t>personal desktop </a:t>
            </a:r>
            <a:r>
              <a:rPr dirty="0" sz="1600" spc="-110" b="1">
                <a:latin typeface="Arial"/>
                <a:cs typeface="Arial"/>
              </a:rPr>
              <a:t>“ </a:t>
            </a:r>
            <a:r>
              <a:rPr dirty="0" sz="1600" spc="-180" b="1">
                <a:latin typeface="Arial"/>
                <a:cs typeface="Arial"/>
              </a:rPr>
              <a:t>AQ </a:t>
            </a:r>
            <a:r>
              <a:rPr dirty="0" sz="1600" spc="-140" b="1">
                <a:latin typeface="Arial"/>
                <a:cs typeface="Arial"/>
              </a:rPr>
              <a:t>HOME </a:t>
            </a:r>
            <a:r>
              <a:rPr dirty="0" sz="1600" spc="-95" b="1">
                <a:latin typeface="Arial"/>
                <a:cs typeface="Arial"/>
              </a:rPr>
              <a:t>Allin1 </a:t>
            </a:r>
            <a:r>
              <a:rPr dirty="0" sz="1600" spc="-150" b="1">
                <a:latin typeface="Arial"/>
                <a:cs typeface="Arial"/>
              </a:rPr>
              <a:t>Gen </a:t>
            </a:r>
            <a:r>
              <a:rPr dirty="0" sz="1600" spc="-85" b="1">
                <a:latin typeface="Arial"/>
                <a:cs typeface="Arial"/>
              </a:rPr>
              <a:t>2 </a:t>
            </a:r>
            <a:r>
              <a:rPr dirty="0" sz="1600" spc="-110" b="1">
                <a:latin typeface="Arial"/>
                <a:cs typeface="Arial"/>
              </a:rPr>
              <a:t>” </a:t>
            </a:r>
            <a:r>
              <a:rPr dirty="0" sz="1600" spc="-120">
                <a:latin typeface="Arial"/>
                <a:cs typeface="Arial"/>
              </a:rPr>
              <a:t>has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 spc="-65">
                <a:latin typeface="Arial"/>
                <a:cs typeface="Arial"/>
              </a:rPr>
              <a:t>highest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 spc="-90">
                <a:latin typeface="Arial"/>
                <a:cs typeface="Arial"/>
              </a:rPr>
              <a:t>mouse </a:t>
            </a:r>
            <a:r>
              <a:rPr dirty="0" sz="1600" spc="135">
                <a:latin typeface="Arial"/>
                <a:cs typeface="Arial"/>
              </a:rPr>
              <a:t>“ </a:t>
            </a:r>
            <a:r>
              <a:rPr dirty="0" sz="1600" spc="-15" b="1">
                <a:latin typeface="Carlito"/>
                <a:cs typeface="Carlito"/>
              </a:rPr>
              <a:t>AQ </a:t>
            </a:r>
            <a:r>
              <a:rPr dirty="0" sz="1600" spc="-10" b="1">
                <a:latin typeface="Carlito"/>
                <a:cs typeface="Carlito"/>
              </a:rPr>
              <a:t>Master wired </a:t>
            </a:r>
            <a:r>
              <a:rPr dirty="0" sz="1600" spc="-5" b="1">
                <a:latin typeface="Carlito"/>
                <a:cs typeface="Carlito"/>
              </a:rPr>
              <a:t>x1 Ms </a:t>
            </a:r>
            <a:r>
              <a:rPr dirty="0" sz="1600" spc="135">
                <a:latin typeface="Arial"/>
                <a:cs typeface="Arial"/>
              </a:rPr>
              <a:t>” </a:t>
            </a:r>
            <a:r>
              <a:rPr dirty="0" sz="1600" spc="-120">
                <a:latin typeface="Arial"/>
                <a:cs typeface="Arial"/>
              </a:rPr>
              <a:t>has</a:t>
            </a:r>
            <a:r>
              <a:rPr dirty="0" sz="1600" spc="-33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  <a:p>
            <a:pPr marL="1117600">
              <a:lnSpc>
                <a:spcPct val="100000"/>
              </a:lnSpc>
            </a:pPr>
            <a:r>
              <a:rPr dirty="0" sz="1600" spc="-10">
                <a:latin typeface="Carlito"/>
                <a:cs typeface="Carlito"/>
              </a:rPr>
              <a:t>lowest </a:t>
            </a:r>
            <a:r>
              <a:rPr dirty="0" sz="1600" spc="-5">
                <a:latin typeface="Carlito"/>
                <a:cs typeface="Carlito"/>
              </a:rPr>
              <a:t>manufacturing</a:t>
            </a:r>
            <a:r>
              <a:rPr dirty="0" sz="1600" spc="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costs</a:t>
            </a:r>
            <a:endParaRPr sz="1600">
              <a:latin typeface="Carlito"/>
              <a:cs typeface="Carlito"/>
            </a:endParaRPr>
          </a:p>
          <a:p>
            <a:pPr marL="1117600" indent="-287020">
              <a:lnSpc>
                <a:spcPct val="100000"/>
              </a:lnSpc>
              <a:buFont typeface="Wingdings"/>
              <a:buChar char=""/>
              <a:tabLst>
                <a:tab pos="1118235" algn="l"/>
              </a:tabLst>
            </a:pPr>
            <a:r>
              <a:rPr dirty="0" sz="1600" spc="-10">
                <a:latin typeface="Carlito"/>
                <a:cs typeface="Carlito"/>
              </a:rPr>
              <a:t>Determining manufacturing costs </a:t>
            </a:r>
            <a:r>
              <a:rPr dirty="0" sz="1600" spc="-110">
                <a:latin typeface="Arial"/>
                <a:cs typeface="Arial"/>
              </a:rPr>
              <a:t>can </a:t>
            </a:r>
            <a:r>
              <a:rPr dirty="0" sz="1600" spc="-55">
                <a:latin typeface="Arial"/>
                <a:cs typeface="Arial"/>
              </a:rPr>
              <a:t>help </a:t>
            </a:r>
            <a:r>
              <a:rPr dirty="0" sz="1600" spc="-50">
                <a:latin typeface="Arial"/>
                <a:cs typeface="Arial"/>
              </a:rPr>
              <a:t>manufacturer </a:t>
            </a:r>
            <a:r>
              <a:rPr dirty="0" sz="1600" spc="15">
                <a:latin typeface="Arial"/>
                <a:cs typeface="Arial"/>
              </a:rPr>
              <a:t>to </a:t>
            </a:r>
            <a:r>
              <a:rPr dirty="0" sz="1600" spc="-40">
                <a:latin typeface="Arial"/>
                <a:cs typeface="Arial"/>
              </a:rPr>
              <a:t>quote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55">
                <a:latin typeface="Arial"/>
                <a:cs typeface="Arial"/>
              </a:rPr>
              <a:t>price </a:t>
            </a:r>
            <a:r>
              <a:rPr dirty="0" sz="1600" spc="-10">
                <a:latin typeface="Arial"/>
                <a:cs typeface="Arial"/>
              </a:rPr>
              <a:t>their </a:t>
            </a:r>
            <a:r>
              <a:rPr dirty="0" sz="1600" spc="-60">
                <a:latin typeface="Arial"/>
                <a:cs typeface="Arial"/>
              </a:rPr>
              <a:t>products </a:t>
            </a:r>
            <a:r>
              <a:rPr dirty="0" sz="1600" spc="-55">
                <a:latin typeface="Arial"/>
                <a:cs typeface="Arial"/>
              </a:rPr>
              <a:t>most </a:t>
            </a:r>
            <a:r>
              <a:rPr dirty="0" sz="1600" spc="-40">
                <a:latin typeface="Arial"/>
                <a:cs typeface="Arial"/>
              </a:rPr>
              <a:t>profitably.</a:t>
            </a:r>
            <a:r>
              <a:rPr dirty="0" sz="1600" spc="-210">
                <a:latin typeface="Arial"/>
                <a:cs typeface="Arial"/>
              </a:rPr>
              <a:t> </a:t>
            </a:r>
            <a:r>
              <a:rPr dirty="0" sz="1600" spc="-70">
                <a:latin typeface="Arial"/>
                <a:cs typeface="Arial"/>
              </a:rPr>
              <a:t>AtliQ’s</a:t>
            </a:r>
            <a:endParaRPr sz="1600">
              <a:latin typeface="Arial"/>
              <a:cs typeface="Arial"/>
            </a:endParaRPr>
          </a:p>
          <a:p>
            <a:pPr marL="1117600">
              <a:lnSpc>
                <a:spcPct val="100000"/>
              </a:lnSpc>
            </a:pPr>
            <a:r>
              <a:rPr dirty="0" sz="1600" spc="-10">
                <a:latin typeface="Carlito"/>
                <a:cs typeface="Carlito"/>
              </a:rPr>
              <a:t>product developer can re-evaluate AQ HOME </a:t>
            </a:r>
            <a:r>
              <a:rPr dirty="0" sz="1600" spc="-5">
                <a:latin typeface="Carlito"/>
                <a:cs typeface="Carlito"/>
              </a:rPr>
              <a:t>Allin1 Gen 2 </a:t>
            </a:r>
            <a:r>
              <a:rPr dirty="0" sz="1600" spc="-10">
                <a:latin typeface="Carlito"/>
                <a:cs typeface="Carlito"/>
              </a:rPr>
              <a:t>to reduce manufacturing</a:t>
            </a:r>
            <a:r>
              <a:rPr dirty="0" sz="1600" spc="140">
                <a:latin typeface="Carlito"/>
                <a:cs typeface="Carlito"/>
              </a:rPr>
              <a:t> </a:t>
            </a:r>
            <a:r>
              <a:rPr dirty="0" sz="1600" spc="-15">
                <a:latin typeface="Carlito"/>
                <a:cs typeface="Carlito"/>
              </a:rPr>
              <a:t>cost</a:t>
            </a:r>
            <a:endParaRPr sz="1600">
              <a:latin typeface="Carlito"/>
              <a:cs typeface="Carlito"/>
            </a:endParaRPr>
          </a:p>
          <a:p>
            <a:pPr marL="1106805">
              <a:lnSpc>
                <a:spcPct val="100000"/>
              </a:lnSpc>
              <a:spcBef>
                <a:spcPts val="15"/>
              </a:spcBef>
            </a:pPr>
            <a:r>
              <a:rPr dirty="0" sz="1600" spc="-25">
                <a:latin typeface="Carlito"/>
                <a:cs typeface="Carlito"/>
              </a:rPr>
              <a:t>(</a:t>
            </a:r>
            <a:r>
              <a:rPr dirty="0" sz="1600" spc="-25" b="1">
                <a:latin typeface="Arial"/>
                <a:cs typeface="Arial"/>
              </a:rPr>
              <a:t>labor, </a:t>
            </a:r>
            <a:r>
              <a:rPr dirty="0" sz="1600" spc="5" b="1">
                <a:latin typeface="Arial"/>
                <a:cs typeface="Arial"/>
              </a:rPr>
              <a:t>material, </a:t>
            </a:r>
            <a:r>
              <a:rPr dirty="0" sz="1600" spc="-30" b="1">
                <a:latin typeface="Arial"/>
                <a:cs typeface="Arial"/>
              </a:rPr>
              <a:t>energy, </a:t>
            </a:r>
            <a:r>
              <a:rPr dirty="0" sz="1600" spc="-15" b="1">
                <a:latin typeface="Arial"/>
                <a:cs typeface="Arial"/>
              </a:rPr>
              <a:t>and machinery </a:t>
            </a:r>
            <a:r>
              <a:rPr dirty="0" sz="1600" spc="-65" b="1">
                <a:latin typeface="Arial"/>
                <a:cs typeface="Arial"/>
              </a:rPr>
              <a:t>costs</a:t>
            </a:r>
            <a:r>
              <a:rPr dirty="0" sz="1600" spc="-65">
                <a:latin typeface="UKIJ CJK"/>
                <a:cs typeface="UKIJ CJK"/>
              </a:rPr>
              <a:t>) </a:t>
            </a:r>
            <a:r>
              <a:rPr dirty="0" sz="1600" spc="-5">
                <a:latin typeface="Carlito"/>
                <a:cs typeface="Carlito"/>
              </a:rPr>
              <a:t>while </a:t>
            </a:r>
            <a:r>
              <a:rPr dirty="0" sz="1600" spc="-10">
                <a:latin typeface="Carlito"/>
                <a:cs typeface="Carlito"/>
              </a:rPr>
              <a:t>still maintaining </a:t>
            </a:r>
            <a:r>
              <a:rPr dirty="0" sz="1600" spc="-5">
                <a:latin typeface="Carlito"/>
                <a:cs typeface="Carlito"/>
              </a:rPr>
              <a:t>quality and</a:t>
            </a:r>
            <a:r>
              <a:rPr dirty="0" sz="1600" spc="-10">
                <a:latin typeface="Carlito"/>
                <a:cs typeface="Carlito"/>
              </a:rPr>
              <a:t> performance.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731011"/>
            <a:ext cx="9194165" cy="783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Generate a report </a:t>
            </a:r>
            <a:r>
              <a:rPr dirty="0" sz="1800" spc="5" b="1">
                <a:latin typeface="Arial"/>
                <a:cs typeface="Arial"/>
              </a:rPr>
              <a:t>which </a:t>
            </a:r>
            <a:r>
              <a:rPr dirty="0" sz="1800" b="1">
                <a:latin typeface="Arial"/>
                <a:cs typeface="Arial"/>
              </a:rPr>
              <a:t>contains the top </a:t>
            </a:r>
            <a:r>
              <a:rPr dirty="0" sz="1800" spc="-5" b="1">
                <a:latin typeface="Arial"/>
                <a:cs typeface="Arial"/>
              </a:rPr>
              <a:t>5 customers </a:t>
            </a:r>
            <a:r>
              <a:rPr dirty="0" sz="1800" spc="15" b="1">
                <a:latin typeface="Arial"/>
                <a:cs typeface="Arial"/>
              </a:rPr>
              <a:t>who </a:t>
            </a:r>
            <a:r>
              <a:rPr dirty="0" sz="1800" spc="-10" b="1">
                <a:latin typeface="Arial"/>
                <a:cs typeface="Arial"/>
              </a:rPr>
              <a:t>received </a:t>
            </a:r>
            <a:r>
              <a:rPr dirty="0" sz="1800" b="1">
                <a:latin typeface="Arial"/>
                <a:cs typeface="Arial"/>
              </a:rPr>
              <a:t>an </a:t>
            </a:r>
            <a:r>
              <a:rPr dirty="0" sz="1800" spc="-10" b="1">
                <a:latin typeface="Arial"/>
                <a:cs typeface="Arial"/>
              </a:rPr>
              <a:t>average </a:t>
            </a:r>
            <a:r>
              <a:rPr dirty="0" sz="1800" b="1">
                <a:latin typeface="Arial"/>
                <a:cs typeface="Arial"/>
              </a:rPr>
              <a:t>high  </a:t>
            </a:r>
            <a:r>
              <a:rPr dirty="0" sz="1800" spc="-5" b="1">
                <a:latin typeface="Arial"/>
                <a:cs typeface="Arial"/>
              </a:rPr>
              <a:t>pre_invoice_discount_pct </a:t>
            </a:r>
            <a:r>
              <a:rPr dirty="0" sz="1800" b="1">
                <a:latin typeface="Arial"/>
                <a:cs typeface="Arial"/>
              </a:rPr>
              <a:t>for the </a:t>
            </a:r>
            <a:r>
              <a:rPr dirty="0" sz="1800" spc="-5" b="1">
                <a:latin typeface="Arial"/>
                <a:cs typeface="Arial"/>
              </a:rPr>
              <a:t>fiscal </a:t>
            </a:r>
            <a:r>
              <a:rPr dirty="0" sz="1800" spc="-10" b="1">
                <a:latin typeface="Arial"/>
                <a:cs typeface="Arial"/>
              </a:rPr>
              <a:t>year </a:t>
            </a:r>
            <a:r>
              <a:rPr dirty="0" sz="1800" spc="-5" b="1">
                <a:latin typeface="Arial"/>
                <a:cs typeface="Arial"/>
              </a:rPr>
              <a:t>2021 </a:t>
            </a:r>
            <a:r>
              <a:rPr dirty="0" sz="1800" b="1">
                <a:latin typeface="Arial"/>
                <a:cs typeface="Arial"/>
              </a:rPr>
              <a:t>and in the Indian</a:t>
            </a:r>
            <a:r>
              <a:rPr dirty="0" sz="1800" spc="5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market.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</a:pPr>
            <a:r>
              <a:rPr dirty="0" sz="1400" spc="-5">
                <a:latin typeface="Arial"/>
                <a:cs typeface="Arial"/>
              </a:rPr>
              <a:t>(The </a:t>
            </a:r>
            <a:r>
              <a:rPr dirty="0" sz="1400">
                <a:latin typeface="Arial"/>
                <a:cs typeface="Arial"/>
              </a:rPr>
              <a:t>final output contains these fields -- </a:t>
            </a:r>
            <a:r>
              <a:rPr dirty="0" sz="1400" spc="-5">
                <a:latin typeface="Arial"/>
                <a:cs typeface="Arial"/>
              </a:rPr>
              <a:t>customer_code, </a:t>
            </a:r>
            <a:r>
              <a:rPr dirty="0" sz="1400" spc="-10">
                <a:latin typeface="Arial"/>
                <a:cs typeface="Arial"/>
              </a:rPr>
              <a:t>customer,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average_discount_percentage)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335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REQ.</a:t>
            </a:r>
            <a:r>
              <a:rPr dirty="0" spc="-80"/>
              <a:t> </a:t>
            </a:r>
            <a:r>
              <a:rPr dirty="0"/>
              <a:t>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444" y="2157729"/>
            <a:ext cx="1122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rlito"/>
                <a:cs typeface="Carlito"/>
              </a:rPr>
              <a:t>SOLUTION</a:t>
            </a:r>
            <a:r>
              <a:rPr dirty="0" sz="1800" spc="-65" b="1">
                <a:latin typeface="Carlito"/>
                <a:cs typeface="Carlito"/>
              </a:rPr>
              <a:t> </a:t>
            </a:r>
            <a:r>
              <a:rPr dirty="0" sz="1800" b="1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94232" y="2168651"/>
            <a:ext cx="11052175" cy="3877310"/>
            <a:chOff x="1094232" y="2168651"/>
            <a:chExt cx="11052175" cy="3877310"/>
          </a:xfrm>
        </p:grpSpPr>
        <p:sp>
          <p:nvSpPr>
            <p:cNvPr id="6" name="object 6"/>
            <p:cNvSpPr/>
            <p:nvPr/>
          </p:nvSpPr>
          <p:spPr>
            <a:xfrm>
              <a:off x="1094232" y="2444495"/>
              <a:ext cx="5111496" cy="1740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08532" y="2525267"/>
              <a:ext cx="4887468" cy="15834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305338" y="3463348"/>
              <a:ext cx="642620" cy="340360"/>
            </a:xfrm>
            <a:custGeom>
              <a:avLst/>
              <a:gdLst/>
              <a:ahLst/>
              <a:cxnLst/>
              <a:rect l="l" t="t" r="r" b="b"/>
              <a:pathLst>
                <a:path w="642620" h="340360">
                  <a:moveTo>
                    <a:pt x="542963" y="0"/>
                  </a:moveTo>
                  <a:lnTo>
                    <a:pt x="542963" y="80689"/>
                  </a:lnTo>
                  <a:lnTo>
                    <a:pt x="262486" y="122186"/>
                  </a:lnTo>
                  <a:lnTo>
                    <a:pt x="97580" y="211232"/>
                  </a:lnTo>
                  <a:lnTo>
                    <a:pt x="19624" y="299846"/>
                  </a:lnTo>
                  <a:lnTo>
                    <a:pt x="0" y="340047"/>
                  </a:lnTo>
                  <a:lnTo>
                    <a:pt x="105337" y="261051"/>
                  </a:lnTo>
                  <a:lnTo>
                    <a:pt x="197009" y="220310"/>
                  </a:lnTo>
                  <a:lnTo>
                    <a:pt x="325916" y="204856"/>
                  </a:lnTo>
                  <a:lnTo>
                    <a:pt x="350338" y="204504"/>
                  </a:lnTo>
                  <a:lnTo>
                    <a:pt x="642113" y="45395"/>
                  </a:lnTo>
                  <a:lnTo>
                    <a:pt x="542963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305338" y="3463348"/>
              <a:ext cx="642620" cy="340360"/>
            </a:xfrm>
            <a:custGeom>
              <a:avLst/>
              <a:gdLst/>
              <a:ahLst/>
              <a:cxnLst/>
              <a:rect l="l" t="t" r="r" b="b"/>
              <a:pathLst>
                <a:path w="642620" h="340360">
                  <a:moveTo>
                    <a:pt x="642113" y="45395"/>
                  </a:moveTo>
                  <a:lnTo>
                    <a:pt x="542963" y="0"/>
                  </a:lnTo>
                  <a:lnTo>
                    <a:pt x="542963" y="80689"/>
                  </a:lnTo>
                  <a:lnTo>
                    <a:pt x="262486" y="122186"/>
                  </a:lnTo>
                  <a:lnTo>
                    <a:pt x="97580" y="211232"/>
                  </a:lnTo>
                  <a:lnTo>
                    <a:pt x="19624" y="299846"/>
                  </a:lnTo>
                  <a:lnTo>
                    <a:pt x="0" y="340047"/>
                  </a:lnTo>
                  <a:lnTo>
                    <a:pt x="105337" y="261051"/>
                  </a:lnTo>
                  <a:lnTo>
                    <a:pt x="197009" y="220310"/>
                  </a:lnTo>
                  <a:lnTo>
                    <a:pt x="325916" y="204856"/>
                  </a:lnTo>
                  <a:lnTo>
                    <a:pt x="350338" y="204504"/>
                  </a:lnTo>
                </a:path>
              </a:pathLst>
            </a:custGeom>
            <a:ln w="7950">
              <a:solidFill>
                <a:srgbClr val="843B0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211823" y="3348227"/>
              <a:ext cx="1026414" cy="5600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81672" y="2168651"/>
              <a:ext cx="4864608" cy="38770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392923" y="2270759"/>
              <a:ext cx="4646676" cy="367741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8980296" y="1909572"/>
            <a:ext cx="1536700" cy="1941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29920" y="4329810"/>
            <a:ext cx="7017384" cy="1769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rlito"/>
                <a:cs typeface="Carlito"/>
              </a:rPr>
              <a:t>INSIGHTS: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rlito"/>
              <a:cs typeface="Carlito"/>
            </a:endParaRPr>
          </a:p>
          <a:p>
            <a:pPr marL="989965" marR="73660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990600" algn="l"/>
              </a:tabLst>
            </a:pPr>
            <a:r>
              <a:rPr dirty="0" sz="1600" spc="-90">
                <a:latin typeface="Arial"/>
                <a:cs typeface="Arial"/>
              </a:rPr>
              <a:t>Among </a:t>
            </a:r>
            <a:r>
              <a:rPr dirty="0" sz="1600" spc="-70">
                <a:latin typeface="Arial"/>
                <a:cs typeface="Arial"/>
              </a:rPr>
              <a:t>AtliQ’s </a:t>
            </a:r>
            <a:r>
              <a:rPr dirty="0" sz="1600" spc="-10">
                <a:latin typeface="Arial"/>
                <a:cs typeface="Arial"/>
              </a:rPr>
              <a:t>top </a:t>
            </a:r>
            <a:r>
              <a:rPr dirty="0" sz="1600" spc="-85">
                <a:latin typeface="Arial"/>
                <a:cs typeface="Arial"/>
              </a:rPr>
              <a:t>5 </a:t>
            </a:r>
            <a:r>
              <a:rPr dirty="0" sz="1600" spc="-80">
                <a:latin typeface="Arial"/>
                <a:cs typeface="Arial"/>
              </a:rPr>
              <a:t>customers </a:t>
            </a:r>
            <a:r>
              <a:rPr dirty="0" sz="1600" spc="-45">
                <a:latin typeface="Arial"/>
                <a:cs typeface="Arial"/>
              </a:rPr>
              <a:t>getting </a:t>
            </a:r>
            <a:r>
              <a:rPr dirty="0" sz="1600" spc="-105">
                <a:latin typeface="Arial"/>
                <a:cs typeface="Arial"/>
              </a:rPr>
              <a:t>average </a:t>
            </a:r>
            <a:r>
              <a:rPr dirty="0" sz="1600" spc="-60">
                <a:latin typeface="Arial"/>
                <a:cs typeface="Arial"/>
              </a:rPr>
              <a:t>high </a:t>
            </a:r>
            <a:r>
              <a:rPr dirty="0" sz="1600" spc="-55">
                <a:latin typeface="Arial"/>
                <a:cs typeface="Arial"/>
              </a:rPr>
              <a:t>pre </a:t>
            </a:r>
            <a:r>
              <a:rPr dirty="0" sz="1600" spc="-65">
                <a:latin typeface="Arial"/>
                <a:cs typeface="Arial"/>
              </a:rPr>
              <a:t>invoice </a:t>
            </a:r>
            <a:r>
              <a:rPr dirty="0" sz="1600" spc="-60">
                <a:latin typeface="Arial"/>
                <a:cs typeface="Arial"/>
              </a:rPr>
              <a:t>discount  </a:t>
            </a:r>
            <a:r>
              <a:rPr dirty="0" sz="1600" spc="-10" b="1">
                <a:latin typeface="Carlito"/>
                <a:cs typeface="Carlito"/>
              </a:rPr>
              <a:t>exclusively </a:t>
            </a:r>
            <a:r>
              <a:rPr dirty="0" sz="1600" spc="-5">
                <a:latin typeface="Carlito"/>
                <a:cs typeface="Carlito"/>
              </a:rPr>
              <a:t>in </a:t>
            </a:r>
            <a:r>
              <a:rPr dirty="0" sz="1600" spc="-5" b="1">
                <a:latin typeface="Carlito"/>
                <a:cs typeface="Carlito"/>
              </a:rPr>
              <a:t>INDIAN </a:t>
            </a:r>
            <a:r>
              <a:rPr dirty="0" sz="1600" spc="-15" b="1">
                <a:latin typeface="Carlito"/>
                <a:cs typeface="Carlito"/>
              </a:rPr>
              <a:t>market </a:t>
            </a:r>
            <a:r>
              <a:rPr dirty="0" sz="1600" spc="-15">
                <a:latin typeface="Carlito"/>
                <a:cs typeface="Carlito"/>
              </a:rPr>
              <a:t>are </a:t>
            </a:r>
            <a:r>
              <a:rPr dirty="0" sz="1600" spc="-5">
                <a:latin typeface="Carlito"/>
                <a:cs typeface="Carlito"/>
              </a:rPr>
              <a:t>Brick &amp; </a:t>
            </a:r>
            <a:r>
              <a:rPr dirty="0" sz="1600" spc="-10">
                <a:latin typeface="Carlito"/>
                <a:cs typeface="Carlito"/>
              </a:rPr>
              <a:t>Mortar retailer </a:t>
            </a:r>
            <a:r>
              <a:rPr dirty="0" sz="1600" spc="-5" b="1">
                <a:latin typeface="Carlito"/>
                <a:cs typeface="Carlito"/>
              </a:rPr>
              <a:t>Vivek</a:t>
            </a:r>
            <a:r>
              <a:rPr dirty="0" sz="1600" spc="-5">
                <a:latin typeface="Carlito"/>
                <a:cs typeface="Carlito"/>
              </a:rPr>
              <a:t>, </a:t>
            </a:r>
            <a:r>
              <a:rPr dirty="0" sz="1600" spc="-10" b="1">
                <a:latin typeface="Carlito"/>
                <a:cs typeface="Carlito"/>
              </a:rPr>
              <a:t>Ezone  </a:t>
            </a:r>
            <a:r>
              <a:rPr dirty="0" sz="1600" spc="-5">
                <a:latin typeface="Carlito"/>
                <a:cs typeface="Carlito"/>
              </a:rPr>
              <a:t>and </a:t>
            </a:r>
            <a:r>
              <a:rPr dirty="0" sz="1600" spc="-15" b="1">
                <a:latin typeface="Carlito"/>
                <a:cs typeface="Carlito"/>
              </a:rPr>
              <a:t>Croma </a:t>
            </a:r>
            <a:r>
              <a:rPr dirty="0" sz="1600" spc="-5">
                <a:latin typeface="Carlito"/>
                <a:cs typeface="Carlito"/>
              </a:rPr>
              <a:t>and the </a:t>
            </a:r>
            <a:r>
              <a:rPr dirty="0" sz="1600">
                <a:latin typeface="Carlito"/>
                <a:cs typeface="Carlito"/>
              </a:rPr>
              <a:t>E- </a:t>
            </a:r>
            <a:r>
              <a:rPr dirty="0" sz="1600" spc="-15">
                <a:latin typeface="Carlito"/>
                <a:cs typeface="Carlito"/>
              </a:rPr>
              <a:t>commerce </a:t>
            </a:r>
            <a:r>
              <a:rPr dirty="0" sz="1600" spc="-10">
                <a:latin typeface="Carlito"/>
                <a:cs typeface="Carlito"/>
              </a:rPr>
              <a:t>retailer </a:t>
            </a:r>
            <a:r>
              <a:rPr dirty="0" sz="1600" spc="-10" b="1">
                <a:latin typeface="Carlito"/>
                <a:cs typeface="Carlito"/>
              </a:rPr>
              <a:t>Amazon,</a:t>
            </a:r>
            <a:r>
              <a:rPr dirty="0" sz="1600" spc="140" b="1">
                <a:latin typeface="Carlito"/>
                <a:cs typeface="Carlito"/>
              </a:rPr>
              <a:t> </a:t>
            </a:r>
            <a:r>
              <a:rPr dirty="0" sz="1600" spc="-10" b="1">
                <a:latin typeface="Carlito"/>
                <a:cs typeface="Carlito"/>
              </a:rPr>
              <a:t>Flipkart</a:t>
            </a:r>
            <a:endParaRPr sz="1600">
              <a:latin typeface="Carlito"/>
              <a:cs typeface="Carlito"/>
            </a:endParaRPr>
          </a:p>
          <a:p>
            <a:pPr marL="989965" marR="5080" indent="-287020">
              <a:lnSpc>
                <a:spcPct val="99100"/>
              </a:lnSpc>
              <a:spcBef>
                <a:spcPts val="15"/>
              </a:spcBef>
              <a:buFont typeface="Wingdings"/>
              <a:buChar char=""/>
              <a:tabLst>
                <a:tab pos="990600" algn="l"/>
              </a:tabLst>
            </a:pPr>
            <a:r>
              <a:rPr dirty="0" sz="1600" spc="-5">
                <a:latin typeface="Carlito"/>
                <a:cs typeface="Carlito"/>
              </a:rPr>
              <a:t>Of these, </a:t>
            </a:r>
            <a:r>
              <a:rPr dirty="0" sz="1600" spc="-10" b="1">
                <a:latin typeface="Carlito"/>
                <a:cs typeface="Carlito"/>
              </a:rPr>
              <a:t>Flipkart </a:t>
            </a:r>
            <a:r>
              <a:rPr dirty="0" sz="1600" spc="-5">
                <a:latin typeface="Carlito"/>
                <a:cs typeface="Carlito"/>
              </a:rPr>
              <a:t>is the </a:t>
            </a:r>
            <a:r>
              <a:rPr dirty="0" sz="1600" spc="-10">
                <a:latin typeface="Carlito"/>
                <a:cs typeface="Carlito"/>
              </a:rPr>
              <a:t>most valuable customer </a:t>
            </a:r>
            <a:r>
              <a:rPr dirty="0" sz="1600" spc="-5">
                <a:latin typeface="Carlito"/>
                <a:cs typeface="Carlito"/>
              </a:rPr>
              <a:t>of Indian </a:t>
            </a:r>
            <a:r>
              <a:rPr dirty="0" sz="1600" spc="-15">
                <a:latin typeface="Carlito"/>
                <a:cs typeface="Carlito"/>
              </a:rPr>
              <a:t>market </a:t>
            </a:r>
            <a:r>
              <a:rPr dirty="0" sz="1600" spc="-5">
                <a:latin typeface="Carlito"/>
                <a:cs typeface="Carlito"/>
              </a:rPr>
              <a:t>in fiscal  </a:t>
            </a:r>
            <a:r>
              <a:rPr dirty="0" sz="1600" spc="-10">
                <a:latin typeface="Carlito"/>
                <a:cs typeface="Carlito"/>
              </a:rPr>
              <a:t>year 2021 receiving </a:t>
            </a:r>
            <a:r>
              <a:rPr dirty="0" sz="1600" spc="-5">
                <a:latin typeface="Carlito"/>
                <a:cs typeface="Carlito"/>
              </a:rPr>
              <a:t>highest </a:t>
            </a:r>
            <a:r>
              <a:rPr dirty="0" sz="1600" spc="-10">
                <a:latin typeface="Carlito"/>
                <a:cs typeface="Carlito"/>
              </a:rPr>
              <a:t>pre-invoice discount </a:t>
            </a:r>
            <a:r>
              <a:rPr dirty="0" sz="1600" spc="-5">
                <a:latin typeface="Carlito"/>
                <a:cs typeface="Carlito"/>
              </a:rPr>
              <a:t>of</a:t>
            </a:r>
            <a:r>
              <a:rPr dirty="0" sz="1600" spc="105">
                <a:latin typeface="Carlito"/>
                <a:cs typeface="Carlito"/>
              </a:rPr>
              <a:t> </a:t>
            </a:r>
            <a:r>
              <a:rPr dirty="0" sz="1800" spc="-5" b="1">
                <a:latin typeface="Carlito"/>
                <a:cs typeface="Carlito"/>
              </a:rPr>
              <a:t>0.30%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404" y="731011"/>
            <a:ext cx="111645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Arial"/>
                <a:cs typeface="Arial"/>
              </a:rPr>
              <a:t>Get the </a:t>
            </a:r>
            <a:r>
              <a:rPr dirty="0" spc="-5" b="1">
                <a:latin typeface="Arial"/>
                <a:cs typeface="Arial"/>
              </a:rPr>
              <a:t>complete report </a:t>
            </a:r>
            <a:r>
              <a:rPr dirty="0" b="1">
                <a:latin typeface="Arial"/>
                <a:cs typeface="Arial"/>
              </a:rPr>
              <a:t>of the Gross </a:t>
            </a:r>
            <a:r>
              <a:rPr dirty="0" spc="-5" b="1">
                <a:latin typeface="Arial"/>
                <a:cs typeface="Arial"/>
              </a:rPr>
              <a:t>sales amount </a:t>
            </a:r>
            <a:r>
              <a:rPr dirty="0" b="1">
                <a:latin typeface="Arial"/>
                <a:cs typeface="Arial"/>
              </a:rPr>
              <a:t>for the </a:t>
            </a:r>
            <a:r>
              <a:rPr dirty="0" spc="-5" b="1">
                <a:latin typeface="Arial"/>
                <a:cs typeface="Arial"/>
              </a:rPr>
              <a:t>customer </a:t>
            </a:r>
            <a:r>
              <a:rPr dirty="0" spc="-10" b="1">
                <a:latin typeface="Arial"/>
                <a:cs typeface="Arial"/>
              </a:rPr>
              <a:t>“</a:t>
            </a:r>
            <a:r>
              <a:rPr dirty="0" u="heavy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Atliq </a:t>
            </a:r>
            <a:r>
              <a:rPr dirty="0" u="heavy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Exclusive</a:t>
            </a:r>
            <a:r>
              <a:rPr dirty="0" spc="-5" b="1">
                <a:latin typeface="Arial"/>
                <a:cs typeface="Arial"/>
              </a:rPr>
              <a:t>” </a:t>
            </a:r>
            <a:r>
              <a:rPr dirty="0" b="1">
                <a:latin typeface="Arial"/>
                <a:cs typeface="Arial"/>
              </a:rPr>
              <a:t>for </a:t>
            </a:r>
            <a:r>
              <a:rPr dirty="0" spc="-5" b="1">
                <a:latin typeface="Arial"/>
                <a:cs typeface="Arial"/>
              </a:rPr>
              <a:t>each month</a:t>
            </a:r>
            <a:r>
              <a:rPr dirty="0" spc="7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</a:pPr>
            <a:r>
              <a:rPr dirty="0" b="1">
                <a:latin typeface="Arial"/>
                <a:cs typeface="Arial"/>
              </a:rPr>
              <a:t>This </a:t>
            </a:r>
            <a:r>
              <a:rPr dirty="0" spc="-5" b="1">
                <a:latin typeface="Arial"/>
                <a:cs typeface="Arial"/>
              </a:rPr>
              <a:t>analysis </a:t>
            </a:r>
            <a:r>
              <a:rPr dirty="0" b="1">
                <a:latin typeface="Arial"/>
                <a:cs typeface="Arial"/>
              </a:rPr>
              <a:t>helps to </a:t>
            </a:r>
            <a:r>
              <a:rPr dirty="0" spc="-5" b="1">
                <a:latin typeface="Arial"/>
                <a:cs typeface="Arial"/>
              </a:rPr>
              <a:t>get </a:t>
            </a:r>
            <a:r>
              <a:rPr dirty="0" b="1">
                <a:latin typeface="Arial"/>
                <a:cs typeface="Arial"/>
              </a:rPr>
              <a:t>an idea of low and high-performing months </a:t>
            </a:r>
            <a:r>
              <a:rPr dirty="0" spc="-5" b="1">
                <a:latin typeface="Arial"/>
                <a:cs typeface="Arial"/>
              </a:rPr>
              <a:t>and take strategic</a:t>
            </a:r>
            <a:r>
              <a:rPr dirty="0" spc="5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decisions.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404" y="1275080"/>
            <a:ext cx="60604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(The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final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report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contains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these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columns: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Month,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35">
                <a:latin typeface="Arial"/>
                <a:cs typeface="Arial"/>
              </a:rPr>
              <a:t>Year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,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Gross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sales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Amount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8383" y="33908"/>
            <a:ext cx="636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REQ.</a:t>
            </a:r>
            <a:r>
              <a:rPr dirty="0" sz="1800" spc="-8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7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444" y="2157729"/>
            <a:ext cx="1122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rlito"/>
                <a:cs typeface="Carlito"/>
              </a:rPr>
              <a:t>SOLUTION</a:t>
            </a:r>
            <a:r>
              <a:rPr dirty="0" sz="1800" spc="-65" b="1">
                <a:latin typeface="Carlito"/>
                <a:cs typeface="Carlito"/>
              </a:rPr>
              <a:t> </a:t>
            </a:r>
            <a:r>
              <a:rPr dirty="0" sz="1800" b="1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47544" y="1725164"/>
            <a:ext cx="3065145" cy="5133340"/>
            <a:chOff x="2447544" y="1725164"/>
            <a:chExt cx="3065145" cy="5133340"/>
          </a:xfrm>
        </p:grpSpPr>
        <p:sp>
          <p:nvSpPr>
            <p:cNvPr id="7" name="object 7"/>
            <p:cNvSpPr/>
            <p:nvPr/>
          </p:nvSpPr>
          <p:spPr>
            <a:xfrm>
              <a:off x="2447544" y="1725164"/>
              <a:ext cx="3064763" cy="51328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42032" y="1840989"/>
              <a:ext cx="2880360" cy="50170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318247" y="2977895"/>
            <a:ext cx="4709160" cy="2862580"/>
          </a:xfrm>
          <a:prstGeom prst="rect">
            <a:avLst/>
          </a:prstGeom>
          <a:solidFill>
            <a:srgbClr val="F1F1F1"/>
          </a:solidFill>
          <a:ln w="12700">
            <a:solidFill>
              <a:srgbClr val="EC7C3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240"/>
              </a:spcBef>
            </a:pPr>
            <a:r>
              <a:rPr dirty="0" u="heavy" sz="180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Fiscal 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year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of AtliQ</a:t>
            </a:r>
            <a:r>
              <a:rPr dirty="0" u="heavy" sz="1800" spc="7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2220"/>
              </a:spcBef>
            </a:pPr>
            <a:r>
              <a:rPr dirty="0" sz="1800" spc="-5">
                <a:latin typeface="Times New Roman"/>
                <a:cs typeface="Times New Roman"/>
              </a:rPr>
              <a:t>September –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August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607695" indent="-28765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607695" algn="l"/>
                <a:tab pos="608330" algn="l"/>
              </a:tabLst>
            </a:pPr>
            <a:r>
              <a:rPr dirty="0" sz="1800" spc="-5">
                <a:latin typeface="Times New Roman"/>
                <a:cs typeface="Times New Roman"/>
              </a:rPr>
              <a:t>Fiscal </a:t>
            </a:r>
            <a:r>
              <a:rPr dirty="0" sz="1800" spc="5">
                <a:latin typeface="Times New Roman"/>
                <a:cs typeface="Times New Roman"/>
              </a:rPr>
              <a:t>year </a:t>
            </a:r>
            <a:r>
              <a:rPr dirty="0" sz="1800">
                <a:latin typeface="Times New Roman"/>
                <a:cs typeface="Times New Roman"/>
              </a:rPr>
              <a:t>2020 </a:t>
            </a:r>
            <a:r>
              <a:rPr dirty="0" sz="1800" b="1">
                <a:latin typeface="Times New Roman"/>
                <a:cs typeface="Times New Roman"/>
              </a:rPr>
              <a:t>-&gt; </a:t>
            </a:r>
            <a:r>
              <a:rPr dirty="0" sz="1800">
                <a:latin typeface="Times New Roman"/>
                <a:cs typeface="Times New Roman"/>
              </a:rPr>
              <a:t>Sept 2019- Aug</a:t>
            </a:r>
            <a:r>
              <a:rPr dirty="0" sz="1800" spc="-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2020</a:t>
            </a:r>
            <a:endParaRPr sz="1800">
              <a:latin typeface="Times New Roman"/>
              <a:cs typeface="Times New Roman"/>
            </a:endParaRPr>
          </a:p>
          <a:p>
            <a:pPr marL="605790">
              <a:lnSpc>
                <a:spcPct val="100000"/>
              </a:lnSpc>
            </a:pPr>
            <a:r>
              <a:rPr dirty="0" sz="1800" spc="-125">
                <a:latin typeface="Caslon"/>
                <a:cs typeface="Caslon"/>
              </a:rPr>
              <a:t>(</a:t>
            </a:r>
            <a:r>
              <a:rPr dirty="0" sz="1800" spc="-125" b="1">
                <a:latin typeface="Arial"/>
                <a:cs typeface="Arial"/>
              </a:rPr>
              <a:t>FY</a:t>
            </a:r>
            <a:r>
              <a:rPr dirty="0" sz="1800" spc="-100" b="1">
                <a:latin typeface="Arial"/>
                <a:cs typeface="Arial"/>
              </a:rPr>
              <a:t> </a:t>
            </a:r>
            <a:r>
              <a:rPr dirty="0" sz="1800" spc="-50" b="1">
                <a:latin typeface="Arial"/>
                <a:cs typeface="Arial"/>
              </a:rPr>
              <a:t>2020</a:t>
            </a:r>
            <a:r>
              <a:rPr dirty="0" sz="1800" spc="-50">
                <a:latin typeface="Caslon"/>
                <a:cs typeface="Caslon"/>
              </a:rPr>
              <a:t>)</a:t>
            </a:r>
            <a:endParaRPr sz="1800">
              <a:latin typeface="Caslon"/>
              <a:cs typeface="Caslon"/>
            </a:endParaRPr>
          </a:p>
          <a:p>
            <a:pPr marL="607695" indent="-287655">
              <a:lnSpc>
                <a:spcPct val="100000"/>
              </a:lnSpc>
              <a:buFont typeface="Wingdings"/>
              <a:buChar char=""/>
              <a:tabLst>
                <a:tab pos="607695" algn="l"/>
                <a:tab pos="608330" algn="l"/>
              </a:tabLst>
            </a:pPr>
            <a:r>
              <a:rPr dirty="0" sz="1800" spc="-5">
                <a:latin typeface="Times New Roman"/>
                <a:cs typeface="Times New Roman"/>
              </a:rPr>
              <a:t>Fiscal </a:t>
            </a:r>
            <a:r>
              <a:rPr dirty="0" sz="1800" spc="5">
                <a:latin typeface="Times New Roman"/>
                <a:cs typeface="Times New Roman"/>
              </a:rPr>
              <a:t>year </a:t>
            </a:r>
            <a:r>
              <a:rPr dirty="0" sz="1800">
                <a:latin typeface="Times New Roman"/>
                <a:cs typeface="Times New Roman"/>
              </a:rPr>
              <a:t>2021 </a:t>
            </a:r>
            <a:r>
              <a:rPr dirty="0" sz="1800" b="1">
                <a:latin typeface="Times New Roman"/>
                <a:cs typeface="Times New Roman"/>
              </a:rPr>
              <a:t>-&gt; </a:t>
            </a:r>
            <a:r>
              <a:rPr dirty="0" sz="1800">
                <a:latin typeface="Times New Roman"/>
                <a:cs typeface="Times New Roman"/>
              </a:rPr>
              <a:t>Sept 2020- Aug</a:t>
            </a:r>
            <a:r>
              <a:rPr dirty="0" sz="1800" spc="-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2021</a:t>
            </a:r>
            <a:endParaRPr sz="1800">
              <a:latin typeface="Times New Roman"/>
              <a:cs typeface="Times New Roman"/>
            </a:endParaRPr>
          </a:p>
          <a:p>
            <a:pPr marL="668655">
              <a:lnSpc>
                <a:spcPct val="100000"/>
              </a:lnSpc>
            </a:pPr>
            <a:r>
              <a:rPr dirty="0" sz="1800" spc="-125">
                <a:latin typeface="Caslon"/>
                <a:cs typeface="Caslon"/>
              </a:rPr>
              <a:t>(</a:t>
            </a:r>
            <a:r>
              <a:rPr dirty="0" sz="1800" spc="-125" b="1">
                <a:latin typeface="Arial"/>
                <a:cs typeface="Arial"/>
              </a:rPr>
              <a:t>FY</a:t>
            </a:r>
            <a:r>
              <a:rPr dirty="0" sz="1800" spc="-100" b="1">
                <a:latin typeface="Arial"/>
                <a:cs typeface="Arial"/>
              </a:rPr>
              <a:t> </a:t>
            </a:r>
            <a:r>
              <a:rPr dirty="0" sz="1800" spc="-110" b="1">
                <a:latin typeface="Arial"/>
                <a:cs typeface="Arial"/>
              </a:rPr>
              <a:t>2021</a:t>
            </a:r>
            <a:r>
              <a:rPr dirty="0" sz="1800" spc="-110">
                <a:latin typeface="Caslon"/>
                <a:cs typeface="Caslon"/>
              </a:rPr>
              <a:t>)</a:t>
            </a:r>
            <a:endParaRPr sz="1800">
              <a:latin typeface="Caslon"/>
              <a:cs typeface="Caslo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347" y="109728"/>
            <a:ext cx="477012" cy="466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8623" y="5514543"/>
            <a:ext cx="11188700" cy="92773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600" spc="-10" b="1">
                <a:latin typeface="Carlito"/>
                <a:cs typeface="Carlito"/>
              </a:rPr>
              <a:t>INSIGHTS:</a:t>
            </a:r>
            <a:endParaRPr sz="1600">
              <a:latin typeface="Carlito"/>
              <a:cs typeface="Carlito"/>
            </a:endParaRPr>
          </a:p>
          <a:p>
            <a:pPr marL="909955" marR="5080" indent="-287020">
              <a:lnSpc>
                <a:spcPts val="2100"/>
              </a:lnSpc>
              <a:spcBef>
                <a:spcPts val="484"/>
              </a:spcBef>
              <a:buFont typeface="Wingdings"/>
              <a:buChar char=""/>
              <a:tabLst>
                <a:tab pos="955675" algn="l"/>
                <a:tab pos="956310" algn="l"/>
              </a:tabLst>
            </a:pPr>
            <a:r>
              <a:rPr dirty="0"/>
              <a:t>	</a:t>
            </a:r>
            <a:r>
              <a:rPr dirty="0" sz="1600" spc="-5">
                <a:latin typeface="Carlito"/>
                <a:cs typeface="Carlito"/>
              </a:rPr>
              <a:t>Being a </a:t>
            </a:r>
            <a:r>
              <a:rPr dirty="0" sz="1600" spc="-10">
                <a:latin typeface="Carlito"/>
                <a:cs typeface="Carlito"/>
              </a:rPr>
              <a:t>physical </a:t>
            </a:r>
            <a:r>
              <a:rPr dirty="0" sz="1600" spc="-15">
                <a:latin typeface="Carlito"/>
                <a:cs typeface="Carlito"/>
              </a:rPr>
              <a:t>store </a:t>
            </a:r>
            <a:r>
              <a:rPr dirty="0" sz="1600" spc="-75">
                <a:latin typeface="Carlito"/>
                <a:cs typeface="Carlito"/>
              </a:rPr>
              <a:t>AtliQ-</a:t>
            </a:r>
            <a:r>
              <a:rPr dirty="0" sz="1600" spc="-75">
                <a:latin typeface="Arial"/>
                <a:cs typeface="Arial"/>
              </a:rPr>
              <a:t>Exclusive’s </a:t>
            </a:r>
            <a:r>
              <a:rPr dirty="0" sz="1600" spc="-110">
                <a:latin typeface="Arial"/>
                <a:cs typeface="Arial"/>
              </a:rPr>
              <a:t>gross </a:t>
            </a:r>
            <a:r>
              <a:rPr dirty="0" sz="1600" spc="-114">
                <a:latin typeface="Arial"/>
                <a:cs typeface="Arial"/>
              </a:rPr>
              <a:t>sales </a:t>
            </a:r>
            <a:r>
              <a:rPr dirty="0" sz="1600" spc="-80">
                <a:latin typeface="Arial"/>
                <a:cs typeface="Arial"/>
              </a:rPr>
              <a:t>had</a:t>
            </a:r>
            <a:r>
              <a:rPr dirty="0" sz="1600" spc="-8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u="heavy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significantly </a:t>
            </a:r>
            <a:r>
              <a:rPr dirty="0" u="heavy" sz="16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dropped</a:t>
            </a:r>
            <a:r>
              <a:rPr dirty="0" sz="1600" spc="-1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during </a:t>
            </a: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5">
                <a:latin typeface="Carlito"/>
                <a:cs typeface="Carlito"/>
              </a:rPr>
              <a:t>lockdown </a:t>
            </a:r>
            <a:r>
              <a:rPr dirty="0" sz="1600" spc="-10">
                <a:latin typeface="Carlito"/>
                <a:cs typeface="Carlito"/>
              </a:rPr>
              <a:t>period between March </a:t>
            </a:r>
            <a:r>
              <a:rPr dirty="0" sz="1600" spc="-5">
                <a:latin typeface="Carlito"/>
                <a:cs typeface="Carlito"/>
              </a:rPr>
              <a:t>and  August in FY </a:t>
            </a:r>
            <a:r>
              <a:rPr dirty="0" sz="1600" spc="-10">
                <a:latin typeface="Carlito"/>
                <a:cs typeface="Carlito"/>
              </a:rPr>
              <a:t>2020 due to </a:t>
            </a:r>
            <a:r>
              <a:rPr dirty="0" sz="1600" spc="-15">
                <a:latin typeface="Carlito"/>
                <a:cs typeface="Carlito"/>
              </a:rPr>
              <a:t>COVID </a:t>
            </a:r>
            <a:r>
              <a:rPr dirty="0" sz="1600" spc="-5">
                <a:latin typeface="Carlito"/>
                <a:cs typeface="Carlito"/>
              </a:rPr>
              <a:t>19. </a:t>
            </a:r>
            <a:r>
              <a:rPr dirty="0" sz="1600" spc="-15">
                <a:latin typeface="Carlito"/>
                <a:cs typeface="Carlito"/>
              </a:rPr>
              <a:t>However </a:t>
            </a:r>
            <a:r>
              <a:rPr dirty="0" sz="1600" spc="-10">
                <a:latin typeface="Carlito"/>
                <a:cs typeface="Carlito"/>
              </a:rPr>
              <a:t>AtliQ </a:t>
            </a:r>
            <a:r>
              <a:rPr dirty="0" sz="1600" spc="-15">
                <a:latin typeface="Carlito"/>
                <a:cs typeface="Carlito"/>
              </a:rPr>
              <a:t>recovered </a:t>
            </a:r>
            <a:r>
              <a:rPr dirty="0" sz="1600" spc="-5">
                <a:latin typeface="Carlito"/>
                <a:cs typeface="Carlito"/>
              </a:rPr>
              <a:t>quickly </a:t>
            </a:r>
            <a:r>
              <a:rPr dirty="0" sz="1600" spc="-10">
                <a:latin typeface="Carlito"/>
                <a:cs typeface="Carlito"/>
              </a:rPr>
              <a:t>after </a:t>
            </a:r>
            <a:r>
              <a:rPr dirty="0" sz="1600" spc="-5">
                <a:latin typeface="Carlito"/>
                <a:cs typeface="Carlito"/>
              </a:rPr>
              <a:t>August and </a:t>
            </a:r>
            <a:r>
              <a:rPr dirty="0" sz="1800" b="1">
                <a:latin typeface="Carlito"/>
                <a:cs typeface="Carlito"/>
              </a:rPr>
              <a:t>in </a:t>
            </a:r>
            <a:r>
              <a:rPr dirty="0" sz="1800" spc="-20" b="1">
                <a:latin typeface="Carlito"/>
                <a:cs typeface="Carlito"/>
              </a:rPr>
              <a:t>November, </a:t>
            </a:r>
            <a:r>
              <a:rPr dirty="0" sz="1800" b="1">
                <a:latin typeface="Carlito"/>
                <a:cs typeface="Carlito"/>
              </a:rPr>
              <a:t>it </a:t>
            </a:r>
            <a:r>
              <a:rPr dirty="0" sz="1800" spc="-10" b="1">
                <a:latin typeface="Carlito"/>
                <a:cs typeface="Carlito"/>
              </a:rPr>
              <a:t>experienced</a:t>
            </a:r>
            <a:r>
              <a:rPr dirty="0" sz="1800" spc="235" b="1">
                <a:latin typeface="Carlito"/>
                <a:cs typeface="Carlito"/>
              </a:rPr>
              <a:t> </a:t>
            </a:r>
            <a:r>
              <a:rPr dirty="0" sz="1800" b="1">
                <a:latin typeface="Carlito"/>
                <a:cs typeface="Carlito"/>
              </a:rPr>
              <a:t>the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259" y="6416751"/>
            <a:ext cx="341185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rlito"/>
                <a:cs typeface="Carlito"/>
              </a:rPr>
              <a:t>highest </a:t>
            </a:r>
            <a:r>
              <a:rPr dirty="0" sz="1800" b="1">
                <a:latin typeface="Carlito"/>
                <a:cs typeface="Carlito"/>
              </a:rPr>
              <a:t>sales in </a:t>
            </a:r>
            <a:r>
              <a:rPr dirty="0" sz="1800" spc="-10" b="1">
                <a:latin typeface="Carlito"/>
                <a:cs typeface="Carlito"/>
              </a:rPr>
              <a:t>last </a:t>
            </a:r>
            <a:r>
              <a:rPr dirty="0" sz="1800" spc="-5" b="1">
                <a:latin typeface="Carlito"/>
                <a:cs typeface="Carlito"/>
              </a:rPr>
              <a:t>two fiscal</a:t>
            </a:r>
            <a:r>
              <a:rPr dirty="0" sz="1800" spc="-125" b="1">
                <a:latin typeface="Carlito"/>
                <a:cs typeface="Carlito"/>
              </a:rPr>
              <a:t> </a:t>
            </a:r>
            <a:r>
              <a:rPr dirty="0" sz="1800" spc="-10" b="1">
                <a:latin typeface="Carlito"/>
                <a:cs typeface="Carlito"/>
              </a:rPr>
              <a:t>years</a:t>
            </a:r>
            <a:r>
              <a:rPr dirty="0" sz="1600" spc="-10">
                <a:latin typeface="Carlito"/>
                <a:cs typeface="Carlito"/>
              </a:rPr>
              <a:t>.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2648" y="466344"/>
            <a:ext cx="10640695" cy="5157470"/>
            <a:chOff x="612648" y="466344"/>
            <a:chExt cx="10640695" cy="5157470"/>
          </a:xfrm>
        </p:grpSpPr>
        <p:sp>
          <p:nvSpPr>
            <p:cNvPr id="6" name="object 6"/>
            <p:cNvSpPr/>
            <p:nvPr/>
          </p:nvSpPr>
          <p:spPr>
            <a:xfrm>
              <a:off x="612648" y="466344"/>
              <a:ext cx="10640568" cy="51572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81812" y="580644"/>
              <a:ext cx="10306812" cy="49331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937248" y="1005840"/>
              <a:ext cx="307975" cy="262255"/>
            </a:xfrm>
            <a:custGeom>
              <a:avLst/>
              <a:gdLst/>
              <a:ahLst/>
              <a:cxnLst/>
              <a:rect l="l" t="t" r="r" b="b"/>
              <a:pathLst>
                <a:path w="307975" h="262255">
                  <a:moveTo>
                    <a:pt x="207009" y="0"/>
                  </a:moveTo>
                  <a:lnTo>
                    <a:pt x="153924" y="70358"/>
                  </a:lnTo>
                  <a:lnTo>
                    <a:pt x="118999" y="27812"/>
                  </a:lnTo>
                  <a:lnTo>
                    <a:pt x="104267" y="76708"/>
                  </a:lnTo>
                  <a:lnTo>
                    <a:pt x="5333" y="27812"/>
                  </a:lnTo>
                  <a:lnTo>
                    <a:pt x="65912" y="92456"/>
                  </a:lnTo>
                  <a:lnTo>
                    <a:pt x="0" y="104521"/>
                  </a:lnTo>
                  <a:lnTo>
                    <a:pt x="53085" y="142875"/>
                  </a:lnTo>
                  <a:lnTo>
                    <a:pt x="1904" y="177037"/>
                  </a:lnTo>
                  <a:lnTo>
                    <a:pt x="80772" y="169163"/>
                  </a:lnTo>
                  <a:lnTo>
                    <a:pt x="67818" y="213740"/>
                  </a:lnTo>
                  <a:lnTo>
                    <a:pt x="109981" y="189611"/>
                  </a:lnTo>
                  <a:lnTo>
                    <a:pt x="120903" y="262127"/>
                  </a:lnTo>
                  <a:lnTo>
                    <a:pt x="150113" y="181229"/>
                  </a:lnTo>
                  <a:lnTo>
                    <a:pt x="188849" y="239522"/>
                  </a:lnTo>
                  <a:lnTo>
                    <a:pt x="199771" y="175387"/>
                  </a:lnTo>
                  <a:lnTo>
                    <a:pt x="258572" y="219583"/>
                  </a:lnTo>
                  <a:lnTo>
                    <a:pt x="239902" y="157099"/>
                  </a:lnTo>
                  <a:lnTo>
                    <a:pt x="307848" y="161289"/>
                  </a:lnTo>
                  <a:lnTo>
                    <a:pt x="250951" y="127126"/>
                  </a:lnTo>
                  <a:lnTo>
                    <a:pt x="300735" y="98806"/>
                  </a:lnTo>
                  <a:lnTo>
                    <a:pt x="237998" y="88773"/>
                  </a:lnTo>
                  <a:lnTo>
                    <a:pt x="262000" y="54101"/>
                  </a:lnTo>
                  <a:lnTo>
                    <a:pt x="201802" y="64643"/>
                  </a:lnTo>
                  <a:lnTo>
                    <a:pt x="20700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141470" y="279857"/>
            <a:ext cx="319214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140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Gross sales trend for </a:t>
            </a:r>
            <a:r>
              <a:rPr dirty="0" u="heavy" sz="1400" spc="-5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“AtliQ</a:t>
            </a:r>
            <a:r>
              <a:rPr dirty="0" u="heavy" sz="1400" spc="-130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400" spc="-5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Exclusive”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58129" y="690244"/>
            <a:ext cx="1893570" cy="584200"/>
            <a:chOff x="5358129" y="690244"/>
            <a:chExt cx="1893570" cy="584200"/>
          </a:xfrm>
        </p:grpSpPr>
        <p:sp>
          <p:nvSpPr>
            <p:cNvPr id="11" name="object 11"/>
            <p:cNvSpPr/>
            <p:nvPr/>
          </p:nvSpPr>
          <p:spPr>
            <a:xfrm>
              <a:off x="6937247" y="1005839"/>
              <a:ext cx="307975" cy="262255"/>
            </a:xfrm>
            <a:custGeom>
              <a:avLst/>
              <a:gdLst/>
              <a:ahLst/>
              <a:cxnLst/>
              <a:rect l="l" t="t" r="r" b="b"/>
              <a:pathLst>
                <a:path w="307975" h="262255">
                  <a:moveTo>
                    <a:pt x="153924" y="70358"/>
                  </a:moveTo>
                  <a:lnTo>
                    <a:pt x="207009" y="0"/>
                  </a:lnTo>
                  <a:lnTo>
                    <a:pt x="201802" y="64643"/>
                  </a:lnTo>
                  <a:lnTo>
                    <a:pt x="262000" y="54101"/>
                  </a:lnTo>
                  <a:lnTo>
                    <a:pt x="237998" y="88773"/>
                  </a:lnTo>
                  <a:lnTo>
                    <a:pt x="300735" y="98806"/>
                  </a:lnTo>
                  <a:lnTo>
                    <a:pt x="250951" y="127126"/>
                  </a:lnTo>
                  <a:lnTo>
                    <a:pt x="307848" y="161289"/>
                  </a:lnTo>
                  <a:lnTo>
                    <a:pt x="239902" y="157099"/>
                  </a:lnTo>
                  <a:lnTo>
                    <a:pt x="258572" y="219583"/>
                  </a:lnTo>
                  <a:lnTo>
                    <a:pt x="199771" y="175387"/>
                  </a:lnTo>
                  <a:lnTo>
                    <a:pt x="188849" y="239522"/>
                  </a:lnTo>
                  <a:lnTo>
                    <a:pt x="150113" y="181229"/>
                  </a:lnTo>
                  <a:lnTo>
                    <a:pt x="120903" y="262127"/>
                  </a:lnTo>
                  <a:lnTo>
                    <a:pt x="109981" y="189611"/>
                  </a:lnTo>
                  <a:lnTo>
                    <a:pt x="67818" y="213740"/>
                  </a:lnTo>
                  <a:lnTo>
                    <a:pt x="80772" y="169163"/>
                  </a:lnTo>
                  <a:lnTo>
                    <a:pt x="1904" y="177037"/>
                  </a:lnTo>
                  <a:lnTo>
                    <a:pt x="53085" y="142875"/>
                  </a:lnTo>
                  <a:lnTo>
                    <a:pt x="0" y="104521"/>
                  </a:lnTo>
                  <a:lnTo>
                    <a:pt x="65912" y="92456"/>
                  </a:lnTo>
                  <a:lnTo>
                    <a:pt x="5333" y="27812"/>
                  </a:lnTo>
                  <a:lnTo>
                    <a:pt x="104267" y="76708"/>
                  </a:lnTo>
                  <a:lnTo>
                    <a:pt x="118999" y="27812"/>
                  </a:lnTo>
                  <a:lnTo>
                    <a:pt x="153924" y="7035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358129" y="690244"/>
              <a:ext cx="1172210" cy="207645"/>
            </a:xfrm>
            <a:custGeom>
              <a:avLst/>
              <a:gdLst/>
              <a:ahLst/>
              <a:cxnLst/>
              <a:rect l="l" t="t" r="r" b="b"/>
              <a:pathLst>
                <a:path w="1172209" h="207644">
                  <a:moveTo>
                    <a:pt x="1171955" y="0"/>
                  </a:moveTo>
                  <a:lnTo>
                    <a:pt x="0" y="0"/>
                  </a:lnTo>
                  <a:lnTo>
                    <a:pt x="0" y="207263"/>
                  </a:lnTo>
                  <a:lnTo>
                    <a:pt x="1171955" y="207263"/>
                  </a:lnTo>
                  <a:lnTo>
                    <a:pt x="117195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358129" y="690244"/>
            <a:ext cx="1172210" cy="207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600"/>
              </a:lnSpc>
            </a:pPr>
            <a:r>
              <a:rPr dirty="0" sz="1400" spc="20" b="1">
                <a:latin typeface="Arial"/>
                <a:cs typeface="Arial"/>
              </a:rPr>
              <a:t>Highest</a:t>
            </a:r>
            <a:r>
              <a:rPr dirty="0" sz="1400" spc="-140" b="1">
                <a:latin typeface="Arial"/>
                <a:cs typeface="Arial"/>
              </a:rPr>
              <a:t> </a:t>
            </a:r>
            <a:r>
              <a:rPr dirty="0" sz="1400" spc="15" b="1">
                <a:latin typeface="Arial"/>
                <a:cs typeface="Arial"/>
              </a:rPr>
              <a:t>sales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39769" y="850772"/>
            <a:ext cx="3199130" cy="3909060"/>
            <a:chOff x="3739769" y="850772"/>
            <a:chExt cx="3199130" cy="3909060"/>
          </a:xfrm>
        </p:grpSpPr>
        <p:sp>
          <p:nvSpPr>
            <p:cNvPr id="15" name="object 15"/>
            <p:cNvSpPr/>
            <p:nvPr/>
          </p:nvSpPr>
          <p:spPr>
            <a:xfrm>
              <a:off x="6462522" y="850772"/>
              <a:ext cx="476250" cy="299085"/>
            </a:xfrm>
            <a:custGeom>
              <a:avLst/>
              <a:gdLst/>
              <a:ahLst/>
              <a:cxnLst/>
              <a:rect l="l" t="t" r="r" b="b"/>
              <a:pathLst>
                <a:path w="476250" h="299084">
                  <a:moveTo>
                    <a:pt x="399669" y="222885"/>
                  </a:moveTo>
                  <a:lnTo>
                    <a:pt x="399669" y="299085"/>
                  </a:lnTo>
                  <a:lnTo>
                    <a:pt x="456819" y="270510"/>
                  </a:lnTo>
                  <a:lnTo>
                    <a:pt x="412369" y="270510"/>
                  </a:lnTo>
                  <a:lnTo>
                    <a:pt x="412369" y="251460"/>
                  </a:lnTo>
                  <a:lnTo>
                    <a:pt x="456819" y="251460"/>
                  </a:lnTo>
                  <a:lnTo>
                    <a:pt x="399669" y="222885"/>
                  </a:lnTo>
                  <a:close/>
                </a:path>
                <a:path w="476250" h="299084">
                  <a:moveTo>
                    <a:pt x="228346" y="9525"/>
                  </a:moveTo>
                  <a:lnTo>
                    <a:pt x="228346" y="270510"/>
                  </a:lnTo>
                  <a:lnTo>
                    <a:pt x="399669" y="270510"/>
                  </a:lnTo>
                  <a:lnTo>
                    <a:pt x="399669" y="260985"/>
                  </a:lnTo>
                  <a:lnTo>
                    <a:pt x="247396" y="260985"/>
                  </a:lnTo>
                  <a:lnTo>
                    <a:pt x="237871" y="251460"/>
                  </a:lnTo>
                  <a:lnTo>
                    <a:pt x="247396" y="251460"/>
                  </a:lnTo>
                  <a:lnTo>
                    <a:pt x="247396" y="19050"/>
                  </a:lnTo>
                  <a:lnTo>
                    <a:pt x="237871" y="19050"/>
                  </a:lnTo>
                  <a:lnTo>
                    <a:pt x="228346" y="9525"/>
                  </a:lnTo>
                  <a:close/>
                </a:path>
                <a:path w="476250" h="299084">
                  <a:moveTo>
                    <a:pt x="456819" y="251460"/>
                  </a:moveTo>
                  <a:lnTo>
                    <a:pt x="412369" y="251460"/>
                  </a:lnTo>
                  <a:lnTo>
                    <a:pt x="412369" y="270510"/>
                  </a:lnTo>
                  <a:lnTo>
                    <a:pt x="456819" y="270510"/>
                  </a:lnTo>
                  <a:lnTo>
                    <a:pt x="475869" y="260985"/>
                  </a:lnTo>
                  <a:lnTo>
                    <a:pt x="456819" y="251460"/>
                  </a:lnTo>
                  <a:close/>
                </a:path>
                <a:path w="476250" h="299084">
                  <a:moveTo>
                    <a:pt x="247396" y="251460"/>
                  </a:moveTo>
                  <a:lnTo>
                    <a:pt x="237871" y="251460"/>
                  </a:lnTo>
                  <a:lnTo>
                    <a:pt x="247396" y="260985"/>
                  </a:lnTo>
                  <a:lnTo>
                    <a:pt x="247396" y="251460"/>
                  </a:lnTo>
                  <a:close/>
                </a:path>
                <a:path w="476250" h="299084">
                  <a:moveTo>
                    <a:pt x="399669" y="251460"/>
                  </a:moveTo>
                  <a:lnTo>
                    <a:pt x="247396" y="251460"/>
                  </a:lnTo>
                  <a:lnTo>
                    <a:pt x="247396" y="260985"/>
                  </a:lnTo>
                  <a:lnTo>
                    <a:pt x="399669" y="260985"/>
                  </a:lnTo>
                  <a:lnTo>
                    <a:pt x="399669" y="251460"/>
                  </a:lnTo>
                  <a:close/>
                </a:path>
                <a:path w="476250" h="299084">
                  <a:moveTo>
                    <a:pt x="247396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228346" y="19050"/>
                  </a:lnTo>
                  <a:lnTo>
                    <a:pt x="228346" y="9525"/>
                  </a:lnTo>
                  <a:lnTo>
                    <a:pt x="247396" y="9525"/>
                  </a:lnTo>
                  <a:lnTo>
                    <a:pt x="247396" y="0"/>
                  </a:lnTo>
                  <a:close/>
                </a:path>
                <a:path w="476250" h="299084">
                  <a:moveTo>
                    <a:pt x="247396" y="9525"/>
                  </a:moveTo>
                  <a:lnTo>
                    <a:pt x="228346" y="9525"/>
                  </a:lnTo>
                  <a:lnTo>
                    <a:pt x="237871" y="19050"/>
                  </a:lnTo>
                  <a:lnTo>
                    <a:pt x="247396" y="19050"/>
                  </a:lnTo>
                  <a:lnTo>
                    <a:pt x="247396" y="9525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739769" y="4390389"/>
              <a:ext cx="128270" cy="369570"/>
            </a:xfrm>
            <a:custGeom>
              <a:avLst/>
              <a:gdLst/>
              <a:ahLst/>
              <a:cxnLst/>
              <a:rect l="l" t="t" r="r" b="b"/>
              <a:pathLst>
                <a:path w="128270" h="369570">
                  <a:moveTo>
                    <a:pt x="0" y="285623"/>
                  </a:moveTo>
                  <a:lnTo>
                    <a:pt x="16128" y="369316"/>
                  </a:lnTo>
                  <a:lnTo>
                    <a:pt x="69372" y="310642"/>
                  </a:lnTo>
                  <a:lnTo>
                    <a:pt x="42417" y="310642"/>
                  </a:lnTo>
                  <a:lnTo>
                    <a:pt x="24129" y="305562"/>
                  </a:lnTo>
                  <a:lnTo>
                    <a:pt x="27547" y="293343"/>
                  </a:lnTo>
                  <a:lnTo>
                    <a:pt x="0" y="285623"/>
                  </a:lnTo>
                  <a:close/>
                </a:path>
                <a:path w="128270" h="369570">
                  <a:moveTo>
                    <a:pt x="27547" y="293343"/>
                  </a:moveTo>
                  <a:lnTo>
                    <a:pt x="24129" y="305562"/>
                  </a:lnTo>
                  <a:lnTo>
                    <a:pt x="42417" y="310642"/>
                  </a:lnTo>
                  <a:lnTo>
                    <a:pt x="45823" y="298466"/>
                  </a:lnTo>
                  <a:lnTo>
                    <a:pt x="27547" y="293343"/>
                  </a:lnTo>
                  <a:close/>
                </a:path>
                <a:path w="128270" h="369570">
                  <a:moveTo>
                    <a:pt x="45823" y="298466"/>
                  </a:moveTo>
                  <a:lnTo>
                    <a:pt x="42417" y="310642"/>
                  </a:lnTo>
                  <a:lnTo>
                    <a:pt x="69372" y="310642"/>
                  </a:lnTo>
                  <a:lnTo>
                    <a:pt x="73405" y="306197"/>
                  </a:lnTo>
                  <a:lnTo>
                    <a:pt x="45823" y="298466"/>
                  </a:lnTo>
                  <a:close/>
                </a:path>
                <a:path w="128270" h="369570">
                  <a:moveTo>
                    <a:pt x="109600" y="0"/>
                  </a:moveTo>
                  <a:lnTo>
                    <a:pt x="27547" y="293343"/>
                  </a:lnTo>
                  <a:lnTo>
                    <a:pt x="45823" y="298466"/>
                  </a:lnTo>
                  <a:lnTo>
                    <a:pt x="127888" y="5080"/>
                  </a:lnTo>
                  <a:lnTo>
                    <a:pt x="1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551173" y="4158996"/>
            <a:ext cx="963294" cy="177165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75"/>
              </a:lnSpc>
            </a:pPr>
            <a:r>
              <a:rPr dirty="0" sz="1200" spc="10" b="1">
                <a:latin typeface="Arial"/>
                <a:cs typeface="Arial"/>
              </a:rPr>
              <a:t>Lowest</a:t>
            </a:r>
            <a:r>
              <a:rPr dirty="0" sz="1200" spc="-120" b="1">
                <a:latin typeface="Arial"/>
                <a:cs typeface="Arial"/>
              </a:rPr>
              <a:t> </a:t>
            </a:r>
            <a:r>
              <a:rPr dirty="0" sz="1200" spc="10" b="1">
                <a:latin typeface="Arial"/>
                <a:cs typeface="Arial"/>
              </a:rPr>
              <a:t>sales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94211" y="6426504"/>
            <a:ext cx="1809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18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8383" y="0"/>
            <a:ext cx="63690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REQ.</a:t>
            </a:r>
            <a:r>
              <a:rPr dirty="0" spc="-75"/>
              <a:t> </a:t>
            </a:r>
            <a:r>
              <a:rPr dirty="0"/>
              <a:t>8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81783" y="1682495"/>
            <a:ext cx="2566670" cy="1795780"/>
            <a:chOff x="2081783" y="1682495"/>
            <a:chExt cx="2566670" cy="1795780"/>
          </a:xfrm>
        </p:grpSpPr>
        <p:sp>
          <p:nvSpPr>
            <p:cNvPr id="4" name="object 4"/>
            <p:cNvSpPr/>
            <p:nvPr/>
          </p:nvSpPr>
          <p:spPr>
            <a:xfrm>
              <a:off x="2081783" y="1682495"/>
              <a:ext cx="2566416" cy="17952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71699" y="1764791"/>
              <a:ext cx="2391155" cy="16352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29920" y="3476370"/>
            <a:ext cx="9804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rlito"/>
                <a:cs typeface="Carlito"/>
              </a:rPr>
              <a:t>INSIGHTS: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012438"/>
            <a:ext cx="6551930" cy="2686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34607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600" spc="-10" b="1">
                <a:latin typeface="Carlito"/>
                <a:cs typeface="Carlito"/>
              </a:rPr>
              <a:t>Quarter </a:t>
            </a:r>
            <a:r>
              <a:rPr dirty="0" sz="1600" spc="-5" b="1">
                <a:latin typeface="Carlito"/>
                <a:cs typeface="Carlito"/>
              </a:rPr>
              <a:t>1 </a:t>
            </a:r>
            <a:r>
              <a:rPr dirty="0" sz="1600" spc="-10">
                <a:latin typeface="Carlito"/>
                <a:cs typeface="Carlito"/>
              </a:rPr>
              <a:t>(sept 2020- nov 2020) </a:t>
            </a:r>
            <a:r>
              <a:rPr dirty="0" sz="1600" spc="-5">
                <a:latin typeface="Carlito"/>
                <a:cs typeface="Carlito"/>
              </a:rPr>
              <a:t>of FY </a:t>
            </a:r>
            <a:r>
              <a:rPr dirty="0" sz="1600" spc="-10">
                <a:latin typeface="Carlito"/>
                <a:cs typeface="Carlito"/>
              </a:rPr>
              <a:t>2020 got </a:t>
            </a:r>
            <a:r>
              <a:rPr dirty="0" sz="1600" spc="-5">
                <a:latin typeface="Carlito"/>
                <a:cs typeface="Carlito"/>
              </a:rPr>
              <a:t>the maximum </a:t>
            </a:r>
            <a:r>
              <a:rPr dirty="0" sz="1600" spc="-10">
                <a:latin typeface="Carlito"/>
                <a:cs typeface="Carlito"/>
              </a:rPr>
              <a:t>total sold  </a:t>
            </a:r>
            <a:r>
              <a:rPr dirty="0" sz="1600" spc="-5">
                <a:latin typeface="Carlito"/>
                <a:cs typeface="Carlito"/>
              </a:rPr>
              <a:t>quantity</a:t>
            </a:r>
            <a:endParaRPr sz="16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600" spc="-5">
                <a:latin typeface="Carlito"/>
                <a:cs typeface="Carlito"/>
              </a:rPr>
              <a:t>The</a:t>
            </a:r>
            <a:r>
              <a:rPr dirty="0" sz="1600" spc="-5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dirty="0" u="heavy" sz="1600" spc="-5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sales </a:t>
            </a:r>
            <a:r>
              <a:rPr dirty="0" u="heavy" sz="1600" spc="-1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dropped drastically </a:t>
            </a:r>
            <a:r>
              <a:rPr dirty="0" u="heavy" sz="1600" spc="-5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in </a:t>
            </a:r>
            <a:r>
              <a:rPr dirty="0" u="heavy" sz="1600" spc="-1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Q3</a:t>
            </a:r>
            <a:r>
              <a:rPr dirty="0" sz="1600" spc="-10">
                <a:latin typeface="Carlito"/>
                <a:cs typeface="Carlito"/>
              </a:rPr>
              <a:t>(March, </a:t>
            </a:r>
            <a:r>
              <a:rPr dirty="0" sz="1600" spc="-5">
                <a:latin typeface="Carlito"/>
                <a:cs typeface="Carlito"/>
              </a:rPr>
              <a:t>April, </a:t>
            </a:r>
            <a:r>
              <a:rPr dirty="0" sz="1600" spc="-10">
                <a:latin typeface="Carlito"/>
                <a:cs typeface="Carlito"/>
              </a:rPr>
              <a:t>May) </a:t>
            </a:r>
            <a:r>
              <a:rPr dirty="0" sz="1600" spc="-5">
                <a:latin typeface="Carlito"/>
                <a:cs typeface="Carlito"/>
              </a:rPr>
              <a:t>of FY </a:t>
            </a:r>
            <a:r>
              <a:rPr dirty="0" sz="1600" spc="-10">
                <a:latin typeface="Carlito"/>
                <a:cs typeface="Carlito"/>
              </a:rPr>
              <a:t>2020 </a:t>
            </a:r>
            <a:r>
              <a:rPr dirty="0" sz="1600" spc="-5">
                <a:latin typeface="Carlito"/>
                <a:cs typeface="Carlito"/>
              </a:rPr>
              <a:t>due</a:t>
            </a:r>
            <a:r>
              <a:rPr dirty="0" sz="1600" spc="8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to</a:t>
            </a:r>
            <a:endParaRPr sz="1600">
              <a:latin typeface="Carlito"/>
              <a:cs typeface="Carlito"/>
            </a:endParaRPr>
          </a:p>
          <a:p>
            <a:pPr marL="299085">
              <a:lnSpc>
                <a:spcPts val="1910"/>
              </a:lnSpc>
              <a:spcBef>
                <a:spcPts val="5"/>
              </a:spcBef>
            </a:pPr>
            <a:r>
              <a:rPr dirty="0" sz="1600" spc="-10">
                <a:latin typeface="Carlito"/>
                <a:cs typeface="Carlito"/>
              </a:rPr>
              <a:t>shutdown </a:t>
            </a:r>
            <a:r>
              <a:rPr dirty="0" sz="1600" spc="-5">
                <a:latin typeface="Carlito"/>
                <a:cs typeface="Carlito"/>
              </a:rPr>
              <a:t>in </a:t>
            </a:r>
            <a:r>
              <a:rPr dirty="0" sz="1600" spc="-10">
                <a:latin typeface="Carlito"/>
                <a:cs typeface="Carlito"/>
              </a:rPr>
              <a:t>Covid</a:t>
            </a:r>
            <a:r>
              <a:rPr dirty="0" sz="1600" spc="1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19.</a:t>
            </a:r>
            <a:endParaRPr sz="1600">
              <a:latin typeface="Carlito"/>
              <a:cs typeface="Carlito"/>
            </a:endParaRPr>
          </a:p>
          <a:p>
            <a:pPr marL="299085" indent="-287020">
              <a:lnSpc>
                <a:spcPts val="215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600" spc="-10">
                <a:latin typeface="Carlito"/>
                <a:cs typeface="Carlito"/>
              </a:rPr>
              <a:t>AtliQ </a:t>
            </a:r>
            <a:r>
              <a:rPr dirty="0" sz="1600" spc="-5">
                <a:latin typeface="Carlito"/>
                <a:cs typeface="Carlito"/>
              </a:rPr>
              <a:t>survived quickly </a:t>
            </a:r>
            <a:r>
              <a:rPr dirty="0" sz="1600" spc="-15">
                <a:latin typeface="Carlito"/>
                <a:cs typeface="Carlito"/>
              </a:rPr>
              <a:t>from </a:t>
            </a:r>
            <a:r>
              <a:rPr dirty="0" sz="1600" spc="-10">
                <a:latin typeface="Carlito"/>
                <a:cs typeface="Carlito"/>
              </a:rPr>
              <a:t>pandemic </a:t>
            </a:r>
            <a:r>
              <a:rPr dirty="0" sz="1600" spc="-5">
                <a:latin typeface="Carlito"/>
                <a:cs typeface="Carlito"/>
              </a:rPr>
              <a:t>and its sales </a:t>
            </a:r>
            <a:r>
              <a:rPr dirty="0" sz="1600" spc="-15">
                <a:latin typeface="Carlito"/>
                <a:cs typeface="Carlito"/>
              </a:rPr>
              <a:t>skyrocketed </a:t>
            </a:r>
            <a:r>
              <a:rPr dirty="0" sz="1600" spc="-10">
                <a:latin typeface="Carlito"/>
                <a:cs typeface="Carlito"/>
              </a:rPr>
              <a:t>by </a:t>
            </a:r>
            <a:r>
              <a:rPr dirty="0" sz="1800" b="1">
                <a:latin typeface="Carlito"/>
                <a:cs typeface="Carlito"/>
              </a:rPr>
              <a:t>143 %</a:t>
            </a:r>
            <a:r>
              <a:rPr dirty="0" sz="1800" spc="140" b="1">
                <a:latin typeface="Carlito"/>
                <a:cs typeface="Carlito"/>
              </a:rPr>
              <a:t> </a:t>
            </a:r>
            <a:r>
              <a:rPr dirty="0" sz="1800" b="1">
                <a:latin typeface="Carlito"/>
                <a:cs typeface="Carlito"/>
              </a:rPr>
              <a:t>in</a:t>
            </a:r>
            <a:endParaRPr sz="1800">
              <a:latin typeface="Carlito"/>
              <a:cs typeface="Carlito"/>
            </a:endParaRPr>
          </a:p>
          <a:p>
            <a:pPr marL="299085" marR="173355">
              <a:lnSpc>
                <a:spcPct val="100800"/>
              </a:lnSpc>
            </a:pPr>
            <a:r>
              <a:rPr dirty="0" sz="1600" spc="-5" b="1">
                <a:latin typeface="Carlito"/>
                <a:cs typeface="Carlito"/>
              </a:rPr>
              <a:t>Q4 </a:t>
            </a:r>
            <a:r>
              <a:rPr dirty="0" sz="1600" spc="-15" b="1">
                <a:latin typeface="Carlito"/>
                <a:cs typeface="Carlito"/>
              </a:rPr>
              <a:t>from </a:t>
            </a:r>
            <a:r>
              <a:rPr dirty="0" sz="1600" spc="-10" b="1">
                <a:latin typeface="Carlito"/>
                <a:cs typeface="Carlito"/>
              </a:rPr>
              <a:t>Q3. </a:t>
            </a:r>
            <a:r>
              <a:rPr dirty="0" sz="1600" spc="-5">
                <a:latin typeface="Carlito"/>
                <a:cs typeface="Carlito"/>
              </a:rPr>
              <a:t>The hit </a:t>
            </a:r>
            <a:r>
              <a:rPr dirty="0" sz="1600" spc="-10">
                <a:latin typeface="Carlito"/>
                <a:cs typeface="Carlito"/>
              </a:rPr>
              <a:t>was probably due to </a:t>
            </a:r>
            <a:r>
              <a:rPr dirty="0" sz="1600" spc="-5">
                <a:latin typeface="Carlito"/>
                <a:cs typeface="Carlito"/>
              </a:rPr>
              <a:t>high </a:t>
            </a:r>
            <a:r>
              <a:rPr dirty="0" sz="1600" spc="-10">
                <a:latin typeface="Carlito"/>
                <a:cs typeface="Carlito"/>
              </a:rPr>
              <a:t>demand </a:t>
            </a:r>
            <a:r>
              <a:rPr dirty="0" sz="1600" spc="-5">
                <a:latin typeface="Carlito"/>
                <a:cs typeface="Carlito"/>
              </a:rPr>
              <a:t>of </a:t>
            </a:r>
            <a:r>
              <a:rPr dirty="0" sz="1600" spc="-10">
                <a:latin typeface="Carlito"/>
                <a:cs typeface="Carlito"/>
              </a:rPr>
              <a:t>desktop, laptop  </a:t>
            </a:r>
            <a:r>
              <a:rPr dirty="0" sz="1600" spc="-15">
                <a:latin typeface="Carlito"/>
                <a:cs typeface="Carlito"/>
              </a:rPr>
              <a:t>for </a:t>
            </a:r>
            <a:r>
              <a:rPr dirty="0" sz="1600" spc="-5">
                <a:latin typeface="Carlito"/>
                <a:cs typeface="Carlito"/>
              </a:rPr>
              <a:t>sudden </a:t>
            </a:r>
            <a:r>
              <a:rPr dirty="0" sz="1600" spc="-10">
                <a:latin typeface="Carlito"/>
                <a:cs typeface="Carlito"/>
              </a:rPr>
              <a:t>rise </a:t>
            </a:r>
            <a:r>
              <a:rPr dirty="0" sz="1600" spc="-5">
                <a:latin typeface="Carlito"/>
                <a:cs typeface="Carlito"/>
              </a:rPr>
              <a:t>of online classes, online </a:t>
            </a:r>
            <a:r>
              <a:rPr dirty="0" sz="1600" spc="-15">
                <a:latin typeface="Carlito"/>
                <a:cs typeface="Carlito"/>
              </a:rPr>
              <a:t>conference, </a:t>
            </a:r>
            <a:r>
              <a:rPr dirty="0" sz="1600" spc="-10">
                <a:latin typeface="Carlito"/>
                <a:cs typeface="Carlito"/>
              </a:rPr>
              <a:t>meetings, </a:t>
            </a:r>
            <a:r>
              <a:rPr dirty="0" sz="1600" spc="-5">
                <a:latin typeface="Carlito"/>
                <a:cs typeface="Carlito"/>
              </a:rPr>
              <a:t>WFH in </a:t>
            </a:r>
            <a:r>
              <a:rPr dirty="0" sz="1600" spc="-10">
                <a:latin typeface="Carlito"/>
                <a:cs typeface="Carlito"/>
              </a:rPr>
              <a:t>the  </a:t>
            </a:r>
            <a:r>
              <a:rPr dirty="0" sz="1600" spc="-50">
                <a:latin typeface="Arial"/>
                <a:cs typeface="Arial"/>
              </a:rPr>
              <a:t>shutdown </a:t>
            </a:r>
            <a:r>
              <a:rPr dirty="0" sz="1600" spc="-45">
                <a:latin typeface="Arial"/>
                <a:cs typeface="Arial"/>
              </a:rPr>
              <a:t>period. </a:t>
            </a:r>
            <a:r>
              <a:rPr dirty="0" sz="1600" spc="-95">
                <a:latin typeface="Arial"/>
                <a:cs typeface="Arial"/>
              </a:rPr>
              <a:t>Also </a:t>
            </a:r>
            <a:r>
              <a:rPr dirty="0" sz="1600" spc="-70">
                <a:latin typeface="Arial"/>
                <a:cs typeface="Arial"/>
              </a:rPr>
              <a:t>AtliQ’s </a:t>
            </a:r>
            <a:r>
              <a:rPr dirty="0" sz="1600" spc="-10" b="1">
                <a:latin typeface="Carlito"/>
                <a:cs typeface="Carlito"/>
              </a:rPr>
              <a:t>72% </a:t>
            </a:r>
            <a:r>
              <a:rPr dirty="0" sz="1600" spc="-15" b="1">
                <a:latin typeface="Carlito"/>
                <a:cs typeface="Carlito"/>
              </a:rPr>
              <a:t>customers </a:t>
            </a:r>
            <a:r>
              <a:rPr dirty="0" sz="1600" spc="-10" b="1">
                <a:latin typeface="Carlito"/>
                <a:cs typeface="Carlito"/>
              </a:rPr>
              <a:t>are E-commerce </a:t>
            </a:r>
            <a:r>
              <a:rPr dirty="0" sz="1600" spc="-5">
                <a:latin typeface="Carlito"/>
                <a:cs typeface="Carlito"/>
              </a:rPr>
              <a:t>and </a:t>
            </a:r>
            <a:r>
              <a:rPr dirty="0" sz="1600" spc="-10">
                <a:latin typeface="Carlito"/>
                <a:cs typeface="Carlito"/>
              </a:rPr>
              <a:t>AtliQ  </a:t>
            </a:r>
            <a:r>
              <a:rPr dirty="0" sz="1600" spc="-10" b="1">
                <a:latin typeface="Carlito"/>
                <a:cs typeface="Carlito"/>
              </a:rPr>
              <a:t>upgraded </a:t>
            </a:r>
            <a:r>
              <a:rPr dirty="0" sz="1600" spc="-5">
                <a:latin typeface="Carlito"/>
                <a:cs typeface="Carlito"/>
              </a:rPr>
              <a:t>their </a:t>
            </a:r>
            <a:r>
              <a:rPr dirty="0" sz="1600" spc="-10">
                <a:latin typeface="Carlito"/>
                <a:cs typeface="Carlito"/>
              </a:rPr>
              <a:t>products </a:t>
            </a:r>
            <a:r>
              <a:rPr dirty="0" sz="1600" spc="-5">
                <a:latin typeface="Carlito"/>
                <a:cs typeface="Carlito"/>
              </a:rPr>
              <a:t>in high demanding </a:t>
            </a:r>
            <a:r>
              <a:rPr dirty="0" sz="1600" spc="-10" b="1">
                <a:latin typeface="Carlito"/>
                <a:cs typeface="Carlito"/>
              </a:rPr>
              <a:t>desktop segment, </a:t>
            </a:r>
            <a:r>
              <a:rPr dirty="0" sz="1600" spc="-5" b="1">
                <a:latin typeface="Carlito"/>
                <a:cs typeface="Carlito"/>
              </a:rPr>
              <a:t>which is  </a:t>
            </a:r>
            <a:r>
              <a:rPr dirty="0" sz="1400" spc="-5">
                <a:latin typeface="Arial Black"/>
                <a:cs typeface="Arial Black"/>
              </a:rPr>
              <a:t>214% </a:t>
            </a:r>
            <a:r>
              <a:rPr dirty="0" sz="1400">
                <a:latin typeface="Arial Black"/>
                <a:cs typeface="Arial Black"/>
              </a:rPr>
              <a:t>. </a:t>
            </a:r>
            <a:r>
              <a:rPr dirty="0" sz="1400" spc="35">
                <a:latin typeface="Arial"/>
                <a:cs typeface="Arial"/>
              </a:rPr>
              <a:t>So </a:t>
            </a:r>
            <a:r>
              <a:rPr dirty="0" sz="1400" spc="65">
                <a:latin typeface="Arial"/>
                <a:cs typeface="Arial"/>
              </a:rPr>
              <a:t>AtliQ </a:t>
            </a:r>
            <a:r>
              <a:rPr dirty="0" sz="1400" spc="60">
                <a:latin typeface="Arial"/>
                <a:cs typeface="Arial"/>
              </a:rPr>
              <a:t>played </a:t>
            </a:r>
            <a:r>
              <a:rPr dirty="0" sz="1400" spc="75">
                <a:latin typeface="Arial"/>
                <a:cs typeface="Arial"/>
              </a:rPr>
              <a:t>strategically </a:t>
            </a:r>
            <a:r>
              <a:rPr dirty="0" sz="1400" spc="70">
                <a:latin typeface="Arial"/>
                <a:cs typeface="Arial"/>
              </a:rPr>
              <a:t>and </a:t>
            </a:r>
            <a:r>
              <a:rPr dirty="0" sz="1400" spc="85">
                <a:latin typeface="Arial"/>
                <a:cs typeface="Arial"/>
              </a:rPr>
              <a:t>took </a:t>
            </a:r>
            <a:r>
              <a:rPr dirty="0" sz="1400" spc="55">
                <a:latin typeface="Arial"/>
                <a:cs typeface="Arial"/>
              </a:rPr>
              <a:t>advantage </a:t>
            </a:r>
            <a:r>
              <a:rPr dirty="0" sz="1400" spc="70">
                <a:latin typeface="Arial"/>
                <a:cs typeface="Arial"/>
              </a:rPr>
              <a:t>of </a:t>
            </a:r>
            <a:r>
              <a:rPr dirty="0" sz="1400" spc="75">
                <a:latin typeface="Arial"/>
                <a:cs typeface="Arial"/>
              </a:rPr>
              <a:t>its  </a:t>
            </a:r>
            <a:r>
              <a:rPr dirty="0" sz="1400" spc="70">
                <a:latin typeface="Arial"/>
                <a:cs typeface="Arial"/>
              </a:rPr>
              <a:t>strengths, </a:t>
            </a:r>
            <a:r>
              <a:rPr dirty="0" sz="1400" spc="85">
                <a:latin typeface="Arial"/>
                <a:cs typeface="Arial"/>
              </a:rPr>
              <a:t>which</a:t>
            </a:r>
            <a:r>
              <a:rPr dirty="0" sz="1400" spc="-290">
                <a:latin typeface="Arial"/>
                <a:cs typeface="Arial"/>
              </a:rPr>
              <a:t> </a:t>
            </a:r>
            <a:r>
              <a:rPr dirty="0" sz="1400" spc="80">
                <a:latin typeface="Arial"/>
                <a:cs typeface="Arial"/>
              </a:rPr>
              <a:t>paid off</a:t>
            </a:r>
            <a:r>
              <a:rPr dirty="0" sz="1200" spc="8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08447" y="2365248"/>
            <a:ext cx="1026794" cy="560070"/>
            <a:chOff x="5108447" y="2365248"/>
            <a:chExt cx="1026794" cy="560070"/>
          </a:xfrm>
        </p:grpSpPr>
        <p:sp>
          <p:nvSpPr>
            <p:cNvPr id="9" name="object 9"/>
            <p:cNvSpPr/>
            <p:nvPr/>
          </p:nvSpPr>
          <p:spPr>
            <a:xfrm>
              <a:off x="5201962" y="2480368"/>
              <a:ext cx="642620" cy="340360"/>
            </a:xfrm>
            <a:custGeom>
              <a:avLst/>
              <a:gdLst/>
              <a:ahLst/>
              <a:cxnLst/>
              <a:rect l="l" t="t" r="r" b="b"/>
              <a:pathLst>
                <a:path w="642620" h="340360">
                  <a:moveTo>
                    <a:pt x="542963" y="0"/>
                  </a:moveTo>
                  <a:lnTo>
                    <a:pt x="542963" y="80689"/>
                  </a:lnTo>
                  <a:lnTo>
                    <a:pt x="262486" y="122186"/>
                  </a:lnTo>
                  <a:lnTo>
                    <a:pt x="97580" y="211232"/>
                  </a:lnTo>
                  <a:lnTo>
                    <a:pt x="19624" y="299846"/>
                  </a:lnTo>
                  <a:lnTo>
                    <a:pt x="0" y="340047"/>
                  </a:lnTo>
                  <a:lnTo>
                    <a:pt x="105337" y="261051"/>
                  </a:lnTo>
                  <a:lnTo>
                    <a:pt x="197009" y="220310"/>
                  </a:lnTo>
                  <a:lnTo>
                    <a:pt x="325917" y="204856"/>
                  </a:lnTo>
                  <a:lnTo>
                    <a:pt x="350338" y="204504"/>
                  </a:lnTo>
                  <a:lnTo>
                    <a:pt x="642113" y="45395"/>
                  </a:lnTo>
                  <a:lnTo>
                    <a:pt x="542963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201962" y="2480368"/>
              <a:ext cx="642620" cy="340360"/>
            </a:xfrm>
            <a:custGeom>
              <a:avLst/>
              <a:gdLst/>
              <a:ahLst/>
              <a:cxnLst/>
              <a:rect l="l" t="t" r="r" b="b"/>
              <a:pathLst>
                <a:path w="642620" h="340360">
                  <a:moveTo>
                    <a:pt x="642113" y="45395"/>
                  </a:moveTo>
                  <a:lnTo>
                    <a:pt x="542963" y="0"/>
                  </a:lnTo>
                  <a:lnTo>
                    <a:pt x="542963" y="80689"/>
                  </a:lnTo>
                  <a:lnTo>
                    <a:pt x="262486" y="122186"/>
                  </a:lnTo>
                  <a:lnTo>
                    <a:pt x="97580" y="211232"/>
                  </a:lnTo>
                  <a:lnTo>
                    <a:pt x="19624" y="299846"/>
                  </a:lnTo>
                  <a:lnTo>
                    <a:pt x="0" y="340047"/>
                  </a:lnTo>
                  <a:lnTo>
                    <a:pt x="105337" y="261051"/>
                  </a:lnTo>
                  <a:lnTo>
                    <a:pt x="197009" y="220310"/>
                  </a:lnTo>
                  <a:lnTo>
                    <a:pt x="325917" y="204856"/>
                  </a:lnTo>
                  <a:lnTo>
                    <a:pt x="350338" y="204504"/>
                  </a:lnTo>
                </a:path>
              </a:pathLst>
            </a:custGeom>
            <a:ln w="7950">
              <a:solidFill>
                <a:srgbClr val="843B0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08447" y="2365248"/>
              <a:ext cx="1026413" cy="5600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6615683" y="1089672"/>
            <a:ext cx="5539740" cy="5041900"/>
            <a:chOff x="6615683" y="1089672"/>
            <a:chExt cx="5539740" cy="5041900"/>
          </a:xfrm>
        </p:grpSpPr>
        <p:sp>
          <p:nvSpPr>
            <p:cNvPr id="13" name="object 13"/>
            <p:cNvSpPr/>
            <p:nvPr/>
          </p:nvSpPr>
          <p:spPr>
            <a:xfrm>
              <a:off x="6615683" y="1452372"/>
              <a:ext cx="5539739" cy="4678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734555" y="1562100"/>
              <a:ext cx="5306567" cy="44637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830311" y="1089672"/>
              <a:ext cx="3248405" cy="5112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50977" y="582548"/>
            <a:ext cx="10784205" cy="1073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>
              <a:lnSpc>
                <a:spcPts val="2145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In </a:t>
            </a:r>
            <a:r>
              <a:rPr dirty="0" sz="1800" spc="5" b="1">
                <a:latin typeface="Arial"/>
                <a:cs typeface="Arial"/>
              </a:rPr>
              <a:t>which </a:t>
            </a:r>
            <a:r>
              <a:rPr dirty="0" sz="1800" spc="-5" b="1">
                <a:latin typeface="Arial"/>
                <a:cs typeface="Arial"/>
              </a:rPr>
              <a:t>quarter </a:t>
            </a:r>
            <a:r>
              <a:rPr dirty="0" sz="1800" b="1">
                <a:latin typeface="Arial"/>
                <a:cs typeface="Arial"/>
              </a:rPr>
              <a:t>of </a:t>
            </a:r>
            <a:r>
              <a:rPr dirty="0" sz="1800" spc="-5" b="1">
                <a:latin typeface="Arial"/>
                <a:cs typeface="Arial"/>
              </a:rPr>
              <a:t>2020, </a:t>
            </a:r>
            <a:r>
              <a:rPr dirty="0" sz="1800" b="1">
                <a:latin typeface="Arial"/>
                <a:cs typeface="Arial"/>
              </a:rPr>
              <a:t>got the </a:t>
            </a:r>
            <a:r>
              <a:rPr dirty="0" sz="1800" spc="-5" b="1">
                <a:latin typeface="Arial"/>
                <a:cs typeface="Arial"/>
              </a:rPr>
              <a:t>maximum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total_sold_quantity?</a:t>
            </a:r>
            <a:endParaRPr sz="1800">
              <a:latin typeface="Arial"/>
              <a:cs typeface="Arial"/>
            </a:endParaRPr>
          </a:p>
          <a:p>
            <a:pPr marL="428625">
              <a:lnSpc>
                <a:spcPts val="1664"/>
              </a:lnSpc>
            </a:pPr>
            <a:r>
              <a:rPr dirty="0" sz="1400" spc="-5">
                <a:latin typeface="Arial"/>
                <a:cs typeface="Arial"/>
              </a:rPr>
              <a:t>(The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final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output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contains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these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fields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sorted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by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total_sold_quantity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:</a:t>
            </a:r>
            <a:r>
              <a:rPr dirty="0" sz="1400" spc="-10">
                <a:latin typeface="Arial"/>
                <a:cs typeface="Arial"/>
              </a:rPr>
              <a:t> Quarter,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total_sold_quantity)</a:t>
            </a:r>
            <a:endParaRPr sz="1400">
              <a:latin typeface="Arial"/>
              <a:cs typeface="Arial"/>
            </a:endParaRPr>
          </a:p>
          <a:p>
            <a:pPr algn="r" marR="5080">
              <a:lnSpc>
                <a:spcPts val="1895"/>
              </a:lnSpc>
              <a:spcBef>
                <a:spcPts val="660"/>
              </a:spcBef>
            </a:pPr>
            <a:r>
              <a:rPr dirty="0" u="sng" sz="1800" spc="-25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Total </a:t>
            </a:r>
            <a:r>
              <a:rPr dirty="0" u="sng" sz="1800" spc="-5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sold </a:t>
            </a:r>
            <a:r>
              <a:rPr dirty="0" u="sng" sz="180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quantity Quarter</a:t>
            </a:r>
            <a:r>
              <a:rPr dirty="0" u="sng" sz="1800" spc="-6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5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wise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895"/>
              </a:lnSpc>
            </a:pPr>
            <a:r>
              <a:rPr dirty="0" sz="1800" spc="-10" b="1">
                <a:latin typeface="Carlito"/>
                <a:cs typeface="Carlito"/>
              </a:rPr>
              <a:t>SOLUTION</a:t>
            </a:r>
            <a:r>
              <a:rPr dirty="0" sz="1800" spc="5" b="1">
                <a:latin typeface="Carlito"/>
                <a:cs typeface="Carlito"/>
              </a:rPr>
              <a:t> </a:t>
            </a:r>
            <a:r>
              <a:rPr dirty="0" sz="1800" b="1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967471" y="1403654"/>
            <a:ext cx="2974340" cy="2966085"/>
            <a:chOff x="7967471" y="1403654"/>
            <a:chExt cx="2974340" cy="2966085"/>
          </a:xfrm>
        </p:grpSpPr>
        <p:sp>
          <p:nvSpPr>
            <p:cNvPr id="18" name="object 18"/>
            <p:cNvSpPr/>
            <p:nvPr/>
          </p:nvSpPr>
          <p:spPr>
            <a:xfrm>
              <a:off x="7967471" y="1403654"/>
              <a:ext cx="2974085" cy="4198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924287" y="2834640"/>
              <a:ext cx="701027" cy="15346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977119" y="2926841"/>
              <a:ext cx="530860" cy="1356360"/>
            </a:xfrm>
            <a:custGeom>
              <a:avLst/>
              <a:gdLst/>
              <a:ahLst/>
              <a:cxnLst/>
              <a:rect l="l" t="t" r="r" b="b"/>
              <a:pathLst>
                <a:path w="530859" h="1356360">
                  <a:moveTo>
                    <a:pt x="486094" y="67888"/>
                  </a:moveTo>
                  <a:lnTo>
                    <a:pt x="0" y="1349502"/>
                  </a:lnTo>
                  <a:lnTo>
                    <a:pt x="17779" y="1356360"/>
                  </a:lnTo>
                  <a:lnTo>
                    <a:pt x="503989" y="74650"/>
                  </a:lnTo>
                  <a:lnTo>
                    <a:pt x="486094" y="67888"/>
                  </a:lnTo>
                  <a:close/>
                </a:path>
                <a:path w="530859" h="1356360">
                  <a:moveTo>
                    <a:pt x="527722" y="56007"/>
                  </a:moveTo>
                  <a:lnTo>
                    <a:pt x="490600" y="56007"/>
                  </a:lnTo>
                  <a:lnTo>
                    <a:pt x="508507" y="62737"/>
                  </a:lnTo>
                  <a:lnTo>
                    <a:pt x="503989" y="74650"/>
                  </a:lnTo>
                  <a:lnTo>
                    <a:pt x="530605" y="84709"/>
                  </a:lnTo>
                  <a:lnTo>
                    <a:pt x="527722" y="56007"/>
                  </a:lnTo>
                  <a:close/>
                </a:path>
                <a:path w="530859" h="1356360">
                  <a:moveTo>
                    <a:pt x="490600" y="56007"/>
                  </a:moveTo>
                  <a:lnTo>
                    <a:pt x="486094" y="67888"/>
                  </a:lnTo>
                  <a:lnTo>
                    <a:pt x="503989" y="74650"/>
                  </a:lnTo>
                  <a:lnTo>
                    <a:pt x="508507" y="62737"/>
                  </a:lnTo>
                  <a:lnTo>
                    <a:pt x="490600" y="56007"/>
                  </a:lnTo>
                  <a:close/>
                </a:path>
                <a:path w="530859" h="1356360">
                  <a:moveTo>
                    <a:pt x="522097" y="0"/>
                  </a:moveTo>
                  <a:lnTo>
                    <a:pt x="459358" y="57785"/>
                  </a:lnTo>
                  <a:lnTo>
                    <a:pt x="486094" y="67888"/>
                  </a:lnTo>
                  <a:lnTo>
                    <a:pt x="490600" y="56007"/>
                  </a:lnTo>
                  <a:lnTo>
                    <a:pt x="527722" y="56007"/>
                  </a:lnTo>
                  <a:lnTo>
                    <a:pt x="522097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9772904" y="3140710"/>
            <a:ext cx="528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001F5F"/>
                </a:solidFill>
                <a:latin typeface="Carlito"/>
                <a:cs typeface="Carlito"/>
              </a:rPr>
              <a:t>143</a:t>
            </a:r>
            <a:r>
              <a:rPr dirty="0" sz="1600" spc="-55" b="1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dirty="0" sz="1600" spc="-5" b="1">
                <a:solidFill>
                  <a:srgbClr val="001F5F"/>
                </a:solidFill>
                <a:latin typeface="Carlito"/>
                <a:cs typeface="Carlito"/>
              </a:rPr>
              <a:t>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094211" y="6426504"/>
            <a:ext cx="1809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19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" y="88392"/>
            <a:ext cx="477012" cy="467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11480" y="71627"/>
            <a:ext cx="11318240" cy="6468110"/>
            <a:chOff x="411480" y="71627"/>
            <a:chExt cx="11318240" cy="6468110"/>
          </a:xfrm>
        </p:grpSpPr>
        <p:sp>
          <p:nvSpPr>
            <p:cNvPr id="4" name="object 4"/>
            <p:cNvSpPr/>
            <p:nvPr/>
          </p:nvSpPr>
          <p:spPr>
            <a:xfrm>
              <a:off x="868680" y="71627"/>
              <a:ext cx="10860786" cy="23202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11480" y="1440180"/>
              <a:ext cx="1110995" cy="11109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07008" y="1953767"/>
              <a:ext cx="8999220" cy="45857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85987" y="2857500"/>
              <a:ext cx="925068" cy="7711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835777" y="2332482"/>
            <a:ext cx="5862320" cy="3681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131021"/>
                </a:solidFill>
                <a:latin typeface="Carlito"/>
                <a:cs typeface="Carlito"/>
              </a:rPr>
              <a:t>Domain: </a:t>
            </a:r>
            <a:r>
              <a:rPr dirty="0" sz="1800" spc="-5">
                <a:solidFill>
                  <a:srgbClr val="131021"/>
                </a:solidFill>
                <a:latin typeface="Carlito"/>
                <a:cs typeface="Carlito"/>
              </a:rPr>
              <a:t>Consumer </a:t>
            </a:r>
            <a:r>
              <a:rPr dirty="0" sz="1800">
                <a:solidFill>
                  <a:srgbClr val="131021"/>
                </a:solidFill>
                <a:latin typeface="Carlito"/>
                <a:cs typeface="Carlito"/>
              </a:rPr>
              <a:t>Goods | </a:t>
            </a:r>
            <a:r>
              <a:rPr dirty="0" sz="1800" spc="-5" b="1">
                <a:solidFill>
                  <a:srgbClr val="131021"/>
                </a:solidFill>
                <a:latin typeface="Carlito"/>
                <a:cs typeface="Carlito"/>
              </a:rPr>
              <a:t>Function</a:t>
            </a:r>
            <a:r>
              <a:rPr dirty="0" sz="1800" spc="-5">
                <a:solidFill>
                  <a:srgbClr val="131021"/>
                </a:solidFill>
                <a:latin typeface="Carlito"/>
                <a:cs typeface="Carlito"/>
              </a:rPr>
              <a:t>: </a:t>
            </a:r>
            <a:r>
              <a:rPr dirty="0" sz="1800" spc="-10">
                <a:solidFill>
                  <a:srgbClr val="131021"/>
                </a:solidFill>
                <a:latin typeface="Carlito"/>
                <a:cs typeface="Carlito"/>
              </a:rPr>
              <a:t>Executive</a:t>
            </a:r>
            <a:r>
              <a:rPr dirty="0" sz="1800">
                <a:solidFill>
                  <a:srgbClr val="131021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131021"/>
                </a:solidFill>
                <a:latin typeface="Carlito"/>
                <a:cs typeface="Carlito"/>
              </a:rPr>
              <a:t>Management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Carlito"/>
              <a:cs typeface="Carlito"/>
            </a:endParaRPr>
          </a:p>
          <a:p>
            <a:pPr marL="2440305">
              <a:lnSpc>
                <a:spcPct val="100000"/>
              </a:lnSpc>
              <a:tabLst>
                <a:tab pos="3335654" algn="l"/>
              </a:tabLst>
            </a:pPr>
            <a:r>
              <a:rPr dirty="0" u="heavy" sz="2800" spc="-5">
                <a:uFill>
                  <a:solidFill>
                    <a:srgbClr val="EC7C30"/>
                  </a:solidFill>
                </a:uFill>
                <a:latin typeface="Carlito"/>
                <a:cs typeface="Carlito"/>
              </a:rPr>
              <a:t> </a:t>
            </a:r>
            <a:r>
              <a:rPr dirty="0" u="heavy" sz="2800" spc="-5">
                <a:uFill>
                  <a:solidFill>
                    <a:srgbClr val="EC7C30"/>
                  </a:solidFill>
                </a:uFill>
                <a:latin typeface="Carlito"/>
                <a:cs typeface="Carlito"/>
              </a:rPr>
              <a:t>	</a:t>
            </a:r>
            <a:r>
              <a:rPr dirty="0" u="heavy" sz="2800" spc="145">
                <a:uFill>
                  <a:solidFill>
                    <a:srgbClr val="EC7C30"/>
                  </a:solidFill>
                </a:uFill>
                <a:latin typeface="Carlito"/>
                <a:cs typeface="Carlito"/>
              </a:rPr>
              <a:t>tl</a:t>
            </a:r>
            <a:r>
              <a:rPr dirty="0" u="heavy" sz="2800" spc="-350">
                <a:uFill>
                  <a:solidFill>
                    <a:srgbClr val="EC7C30"/>
                  </a:solidFill>
                </a:uFill>
                <a:latin typeface="Carlito"/>
                <a:cs typeface="Carlito"/>
              </a:rPr>
              <a:t> </a:t>
            </a:r>
            <a:r>
              <a:rPr dirty="0" u="heavy" sz="2800" spc="-5">
                <a:uFill>
                  <a:solidFill>
                    <a:srgbClr val="EC7C30"/>
                  </a:solidFill>
                </a:uFill>
                <a:latin typeface="Carlito"/>
                <a:cs typeface="Carlito"/>
              </a:rPr>
              <a:t>i</a:t>
            </a:r>
            <a:r>
              <a:rPr dirty="0" u="heavy" sz="2800" spc="-345">
                <a:uFill>
                  <a:solidFill>
                    <a:srgbClr val="EC7C30"/>
                  </a:solidFill>
                </a:uFill>
                <a:latin typeface="Carlito"/>
                <a:cs typeface="Carlito"/>
              </a:rPr>
              <a:t> </a:t>
            </a:r>
            <a:r>
              <a:rPr dirty="0" u="heavy" sz="2800" spc="-5">
                <a:uFill>
                  <a:solidFill>
                    <a:srgbClr val="EC7C30"/>
                  </a:solidFill>
                </a:uFill>
                <a:latin typeface="Carlito"/>
                <a:cs typeface="Carlito"/>
              </a:rPr>
              <a:t>Q</a:t>
            </a:r>
            <a:endParaRPr sz="2800">
              <a:latin typeface="Carlito"/>
              <a:cs typeface="Carlito"/>
            </a:endParaRPr>
          </a:p>
          <a:p>
            <a:pPr marL="2501265">
              <a:lnSpc>
                <a:spcPct val="100000"/>
              </a:lnSpc>
              <a:spcBef>
                <a:spcPts val="280"/>
              </a:spcBef>
            </a:pPr>
            <a:r>
              <a:rPr dirty="0" sz="1200" spc="-5">
                <a:latin typeface="Arial"/>
                <a:cs typeface="Arial"/>
              </a:rPr>
              <a:t>H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algn="ctr" marR="282575">
              <a:lnSpc>
                <a:spcPct val="100000"/>
              </a:lnSpc>
              <a:spcBef>
                <a:spcPts val="490"/>
              </a:spcBef>
            </a:pPr>
            <a:r>
              <a:rPr dirty="0" sz="3600" spc="-5">
                <a:latin typeface="Arial Black"/>
                <a:cs typeface="Arial Black"/>
              </a:rPr>
              <a:t>Consumer</a:t>
            </a:r>
            <a:r>
              <a:rPr dirty="0" sz="3600" spc="-20">
                <a:latin typeface="Arial Black"/>
                <a:cs typeface="Arial Black"/>
              </a:rPr>
              <a:t> </a:t>
            </a:r>
            <a:r>
              <a:rPr dirty="0" sz="3600">
                <a:latin typeface="Arial Black"/>
                <a:cs typeface="Arial Black"/>
              </a:rPr>
              <a:t>Goods</a:t>
            </a:r>
            <a:endParaRPr sz="3600">
              <a:latin typeface="Arial Black"/>
              <a:cs typeface="Arial Black"/>
            </a:endParaRPr>
          </a:p>
          <a:p>
            <a:pPr algn="ctr" marR="283845">
              <a:lnSpc>
                <a:spcPct val="100000"/>
              </a:lnSpc>
              <a:spcBef>
                <a:spcPts val="30"/>
              </a:spcBef>
            </a:pPr>
            <a:r>
              <a:rPr dirty="0" sz="3200">
                <a:latin typeface="Arial Black"/>
                <a:cs typeface="Arial Black"/>
              </a:rPr>
              <a:t>Ad_Hoc</a:t>
            </a:r>
            <a:r>
              <a:rPr dirty="0" sz="3200" spc="-35">
                <a:latin typeface="Arial Black"/>
                <a:cs typeface="Arial Black"/>
              </a:rPr>
              <a:t> </a:t>
            </a:r>
            <a:r>
              <a:rPr dirty="0" sz="3200" spc="-5">
                <a:latin typeface="Arial Black"/>
                <a:cs typeface="Arial Black"/>
              </a:rPr>
              <a:t>Insights</a:t>
            </a:r>
            <a:endParaRPr sz="3200">
              <a:latin typeface="Arial Black"/>
              <a:cs typeface="Arial Black"/>
            </a:endParaRPr>
          </a:p>
          <a:p>
            <a:pPr marL="633730">
              <a:lnSpc>
                <a:spcPct val="100000"/>
              </a:lnSpc>
              <a:spcBef>
                <a:spcPts val="3404"/>
              </a:spcBef>
            </a:pPr>
            <a:r>
              <a:rPr dirty="0" sz="1800" spc="-10">
                <a:latin typeface="Carlito"/>
                <a:cs typeface="Carlito"/>
              </a:rPr>
              <a:t>Presentation </a:t>
            </a:r>
            <a:r>
              <a:rPr dirty="0" sz="1800" spc="-5">
                <a:latin typeface="Carlito"/>
                <a:cs typeface="Carlito"/>
              </a:rPr>
              <a:t>by </a:t>
            </a:r>
            <a:r>
              <a:rPr dirty="0" sz="1800">
                <a:latin typeface="Carlito"/>
                <a:cs typeface="Carlito"/>
              </a:rPr>
              <a:t>: </a:t>
            </a:r>
            <a:r>
              <a:rPr dirty="0" sz="1800" spc="-30">
                <a:latin typeface="Times New Roman"/>
                <a:cs typeface="Times New Roman"/>
              </a:rPr>
              <a:t>MADHUPA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SAMANTA</a:t>
            </a:r>
            <a:endParaRPr sz="1800">
              <a:latin typeface="Times New Roman"/>
              <a:cs typeface="Times New Roman"/>
            </a:endParaRPr>
          </a:p>
          <a:p>
            <a:pPr marL="1852930">
              <a:lnSpc>
                <a:spcPct val="100000"/>
              </a:lnSpc>
              <a:spcBef>
                <a:spcPts val="55"/>
              </a:spcBef>
            </a:pPr>
            <a:r>
              <a:rPr dirty="0" sz="1600" spc="-5">
                <a:latin typeface="Times New Roman"/>
                <a:cs typeface="Times New Roman"/>
              </a:rPr>
              <a:t>College </a:t>
            </a:r>
            <a:r>
              <a:rPr dirty="0" sz="1600" spc="-25">
                <a:latin typeface="Times New Roman"/>
                <a:cs typeface="Times New Roman"/>
              </a:rPr>
              <a:t>Teacher, </a:t>
            </a:r>
            <a:r>
              <a:rPr dirty="0" sz="1600" spc="-5">
                <a:latin typeface="Times New Roman"/>
                <a:cs typeface="Times New Roman"/>
              </a:rPr>
              <a:t>Aspiring Data</a:t>
            </a:r>
            <a:r>
              <a:rPr dirty="0" sz="1600" spc="-10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Analyst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768477"/>
            <a:ext cx="10112375" cy="516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rlito"/>
                <a:cs typeface="Carlito"/>
              </a:rPr>
              <a:t>Which channel helped </a:t>
            </a:r>
            <a:r>
              <a:rPr dirty="0" sz="1800" spc="-10" b="1">
                <a:latin typeface="Carlito"/>
                <a:cs typeface="Carlito"/>
              </a:rPr>
              <a:t>to </a:t>
            </a:r>
            <a:r>
              <a:rPr dirty="0" sz="1800" spc="-5" b="1">
                <a:latin typeface="Carlito"/>
                <a:cs typeface="Carlito"/>
              </a:rPr>
              <a:t>bring </a:t>
            </a:r>
            <a:r>
              <a:rPr dirty="0" sz="1800" spc="-10" b="1">
                <a:latin typeface="Carlito"/>
                <a:cs typeface="Carlito"/>
              </a:rPr>
              <a:t>more gross </a:t>
            </a:r>
            <a:r>
              <a:rPr dirty="0" sz="1800" b="1">
                <a:latin typeface="Carlito"/>
                <a:cs typeface="Carlito"/>
              </a:rPr>
              <a:t>sales in the </a:t>
            </a:r>
            <a:r>
              <a:rPr dirty="0" sz="1800" spc="-5" b="1">
                <a:latin typeface="Carlito"/>
                <a:cs typeface="Carlito"/>
              </a:rPr>
              <a:t>fiscal </a:t>
            </a:r>
            <a:r>
              <a:rPr dirty="0" sz="1800" spc="-10" b="1">
                <a:latin typeface="Carlito"/>
                <a:cs typeface="Carlito"/>
              </a:rPr>
              <a:t>year </a:t>
            </a:r>
            <a:r>
              <a:rPr dirty="0" sz="1800" b="1">
                <a:latin typeface="Carlito"/>
                <a:cs typeface="Carlito"/>
              </a:rPr>
              <a:t>2021 and the </a:t>
            </a:r>
            <a:r>
              <a:rPr dirty="0" sz="1800" spc="-10" b="1">
                <a:latin typeface="Carlito"/>
                <a:cs typeface="Carlito"/>
              </a:rPr>
              <a:t>percentage </a:t>
            </a:r>
            <a:r>
              <a:rPr dirty="0" sz="1800" b="1">
                <a:latin typeface="Carlito"/>
                <a:cs typeface="Carlito"/>
              </a:rPr>
              <a:t>of</a:t>
            </a:r>
            <a:r>
              <a:rPr dirty="0" sz="1800" spc="-140" b="1">
                <a:latin typeface="Carlito"/>
                <a:cs typeface="Carlito"/>
              </a:rPr>
              <a:t> </a:t>
            </a:r>
            <a:r>
              <a:rPr dirty="0" sz="1800" spc="-5" b="1">
                <a:latin typeface="Carlito"/>
                <a:cs typeface="Carlito"/>
              </a:rPr>
              <a:t>contribution?</a:t>
            </a:r>
            <a:endParaRPr sz="1800">
              <a:latin typeface="Carlito"/>
              <a:cs typeface="Carlito"/>
            </a:endParaRPr>
          </a:p>
          <a:p>
            <a:pPr marL="170815">
              <a:lnSpc>
                <a:spcPct val="100000"/>
              </a:lnSpc>
              <a:spcBef>
                <a:spcPts val="25"/>
              </a:spcBef>
            </a:pPr>
            <a:r>
              <a:rPr dirty="0" sz="1400" spc="-5">
                <a:latin typeface="Carlito"/>
                <a:cs typeface="Carlito"/>
              </a:rPr>
              <a:t>(The final output </a:t>
            </a:r>
            <a:r>
              <a:rPr dirty="0" sz="1400" spc="-10">
                <a:latin typeface="Carlito"/>
                <a:cs typeface="Carlito"/>
              </a:rPr>
              <a:t>contains </a:t>
            </a:r>
            <a:r>
              <a:rPr dirty="0" sz="1400" spc="-5">
                <a:latin typeface="Carlito"/>
                <a:cs typeface="Carlito"/>
              </a:rPr>
              <a:t>these </a:t>
            </a:r>
            <a:r>
              <a:rPr dirty="0" sz="1400">
                <a:latin typeface="Carlito"/>
                <a:cs typeface="Carlito"/>
              </a:rPr>
              <a:t>fields: </a:t>
            </a:r>
            <a:r>
              <a:rPr dirty="0" sz="1400" spc="-5">
                <a:latin typeface="Carlito"/>
                <a:cs typeface="Carlito"/>
              </a:rPr>
              <a:t>channel, gross_sales_mln,</a:t>
            </a:r>
            <a:r>
              <a:rPr dirty="0" sz="1400" spc="80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percentage)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99582" y="238125"/>
            <a:ext cx="63627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REQ.</a:t>
            </a:r>
            <a:r>
              <a:rPr dirty="0" spc="-80"/>
              <a:t> </a:t>
            </a:r>
            <a:r>
              <a:rPr dirty="0"/>
              <a:t>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444" y="2157729"/>
            <a:ext cx="1122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rlito"/>
                <a:cs typeface="Carlito"/>
              </a:rPr>
              <a:t>SOLUTION</a:t>
            </a:r>
            <a:r>
              <a:rPr dirty="0" sz="1800" spc="-65" b="1">
                <a:latin typeface="Carlito"/>
                <a:cs typeface="Carlito"/>
              </a:rPr>
              <a:t> </a:t>
            </a:r>
            <a:r>
              <a:rPr dirty="0" sz="1800" b="1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2187" y="1798320"/>
            <a:ext cx="11166475" cy="4243070"/>
            <a:chOff x="742187" y="1798320"/>
            <a:chExt cx="11166475" cy="4243070"/>
          </a:xfrm>
        </p:grpSpPr>
        <p:sp>
          <p:nvSpPr>
            <p:cNvPr id="6" name="object 6"/>
            <p:cNvSpPr/>
            <p:nvPr/>
          </p:nvSpPr>
          <p:spPr>
            <a:xfrm>
              <a:off x="742187" y="2741676"/>
              <a:ext cx="3713988" cy="13030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42771" y="2819400"/>
              <a:ext cx="3517391" cy="11521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01780" y="3244345"/>
              <a:ext cx="414655" cy="309880"/>
            </a:xfrm>
            <a:custGeom>
              <a:avLst/>
              <a:gdLst/>
              <a:ahLst/>
              <a:cxnLst/>
              <a:rect l="l" t="t" r="r" b="b"/>
              <a:pathLst>
                <a:path w="414654" h="309879">
                  <a:moveTo>
                    <a:pt x="350131" y="0"/>
                  </a:moveTo>
                  <a:lnTo>
                    <a:pt x="350131" y="73433"/>
                  </a:lnTo>
                  <a:lnTo>
                    <a:pt x="169264" y="111199"/>
                  </a:lnTo>
                  <a:lnTo>
                    <a:pt x="62924" y="192239"/>
                  </a:lnTo>
                  <a:lnTo>
                    <a:pt x="12655" y="272885"/>
                  </a:lnTo>
                  <a:lnTo>
                    <a:pt x="0" y="309470"/>
                  </a:lnTo>
                  <a:lnTo>
                    <a:pt x="67927" y="237577"/>
                  </a:lnTo>
                  <a:lnTo>
                    <a:pt x="127041" y="200500"/>
                  </a:lnTo>
                  <a:lnTo>
                    <a:pt x="210168" y="186436"/>
                  </a:lnTo>
                  <a:lnTo>
                    <a:pt x="225926" y="186115"/>
                  </a:lnTo>
                  <a:lnTo>
                    <a:pt x="414076" y="41319"/>
                  </a:lnTo>
                  <a:lnTo>
                    <a:pt x="350131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01780" y="3244345"/>
              <a:ext cx="414655" cy="309880"/>
            </a:xfrm>
            <a:custGeom>
              <a:avLst/>
              <a:gdLst/>
              <a:ahLst/>
              <a:cxnLst/>
              <a:rect l="l" t="t" r="r" b="b"/>
              <a:pathLst>
                <a:path w="414654" h="309879">
                  <a:moveTo>
                    <a:pt x="414076" y="41319"/>
                  </a:moveTo>
                  <a:lnTo>
                    <a:pt x="350131" y="0"/>
                  </a:lnTo>
                  <a:lnTo>
                    <a:pt x="350131" y="73433"/>
                  </a:lnTo>
                  <a:lnTo>
                    <a:pt x="169264" y="111199"/>
                  </a:lnTo>
                  <a:lnTo>
                    <a:pt x="62924" y="192239"/>
                  </a:lnTo>
                  <a:lnTo>
                    <a:pt x="12655" y="272885"/>
                  </a:lnTo>
                  <a:lnTo>
                    <a:pt x="0" y="309470"/>
                  </a:lnTo>
                  <a:lnTo>
                    <a:pt x="67927" y="237577"/>
                  </a:lnTo>
                  <a:lnTo>
                    <a:pt x="127041" y="200500"/>
                  </a:lnTo>
                  <a:lnTo>
                    <a:pt x="210168" y="186436"/>
                  </a:lnTo>
                  <a:lnTo>
                    <a:pt x="225926" y="186115"/>
                  </a:lnTo>
                </a:path>
              </a:pathLst>
            </a:custGeom>
            <a:ln w="6774">
              <a:solidFill>
                <a:srgbClr val="843B0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40935" y="3139440"/>
              <a:ext cx="662177" cy="509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052059" y="2013204"/>
              <a:ext cx="6856476" cy="40279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183123" y="2116836"/>
              <a:ext cx="6598920" cy="38252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536435" y="1798320"/>
              <a:ext cx="2761615" cy="2181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527291" y="1981200"/>
              <a:ext cx="2856483" cy="2095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383268" y="1798320"/>
              <a:ext cx="1380998" cy="2176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896856" y="2371344"/>
              <a:ext cx="1644650" cy="142875"/>
            </a:xfrm>
            <a:custGeom>
              <a:avLst/>
              <a:gdLst/>
              <a:ahLst/>
              <a:cxnLst/>
              <a:rect l="l" t="t" r="r" b="b"/>
              <a:pathLst>
                <a:path w="1644650" h="142875">
                  <a:moveTo>
                    <a:pt x="822960" y="0"/>
                  </a:moveTo>
                  <a:lnTo>
                    <a:pt x="822960" y="71246"/>
                  </a:lnTo>
                  <a:lnTo>
                    <a:pt x="1644523" y="71246"/>
                  </a:lnTo>
                  <a:lnTo>
                    <a:pt x="1644523" y="142620"/>
                  </a:lnTo>
                </a:path>
                <a:path w="1644650" h="142875">
                  <a:moveTo>
                    <a:pt x="822960" y="0"/>
                  </a:moveTo>
                  <a:lnTo>
                    <a:pt x="822960" y="142620"/>
                  </a:lnTo>
                </a:path>
                <a:path w="1644650" h="142875">
                  <a:moveTo>
                    <a:pt x="821563" y="0"/>
                  </a:moveTo>
                  <a:lnTo>
                    <a:pt x="821563" y="71246"/>
                  </a:lnTo>
                  <a:lnTo>
                    <a:pt x="0" y="71246"/>
                  </a:lnTo>
                  <a:lnTo>
                    <a:pt x="0" y="142620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171937" y="2041398"/>
              <a:ext cx="1096010" cy="330835"/>
            </a:xfrm>
            <a:custGeom>
              <a:avLst/>
              <a:gdLst/>
              <a:ahLst/>
              <a:cxnLst/>
              <a:rect l="l" t="t" r="r" b="b"/>
              <a:pathLst>
                <a:path w="1096009" h="330835">
                  <a:moveTo>
                    <a:pt x="1095755" y="0"/>
                  </a:moveTo>
                  <a:lnTo>
                    <a:pt x="0" y="0"/>
                  </a:lnTo>
                  <a:lnTo>
                    <a:pt x="0" y="330708"/>
                  </a:lnTo>
                  <a:lnTo>
                    <a:pt x="1095755" y="330708"/>
                  </a:lnTo>
                  <a:lnTo>
                    <a:pt x="10957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29920" y="4329810"/>
            <a:ext cx="4401185" cy="20535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rlito"/>
                <a:cs typeface="Carlito"/>
              </a:rPr>
              <a:t>INSIGHTS: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Carlito"/>
              <a:cs typeface="Carlito"/>
            </a:endParaRPr>
          </a:p>
          <a:p>
            <a:pPr marL="909955" marR="275590" indent="-287020">
              <a:lnSpc>
                <a:spcPct val="100000"/>
              </a:lnSpc>
              <a:buFont typeface="Wingdings"/>
              <a:buChar char=""/>
              <a:tabLst>
                <a:tab pos="910590" algn="l"/>
              </a:tabLst>
            </a:pPr>
            <a:r>
              <a:rPr dirty="0" sz="1600" spc="-10" b="1">
                <a:latin typeface="Carlito"/>
                <a:cs typeface="Carlito"/>
              </a:rPr>
              <a:t>Retailer </a:t>
            </a:r>
            <a:r>
              <a:rPr dirty="0" sz="1600" spc="-10">
                <a:latin typeface="Carlito"/>
                <a:cs typeface="Carlito"/>
              </a:rPr>
              <a:t>accounted </a:t>
            </a:r>
            <a:r>
              <a:rPr dirty="0" sz="1600" spc="-15">
                <a:latin typeface="Carlito"/>
                <a:cs typeface="Carlito"/>
              </a:rPr>
              <a:t>for </a:t>
            </a:r>
            <a:r>
              <a:rPr dirty="0" sz="1600" spc="-5">
                <a:latin typeface="Carlito"/>
                <a:cs typeface="Carlito"/>
              </a:rPr>
              <a:t>the majority </a:t>
            </a:r>
            <a:r>
              <a:rPr dirty="0" sz="1600" spc="-10">
                <a:latin typeface="Carlito"/>
                <a:cs typeface="Carlito"/>
              </a:rPr>
              <a:t>of  </a:t>
            </a:r>
            <a:r>
              <a:rPr dirty="0" sz="1600" spc="-5">
                <a:latin typeface="Carlito"/>
                <a:cs typeface="Carlito"/>
              </a:rPr>
              <a:t>sales in </a:t>
            </a:r>
            <a:r>
              <a:rPr dirty="0" sz="1600">
                <a:latin typeface="Carlito"/>
                <a:cs typeface="Carlito"/>
              </a:rPr>
              <a:t>AtliQ, </a:t>
            </a:r>
            <a:r>
              <a:rPr dirty="0" sz="1600" spc="-5">
                <a:latin typeface="Carlito"/>
                <a:cs typeface="Carlito"/>
              </a:rPr>
              <a:t>which is </a:t>
            </a:r>
            <a:r>
              <a:rPr dirty="0" sz="1800" spc="-5" b="1">
                <a:latin typeface="Carlito"/>
                <a:cs typeface="Carlito"/>
              </a:rPr>
              <a:t>73.23% </a:t>
            </a:r>
            <a:r>
              <a:rPr dirty="0" sz="1600" spc="-5">
                <a:latin typeface="Carlito"/>
                <a:cs typeface="Carlito"/>
              </a:rPr>
              <a:t>of </a:t>
            </a:r>
            <a:r>
              <a:rPr dirty="0" sz="1600" spc="-10">
                <a:latin typeface="Carlito"/>
                <a:cs typeface="Carlito"/>
              </a:rPr>
              <a:t>total  </a:t>
            </a:r>
            <a:r>
              <a:rPr dirty="0" sz="1600" spc="-5">
                <a:latin typeface="Carlito"/>
                <a:cs typeface="Carlito"/>
              </a:rPr>
              <a:t>sales in fiscal </a:t>
            </a:r>
            <a:r>
              <a:rPr dirty="0" sz="1600" spc="-10">
                <a:latin typeface="Carlito"/>
                <a:cs typeface="Carlito"/>
              </a:rPr>
              <a:t>year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2021.</a:t>
            </a:r>
            <a:endParaRPr sz="1600">
              <a:latin typeface="Carlito"/>
              <a:cs typeface="Carlito"/>
            </a:endParaRPr>
          </a:p>
          <a:p>
            <a:pPr marL="909955" marR="5080" indent="-287020">
              <a:lnSpc>
                <a:spcPct val="100000"/>
              </a:lnSpc>
              <a:buFont typeface="Wingdings"/>
              <a:buChar char=""/>
              <a:tabLst>
                <a:tab pos="910590" algn="l"/>
              </a:tabLst>
            </a:pPr>
            <a:r>
              <a:rPr dirty="0" sz="1600" spc="-10">
                <a:latin typeface="Carlito"/>
                <a:cs typeface="Carlito"/>
              </a:rPr>
              <a:t>Direct </a:t>
            </a:r>
            <a:r>
              <a:rPr dirty="0" sz="1600" spc="-5">
                <a:latin typeface="Carlito"/>
                <a:cs typeface="Carlito"/>
              </a:rPr>
              <a:t>and </a:t>
            </a:r>
            <a:r>
              <a:rPr dirty="0" sz="1600" spc="-10">
                <a:latin typeface="Carlito"/>
                <a:cs typeface="Carlito"/>
              </a:rPr>
              <a:t>Distributor bring </a:t>
            </a:r>
            <a:r>
              <a:rPr dirty="0" sz="1600" spc="-5" b="1">
                <a:latin typeface="Carlito"/>
                <a:cs typeface="Carlito"/>
              </a:rPr>
              <a:t>15.47% </a:t>
            </a:r>
            <a:r>
              <a:rPr dirty="0" sz="1600" spc="-5">
                <a:latin typeface="Carlito"/>
                <a:cs typeface="Carlito"/>
              </a:rPr>
              <a:t>and  </a:t>
            </a:r>
            <a:r>
              <a:rPr dirty="0" sz="1600" spc="-5" b="1">
                <a:latin typeface="Carlito"/>
                <a:cs typeface="Carlito"/>
              </a:rPr>
              <a:t>11.3% </a:t>
            </a:r>
            <a:r>
              <a:rPr dirty="0" sz="1600" spc="-10">
                <a:latin typeface="Carlito"/>
                <a:cs typeface="Carlito"/>
              </a:rPr>
              <a:t>gross </a:t>
            </a:r>
            <a:r>
              <a:rPr dirty="0" sz="1600" spc="-5">
                <a:latin typeface="Carlito"/>
                <a:cs typeface="Carlito"/>
              </a:rPr>
              <a:t>sales </a:t>
            </a:r>
            <a:r>
              <a:rPr dirty="0" sz="1600" spc="-10">
                <a:latin typeface="Carlito"/>
                <a:cs typeface="Carlito"/>
              </a:rPr>
              <a:t>accordingly </a:t>
            </a:r>
            <a:r>
              <a:rPr dirty="0" sz="1600" spc="-5">
                <a:latin typeface="Carlito"/>
                <a:cs typeface="Carlito"/>
              </a:rPr>
              <a:t>in fiscal </a:t>
            </a:r>
            <a:r>
              <a:rPr dirty="0" sz="1600" spc="-10">
                <a:latin typeface="Carlito"/>
                <a:cs typeface="Carlito"/>
              </a:rPr>
              <a:t>year  2021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71938" y="2041398"/>
            <a:ext cx="1096010" cy="330835"/>
          </a:xfrm>
          <a:prstGeom prst="rect">
            <a:avLst/>
          </a:prstGeom>
          <a:ln w="19050">
            <a:solidFill>
              <a:srgbClr val="3C67B0"/>
            </a:solidFill>
          </a:ln>
        </p:spPr>
        <p:txBody>
          <a:bodyPr wrap="square" lIns="0" tIns="76835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605"/>
              </a:spcBef>
            </a:pPr>
            <a:r>
              <a:rPr dirty="0" sz="1000" spc="-5" b="1">
                <a:latin typeface="Liberation Sans Narrow"/>
                <a:cs typeface="Liberation Sans Narrow"/>
              </a:rPr>
              <a:t>AtliQ’s</a:t>
            </a:r>
            <a:r>
              <a:rPr dirty="0" sz="1000" spc="-15" b="1">
                <a:latin typeface="Liberation Sans Narrow"/>
                <a:cs typeface="Liberation Sans Narrow"/>
              </a:rPr>
              <a:t> </a:t>
            </a:r>
            <a:r>
              <a:rPr dirty="0" sz="1000" spc="-5" b="1">
                <a:latin typeface="Liberation Sans Narrow"/>
                <a:cs typeface="Liberation Sans Narrow"/>
              </a:rPr>
              <a:t>Customer</a:t>
            </a:r>
            <a:endParaRPr sz="1000">
              <a:latin typeface="Liberation Sans Narrow"/>
              <a:cs typeface="Liberation Sans Narro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59290" y="2513838"/>
            <a:ext cx="678180" cy="340360"/>
          </a:xfrm>
          <a:prstGeom prst="rect">
            <a:avLst/>
          </a:prstGeom>
          <a:solidFill>
            <a:srgbClr val="FFFFFF"/>
          </a:solidFill>
          <a:ln w="19050">
            <a:solidFill>
              <a:srgbClr val="3C67B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2710">
              <a:lnSpc>
                <a:spcPts val="1055"/>
              </a:lnSpc>
            </a:pPr>
            <a:r>
              <a:rPr dirty="0" sz="1200" spc="-10" b="1">
                <a:latin typeface="Carlito"/>
                <a:cs typeface="Carlito"/>
              </a:rPr>
              <a:t>Retailer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84639" y="2705226"/>
            <a:ext cx="439420" cy="1727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80"/>
              </a:lnSpc>
            </a:pPr>
            <a:r>
              <a:rPr dirty="0" sz="1100" b="1">
                <a:latin typeface="Carlito"/>
                <a:cs typeface="Carlito"/>
              </a:rPr>
              <a:t>78.47%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371201" y="2504313"/>
            <a:ext cx="697230" cy="360680"/>
            <a:chOff x="10371201" y="2504313"/>
            <a:chExt cx="697230" cy="360680"/>
          </a:xfrm>
        </p:grpSpPr>
        <p:sp>
          <p:nvSpPr>
            <p:cNvPr id="23" name="object 23"/>
            <p:cNvSpPr/>
            <p:nvPr/>
          </p:nvSpPr>
          <p:spPr>
            <a:xfrm>
              <a:off x="10380726" y="2700146"/>
              <a:ext cx="678180" cy="153670"/>
            </a:xfrm>
            <a:custGeom>
              <a:avLst/>
              <a:gdLst/>
              <a:ahLst/>
              <a:cxnLst/>
              <a:rect l="l" t="t" r="r" b="b"/>
              <a:pathLst>
                <a:path w="678179" h="153669">
                  <a:moveTo>
                    <a:pt x="452374" y="0"/>
                  </a:moveTo>
                  <a:lnTo>
                    <a:pt x="0" y="0"/>
                  </a:lnTo>
                  <a:lnTo>
                    <a:pt x="0" y="153543"/>
                  </a:lnTo>
                  <a:lnTo>
                    <a:pt x="452374" y="153543"/>
                  </a:lnTo>
                  <a:lnTo>
                    <a:pt x="452374" y="0"/>
                  </a:lnTo>
                  <a:close/>
                </a:path>
                <a:path w="678179" h="153669">
                  <a:moveTo>
                    <a:pt x="678180" y="0"/>
                  </a:moveTo>
                  <a:lnTo>
                    <a:pt x="534670" y="0"/>
                  </a:lnTo>
                  <a:lnTo>
                    <a:pt x="534670" y="153543"/>
                  </a:lnTo>
                  <a:lnTo>
                    <a:pt x="678180" y="153543"/>
                  </a:lnTo>
                  <a:lnTo>
                    <a:pt x="6781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380726" y="2513838"/>
              <a:ext cx="678180" cy="340360"/>
            </a:xfrm>
            <a:custGeom>
              <a:avLst/>
              <a:gdLst/>
              <a:ahLst/>
              <a:cxnLst/>
              <a:rect l="l" t="t" r="r" b="b"/>
              <a:pathLst>
                <a:path w="678179" h="340360">
                  <a:moveTo>
                    <a:pt x="0" y="339851"/>
                  </a:moveTo>
                  <a:lnTo>
                    <a:pt x="678179" y="339851"/>
                  </a:lnTo>
                  <a:lnTo>
                    <a:pt x="678179" y="0"/>
                  </a:lnTo>
                  <a:lnTo>
                    <a:pt x="0" y="0"/>
                  </a:lnTo>
                  <a:lnTo>
                    <a:pt x="0" y="339851"/>
                  </a:lnTo>
                  <a:close/>
                </a:path>
              </a:pathLst>
            </a:custGeom>
            <a:ln w="1905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915396" y="2700147"/>
              <a:ext cx="15240" cy="165100"/>
            </a:xfrm>
            <a:custGeom>
              <a:avLst/>
              <a:gdLst/>
              <a:ahLst/>
              <a:cxnLst/>
              <a:rect l="l" t="t" r="r" b="b"/>
              <a:pathLst>
                <a:path w="15240" h="165100">
                  <a:moveTo>
                    <a:pt x="15240" y="0"/>
                  </a:moveTo>
                  <a:lnTo>
                    <a:pt x="0" y="0"/>
                  </a:lnTo>
                  <a:lnTo>
                    <a:pt x="0" y="164591"/>
                  </a:lnTo>
                  <a:lnTo>
                    <a:pt x="15240" y="16459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0390251" y="2523363"/>
            <a:ext cx="659130" cy="1771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52400">
              <a:lnSpc>
                <a:spcPts val="980"/>
              </a:lnSpc>
            </a:pPr>
            <a:r>
              <a:rPr dirty="0" sz="1100" b="1">
                <a:latin typeface="Carlito"/>
                <a:cs typeface="Carlito"/>
              </a:rPr>
              <a:t>Direct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506964" y="2700147"/>
            <a:ext cx="339090" cy="14414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135"/>
              </a:lnSpc>
            </a:pPr>
            <a:r>
              <a:rPr dirty="0" sz="400" spc="-10">
                <a:latin typeface="Carlito"/>
                <a:cs typeface="Carlito"/>
              </a:rPr>
              <a:t>(</a:t>
            </a:r>
            <a:r>
              <a:rPr dirty="0" sz="1050" b="1">
                <a:latin typeface="Carlito"/>
                <a:cs typeface="Carlito"/>
              </a:rPr>
              <a:t>19</a:t>
            </a:r>
            <a:r>
              <a:rPr dirty="0" sz="1050" spc="5" b="1">
                <a:latin typeface="Carlito"/>
                <a:cs typeface="Carlito"/>
              </a:rPr>
              <a:t>.</a:t>
            </a:r>
            <a:r>
              <a:rPr dirty="0" sz="1050" b="1">
                <a:latin typeface="Carlito"/>
                <a:cs typeface="Carlito"/>
              </a:rPr>
              <a:t>14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833100" y="2700147"/>
            <a:ext cx="110489" cy="14414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3970" rIns="0" bIns="0" rtlCol="0" vert="horz">
            <a:spAutoFit/>
          </a:bodyPr>
          <a:lstStyle/>
          <a:p>
            <a:pPr marL="1270">
              <a:lnSpc>
                <a:spcPts val="1019"/>
              </a:lnSpc>
              <a:spcBef>
                <a:spcPts val="110"/>
              </a:spcBef>
            </a:pPr>
            <a:r>
              <a:rPr dirty="0" sz="900" spc="-10" b="1">
                <a:latin typeface="Carlito"/>
                <a:cs typeface="Carlito"/>
              </a:rPr>
              <a:t>%</a:t>
            </a:r>
            <a:r>
              <a:rPr dirty="0" sz="400" spc="-5">
                <a:latin typeface="Carlito"/>
                <a:cs typeface="Carlito"/>
              </a:rPr>
              <a:t>)</a:t>
            </a:r>
            <a:endParaRPr sz="400">
              <a:latin typeface="Carlito"/>
              <a:cs typeface="Carli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202161" y="2513838"/>
            <a:ext cx="678180" cy="340360"/>
          </a:xfrm>
          <a:custGeom>
            <a:avLst/>
            <a:gdLst/>
            <a:ahLst/>
            <a:cxnLst/>
            <a:rect l="l" t="t" r="r" b="b"/>
            <a:pathLst>
              <a:path w="678179" h="340360">
                <a:moveTo>
                  <a:pt x="678179" y="0"/>
                </a:moveTo>
                <a:lnTo>
                  <a:pt x="0" y="0"/>
                </a:lnTo>
                <a:lnTo>
                  <a:pt x="0" y="339851"/>
                </a:lnTo>
                <a:lnTo>
                  <a:pt x="678179" y="339851"/>
                </a:lnTo>
                <a:lnTo>
                  <a:pt x="6781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1202161" y="2513838"/>
            <a:ext cx="678180" cy="340360"/>
          </a:xfrm>
          <a:prstGeom prst="rect">
            <a:avLst/>
          </a:prstGeom>
          <a:ln w="19050">
            <a:solidFill>
              <a:srgbClr val="3C67B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ts val="1055"/>
              </a:lnSpc>
            </a:pPr>
            <a:r>
              <a:rPr dirty="0" sz="1000" spc="-5" b="1">
                <a:latin typeface="Carlito"/>
                <a:cs typeface="Carlito"/>
              </a:rPr>
              <a:t>Distributor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31" name="object 31"/>
          <p:cNvSpPr txBox="1"/>
          <p:nvPr/>
        </p:nvSpPr>
        <p:spPr>
          <a:xfrm>
            <a:off x="11381231" y="2695067"/>
            <a:ext cx="331470" cy="1543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155"/>
              </a:lnSpc>
            </a:pPr>
            <a:r>
              <a:rPr dirty="0" sz="1000" spc="-10" b="1">
                <a:latin typeface="Carlito"/>
                <a:cs typeface="Carlito"/>
              </a:rPr>
              <a:t>2.39%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404" y="824560"/>
            <a:ext cx="10876280" cy="50990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b="1">
                <a:latin typeface="Arial"/>
                <a:cs typeface="Arial"/>
              </a:rPr>
              <a:t>Get the </a:t>
            </a:r>
            <a:r>
              <a:rPr dirty="0" spc="-45" b="1">
                <a:latin typeface="Arial"/>
                <a:cs typeface="Arial"/>
              </a:rPr>
              <a:t>Top </a:t>
            </a:r>
            <a:r>
              <a:rPr dirty="0" b="1">
                <a:latin typeface="Arial"/>
                <a:cs typeface="Arial"/>
              </a:rPr>
              <a:t>3 products in </a:t>
            </a:r>
            <a:r>
              <a:rPr dirty="0" spc="-10" b="1">
                <a:latin typeface="Arial"/>
                <a:cs typeface="Arial"/>
              </a:rPr>
              <a:t>each </a:t>
            </a:r>
            <a:r>
              <a:rPr dirty="0" spc="-5" b="1">
                <a:latin typeface="Arial"/>
                <a:cs typeface="Arial"/>
              </a:rPr>
              <a:t>division </a:t>
            </a:r>
            <a:r>
              <a:rPr dirty="0" b="1">
                <a:latin typeface="Arial"/>
                <a:cs typeface="Arial"/>
              </a:rPr>
              <a:t>that </a:t>
            </a:r>
            <a:r>
              <a:rPr dirty="0" spc="-15" b="1">
                <a:latin typeface="Arial"/>
                <a:cs typeface="Arial"/>
              </a:rPr>
              <a:t>have </a:t>
            </a:r>
            <a:r>
              <a:rPr dirty="0" b="1">
                <a:latin typeface="Arial"/>
                <a:cs typeface="Arial"/>
              </a:rPr>
              <a:t>a high total_sold_quantity in the </a:t>
            </a:r>
            <a:r>
              <a:rPr dirty="0" spc="-10" b="1">
                <a:latin typeface="Arial"/>
                <a:cs typeface="Arial"/>
              </a:rPr>
              <a:t>fiscal_year</a:t>
            </a:r>
            <a:r>
              <a:rPr dirty="0" spc="100" b="1">
                <a:latin typeface="Arial"/>
                <a:cs typeface="Arial"/>
              </a:rPr>
              <a:t> </a:t>
            </a:r>
            <a:r>
              <a:rPr dirty="0" spc="-10" b="1">
                <a:latin typeface="Arial"/>
                <a:cs typeface="Arial"/>
              </a:rPr>
              <a:t>2021?</a:t>
            </a:r>
          </a:p>
          <a:p>
            <a:pPr marL="12700">
              <a:lnSpc>
                <a:spcPts val="1664"/>
              </a:lnSpc>
            </a:pPr>
            <a:r>
              <a:rPr dirty="0" sz="1400" spc="-5">
                <a:latin typeface="Arial"/>
                <a:cs typeface="Arial"/>
              </a:rPr>
              <a:t>(The </a:t>
            </a:r>
            <a:r>
              <a:rPr dirty="0" sz="1400">
                <a:latin typeface="Arial"/>
                <a:cs typeface="Arial"/>
              </a:rPr>
              <a:t>final output contains these fields: </a:t>
            </a:r>
            <a:r>
              <a:rPr dirty="0" sz="1400" spc="-5">
                <a:latin typeface="Arial"/>
                <a:cs typeface="Arial"/>
              </a:rPr>
              <a:t>division,</a:t>
            </a:r>
            <a:r>
              <a:rPr dirty="0" sz="1400" spc="-204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product_code)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8428" y="58928"/>
            <a:ext cx="752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REQ.</a:t>
            </a:r>
            <a:r>
              <a:rPr dirty="0" sz="1800" spc="-8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10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444" y="2157729"/>
            <a:ext cx="1122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rlito"/>
                <a:cs typeface="Carlito"/>
              </a:rPr>
              <a:t>SOLUTION</a:t>
            </a:r>
            <a:r>
              <a:rPr dirty="0" sz="1800" spc="-65" b="1">
                <a:latin typeface="Carlito"/>
                <a:cs typeface="Carlito"/>
              </a:rPr>
              <a:t> </a:t>
            </a:r>
            <a:r>
              <a:rPr dirty="0" sz="1800" b="1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31492" y="3002279"/>
            <a:ext cx="7929880" cy="3499485"/>
            <a:chOff x="2031492" y="3002279"/>
            <a:chExt cx="7929880" cy="3499485"/>
          </a:xfrm>
        </p:grpSpPr>
        <p:sp>
          <p:nvSpPr>
            <p:cNvPr id="6" name="object 6"/>
            <p:cNvSpPr/>
            <p:nvPr/>
          </p:nvSpPr>
          <p:spPr>
            <a:xfrm>
              <a:off x="2031492" y="3002279"/>
              <a:ext cx="7929372" cy="34991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73224" y="3101339"/>
              <a:ext cx="7650480" cy="33055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313303" y="2434539"/>
            <a:ext cx="57137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1800" spc="-60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Top </a:t>
            </a:r>
            <a:r>
              <a:rPr dirty="0" u="heavy" sz="1800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3 </a:t>
            </a:r>
            <a:r>
              <a:rPr dirty="0" u="heavy" sz="1800" spc="-10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products </a:t>
            </a:r>
            <a:r>
              <a:rPr dirty="0" u="heavy" sz="1800" spc="-5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by sold quantity in </a:t>
            </a:r>
            <a:r>
              <a:rPr dirty="0" u="heavy" sz="2000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FY </a:t>
            </a:r>
            <a:r>
              <a:rPr dirty="0" u="heavy" sz="2000" spc="5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2021</a:t>
            </a:r>
            <a:r>
              <a:rPr dirty="0" u="heavy" sz="2000" spc="90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5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heavy" sz="1600" spc="-5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Division-wise</a:t>
            </a:r>
            <a:r>
              <a:rPr dirty="0" u="heavy" sz="2000" spc="-5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8383" y="80518"/>
            <a:ext cx="75247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REQ.</a:t>
            </a:r>
            <a:r>
              <a:rPr dirty="0" spc="-80"/>
              <a:t> </a:t>
            </a:r>
            <a:r>
              <a:rPr dirty="0"/>
              <a:t>10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85644" y="862583"/>
            <a:ext cx="7400925" cy="4711065"/>
            <a:chOff x="2485644" y="862583"/>
            <a:chExt cx="7400925" cy="4711065"/>
          </a:xfrm>
        </p:grpSpPr>
        <p:sp>
          <p:nvSpPr>
            <p:cNvPr id="4" name="object 4"/>
            <p:cNvSpPr/>
            <p:nvPr/>
          </p:nvSpPr>
          <p:spPr>
            <a:xfrm>
              <a:off x="2485644" y="862583"/>
              <a:ext cx="7400543" cy="4710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80716" y="1057655"/>
              <a:ext cx="6830568" cy="41407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450716" y="592023"/>
            <a:ext cx="54565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60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Top </a:t>
            </a:r>
            <a:r>
              <a:rPr dirty="0" u="heavy" sz="1800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3 </a:t>
            </a:r>
            <a:r>
              <a:rPr dirty="0" u="heavy" sz="1800" spc="-10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products </a:t>
            </a:r>
            <a:r>
              <a:rPr dirty="0" u="heavy" sz="1800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by </a:t>
            </a:r>
            <a:r>
              <a:rPr dirty="0" u="heavy" sz="1800" spc="-5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sold quantity </a:t>
            </a:r>
            <a:r>
              <a:rPr dirty="0" u="heavy" sz="1800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in FY 2021</a:t>
            </a:r>
            <a:r>
              <a:rPr dirty="0" u="heavy" sz="1800" spc="-25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heavy" sz="1400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Division-wise</a:t>
            </a:r>
            <a:r>
              <a:rPr dirty="0" u="heavy" sz="1800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5052440" y="4067302"/>
            <a:ext cx="452120" cy="971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solidFill>
                  <a:srgbClr val="1F4E79"/>
                </a:solidFill>
                <a:latin typeface="Arial Black"/>
                <a:cs typeface="Arial Black"/>
              </a:rPr>
              <a:t>17</a:t>
            </a:r>
            <a:r>
              <a:rPr dirty="0" sz="1050" spc="-5">
                <a:solidFill>
                  <a:srgbClr val="1F4E79"/>
                </a:solidFill>
                <a:latin typeface="Arial Black"/>
                <a:cs typeface="Arial Black"/>
              </a:rPr>
              <a:t>.</a:t>
            </a:r>
            <a:r>
              <a:rPr dirty="0" sz="1050" spc="5">
                <a:solidFill>
                  <a:srgbClr val="1F4E79"/>
                </a:solidFill>
                <a:latin typeface="Arial Black"/>
                <a:cs typeface="Arial Black"/>
              </a:rPr>
              <a:t>4</a:t>
            </a:r>
            <a:r>
              <a:rPr dirty="0" sz="1050" spc="5">
                <a:solidFill>
                  <a:srgbClr val="1F4E79"/>
                </a:solidFill>
                <a:latin typeface="Arial Black"/>
                <a:cs typeface="Arial Black"/>
              </a:rPr>
              <a:t>K</a:t>
            </a:r>
            <a:endParaRPr sz="10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1050" spc="5">
                <a:solidFill>
                  <a:srgbClr val="1F4E79"/>
                </a:solidFill>
                <a:latin typeface="Arial Black"/>
                <a:cs typeface="Arial Black"/>
              </a:rPr>
              <a:t>17</a:t>
            </a:r>
            <a:r>
              <a:rPr dirty="0" sz="1050" spc="-5">
                <a:solidFill>
                  <a:srgbClr val="1F4E79"/>
                </a:solidFill>
                <a:latin typeface="Arial Black"/>
                <a:cs typeface="Arial Black"/>
              </a:rPr>
              <a:t>.</a:t>
            </a:r>
            <a:r>
              <a:rPr dirty="0" sz="1050" spc="5">
                <a:solidFill>
                  <a:srgbClr val="1F4E79"/>
                </a:solidFill>
                <a:latin typeface="Arial Black"/>
                <a:cs typeface="Arial Black"/>
              </a:rPr>
              <a:t>2</a:t>
            </a:r>
            <a:r>
              <a:rPr dirty="0" sz="1050" spc="5">
                <a:solidFill>
                  <a:srgbClr val="1F4E79"/>
                </a:solidFill>
                <a:latin typeface="Arial Black"/>
                <a:cs typeface="Arial Black"/>
              </a:rPr>
              <a:t>K</a:t>
            </a:r>
            <a:endParaRPr sz="10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13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1050" spc="5">
                <a:solidFill>
                  <a:srgbClr val="1F4E79"/>
                </a:solidFill>
                <a:latin typeface="Arial Black"/>
                <a:cs typeface="Arial Black"/>
              </a:rPr>
              <a:t>17</a:t>
            </a:r>
            <a:r>
              <a:rPr dirty="0" sz="1050" spc="-5">
                <a:solidFill>
                  <a:srgbClr val="1F4E79"/>
                </a:solidFill>
                <a:latin typeface="Arial Black"/>
                <a:cs typeface="Arial Black"/>
              </a:rPr>
              <a:t>.</a:t>
            </a:r>
            <a:r>
              <a:rPr dirty="0" sz="1050" spc="5">
                <a:solidFill>
                  <a:srgbClr val="1F4E79"/>
                </a:solidFill>
                <a:latin typeface="Arial Black"/>
                <a:cs typeface="Arial Black"/>
              </a:rPr>
              <a:t>2</a:t>
            </a:r>
            <a:r>
              <a:rPr dirty="0" sz="1050" spc="5">
                <a:solidFill>
                  <a:srgbClr val="1F4E79"/>
                </a:solidFill>
                <a:latin typeface="Arial Black"/>
                <a:cs typeface="Arial Black"/>
              </a:rPr>
              <a:t>K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783" y="5311252"/>
            <a:ext cx="9948545" cy="1066165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1800" spc="-5" b="1">
                <a:latin typeface="Carlito"/>
                <a:cs typeface="Carlito"/>
              </a:rPr>
              <a:t>INSIGHTS:</a:t>
            </a:r>
            <a:endParaRPr sz="1800">
              <a:latin typeface="Carlito"/>
              <a:cs typeface="Carlito"/>
            </a:endParaRPr>
          </a:p>
          <a:p>
            <a:pPr marL="1401445" marR="5080" indent="-287020">
              <a:lnSpc>
                <a:spcPct val="100000"/>
              </a:lnSpc>
              <a:spcBef>
                <a:spcPts val="1030"/>
              </a:spcBef>
              <a:buFont typeface="Wingdings"/>
              <a:buChar char=""/>
              <a:tabLst>
                <a:tab pos="1402080" algn="l"/>
              </a:tabLst>
            </a:pPr>
            <a:r>
              <a:rPr dirty="0" sz="1600" spc="-55" b="1">
                <a:latin typeface="Carlito"/>
                <a:cs typeface="Carlito"/>
              </a:rPr>
              <a:t>Top </a:t>
            </a:r>
            <a:r>
              <a:rPr dirty="0" sz="1600" spc="-5" b="1">
                <a:latin typeface="Carlito"/>
                <a:cs typeface="Carlito"/>
              </a:rPr>
              <a:t>3 </a:t>
            </a:r>
            <a:r>
              <a:rPr dirty="0" sz="1600" spc="-10">
                <a:latin typeface="Carlito"/>
                <a:cs typeface="Carlito"/>
              </a:rPr>
              <a:t>products by sold </a:t>
            </a:r>
            <a:r>
              <a:rPr dirty="0" sz="1600" spc="-5">
                <a:latin typeface="Carlito"/>
                <a:cs typeface="Carlito"/>
              </a:rPr>
              <a:t>quantity </a:t>
            </a:r>
            <a:r>
              <a:rPr dirty="0" sz="1600" spc="-5" b="1">
                <a:latin typeface="Carlito"/>
                <a:cs typeface="Carlito"/>
              </a:rPr>
              <a:t>in FY </a:t>
            </a:r>
            <a:r>
              <a:rPr dirty="0" sz="1600" spc="-10" b="1">
                <a:latin typeface="Carlito"/>
                <a:cs typeface="Carlito"/>
              </a:rPr>
              <a:t>2021 </a:t>
            </a:r>
            <a:r>
              <a:rPr dirty="0" sz="1600" spc="-15">
                <a:latin typeface="Carlito"/>
                <a:cs typeface="Carlito"/>
              </a:rPr>
              <a:t>are different </a:t>
            </a:r>
            <a:r>
              <a:rPr dirty="0" sz="1600" spc="-10">
                <a:latin typeface="Carlito"/>
                <a:cs typeface="Carlito"/>
              </a:rPr>
              <a:t>variant </a:t>
            </a:r>
            <a:r>
              <a:rPr dirty="0" sz="1600" spc="-5">
                <a:latin typeface="Carlito"/>
                <a:cs typeface="Carlito"/>
              </a:rPr>
              <a:t>of </a:t>
            </a:r>
            <a:r>
              <a:rPr dirty="0" sz="1600" spc="-15" b="1">
                <a:latin typeface="Carlito"/>
                <a:cs typeface="Carlito"/>
              </a:rPr>
              <a:t>Pen </a:t>
            </a:r>
            <a:r>
              <a:rPr dirty="0" sz="1600" spc="-10" b="1">
                <a:latin typeface="Carlito"/>
                <a:cs typeface="Carlito"/>
              </a:rPr>
              <a:t>Drives </a:t>
            </a:r>
            <a:r>
              <a:rPr dirty="0" sz="1600">
                <a:latin typeface="Carlito"/>
                <a:cs typeface="Carlito"/>
              </a:rPr>
              <a:t>in </a:t>
            </a:r>
            <a:r>
              <a:rPr dirty="0" sz="1600" spc="-5">
                <a:latin typeface="Carlito"/>
                <a:cs typeface="Carlito"/>
              </a:rPr>
              <a:t>N &amp; S division, </a:t>
            </a:r>
            <a:r>
              <a:rPr dirty="0" sz="1600" spc="-15">
                <a:latin typeface="Carlito"/>
                <a:cs typeface="Carlito"/>
              </a:rPr>
              <a:t>different  </a:t>
            </a:r>
            <a:r>
              <a:rPr dirty="0" sz="1600" spc="-10">
                <a:latin typeface="Carlito"/>
                <a:cs typeface="Carlito"/>
              </a:rPr>
              <a:t>variant </a:t>
            </a:r>
            <a:r>
              <a:rPr dirty="0" sz="1600" spc="-5">
                <a:latin typeface="Carlito"/>
                <a:cs typeface="Carlito"/>
              </a:rPr>
              <a:t>of </a:t>
            </a:r>
            <a:r>
              <a:rPr dirty="0" sz="1600" spc="-5" b="1">
                <a:latin typeface="Carlito"/>
                <a:cs typeface="Carlito"/>
              </a:rPr>
              <a:t>Mouse </a:t>
            </a:r>
            <a:r>
              <a:rPr dirty="0" sz="1600" spc="-5">
                <a:latin typeface="Carlito"/>
                <a:cs typeface="Carlito"/>
              </a:rPr>
              <a:t>in P &amp; A division and </a:t>
            </a:r>
            <a:r>
              <a:rPr dirty="0" sz="1600" spc="-15">
                <a:latin typeface="Carlito"/>
                <a:cs typeface="Carlito"/>
              </a:rPr>
              <a:t>different </a:t>
            </a:r>
            <a:r>
              <a:rPr dirty="0" sz="1600" spc="-10">
                <a:latin typeface="Carlito"/>
                <a:cs typeface="Carlito"/>
              </a:rPr>
              <a:t>variant </a:t>
            </a:r>
            <a:r>
              <a:rPr dirty="0" sz="1600" spc="-5">
                <a:latin typeface="Carlito"/>
                <a:cs typeface="Carlito"/>
              </a:rPr>
              <a:t>of </a:t>
            </a:r>
            <a:r>
              <a:rPr dirty="0" sz="1600" spc="-10" b="1">
                <a:latin typeface="Carlito"/>
                <a:cs typeface="Carlito"/>
              </a:rPr>
              <a:t>Personal laptop </a:t>
            </a:r>
            <a:r>
              <a:rPr dirty="0" sz="1600" spc="-5">
                <a:latin typeface="Carlito"/>
                <a:cs typeface="Carlito"/>
              </a:rPr>
              <a:t>in PC</a:t>
            </a:r>
            <a:r>
              <a:rPr dirty="0" sz="1600" spc="100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division.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834" y="201930"/>
            <a:ext cx="475361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6965" algn="l"/>
                <a:tab pos="3274060" algn="l"/>
              </a:tabLst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dirty="0" u="heavy" sz="2000" spc="-26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dirty="0" u="heavy" sz="2000" spc="-26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</a:t>
            </a:r>
            <a:r>
              <a:rPr dirty="0" u="heavy" sz="2000" spc="-254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	A</a:t>
            </a:r>
            <a:r>
              <a:rPr dirty="0" u="heavy" sz="2000" spc="-254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dirty="0" u="heavy" sz="2000" spc="-254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dirty="0" u="heavy" sz="2000" spc="-25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dirty="0" u="heavy" sz="2000" spc="-26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2000" spc="-26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dirty="0" u="heavy" sz="2000" spc="-26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dirty="0" u="heavy" sz="2000" spc="-26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dirty="0" u="heavy" sz="2000" spc="-25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u="heavy" sz="2000" spc="-254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	I</a:t>
            </a:r>
            <a:r>
              <a:rPr dirty="0" u="heavy" sz="2000" spc="-27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dirty="0" u="heavy" sz="2000" spc="-26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dirty="0" u="heavy" sz="2000" spc="-27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dirty="0" u="heavy" sz="2000" spc="-28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</a:t>
            </a:r>
            <a:r>
              <a:rPr dirty="0" u="heavy" sz="2000" spc="-27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</a:t>
            </a:r>
            <a:r>
              <a:rPr dirty="0" u="heavy" sz="2000" spc="-26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2000" spc="-27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10371" y="1551444"/>
            <a:ext cx="3705225" cy="3522345"/>
            <a:chOff x="8310371" y="1551444"/>
            <a:chExt cx="3705225" cy="3522345"/>
          </a:xfrm>
        </p:grpSpPr>
        <p:sp>
          <p:nvSpPr>
            <p:cNvPr id="4" name="object 4"/>
            <p:cNvSpPr/>
            <p:nvPr/>
          </p:nvSpPr>
          <p:spPr>
            <a:xfrm>
              <a:off x="8310371" y="1871472"/>
              <a:ext cx="3704844" cy="32019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505443" y="2066544"/>
              <a:ext cx="3134868" cy="26319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641079" y="1551444"/>
              <a:ext cx="2718054" cy="3741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747759" y="1796732"/>
              <a:ext cx="2463165" cy="1860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747759" y="2010092"/>
              <a:ext cx="1172337" cy="186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619487" y="1764804"/>
              <a:ext cx="406133" cy="374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738107" y="1588134"/>
            <a:ext cx="248285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00AF50"/>
                </a:solidFill>
                <a:latin typeface="Times New Roman"/>
                <a:cs typeface="Times New Roman"/>
              </a:rPr>
              <a:t>Division </a:t>
            </a:r>
            <a:r>
              <a:rPr dirty="0" sz="1400" spc="5" b="1">
                <a:solidFill>
                  <a:srgbClr val="00AF50"/>
                </a:solidFill>
                <a:latin typeface="Times New Roman"/>
                <a:cs typeface="Times New Roman"/>
              </a:rPr>
              <a:t>wise </a:t>
            </a:r>
            <a:r>
              <a:rPr dirty="0" sz="1400" spc="-5" b="1">
                <a:solidFill>
                  <a:srgbClr val="00AF50"/>
                </a:solidFill>
                <a:latin typeface="Times New Roman"/>
                <a:cs typeface="Times New Roman"/>
              </a:rPr>
              <a:t>gross </a:t>
            </a:r>
            <a:r>
              <a:rPr dirty="0" sz="1400" b="1">
                <a:solidFill>
                  <a:srgbClr val="00AF50"/>
                </a:solidFill>
                <a:latin typeface="Times New Roman"/>
                <a:cs typeface="Times New Roman"/>
              </a:rPr>
              <a:t>sales</a:t>
            </a:r>
            <a:r>
              <a:rPr dirty="0" sz="1400" spc="-170" b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00AF50"/>
                </a:solidFill>
                <a:latin typeface="Times New Roman"/>
                <a:cs typeface="Times New Roman"/>
              </a:rPr>
              <a:t>amount</a:t>
            </a:r>
            <a:endParaRPr sz="1400">
              <a:latin typeface="Times New Roman"/>
              <a:cs typeface="Times New Roman"/>
            </a:endParaRPr>
          </a:p>
          <a:p>
            <a:pPr marL="990600">
              <a:lnSpc>
                <a:spcPct val="100000"/>
              </a:lnSpc>
            </a:pPr>
            <a:r>
              <a:rPr dirty="0" sz="1400" b="1">
                <a:solidFill>
                  <a:srgbClr val="00AF50"/>
                </a:solidFill>
                <a:latin typeface="Times New Roman"/>
                <a:cs typeface="Times New Roman"/>
              </a:rPr>
              <a:t>in </a:t>
            </a:r>
            <a:r>
              <a:rPr dirty="0" sz="1400" spc="-5" b="1">
                <a:solidFill>
                  <a:srgbClr val="C00000"/>
                </a:solidFill>
                <a:latin typeface="Times New Roman"/>
                <a:cs typeface="Times New Roman"/>
              </a:rPr>
              <a:t>FY</a:t>
            </a:r>
            <a:r>
              <a:rPr dirty="0" sz="1400" spc="-8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C00000"/>
                </a:solidFill>
                <a:latin typeface="Times New Roman"/>
                <a:cs typeface="Times New Roman"/>
              </a:rPr>
              <a:t>2021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0395" y="1260347"/>
            <a:ext cx="10539730" cy="4062095"/>
            <a:chOff x="120395" y="1260347"/>
            <a:chExt cx="10539730" cy="4062095"/>
          </a:xfrm>
        </p:grpSpPr>
        <p:sp>
          <p:nvSpPr>
            <p:cNvPr id="12" name="object 12"/>
            <p:cNvSpPr/>
            <p:nvPr/>
          </p:nvSpPr>
          <p:spPr>
            <a:xfrm>
              <a:off x="9811512" y="1764804"/>
              <a:ext cx="848105" cy="37412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918191" y="2010092"/>
              <a:ext cx="635888" cy="1860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0395" y="1260347"/>
              <a:ext cx="8523732" cy="406158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15467" y="1455419"/>
              <a:ext cx="7953756" cy="349148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674367" y="1113536"/>
            <a:ext cx="48126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Times New Roman"/>
                <a:cs typeface="Times New Roman"/>
              </a:rPr>
              <a:t>Month </a:t>
            </a:r>
            <a:r>
              <a:rPr dirty="0" sz="1600" b="1">
                <a:solidFill>
                  <a:srgbClr val="00AF50"/>
                </a:solidFill>
                <a:latin typeface="Times New Roman"/>
                <a:cs typeface="Times New Roman"/>
              </a:rPr>
              <a:t>wise </a:t>
            </a:r>
            <a:r>
              <a:rPr dirty="0" sz="1600" spc="-10" b="1">
                <a:solidFill>
                  <a:srgbClr val="00AF50"/>
                </a:solidFill>
                <a:latin typeface="Times New Roman"/>
                <a:cs typeface="Times New Roman"/>
              </a:rPr>
              <a:t>Gross </a:t>
            </a:r>
            <a:r>
              <a:rPr dirty="0" sz="1600" spc="-5" b="1">
                <a:solidFill>
                  <a:srgbClr val="00AF50"/>
                </a:solidFill>
                <a:latin typeface="Times New Roman"/>
                <a:cs typeface="Times New Roman"/>
              </a:rPr>
              <a:t>Sales of AtliQ in </a:t>
            </a:r>
            <a:r>
              <a:rPr dirty="0" sz="1600" spc="-10" b="1">
                <a:solidFill>
                  <a:srgbClr val="00AF50"/>
                </a:solidFill>
                <a:latin typeface="Times New Roman"/>
                <a:cs typeface="Times New Roman"/>
              </a:rPr>
              <a:t>FY </a:t>
            </a:r>
            <a:r>
              <a:rPr dirty="0" sz="1600" spc="-5" b="1">
                <a:solidFill>
                  <a:srgbClr val="00AF50"/>
                </a:solidFill>
                <a:latin typeface="Times New Roman"/>
                <a:cs typeface="Times New Roman"/>
              </a:rPr>
              <a:t>2020 to FY</a:t>
            </a:r>
            <a:r>
              <a:rPr dirty="0" sz="1600" spc="-120" b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Times New Roman"/>
                <a:cs typeface="Times New Roman"/>
              </a:rPr>
              <a:t>2021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63624" y="1069847"/>
            <a:ext cx="5036185" cy="427990"/>
            <a:chOff x="1563624" y="1069847"/>
            <a:chExt cx="5036185" cy="427990"/>
          </a:xfrm>
        </p:grpSpPr>
        <p:sp>
          <p:nvSpPr>
            <p:cNvPr id="18" name="object 18"/>
            <p:cNvSpPr/>
            <p:nvPr/>
          </p:nvSpPr>
          <p:spPr>
            <a:xfrm>
              <a:off x="1563624" y="1069847"/>
              <a:ext cx="5036058" cy="42748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685544" y="1348739"/>
              <a:ext cx="4792853" cy="2095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830681" y="6437477"/>
            <a:ext cx="1013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415">
                <a:latin typeface="Carlito"/>
                <a:cs typeface="Carlito"/>
              </a:rPr>
              <a:t>(ref.</a:t>
            </a:r>
            <a:r>
              <a:rPr dirty="0" sz="1600" spc="415">
                <a:latin typeface="Wingdings"/>
                <a:cs typeface="Wingdings"/>
              </a:rPr>
              <a:t>→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 spc="-340">
                <a:latin typeface="Carlito"/>
                <a:cs typeface="Carlito"/>
              </a:rPr>
              <a:t>fig  </a:t>
            </a:r>
            <a:r>
              <a:rPr dirty="0" sz="1600" spc="-5">
                <a:latin typeface="Carlito"/>
                <a:cs typeface="Carlito"/>
              </a:rPr>
              <a:t>2)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4532" y="5052186"/>
            <a:ext cx="10984865" cy="140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4095"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latin typeface="Carlito"/>
                <a:cs typeface="Carlito"/>
              </a:rPr>
              <a:t>Fig. 1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26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600" spc="-130">
                <a:latin typeface="Arial"/>
                <a:cs typeface="Arial"/>
              </a:rPr>
              <a:t>Fig </a:t>
            </a:r>
            <a:r>
              <a:rPr dirty="0" sz="1600" spc="-85">
                <a:latin typeface="Arial"/>
                <a:cs typeface="Arial"/>
              </a:rPr>
              <a:t>1 </a:t>
            </a:r>
            <a:r>
              <a:rPr dirty="0" sz="1600" spc="-60">
                <a:latin typeface="Arial"/>
                <a:cs typeface="Arial"/>
              </a:rPr>
              <a:t>depicts </a:t>
            </a:r>
            <a:r>
              <a:rPr dirty="0" sz="1600" spc="-130">
                <a:latin typeface="Arial"/>
                <a:cs typeface="Arial"/>
              </a:rPr>
              <a:t>a </a:t>
            </a:r>
            <a:r>
              <a:rPr dirty="0" sz="1600" spc="-65">
                <a:latin typeface="Arial"/>
                <a:cs typeface="Arial"/>
              </a:rPr>
              <a:t>clear </a:t>
            </a:r>
            <a:r>
              <a:rPr dirty="0" sz="1600" spc="-35">
                <a:latin typeface="Arial"/>
                <a:cs typeface="Arial"/>
              </a:rPr>
              <a:t>picture </a:t>
            </a:r>
            <a:r>
              <a:rPr dirty="0" sz="1600" spc="-10">
                <a:latin typeface="Arial"/>
                <a:cs typeface="Arial"/>
              </a:rPr>
              <a:t>of </a:t>
            </a:r>
            <a:r>
              <a:rPr dirty="0" sz="1600" spc="-75">
                <a:latin typeface="Arial"/>
                <a:cs typeface="Arial"/>
              </a:rPr>
              <a:t>pandemic </a:t>
            </a:r>
            <a:r>
              <a:rPr dirty="0" sz="1600" spc="-40">
                <a:latin typeface="Arial"/>
                <a:cs typeface="Arial"/>
              </a:rPr>
              <a:t>effect </a:t>
            </a:r>
            <a:r>
              <a:rPr dirty="0" sz="1600" spc="-55">
                <a:latin typeface="Arial"/>
                <a:cs typeface="Arial"/>
              </a:rPr>
              <a:t>on overall </a:t>
            </a:r>
            <a:r>
              <a:rPr dirty="0" sz="1600" spc="-70">
                <a:latin typeface="Arial"/>
                <a:cs typeface="Arial"/>
              </a:rPr>
              <a:t>AtliQ’s</a:t>
            </a:r>
            <a:r>
              <a:rPr dirty="0" sz="1600" spc="-275">
                <a:latin typeface="Arial"/>
                <a:cs typeface="Arial"/>
              </a:rPr>
              <a:t> </a:t>
            </a:r>
            <a:r>
              <a:rPr dirty="0" sz="1600" spc="-114">
                <a:latin typeface="Arial"/>
                <a:cs typeface="Arial"/>
              </a:rPr>
              <a:t>sales</a:t>
            </a:r>
            <a:endParaRPr sz="16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344805" algn="l"/>
                <a:tab pos="345440" algn="l"/>
              </a:tabLst>
            </a:pPr>
            <a:r>
              <a:rPr dirty="0"/>
              <a:t>	</a:t>
            </a:r>
            <a:r>
              <a:rPr dirty="0" sz="1600" spc="-5">
                <a:latin typeface="Carlito"/>
                <a:cs typeface="Carlito"/>
              </a:rPr>
              <a:t>Of the divisions of </a:t>
            </a:r>
            <a:r>
              <a:rPr dirty="0" sz="1600">
                <a:latin typeface="Carlito"/>
                <a:cs typeface="Carlito"/>
              </a:rPr>
              <a:t>AtliQ, </a:t>
            </a:r>
            <a:r>
              <a:rPr dirty="0" sz="1600" spc="-5">
                <a:latin typeface="Carlito"/>
                <a:cs typeface="Carlito"/>
              </a:rPr>
              <a:t>though N&amp;S division </a:t>
            </a:r>
            <a:r>
              <a:rPr dirty="0" sz="1600" spc="-10">
                <a:latin typeface="Carlito"/>
                <a:cs typeface="Carlito"/>
              </a:rPr>
              <a:t>sold </a:t>
            </a: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0">
                <a:latin typeface="Carlito"/>
                <a:cs typeface="Carlito"/>
              </a:rPr>
              <a:t>highest </a:t>
            </a:r>
            <a:r>
              <a:rPr dirty="0" sz="1600" spc="-5">
                <a:latin typeface="Carlito"/>
                <a:cs typeface="Carlito"/>
              </a:rPr>
              <a:t>quantity </a:t>
            </a:r>
            <a:r>
              <a:rPr dirty="0" sz="1600" spc="-15">
                <a:latin typeface="Carlito"/>
                <a:cs typeface="Carlito"/>
              </a:rPr>
              <a:t>(ref.--&gt; </a:t>
            </a:r>
            <a:r>
              <a:rPr dirty="0" sz="1600" spc="-10">
                <a:latin typeface="Carlito"/>
                <a:cs typeface="Carlito"/>
              </a:rPr>
              <a:t>Req. 10), but </a:t>
            </a:r>
            <a:r>
              <a:rPr dirty="0" sz="1600" spc="-5">
                <a:latin typeface="Carlito"/>
                <a:cs typeface="Carlito"/>
              </a:rPr>
              <a:t>it </a:t>
            </a:r>
            <a:r>
              <a:rPr dirty="0" sz="1600" spc="-10">
                <a:latin typeface="Carlito"/>
                <a:cs typeface="Carlito"/>
              </a:rPr>
              <a:t>contributed </a:t>
            </a:r>
            <a:r>
              <a:rPr dirty="0" sz="1600" spc="-5">
                <a:latin typeface="Carlito"/>
                <a:cs typeface="Carlito"/>
              </a:rPr>
              <a:t>the least </a:t>
            </a:r>
            <a:r>
              <a:rPr dirty="0" sz="1600" spc="-10">
                <a:latin typeface="Carlito"/>
                <a:cs typeface="Carlito"/>
              </a:rPr>
              <a:t>(12%) </a:t>
            </a:r>
            <a:r>
              <a:rPr dirty="0" sz="1600" spc="-5">
                <a:latin typeface="Carlito"/>
                <a:cs typeface="Carlito"/>
              </a:rPr>
              <a:t>of </a:t>
            </a:r>
            <a:r>
              <a:rPr dirty="0" sz="1600" spc="-10">
                <a:latin typeface="Carlito"/>
                <a:cs typeface="Carlito"/>
              </a:rPr>
              <a:t>total  gross </a:t>
            </a:r>
            <a:r>
              <a:rPr dirty="0" sz="1600" spc="-5">
                <a:latin typeface="Carlito"/>
                <a:cs typeface="Carlito"/>
              </a:rPr>
              <a:t>sales amount in FY </a:t>
            </a:r>
            <a:r>
              <a:rPr dirty="0" sz="1600" spc="-10">
                <a:latin typeface="Carlito"/>
                <a:cs typeface="Carlito"/>
              </a:rPr>
              <a:t>2021. </a:t>
            </a:r>
            <a:r>
              <a:rPr dirty="0" sz="1600" spc="-5">
                <a:latin typeface="Carlito"/>
                <a:cs typeface="Carlito"/>
              </a:rPr>
              <a:t>P&amp;A division </a:t>
            </a:r>
            <a:r>
              <a:rPr dirty="0" sz="1600" spc="-10">
                <a:latin typeface="Carlito"/>
                <a:cs typeface="Carlito"/>
              </a:rPr>
              <a:t>contributed </a:t>
            </a:r>
            <a:r>
              <a:rPr dirty="0" sz="1600" spc="-5">
                <a:latin typeface="Carlito"/>
                <a:cs typeface="Carlito"/>
              </a:rPr>
              <a:t>the highest</a:t>
            </a:r>
            <a:r>
              <a:rPr dirty="0" sz="1600" spc="35">
                <a:latin typeface="Carlito"/>
                <a:cs typeface="Carlito"/>
              </a:rPr>
              <a:t> </a:t>
            </a:r>
            <a:r>
              <a:rPr dirty="0" sz="1600" spc="-15">
                <a:latin typeface="Carlito"/>
                <a:cs typeface="Carlito"/>
              </a:rPr>
              <a:t>here.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28352" y="4800091"/>
            <a:ext cx="4787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latin typeface="Carlito"/>
                <a:cs typeface="Carlito"/>
              </a:rPr>
              <a:t>Fig.</a:t>
            </a:r>
            <a:r>
              <a:rPr dirty="0" sz="1600" spc="-65" b="1" i="1">
                <a:latin typeface="Carlito"/>
                <a:cs typeface="Carlito"/>
              </a:rPr>
              <a:t> </a:t>
            </a:r>
            <a:r>
              <a:rPr dirty="0" sz="1600" spc="-5" b="1" i="1">
                <a:latin typeface="Carlito"/>
                <a:cs typeface="Carlito"/>
              </a:rPr>
              <a:t>2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094211" y="6426504"/>
            <a:ext cx="1809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734" y="183007"/>
            <a:ext cx="16402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SUMM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400" spc="-9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46200" y="1529918"/>
            <a:ext cx="10212705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Consolidating </a:t>
            </a:r>
            <a:r>
              <a:rPr dirty="0" sz="1800" spc="-5">
                <a:latin typeface="Carlito"/>
                <a:cs typeface="Carlito"/>
              </a:rPr>
              <a:t>all</a:t>
            </a:r>
            <a:r>
              <a:rPr dirty="0" sz="1800" spc="2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800" spc="-80">
                <a:latin typeface="Arial"/>
                <a:cs typeface="Arial"/>
              </a:rPr>
              <a:t>AtliQ’s </a:t>
            </a:r>
            <a:r>
              <a:rPr dirty="0" sz="1800" spc="-125">
                <a:latin typeface="Arial"/>
                <a:cs typeface="Arial"/>
              </a:rPr>
              <a:t>gross </a:t>
            </a:r>
            <a:r>
              <a:rPr dirty="0" sz="1800" spc="-130">
                <a:latin typeface="Arial"/>
                <a:cs typeface="Arial"/>
              </a:rPr>
              <a:t>sales </a:t>
            </a:r>
            <a:r>
              <a:rPr dirty="0" sz="1800" spc="-90">
                <a:latin typeface="Arial"/>
                <a:cs typeface="Arial"/>
              </a:rPr>
              <a:t>increased </a:t>
            </a:r>
            <a:r>
              <a:rPr dirty="0" sz="1800" spc="-25">
                <a:latin typeface="Arial"/>
                <a:cs typeface="Arial"/>
              </a:rPr>
              <a:t>in </a:t>
            </a:r>
            <a:r>
              <a:rPr dirty="0" sz="1800" spc="-305">
                <a:latin typeface="Arial"/>
                <a:cs typeface="Arial"/>
              </a:rPr>
              <a:t>FY</a:t>
            </a:r>
            <a:r>
              <a:rPr dirty="0" sz="1800" spc="-300">
                <a:latin typeface="Arial"/>
                <a:cs typeface="Arial"/>
              </a:rPr>
              <a:t> </a:t>
            </a:r>
            <a:r>
              <a:rPr dirty="0" sz="1800" spc="-85">
                <a:latin typeface="Arial"/>
                <a:cs typeface="Arial"/>
              </a:rPr>
              <a:t>2021.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15">
                <a:latin typeface="Carlito"/>
                <a:cs typeface="Carlito"/>
              </a:rPr>
              <a:t>AtliQ </a:t>
            </a:r>
            <a:r>
              <a:rPr dirty="0" sz="1800" spc="-5">
                <a:latin typeface="Carlito"/>
                <a:cs typeface="Carlito"/>
              </a:rPr>
              <a:t>is changing </a:t>
            </a:r>
            <a:r>
              <a:rPr dirty="0" sz="1800">
                <a:latin typeface="Carlito"/>
                <a:cs typeface="Carlito"/>
              </a:rPr>
              <a:t>and modifying </a:t>
            </a:r>
            <a:r>
              <a:rPr dirty="0" sz="1800" spc="-5">
                <a:latin typeface="Carlito"/>
                <a:cs typeface="Carlito"/>
              </a:rPr>
              <a:t>its </a:t>
            </a:r>
            <a:r>
              <a:rPr dirty="0" sz="1800" spc="-10">
                <a:latin typeface="Carlito"/>
                <a:cs typeface="Carlito"/>
              </a:rPr>
              <a:t>products </a:t>
            </a:r>
            <a:r>
              <a:rPr dirty="0" sz="1800" spc="-5">
                <a:latin typeface="Carlito"/>
                <a:cs typeface="Carlito"/>
              </a:rPr>
              <a:t>which has </a:t>
            </a:r>
            <a:r>
              <a:rPr dirty="0" sz="1800" spc="-10">
                <a:latin typeface="Carlito"/>
                <a:cs typeface="Carlito"/>
              </a:rPr>
              <a:t>become </a:t>
            </a:r>
            <a:r>
              <a:rPr dirty="0" sz="1800">
                <a:latin typeface="Carlito"/>
                <a:cs typeface="Carlito"/>
              </a:rPr>
              <a:t>a </a:t>
            </a:r>
            <a:r>
              <a:rPr dirty="0" sz="1800" spc="-10">
                <a:latin typeface="Carlito"/>
                <a:cs typeface="Carlito"/>
              </a:rPr>
              <a:t>profitable</a:t>
            </a:r>
            <a:r>
              <a:rPr dirty="0" sz="1800" spc="160">
                <a:latin typeface="Carlito"/>
                <a:cs typeface="Carlito"/>
              </a:rPr>
              <a:t> </a:t>
            </a:r>
            <a:r>
              <a:rPr dirty="0" sz="1800" spc="-15">
                <a:latin typeface="Carlito"/>
                <a:cs typeface="Carlito"/>
              </a:rPr>
              <a:t>exercise.</a:t>
            </a:r>
            <a:endParaRPr sz="18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10">
                <a:latin typeface="Carlito"/>
                <a:cs typeface="Carlito"/>
              </a:rPr>
              <a:t>Network </a:t>
            </a:r>
            <a:r>
              <a:rPr dirty="0" sz="1800">
                <a:latin typeface="Carlito"/>
                <a:cs typeface="Carlito"/>
              </a:rPr>
              <a:t>&amp; </a:t>
            </a:r>
            <a:r>
              <a:rPr dirty="0" sz="1800" spc="-15">
                <a:latin typeface="Carlito"/>
                <a:cs typeface="Carlito"/>
              </a:rPr>
              <a:t>Storage </a:t>
            </a:r>
            <a:r>
              <a:rPr dirty="0" sz="1800" spc="-5">
                <a:latin typeface="Carlito"/>
                <a:cs typeface="Carlito"/>
              </a:rPr>
              <a:t>division sold maximum quantity </a:t>
            </a:r>
            <a:r>
              <a:rPr dirty="0" sz="1800" spc="-10">
                <a:latin typeface="Carlito"/>
                <a:cs typeface="Carlito"/>
              </a:rPr>
              <a:t>product </a:t>
            </a:r>
            <a:r>
              <a:rPr dirty="0" sz="1800" spc="-5">
                <a:latin typeface="Carlito"/>
                <a:cs typeface="Carlito"/>
              </a:rPr>
              <a:t>in FY </a:t>
            </a:r>
            <a:r>
              <a:rPr dirty="0" sz="1800">
                <a:latin typeface="Carlito"/>
                <a:cs typeface="Carlito"/>
              </a:rPr>
              <a:t>2021. Although it </a:t>
            </a:r>
            <a:r>
              <a:rPr dirty="0" sz="1800" spc="-10">
                <a:latin typeface="Carlito"/>
                <a:cs typeface="Carlito"/>
              </a:rPr>
              <a:t>brought </a:t>
            </a:r>
            <a:r>
              <a:rPr dirty="0" sz="1800" spc="-5">
                <a:latin typeface="Carlito"/>
                <a:cs typeface="Carlito"/>
              </a:rPr>
              <a:t>only </a:t>
            </a:r>
            <a:r>
              <a:rPr dirty="0" sz="1800">
                <a:latin typeface="Carlito"/>
                <a:cs typeface="Carlito"/>
              </a:rPr>
              <a:t>12% </a:t>
            </a:r>
            <a:r>
              <a:rPr dirty="0" sz="1800" spc="-5">
                <a:latin typeface="Carlito"/>
                <a:cs typeface="Carlito"/>
              </a:rPr>
              <a:t>of  </a:t>
            </a:r>
            <a:r>
              <a:rPr dirty="0" sz="1800" spc="-10">
                <a:latin typeface="Carlito"/>
                <a:cs typeface="Carlito"/>
              </a:rPr>
              <a:t>total gross </a:t>
            </a:r>
            <a:r>
              <a:rPr dirty="0" sz="1800" spc="-5">
                <a:latin typeface="Carlito"/>
                <a:cs typeface="Carlito"/>
              </a:rPr>
              <a:t>sales amount. </a:t>
            </a:r>
            <a:r>
              <a:rPr dirty="0" sz="1800">
                <a:latin typeface="Carlito"/>
                <a:cs typeface="Carlito"/>
              </a:rPr>
              <a:t>Also </a:t>
            </a:r>
            <a:r>
              <a:rPr dirty="0" sz="1800" spc="-10">
                <a:latin typeface="Carlito"/>
                <a:cs typeface="Carlito"/>
              </a:rPr>
              <a:t>considering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0">
                <a:latin typeface="Carlito"/>
                <a:cs typeface="Carlito"/>
              </a:rPr>
              <a:t>fact </a:t>
            </a:r>
            <a:r>
              <a:rPr dirty="0" sz="1800" spc="-5">
                <a:latin typeface="Carlito"/>
                <a:cs typeface="Carlito"/>
              </a:rPr>
              <a:t>that this division had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5">
                <a:latin typeface="Carlito"/>
                <a:cs typeface="Carlito"/>
              </a:rPr>
              <a:t>least modification of </a:t>
            </a:r>
            <a:r>
              <a:rPr dirty="0" sz="1800" spc="-10">
                <a:latin typeface="Carlito"/>
                <a:cs typeface="Carlito"/>
              </a:rPr>
              <a:t>product, </a:t>
            </a:r>
            <a:r>
              <a:rPr dirty="0" sz="1800">
                <a:latin typeface="Carlito"/>
                <a:cs typeface="Carlito"/>
              </a:rPr>
              <a:t>I  </a:t>
            </a:r>
            <a:r>
              <a:rPr dirty="0" sz="1800" spc="-10">
                <a:latin typeface="Carlito"/>
                <a:cs typeface="Carlito"/>
              </a:rPr>
              <a:t>would </a:t>
            </a:r>
            <a:r>
              <a:rPr dirty="0" sz="1800" spc="-20">
                <a:latin typeface="Carlito"/>
                <a:cs typeface="Carlito"/>
              </a:rPr>
              <a:t>like </a:t>
            </a:r>
            <a:r>
              <a:rPr dirty="0" sz="1800" spc="-10">
                <a:latin typeface="Carlito"/>
                <a:cs typeface="Carlito"/>
              </a:rPr>
              <a:t>to </a:t>
            </a:r>
            <a:r>
              <a:rPr dirty="0" sz="1800" spc="-5">
                <a:latin typeface="Carlito"/>
                <a:cs typeface="Carlito"/>
              </a:rPr>
              <a:t>suggest </a:t>
            </a:r>
            <a:r>
              <a:rPr dirty="0" sz="1800" spc="-15">
                <a:latin typeface="Carlito"/>
                <a:cs typeface="Carlito"/>
              </a:rPr>
              <a:t>AtliQ </a:t>
            </a:r>
            <a:r>
              <a:rPr dirty="0" sz="1800" spc="-10">
                <a:latin typeface="Carlito"/>
                <a:cs typeface="Carlito"/>
              </a:rPr>
              <a:t>to revise products </a:t>
            </a:r>
            <a:r>
              <a:rPr dirty="0" sz="1800">
                <a:latin typeface="Carlito"/>
                <a:cs typeface="Carlito"/>
              </a:rPr>
              <a:t>sale </a:t>
            </a:r>
            <a:r>
              <a:rPr dirty="0" sz="1800" spc="-10">
                <a:latin typeface="Carlito"/>
                <a:cs typeface="Carlito"/>
              </a:rPr>
              <a:t>price </a:t>
            </a:r>
            <a:r>
              <a:rPr dirty="0" sz="1800">
                <a:latin typeface="Carlito"/>
                <a:cs typeface="Carlito"/>
              </a:rPr>
              <a:t>and </a:t>
            </a:r>
            <a:r>
              <a:rPr dirty="0" sz="1800" spc="-10">
                <a:latin typeface="Carlito"/>
                <a:cs typeface="Carlito"/>
              </a:rPr>
              <a:t>introduce </a:t>
            </a:r>
            <a:r>
              <a:rPr dirty="0" sz="1800" spc="-5">
                <a:latin typeface="Carlito"/>
                <a:cs typeface="Carlito"/>
              </a:rPr>
              <a:t>new </a:t>
            </a:r>
            <a:r>
              <a:rPr dirty="0" sz="1800" spc="-10">
                <a:latin typeface="Carlito"/>
                <a:cs typeface="Carlito"/>
              </a:rPr>
              <a:t>products </a:t>
            </a:r>
            <a:r>
              <a:rPr dirty="0" sz="1800">
                <a:latin typeface="Carlito"/>
                <a:cs typeface="Carlito"/>
              </a:rPr>
              <a:t>in </a:t>
            </a:r>
            <a:r>
              <a:rPr dirty="0" sz="1800" spc="-10">
                <a:latin typeface="Carlito"/>
                <a:cs typeface="Carlito"/>
              </a:rPr>
              <a:t>Network </a:t>
            </a:r>
            <a:r>
              <a:rPr dirty="0" sz="1800">
                <a:latin typeface="Carlito"/>
                <a:cs typeface="Carlito"/>
              </a:rPr>
              <a:t>&amp; </a:t>
            </a:r>
            <a:r>
              <a:rPr dirty="0" sz="1800" spc="-15">
                <a:latin typeface="Carlito"/>
                <a:cs typeface="Carlito"/>
              </a:rPr>
              <a:t>Storage  </a:t>
            </a:r>
            <a:r>
              <a:rPr dirty="0" sz="1800" spc="-10">
                <a:latin typeface="Carlito"/>
                <a:cs typeface="Carlito"/>
              </a:rPr>
              <a:t>division.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347" y="109728"/>
            <a:ext cx="477012" cy="466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96998" y="1778634"/>
            <a:ext cx="6769100" cy="2952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25336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dirty="0" sz="2400">
                <a:latin typeface="Carlito"/>
                <a:cs typeface="Carlito"/>
              </a:rPr>
              <a:t>My GitHub link : </a:t>
            </a:r>
            <a:r>
              <a:rPr dirty="0" u="heavy" sz="24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rlito"/>
                <a:cs typeface="Carlito"/>
                <a:hlinkClick r:id="rId3"/>
              </a:rPr>
              <a:t> </a:t>
            </a:r>
            <a:r>
              <a:rPr dirty="0" u="heavy" sz="24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rlito"/>
                <a:cs typeface="Carlito"/>
                <a:hlinkClick r:id="rId3"/>
              </a:rPr>
              <a:t>https://github.com/MadhupaSamanta/Codebasic- </a:t>
            </a:r>
            <a:r>
              <a:rPr dirty="0" u="heavy" sz="24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rlito"/>
                <a:cs typeface="Carlito"/>
                <a:hlinkClick r:id="rId3"/>
              </a:rPr>
              <a:t> </a:t>
            </a:r>
            <a:r>
              <a:rPr dirty="0" u="heavy" sz="2400" spc="-5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rlito"/>
                <a:cs typeface="Carlito"/>
                <a:hlinkClick r:id="rId3"/>
              </a:rPr>
              <a:t>Resume-project-Ad-hoc-Insights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Wingdings"/>
              <a:buChar char=""/>
            </a:pP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"/>
            </a:pPr>
            <a:endParaRPr sz="23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9720" algn="l"/>
              </a:tabLst>
            </a:pPr>
            <a:r>
              <a:rPr dirty="0" sz="2400" spc="-5">
                <a:latin typeface="Carlito"/>
                <a:cs typeface="Carlito"/>
              </a:rPr>
              <a:t>Codebasic </a:t>
            </a:r>
            <a:r>
              <a:rPr dirty="0" sz="2400" spc="-10">
                <a:latin typeface="Carlito"/>
                <a:cs typeface="Carlito"/>
              </a:rPr>
              <a:t>Resume Project </a:t>
            </a:r>
            <a:r>
              <a:rPr dirty="0" sz="2400" spc="-5">
                <a:latin typeface="Carlito"/>
                <a:cs typeface="Carlito"/>
              </a:rPr>
              <a:t>Challenges </a:t>
            </a:r>
            <a:r>
              <a:rPr dirty="0" sz="2400">
                <a:latin typeface="Carlito"/>
                <a:cs typeface="Carlito"/>
              </a:rPr>
              <a:t>link : </a:t>
            </a:r>
            <a:r>
              <a:rPr dirty="0" u="heavy" sz="24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rlito"/>
                <a:cs typeface="Carlito"/>
                <a:hlinkClick r:id="rId4"/>
              </a:rPr>
              <a:t> </a:t>
            </a:r>
            <a:r>
              <a:rPr dirty="0" u="heavy" sz="24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rlito"/>
                <a:cs typeface="Carlito"/>
                <a:hlinkClick r:id="rId4"/>
              </a:rPr>
              <a:t>https://codebasics.io/challenge/codebasics-resume- </a:t>
            </a:r>
            <a:r>
              <a:rPr dirty="0" u="heavy" sz="24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rlito"/>
                <a:cs typeface="Carlito"/>
                <a:hlinkClick r:id="rId4"/>
              </a:rPr>
              <a:t> </a:t>
            </a:r>
            <a:r>
              <a:rPr dirty="0" u="heavy" sz="2400" spc="-5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rlito"/>
                <a:cs typeface="Carlito"/>
                <a:hlinkClick r:id="rId4"/>
              </a:rPr>
              <a:t>project-challenge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14459" y="2909290"/>
            <a:ext cx="2927985" cy="2927985"/>
            <a:chOff x="9014459" y="2909290"/>
            <a:chExt cx="2927985" cy="2927985"/>
          </a:xfrm>
        </p:grpSpPr>
        <p:sp>
          <p:nvSpPr>
            <p:cNvPr id="5" name="object 5"/>
            <p:cNvSpPr/>
            <p:nvPr/>
          </p:nvSpPr>
          <p:spPr>
            <a:xfrm>
              <a:off x="9014459" y="2909290"/>
              <a:ext cx="2927730" cy="29277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209531" y="3104388"/>
              <a:ext cx="2357628" cy="23576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347" y="109728"/>
            <a:ext cx="477012" cy="466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609088" y="650748"/>
            <a:ext cx="7526020" cy="5867400"/>
            <a:chOff x="2609088" y="650748"/>
            <a:chExt cx="7526020" cy="5867400"/>
          </a:xfrm>
        </p:grpSpPr>
        <p:sp>
          <p:nvSpPr>
            <p:cNvPr id="4" name="object 4"/>
            <p:cNvSpPr/>
            <p:nvPr/>
          </p:nvSpPr>
          <p:spPr>
            <a:xfrm>
              <a:off x="2609088" y="650748"/>
              <a:ext cx="6143244" cy="5867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206996" y="2467355"/>
              <a:ext cx="2927730" cy="29292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402067" y="2662427"/>
              <a:ext cx="2357628" cy="23591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335648" y="5652312"/>
            <a:ext cx="4872355" cy="551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Presentation </a:t>
            </a:r>
            <a:r>
              <a:rPr dirty="0" sz="1800" spc="-5">
                <a:latin typeface="Carlito"/>
                <a:cs typeface="Carlito"/>
              </a:rPr>
              <a:t>by </a:t>
            </a:r>
            <a:r>
              <a:rPr dirty="0" sz="1800">
                <a:latin typeface="Carlito"/>
                <a:cs typeface="Carlito"/>
              </a:rPr>
              <a:t>: </a:t>
            </a:r>
            <a:r>
              <a:rPr dirty="0" sz="1800" spc="-30">
                <a:latin typeface="Times New Roman"/>
                <a:cs typeface="Times New Roman"/>
              </a:rPr>
              <a:t>MADHUPA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SAMANTA</a:t>
            </a:r>
            <a:endParaRPr sz="1800">
              <a:latin typeface="Times New Roman"/>
              <a:cs typeface="Times New Roman"/>
            </a:endParaRPr>
          </a:p>
          <a:p>
            <a:pPr marL="1586865">
              <a:lnSpc>
                <a:spcPct val="100000"/>
              </a:lnSpc>
              <a:spcBef>
                <a:spcPts val="55"/>
              </a:spcBef>
            </a:pPr>
            <a:r>
              <a:rPr dirty="0" sz="1600" spc="-5">
                <a:latin typeface="Times New Roman"/>
                <a:cs typeface="Times New Roman"/>
              </a:rPr>
              <a:t>College </a:t>
            </a:r>
            <a:r>
              <a:rPr dirty="0" sz="1600" spc="-25">
                <a:latin typeface="Times New Roman"/>
                <a:cs typeface="Times New Roman"/>
              </a:rPr>
              <a:t>Teacher, </a:t>
            </a:r>
            <a:r>
              <a:rPr dirty="0" sz="1600" spc="-5">
                <a:latin typeface="Times New Roman"/>
                <a:cs typeface="Times New Roman"/>
              </a:rPr>
              <a:t>Aspiring Data</a:t>
            </a:r>
            <a:r>
              <a:rPr dirty="0" sz="1600" spc="-114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Analyst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89905" y="129286"/>
            <a:ext cx="2035175" cy="587375"/>
            <a:chOff x="5089905" y="129286"/>
            <a:chExt cx="2035175" cy="587375"/>
          </a:xfrm>
        </p:grpSpPr>
        <p:sp>
          <p:nvSpPr>
            <p:cNvPr id="3" name="object 3"/>
            <p:cNvSpPr/>
            <p:nvPr/>
          </p:nvSpPr>
          <p:spPr>
            <a:xfrm>
              <a:off x="5096255" y="135636"/>
              <a:ext cx="2022475" cy="574675"/>
            </a:xfrm>
            <a:custGeom>
              <a:avLst/>
              <a:gdLst/>
              <a:ahLst/>
              <a:cxnLst/>
              <a:rect l="l" t="t" r="r" b="b"/>
              <a:pathLst>
                <a:path w="2022475" h="574675">
                  <a:moveTo>
                    <a:pt x="1926590" y="0"/>
                  </a:moveTo>
                  <a:lnTo>
                    <a:pt x="95758" y="0"/>
                  </a:lnTo>
                  <a:lnTo>
                    <a:pt x="58507" y="7532"/>
                  </a:lnTo>
                  <a:lnTo>
                    <a:pt x="28066" y="28067"/>
                  </a:lnTo>
                  <a:lnTo>
                    <a:pt x="7532" y="58507"/>
                  </a:lnTo>
                  <a:lnTo>
                    <a:pt x="0" y="95758"/>
                  </a:lnTo>
                  <a:lnTo>
                    <a:pt x="0" y="478790"/>
                  </a:lnTo>
                  <a:lnTo>
                    <a:pt x="7532" y="516040"/>
                  </a:lnTo>
                  <a:lnTo>
                    <a:pt x="28067" y="546481"/>
                  </a:lnTo>
                  <a:lnTo>
                    <a:pt x="58507" y="567015"/>
                  </a:lnTo>
                  <a:lnTo>
                    <a:pt x="95758" y="574548"/>
                  </a:lnTo>
                  <a:lnTo>
                    <a:pt x="1926590" y="574548"/>
                  </a:lnTo>
                  <a:lnTo>
                    <a:pt x="1963840" y="567015"/>
                  </a:lnTo>
                  <a:lnTo>
                    <a:pt x="1994280" y="546481"/>
                  </a:lnTo>
                  <a:lnTo>
                    <a:pt x="2014815" y="516040"/>
                  </a:lnTo>
                  <a:lnTo>
                    <a:pt x="2022348" y="478790"/>
                  </a:lnTo>
                  <a:lnTo>
                    <a:pt x="2022348" y="95758"/>
                  </a:lnTo>
                  <a:lnTo>
                    <a:pt x="2014815" y="58507"/>
                  </a:lnTo>
                  <a:lnTo>
                    <a:pt x="1994281" y="28067"/>
                  </a:lnTo>
                  <a:lnTo>
                    <a:pt x="1963840" y="7532"/>
                  </a:lnTo>
                  <a:lnTo>
                    <a:pt x="192659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096255" y="135636"/>
              <a:ext cx="2022475" cy="574675"/>
            </a:xfrm>
            <a:custGeom>
              <a:avLst/>
              <a:gdLst/>
              <a:ahLst/>
              <a:cxnLst/>
              <a:rect l="l" t="t" r="r" b="b"/>
              <a:pathLst>
                <a:path w="2022475" h="574675">
                  <a:moveTo>
                    <a:pt x="0" y="95758"/>
                  </a:moveTo>
                  <a:lnTo>
                    <a:pt x="7532" y="58507"/>
                  </a:lnTo>
                  <a:lnTo>
                    <a:pt x="28066" y="28067"/>
                  </a:lnTo>
                  <a:lnTo>
                    <a:pt x="58507" y="7532"/>
                  </a:lnTo>
                  <a:lnTo>
                    <a:pt x="95758" y="0"/>
                  </a:lnTo>
                  <a:lnTo>
                    <a:pt x="1926590" y="0"/>
                  </a:lnTo>
                  <a:lnTo>
                    <a:pt x="1963840" y="7532"/>
                  </a:lnTo>
                  <a:lnTo>
                    <a:pt x="1994281" y="28067"/>
                  </a:lnTo>
                  <a:lnTo>
                    <a:pt x="2014815" y="58507"/>
                  </a:lnTo>
                  <a:lnTo>
                    <a:pt x="2022348" y="95758"/>
                  </a:lnTo>
                  <a:lnTo>
                    <a:pt x="2022348" y="478790"/>
                  </a:lnTo>
                  <a:lnTo>
                    <a:pt x="2014815" y="516040"/>
                  </a:lnTo>
                  <a:lnTo>
                    <a:pt x="1994280" y="546481"/>
                  </a:lnTo>
                  <a:lnTo>
                    <a:pt x="1963840" y="567015"/>
                  </a:lnTo>
                  <a:lnTo>
                    <a:pt x="1926590" y="574548"/>
                  </a:lnTo>
                  <a:lnTo>
                    <a:pt x="95758" y="574548"/>
                  </a:lnTo>
                  <a:lnTo>
                    <a:pt x="58507" y="567015"/>
                  </a:lnTo>
                  <a:lnTo>
                    <a:pt x="28067" y="546481"/>
                  </a:lnTo>
                  <a:lnTo>
                    <a:pt x="7532" y="516040"/>
                  </a:lnTo>
                  <a:lnTo>
                    <a:pt x="0" y="478790"/>
                  </a:lnTo>
                  <a:lnTo>
                    <a:pt x="0" y="9575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48376" y="190880"/>
            <a:ext cx="11201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 b="1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dirty="0" sz="2400" spc="-5" b="1">
                <a:solidFill>
                  <a:srgbClr val="FFFFFF"/>
                </a:solidFill>
                <a:latin typeface="Carlito"/>
                <a:cs typeface="Carlito"/>
              </a:rPr>
              <a:t>GEN</a:t>
            </a:r>
            <a:r>
              <a:rPr dirty="0" sz="2400" spc="-60" b="1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dirty="0" sz="2400" b="1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48764" y="1481074"/>
            <a:ext cx="8190230" cy="4231640"/>
            <a:chOff x="2048764" y="1481074"/>
            <a:chExt cx="8190230" cy="4231640"/>
          </a:xfrm>
        </p:grpSpPr>
        <p:sp>
          <p:nvSpPr>
            <p:cNvPr id="7" name="object 7"/>
            <p:cNvSpPr/>
            <p:nvPr/>
          </p:nvSpPr>
          <p:spPr>
            <a:xfrm>
              <a:off x="2055114" y="1487424"/>
              <a:ext cx="889635" cy="4218940"/>
            </a:xfrm>
            <a:custGeom>
              <a:avLst/>
              <a:gdLst/>
              <a:ahLst/>
              <a:cxnLst/>
              <a:rect l="l" t="t" r="r" b="b"/>
              <a:pathLst>
                <a:path w="889635" h="4218940">
                  <a:moveTo>
                    <a:pt x="15240" y="0"/>
                  </a:moveTo>
                  <a:lnTo>
                    <a:pt x="49171" y="34459"/>
                  </a:lnTo>
                  <a:lnTo>
                    <a:pt x="82431" y="69329"/>
                  </a:lnTo>
                  <a:lnTo>
                    <a:pt x="115019" y="104599"/>
                  </a:lnTo>
                  <a:lnTo>
                    <a:pt x="146936" y="140262"/>
                  </a:lnTo>
                  <a:lnTo>
                    <a:pt x="178180" y="176310"/>
                  </a:lnTo>
                  <a:lnTo>
                    <a:pt x="208753" y="212734"/>
                  </a:lnTo>
                  <a:lnTo>
                    <a:pt x="238654" y="249527"/>
                  </a:lnTo>
                  <a:lnTo>
                    <a:pt x="267884" y="286679"/>
                  </a:lnTo>
                  <a:lnTo>
                    <a:pt x="296441" y="324184"/>
                  </a:lnTo>
                  <a:lnTo>
                    <a:pt x="324327" y="362032"/>
                  </a:lnTo>
                  <a:lnTo>
                    <a:pt x="351541" y="400216"/>
                  </a:lnTo>
                  <a:lnTo>
                    <a:pt x="378083" y="438728"/>
                  </a:lnTo>
                  <a:lnTo>
                    <a:pt x="403953" y="477558"/>
                  </a:lnTo>
                  <a:lnTo>
                    <a:pt x="429152" y="516700"/>
                  </a:lnTo>
                  <a:lnTo>
                    <a:pt x="453679" y="556144"/>
                  </a:lnTo>
                  <a:lnTo>
                    <a:pt x="477534" y="595883"/>
                  </a:lnTo>
                  <a:lnTo>
                    <a:pt x="500717" y="635909"/>
                  </a:lnTo>
                  <a:lnTo>
                    <a:pt x="523228" y="676213"/>
                  </a:lnTo>
                  <a:lnTo>
                    <a:pt x="545068" y="716787"/>
                  </a:lnTo>
                  <a:lnTo>
                    <a:pt x="566236" y="757623"/>
                  </a:lnTo>
                  <a:lnTo>
                    <a:pt x="586732" y="798712"/>
                  </a:lnTo>
                  <a:lnTo>
                    <a:pt x="606556" y="840048"/>
                  </a:lnTo>
                  <a:lnTo>
                    <a:pt x="625709" y="881620"/>
                  </a:lnTo>
                  <a:lnTo>
                    <a:pt x="644189" y="923422"/>
                  </a:lnTo>
                  <a:lnTo>
                    <a:pt x="661998" y="965445"/>
                  </a:lnTo>
                  <a:lnTo>
                    <a:pt x="679135" y="1007681"/>
                  </a:lnTo>
                  <a:lnTo>
                    <a:pt x="695601" y="1050121"/>
                  </a:lnTo>
                  <a:lnTo>
                    <a:pt x="711394" y="1092758"/>
                  </a:lnTo>
                  <a:lnTo>
                    <a:pt x="726516" y="1135583"/>
                  </a:lnTo>
                  <a:lnTo>
                    <a:pt x="740966" y="1178588"/>
                  </a:lnTo>
                  <a:lnTo>
                    <a:pt x="754744" y="1221765"/>
                  </a:lnTo>
                  <a:lnTo>
                    <a:pt x="767850" y="1265106"/>
                  </a:lnTo>
                  <a:lnTo>
                    <a:pt x="780284" y="1308603"/>
                  </a:lnTo>
                  <a:lnTo>
                    <a:pt x="792047" y="1352247"/>
                  </a:lnTo>
                  <a:lnTo>
                    <a:pt x="803138" y="1396030"/>
                  </a:lnTo>
                  <a:lnTo>
                    <a:pt x="813556" y="1439944"/>
                  </a:lnTo>
                  <a:lnTo>
                    <a:pt x="823304" y="1483981"/>
                  </a:lnTo>
                  <a:lnTo>
                    <a:pt x="832379" y="1528132"/>
                  </a:lnTo>
                  <a:lnTo>
                    <a:pt x="840782" y="1572390"/>
                  </a:lnTo>
                  <a:lnTo>
                    <a:pt x="848514" y="1616746"/>
                  </a:lnTo>
                  <a:lnTo>
                    <a:pt x="855574" y="1661193"/>
                  </a:lnTo>
                  <a:lnTo>
                    <a:pt x="861962" y="1705721"/>
                  </a:lnTo>
                  <a:lnTo>
                    <a:pt x="867678" y="1750323"/>
                  </a:lnTo>
                  <a:lnTo>
                    <a:pt x="872723" y="1794991"/>
                  </a:lnTo>
                  <a:lnTo>
                    <a:pt x="877095" y="1839716"/>
                  </a:lnTo>
                  <a:lnTo>
                    <a:pt x="880796" y="1884490"/>
                  </a:lnTo>
                  <a:lnTo>
                    <a:pt x="883825" y="1929305"/>
                  </a:lnTo>
                  <a:lnTo>
                    <a:pt x="886182" y="1974153"/>
                  </a:lnTo>
                  <a:lnTo>
                    <a:pt x="887867" y="2019026"/>
                  </a:lnTo>
                  <a:lnTo>
                    <a:pt x="888880" y="2063915"/>
                  </a:lnTo>
                  <a:lnTo>
                    <a:pt x="889222" y="2108812"/>
                  </a:lnTo>
                  <a:lnTo>
                    <a:pt x="888891" y="2153710"/>
                  </a:lnTo>
                  <a:lnTo>
                    <a:pt x="887889" y="2198599"/>
                  </a:lnTo>
                  <a:lnTo>
                    <a:pt x="886215" y="2243472"/>
                  </a:lnTo>
                  <a:lnTo>
                    <a:pt x="883869" y="2288321"/>
                  </a:lnTo>
                  <a:lnTo>
                    <a:pt x="880852" y="2333137"/>
                  </a:lnTo>
                  <a:lnTo>
                    <a:pt x="877162" y="2377912"/>
                  </a:lnTo>
                  <a:lnTo>
                    <a:pt x="872801" y="2422638"/>
                  </a:lnTo>
                  <a:lnTo>
                    <a:pt x="867768" y="2467307"/>
                  </a:lnTo>
                  <a:lnTo>
                    <a:pt x="862062" y="2511911"/>
                  </a:lnTo>
                  <a:lnTo>
                    <a:pt x="855686" y="2556441"/>
                  </a:lnTo>
                  <a:lnTo>
                    <a:pt x="848637" y="2600890"/>
                  </a:lnTo>
                  <a:lnTo>
                    <a:pt x="840916" y="2645248"/>
                  </a:lnTo>
                  <a:lnTo>
                    <a:pt x="832524" y="2689509"/>
                  </a:lnTo>
                  <a:lnTo>
                    <a:pt x="823459" y="2733663"/>
                  </a:lnTo>
                  <a:lnTo>
                    <a:pt x="813723" y="2777702"/>
                  </a:lnTo>
                  <a:lnTo>
                    <a:pt x="803315" y="2821619"/>
                  </a:lnTo>
                  <a:lnTo>
                    <a:pt x="792235" y="2865405"/>
                  </a:lnTo>
                  <a:lnTo>
                    <a:pt x="780483" y="2909053"/>
                  </a:lnTo>
                  <a:lnTo>
                    <a:pt x="768059" y="2952553"/>
                  </a:lnTo>
                  <a:lnTo>
                    <a:pt x="754964" y="2995897"/>
                  </a:lnTo>
                  <a:lnTo>
                    <a:pt x="741196" y="3039078"/>
                  </a:lnTo>
                  <a:lnTo>
                    <a:pt x="726757" y="3082088"/>
                  </a:lnTo>
                  <a:lnTo>
                    <a:pt x="711646" y="3124917"/>
                  </a:lnTo>
                  <a:lnTo>
                    <a:pt x="695863" y="3167558"/>
                  </a:lnTo>
                  <a:lnTo>
                    <a:pt x="679408" y="3210003"/>
                  </a:lnTo>
                  <a:lnTo>
                    <a:pt x="662281" y="3252244"/>
                  </a:lnTo>
                  <a:lnTo>
                    <a:pt x="644483" y="3294272"/>
                  </a:lnTo>
                  <a:lnTo>
                    <a:pt x="626012" y="3336079"/>
                  </a:lnTo>
                  <a:lnTo>
                    <a:pt x="606870" y="3377657"/>
                  </a:lnTo>
                  <a:lnTo>
                    <a:pt x="587055" y="3418998"/>
                  </a:lnTo>
                  <a:lnTo>
                    <a:pt x="566569" y="3460093"/>
                  </a:lnTo>
                  <a:lnTo>
                    <a:pt x="545411" y="3500935"/>
                  </a:lnTo>
                  <a:lnTo>
                    <a:pt x="523581" y="3541516"/>
                  </a:lnTo>
                  <a:lnTo>
                    <a:pt x="501079" y="3581826"/>
                  </a:lnTo>
                  <a:lnTo>
                    <a:pt x="477905" y="3621858"/>
                  </a:lnTo>
                  <a:lnTo>
                    <a:pt x="454060" y="3661604"/>
                  </a:lnTo>
                  <a:lnTo>
                    <a:pt x="429542" y="3701055"/>
                  </a:lnTo>
                  <a:lnTo>
                    <a:pt x="404353" y="3740204"/>
                  </a:lnTo>
                  <a:lnTo>
                    <a:pt x="378492" y="3779042"/>
                  </a:lnTo>
                  <a:lnTo>
                    <a:pt x="351958" y="3817561"/>
                  </a:lnTo>
                  <a:lnTo>
                    <a:pt x="324753" y="3855752"/>
                  </a:lnTo>
                  <a:lnTo>
                    <a:pt x="296876" y="3893609"/>
                  </a:lnTo>
                  <a:lnTo>
                    <a:pt x="268327" y="3931121"/>
                  </a:lnTo>
                  <a:lnTo>
                    <a:pt x="239107" y="3968282"/>
                  </a:lnTo>
                  <a:lnTo>
                    <a:pt x="209214" y="4005083"/>
                  </a:lnTo>
                  <a:lnTo>
                    <a:pt x="178649" y="4041516"/>
                  </a:lnTo>
                  <a:lnTo>
                    <a:pt x="147413" y="4077573"/>
                  </a:lnTo>
                  <a:lnTo>
                    <a:pt x="115504" y="4113245"/>
                  </a:lnTo>
                  <a:lnTo>
                    <a:pt x="82924" y="4148524"/>
                  </a:lnTo>
                  <a:lnTo>
                    <a:pt x="49672" y="4183403"/>
                  </a:lnTo>
                  <a:lnTo>
                    <a:pt x="15748" y="4217873"/>
                  </a:lnTo>
                  <a:lnTo>
                    <a:pt x="15621" y="4218051"/>
                  </a:lnTo>
                  <a:lnTo>
                    <a:pt x="15367" y="4218228"/>
                  </a:lnTo>
                  <a:lnTo>
                    <a:pt x="15240" y="4218406"/>
                  </a:lnTo>
                  <a:lnTo>
                    <a:pt x="0" y="4203141"/>
                  </a:lnTo>
                  <a:lnTo>
                    <a:pt x="34017" y="4168589"/>
                  </a:lnTo>
                  <a:lnTo>
                    <a:pt x="67355" y="4133624"/>
                  </a:lnTo>
                  <a:lnTo>
                    <a:pt x="100012" y="4098252"/>
                  </a:lnTo>
                  <a:lnTo>
                    <a:pt x="131989" y="4062483"/>
                  </a:lnTo>
                  <a:lnTo>
                    <a:pt x="163286" y="4026325"/>
                  </a:lnTo>
                  <a:lnTo>
                    <a:pt x="193903" y="3989786"/>
                  </a:lnTo>
                  <a:lnTo>
                    <a:pt x="223840" y="3952874"/>
                  </a:lnTo>
                  <a:lnTo>
                    <a:pt x="253096" y="3915599"/>
                  </a:lnTo>
                  <a:lnTo>
                    <a:pt x="281672" y="3877967"/>
                  </a:lnTo>
                  <a:lnTo>
                    <a:pt x="309568" y="3839989"/>
                  </a:lnTo>
                  <a:lnTo>
                    <a:pt x="336784" y="3801671"/>
                  </a:lnTo>
                  <a:lnTo>
                    <a:pt x="363319" y="3763023"/>
                  </a:lnTo>
                  <a:lnTo>
                    <a:pt x="389174" y="3724052"/>
                  </a:lnTo>
                  <a:lnTo>
                    <a:pt x="414349" y="3684768"/>
                  </a:lnTo>
                  <a:lnTo>
                    <a:pt x="438844" y="3645178"/>
                  </a:lnTo>
                  <a:lnTo>
                    <a:pt x="462659" y="3605291"/>
                  </a:lnTo>
                  <a:lnTo>
                    <a:pt x="485793" y="3565115"/>
                  </a:lnTo>
                  <a:lnTo>
                    <a:pt x="508247" y="3524658"/>
                  </a:lnTo>
                  <a:lnTo>
                    <a:pt x="530021" y="3483930"/>
                  </a:lnTo>
                  <a:lnTo>
                    <a:pt x="551115" y="3442938"/>
                  </a:lnTo>
                  <a:lnTo>
                    <a:pt x="571528" y="3401691"/>
                  </a:lnTo>
                  <a:lnTo>
                    <a:pt x="591261" y="3360197"/>
                  </a:lnTo>
                  <a:lnTo>
                    <a:pt x="610314" y="3318464"/>
                  </a:lnTo>
                  <a:lnTo>
                    <a:pt x="628687" y="3276501"/>
                  </a:lnTo>
                  <a:lnTo>
                    <a:pt x="646379" y="3234316"/>
                  </a:lnTo>
                  <a:lnTo>
                    <a:pt x="663391" y="3191918"/>
                  </a:lnTo>
                  <a:lnTo>
                    <a:pt x="679723" y="3149314"/>
                  </a:lnTo>
                  <a:lnTo>
                    <a:pt x="695375" y="3106514"/>
                  </a:lnTo>
                  <a:lnTo>
                    <a:pt x="710346" y="3063526"/>
                  </a:lnTo>
                  <a:lnTo>
                    <a:pt x="724638" y="3020358"/>
                  </a:lnTo>
                  <a:lnTo>
                    <a:pt x="738249" y="2977018"/>
                  </a:lnTo>
                  <a:lnTo>
                    <a:pt x="751179" y="2933514"/>
                  </a:lnTo>
                  <a:lnTo>
                    <a:pt x="763430" y="2889856"/>
                  </a:lnTo>
                  <a:lnTo>
                    <a:pt x="775000" y="2846052"/>
                  </a:lnTo>
                  <a:lnTo>
                    <a:pt x="785890" y="2802109"/>
                  </a:lnTo>
                  <a:lnTo>
                    <a:pt x="796100" y="2758036"/>
                  </a:lnTo>
                  <a:lnTo>
                    <a:pt x="805629" y="2713842"/>
                  </a:lnTo>
                  <a:lnTo>
                    <a:pt x="814478" y="2669535"/>
                  </a:lnTo>
                  <a:lnTo>
                    <a:pt x="822647" y="2625124"/>
                  </a:lnTo>
                  <a:lnTo>
                    <a:pt x="830136" y="2580616"/>
                  </a:lnTo>
                  <a:lnTo>
                    <a:pt x="836944" y="2536020"/>
                  </a:lnTo>
                  <a:lnTo>
                    <a:pt x="843072" y="2491345"/>
                  </a:lnTo>
                  <a:lnTo>
                    <a:pt x="848520" y="2446598"/>
                  </a:lnTo>
                  <a:lnTo>
                    <a:pt x="853288" y="2401789"/>
                  </a:lnTo>
                  <a:lnTo>
                    <a:pt x="857375" y="2356925"/>
                  </a:lnTo>
                  <a:lnTo>
                    <a:pt x="860782" y="2312015"/>
                  </a:lnTo>
                  <a:lnTo>
                    <a:pt x="863509" y="2267067"/>
                  </a:lnTo>
                  <a:lnTo>
                    <a:pt x="865555" y="2222090"/>
                  </a:lnTo>
                  <a:lnTo>
                    <a:pt x="866921" y="2177092"/>
                  </a:lnTo>
                  <a:lnTo>
                    <a:pt x="867607" y="2132082"/>
                  </a:lnTo>
                  <a:lnTo>
                    <a:pt x="867613" y="2087067"/>
                  </a:lnTo>
                  <a:lnTo>
                    <a:pt x="866938" y="2042056"/>
                  </a:lnTo>
                  <a:lnTo>
                    <a:pt x="865584" y="1997058"/>
                  </a:lnTo>
                  <a:lnTo>
                    <a:pt x="863548" y="1952081"/>
                  </a:lnTo>
                  <a:lnTo>
                    <a:pt x="860833" y="1907133"/>
                  </a:lnTo>
                  <a:lnTo>
                    <a:pt x="857437" y="1862222"/>
                  </a:lnTo>
                  <a:lnTo>
                    <a:pt x="853361" y="1817358"/>
                  </a:lnTo>
                  <a:lnTo>
                    <a:pt x="848605" y="1772548"/>
                  </a:lnTo>
                  <a:lnTo>
                    <a:pt x="843168" y="1727800"/>
                  </a:lnTo>
                  <a:lnTo>
                    <a:pt x="837051" y="1683124"/>
                  </a:lnTo>
                  <a:lnTo>
                    <a:pt x="830254" y="1638527"/>
                  </a:lnTo>
                  <a:lnTo>
                    <a:pt x="822776" y="1594018"/>
                  </a:lnTo>
                  <a:lnTo>
                    <a:pt x="814619" y="1549605"/>
                  </a:lnTo>
                  <a:lnTo>
                    <a:pt x="805781" y="1505297"/>
                  </a:lnTo>
                  <a:lnTo>
                    <a:pt x="796262" y="1461101"/>
                  </a:lnTo>
                  <a:lnTo>
                    <a:pt x="786063" y="1417027"/>
                  </a:lnTo>
                  <a:lnTo>
                    <a:pt x="775184" y="1373083"/>
                  </a:lnTo>
                  <a:lnTo>
                    <a:pt x="763625" y="1329276"/>
                  </a:lnTo>
                  <a:lnTo>
                    <a:pt x="751385" y="1285616"/>
                  </a:lnTo>
                  <a:lnTo>
                    <a:pt x="738466" y="1242111"/>
                  </a:lnTo>
                  <a:lnTo>
                    <a:pt x="724865" y="1198769"/>
                  </a:lnTo>
                  <a:lnTo>
                    <a:pt x="710585" y="1155598"/>
                  </a:lnTo>
                  <a:lnTo>
                    <a:pt x="695624" y="1112608"/>
                  </a:lnTo>
                  <a:lnTo>
                    <a:pt x="679983" y="1069805"/>
                  </a:lnTo>
                  <a:lnTo>
                    <a:pt x="663661" y="1027199"/>
                  </a:lnTo>
                  <a:lnTo>
                    <a:pt x="646659" y="984799"/>
                  </a:lnTo>
                  <a:lnTo>
                    <a:pt x="628977" y="942611"/>
                  </a:lnTo>
                  <a:lnTo>
                    <a:pt x="610615" y="900645"/>
                  </a:lnTo>
                  <a:lnTo>
                    <a:pt x="591572" y="858909"/>
                  </a:lnTo>
                  <a:lnTo>
                    <a:pt x="571849" y="817412"/>
                  </a:lnTo>
                  <a:lnTo>
                    <a:pt x="551446" y="776162"/>
                  </a:lnTo>
                  <a:lnTo>
                    <a:pt x="530362" y="735167"/>
                  </a:lnTo>
                  <a:lnTo>
                    <a:pt x="508598" y="694435"/>
                  </a:lnTo>
                  <a:lnTo>
                    <a:pt x="486154" y="653975"/>
                  </a:lnTo>
                  <a:lnTo>
                    <a:pt x="463029" y="613796"/>
                  </a:lnTo>
                  <a:lnTo>
                    <a:pt x="439224" y="573905"/>
                  </a:lnTo>
                  <a:lnTo>
                    <a:pt x="414738" y="534311"/>
                  </a:lnTo>
                  <a:lnTo>
                    <a:pt x="389573" y="495023"/>
                  </a:lnTo>
                  <a:lnTo>
                    <a:pt x="363727" y="456048"/>
                  </a:lnTo>
                  <a:lnTo>
                    <a:pt x="337200" y="417396"/>
                  </a:lnTo>
                  <a:lnTo>
                    <a:pt x="309994" y="379074"/>
                  </a:lnTo>
                  <a:lnTo>
                    <a:pt x="282107" y="341091"/>
                  </a:lnTo>
                  <a:lnTo>
                    <a:pt x="253539" y="303455"/>
                  </a:lnTo>
                  <a:lnTo>
                    <a:pt x="224291" y="266175"/>
                  </a:lnTo>
                  <a:lnTo>
                    <a:pt x="194363" y="229259"/>
                  </a:lnTo>
                  <a:lnTo>
                    <a:pt x="163755" y="192715"/>
                  </a:lnTo>
                  <a:lnTo>
                    <a:pt x="132466" y="156552"/>
                  </a:lnTo>
                  <a:lnTo>
                    <a:pt x="100497" y="120778"/>
                  </a:lnTo>
                  <a:lnTo>
                    <a:pt x="67848" y="85402"/>
                  </a:lnTo>
                  <a:lnTo>
                    <a:pt x="34518" y="50431"/>
                  </a:lnTo>
                  <a:lnTo>
                    <a:pt x="508" y="15875"/>
                  </a:lnTo>
                  <a:lnTo>
                    <a:pt x="254" y="15621"/>
                  </a:lnTo>
                  <a:lnTo>
                    <a:pt x="127" y="15493"/>
                  </a:lnTo>
                  <a:lnTo>
                    <a:pt x="0" y="15239"/>
                  </a:lnTo>
                  <a:lnTo>
                    <a:pt x="15240" y="0"/>
                  </a:lnTo>
                  <a:close/>
                </a:path>
              </a:pathLst>
            </a:custGeom>
            <a:ln w="12700">
              <a:solidFill>
                <a:srgbClr val="4875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36292" y="1618488"/>
              <a:ext cx="7896225" cy="467995"/>
            </a:xfrm>
            <a:custGeom>
              <a:avLst/>
              <a:gdLst/>
              <a:ahLst/>
              <a:cxnLst/>
              <a:rect l="l" t="t" r="r" b="b"/>
              <a:pathLst>
                <a:path w="7896225" h="467994">
                  <a:moveTo>
                    <a:pt x="7895844" y="0"/>
                  </a:moveTo>
                  <a:lnTo>
                    <a:pt x="0" y="0"/>
                  </a:lnTo>
                  <a:lnTo>
                    <a:pt x="0" y="467868"/>
                  </a:lnTo>
                  <a:lnTo>
                    <a:pt x="7895844" y="467868"/>
                  </a:lnTo>
                  <a:lnTo>
                    <a:pt x="7895844" y="0"/>
                  </a:lnTo>
                  <a:close/>
                </a:path>
              </a:pathLst>
            </a:custGeom>
            <a:solidFill>
              <a:srgbClr val="3C67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36292" y="1618488"/>
              <a:ext cx="7896225" cy="467995"/>
            </a:xfrm>
            <a:custGeom>
              <a:avLst/>
              <a:gdLst/>
              <a:ahLst/>
              <a:cxnLst/>
              <a:rect l="l" t="t" r="r" b="b"/>
              <a:pathLst>
                <a:path w="7896225" h="467994">
                  <a:moveTo>
                    <a:pt x="0" y="467868"/>
                  </a:moveTo>
                  <a:lnTo>
                    <a:pt x="7895844" y="467868"/>
                  </a:lnTo>
                  <a:lnTo>
                    <a:pt x="7895844" y="0"/>
                  </a:lnTo>
                  <a:lnTo>
                    <a:pt x="0" y="0"/>
                  </a:lnTo>
                  <a:lnTo>
                    <a:pt x="0" y="467868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693670" y="1585341"/>
            <a:ext cx="27946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>
                <a:solidFill>
                  <a:srgbClr val="FFFFFF"/>
                </a:solidFill>
                <a:latin typeface="Carlito"/>
                <a:cs typeface="Carlito"/>
              </a:rPr>
              <a:t>Problem</a:t>
            </a:r>
            <a:r>
              <a:rPr dirty="0" sz="2800" spc="-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rlito"/>
                <a:cs typeface="Carlito"/>
              </a:rPr>
              <a:t>statement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93722" y="1561846"/>
            <a:ext cx="8152765" cy="1224280"/>
            <a:chOff x="2093722" y="1561846"/>
            <a:chExt cx="8152765" cy="1224280"/>
          </a:xfrm>
        </p:grpSpPr>
        <p:sp>
          <p:nvSpPr>
            <p:cNvPr id="12" name="object 12"/>
            <p:cNvSpPr/>
            <p:nvPr/>
          </p:nvSpPr>
          <p:spPr>
            <a:xfrm>
              <a:off x="2100072" y="1568196"/>
              <a:ext cx="582295" cy="584200"/>
            </a:xfrm>
            <a:custGeom>
              <a:avLst/>
              <a:gdLst/>
              <a:ahLst/>
              <a:cxnLst/>
              <a:rect l="l" t="t" r="r" b="b"/>
              <a:pathLst>
                <a:path w="582294" h="584200">
                  <a:moveTo>
                    <a:pt x="291083" y="0"/>
                  </a:moveTo>
                  <a:lnTo>
                    <a:pt x="243863" y="3820"/>
                  </a:lnTo>
                  <a:lnTo>
                    <a:pt x="199070" y="14880"/>
                  </a:lnTo>
                  <a:lnTo>
                    <a:pt x="157304" y="32578"/>
                  </a:lnTo>
                  <a:lnTo>
                    <a:pt x="119164" y="56314"/>
                  </a:lnTo>
                  <a:lnTo>
                    <a:pt x="85248" y="85486"/>
                  </a:lnTo>
                  <a:lnTo>
                    <a:pt x="56156" y="119493"/>
                  </a:lnTo>
                  <a:lnTo>
                    <a:pt x="32486" y="157734"/>
                  </a:lnTo>
                  <a:lnTo>
                    <a:pt x="14837" y="199607"/>
                  </a:lnTo>
                  <a:lnTo>
                    <a:pt x="3809" y="244511"/>
                  </a:lnTo>
                  <a:lnTo>
                    <a:pt x="0" y="291845"/>
                  </a:lnTo>
                  <a:lnTo>
                    <a:pt x="3809" y="339180"/>
                  </a:lnTo>
                  <a:lnTo>
                    <a:pt x="14837" y="384084"/>
                  </a:lnTo>
                  <a:lnTo>
                    <a:pt x="32486" y="425957"/>
                  </a:lnTo>
                  <a:lnTo>
                    <a:pt x="56156" y="464198"/>
                  </a:lnTo>
                  <a:lnTo>
                    <a:pt x="85248" y="498205"/>
                  </a:lnTo>
                  <a:lnTo>
                    <a:pt x="119164" y="527377"/>
                  </a:lnTo>
                  <a:lnTo>
                    <a:pt x="157304" y="551113"/>
                  </a:lnTo>
                  <a:lnTo>
                    <a:pt x="199070" y="568811"/>
                  </a:lnTo>
                  <a:lnTo>
                    <a:pt x="243863" y="579871"/>
                  </a:lnTo>
                  <a:lnTo>
                    <a:pt x="291083" y="583691"/>
                  </a:lnTo>
                  <a:lnTo>
                    <a:pt x="338304" y="579871"/>
                  </a:lnTo>
                  <a:lnTo>
                    <a:pt x="383097" y="568811"/>
                  </a:lnTo>
                  <a:lnTo>
                    <a:pt x="424863" y="551113"/>
                  </a:lnTo>
                  <a:lnTo>
                    <a:pt x="463003" y="527377"/>
                  </a:lnTo>
                  <a:lnTo>
                    <a:pt x="496919" y="498205"/>
                  </a:lnTo>
                  <a:lnTo>
                    <a:pt x="526011" y="464198"/>
                  </a:lnTo>
                  <a:lnTo>
                    <a:pt x="549681" y="425957"/>
                  </a:lnTo>
                  <a:lnTo>
                    <a:pt x="567330" y="384084"/>
                  </a:lnTo>
                  <a:lnTo>
                    <a:pt x="578358" y="339180"/>
                  </a:lnTo>
                  <a:lnTo>
                    <a:pt x="582167" y="291845"/>
                  </a:lnTo>
                  <a:lnTo>
                    <a:pt x="578358" y="244511"/>
                  </a:lnTo>
                  <a:lnTo>
                    <a:pt x="567330" y="199607"/>
                  </a:lnTo>
                  <a:lnTo>
                    <a:pt x="549681" y="157734"/>
                  </a:lnTo>
                  <a:lnTo>
                    <a:pt x="526011" y="119493"/>
                  </a:lnTo>
                  <a:lnTo>
                    <a:pt x="496919" y="85486"/>
                  </a:lnTo>
                  <a:lnTo>
                    <a:pt x="463003" y="56314"/>
                  </a:lnTo>
                  <a:lnTo>
                    <a:pt x="424863" y="32578"/>
                  </a:lnTo>
                  <a:lnTo>
                    <a:pt x="383097" y="14880"/>
                  </a:lnTo>
                  <a:lnTo>
                    <a:pt x="338304" y="3820"/>
                  </a:lnTo>
                  <a:lnTo>
                    <a:pt x="2910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00072" y="1568196"/>
              <a:ext cx="582295" cy="584200"/>
            </a:xfrm>
            <a:custGeom>
              <a:avLst/>
              <a:gdLst/>
              <a:ahLst/>
              <a:cxnLst/>
              <a:rect l="l" t="t" r="r" b="b"/>
              <a:pathLst>
                <a:path w="582294" h="584200">
                  <a:moveTo>
                    <a:pt x="0" y="291845"/>
                  </a:moveTo>
                  <a:lnTo>
                    <a:pt x="3809" y="244511"/>
                  </a:lnTo>
                  <a:lnTo>
                    <a:pt x="14837" y="199607"/>
                  </a:lnTo>
                  <a:lnTo>
                    <a:pt x="32486" y="157734"/>
                  </a:lnTo>
                  <a:lnTo>
                    <a:pt x="56156" y="119493"/>
                  </a:lnTo>
                  <a:lnTo>
                    <a:pt x="85248" y="85486"/>
                  </a:lnTo>
                  <a:lnTo>
                    <a:pt x="119164" y="56314"/>
                  </a:lnTo>
                  <a:lnTo>
                    <a:pt x="157304" y="32578"/>
                  </a:lnTo>
                  <a:lnTo>
                    <a:pt x="199070" y="14880"/>
                  </a:lnTo>
                  <a:lnTo>
                    <a:pt x="243863" y="3820"/>
                  </a:lnTo>
                  <a:lnTo>
                    <a:pt x="291083" y="0"/>
                  </a:lnTo>
                  <a:lnTo>
                    <a:pt x="338304" y="3820"/>
                  </a:lnTo>
                  <a:lnTo>
                    <a:pt x="383097" y="14880"/>
                  </a:lnTo>
                  <a:lnTo>
                    <a:pt x="424863" y="32578"/>
                  </a:lnTo>
                  <a:lnTo>
                    <a:pt x="463003" y="56314"/>
                  </a:lnTo>
                  <a:lnTo>
                    <a:pt x="496919" y="85486"/>
                  </a:lnTo>
                  <a:lnTo>
                    <a:pt x="526011" y="119493"/>
                  </a:lnTo>
                  <a:lnTo>
                    <a:pt x="549681" y="157734"/>
                  </a:lnTo>
                  <a:lnTo>
                    <a:pt x="567330" y="199607"/>
                  </a:lnTo>
                  <a:lnTo>
                    <a:pt x="578358" y="244511"/>
                  </a:lnTo>
                  <a:lnTo>
                    <a:pt x="582167" y="291845"/>
                  </a:lnTo>
                  <a:lnTo>
                    <a:pt x="578358" y="339180"/>
                  </a:lnTo>
                  <a:lnTo>
                    <a:pt x="567330" y="384084"/>
                  </a:lnTo>
                  <a:lnTo>
                    <a:pt x="549681" y="425957"/>
                  </a:lnTo>
                  <a:lnTo>
                    <a:pt x="526011" y="464198"/>
                  </a:lnTo>
                  <a:lnTo>
                    <a:pt x="496919" y="498205"/>
                  </a:lnTo>
                  <a:lnTo>
                    <a:pt x="463003" y="527377"/>
                  </a:lnTo>
                  <a:lnTo>
                    <a:pt x="424863" y="551113"/>
                  </a:lnTo>
                  <a:lnTo>
                    <a:pt x="383097" y="568811"/>
                  </a:lnTo>
                  <a:lnTo>
                    <a:pt x="338304" y="579871"/>
                  </a:lnTo>
                  <a:lnTo>
                    <a:pt x="291083" y="583691"/>
                  </a:lnTo>
                  <a:lnTo>
                    <a:pt x="243863" y="579871"/>
                  </a:lnTo>
                  <a:lnTo>
                    <a:pt x="199070" y="568811"/>
                  </a:lnTo>
                  <a:lnTo>
                    <a:pt x="157304" y="551113"/>
                  </a:lnTo>
                  <a:lnTo>
                    <a:pt x="119164" y="527377"/>
                  </a:lnTo>
                  <a:lnTo>
                    <a:pt x="85248" y="498205"/>
                  </a:lnTo>
                  <a:lnTo>
                    <a:pt x="56156" y="464198"/>
                  </a:lnTo>
                  <a:lnTo>
                    <a:pt x="32486" y="425957"/>
                  </a:lnTo>
                  <a:lnTo>
                    <a:pt x="14837" y="384084"/>
                  </a:lnTo>
                  <a:lnTo>
                    <a:pt x="3809" y="339180"/>
                  </a:lnTo>
                  <a:lnTo>
                    <a:pt x="0" y="291845"/>
                  </a:lnTo>
                  <a:close/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727959" y="2313432"/>
              <a:ext cx="7512050" cy="466725"/>
            </a:xfrm>
            <a:custGeom>
              <a:avLst/>
              <a:gdLst/>
              <a:ahLst/>
              <a:cxnLst/>
              <a:rect l="l" t="t" r="r" b="b"/>
              <a:pathLst>
                <a:path w="7512050" h="466725">
                  <a:moveTo>
                    <a:pt x="7511796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7511796" y="466344"/>
                  </a:lnTo>
                  <a:lnTo>
                    <a:pt x="7511796" y="0"/>
                  </a:lnTo>
                  <a:close/>
                </a:path>
              </a:pathLst>
            </a:custGeom>
            <a:solidFill>
              <a:srgbClr val="4971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727959" y="2313432"/>
              <a:ext cx="7512050" cy="466725"/>
            </a:xfrm>
            <a:custGeom>
              <a:avLst/>
              <a:gdLst/>
              <a:ahLst/>
              <a:cxnLst/>
              <a:rect l="l" t="t" r="r" b="b"/>
              <a:pathLst>
                <a:path w="7512050" h="466725">
                  <a:moveTo>
                    <a:pt x="0" y="466344"/>
                  </a:moveTo>
                  <a:lnTo>
                    <a:pt x="7511796" y="466344"/>
                  </a:lnTo>
                  <a:lnTo>
                    <a:pt x="7511796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085845" y="2280285"/>
            <a:ext cx="371030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>
                <a:solidFill>
                  <a:srgbClr val="FFFFFF"/>
                </a:solidFill>
                <a:latin typeface="Carlito"/>
                <a:cs typeface="Carlito"/>
              </a:rPr>
              <a:t>Project Execution</a:t>
            </a:r>
            <a:r>
              <a:rPr dirty="0" sz="2800" spc="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rlito"/>
                <a:cs typeface="Carlito"/>
              </a:rPr>
              <a:t>process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430526" y="2249170"/>
            <a:ext cx="7815580" cy="1238250"/>
            <a:chOff x="2430526" y="2249170"/>
            <a:chExt cx="7815580" cy="1238250"/>
          </a:xfrm>
        </p:grpSpPr>
        <p:sp>
          <p:nvSpPr>
            <p:cNvPr id="18" name="object 18"/>
            <p:cNvSpPr/>
            <p:nvPr/>
          </p:nvSpPr>
          <p:spPr>
            <a:xfrm>
              <a:off x="2436876" y="2255520"/>
              <a:ext cx="582295" cy="584200"/>
            </a:xfrm>
            <a:custGeom>
              <a:avLst/>
              <a:gdLst/>
              <a:ahLst/>
              <a:cxnLst/>
              <a:rect l="l" t="t" r="r" b="b"/>
              <a:pathLst>
                <a:path w="582294" h="584200">
                  <a:moveTo>
                    <a:pt x="291084" y="0"/>
                  </a:moveTo>
                  <a:lnTo>
                    <a:pt x="243863" y="3820"/>
                  </a:lnTo>
                  <a:lnTo>
                    <a:pt x="199070" y="14880"/>
                  </a:lnTo>
                  <a:lnTo>
                    <a:pt x="157304" y="32578"/>
                  </a:lnTo>
                  <a:lnTo>
                    <a:pt x="119164" y="56314"/>
                  </a:lnTo>
                  <a:lnTo>
                    <a:pt x="85248" y="85486"/>
                  </a:lnTo>
                  <a:lnTo>
                    <a:pt x="56156" y="119493"/>
                  </a:lnTo>
                  <a:lnTo>
                    <a:pt x="32486" y="157734"/>
                  </a:lnTo>
                  <a:lnTo>
                    <a:pt x="14837" y="199607"/>
                  </a:lnTo>
                  <a:lnTo>
                    <a:pt x="3809" y="244511"/>
                  </a:lnTo>
                  <a:lnTo>
                    <a:pt x="0" y="291845"/>
                  </a:lnTo>
                  <a:lnTo>
                    <a:pt x="3809" y="339180"/>
                  </a:lnTo>
                  <a:lnTo>
                    <a:pt x="14837" y="384084"/>
                  </a:lnTo>
                  <a:lnTo>
                    <a:pt x="32486" y="425957"/>
                  </a:lnTo>
                  <a:lnTo>
                    <a:pt x="56156" y="464198"/>
                  </a:lnTo>
                  <a:lnTo>
                    <a:pt x="85248" y="498205"/>
                  </a:lnTo>
                  <a:lnTo>
                    <a:pt x="119164" y="527377"/>
                  </a:lnTo>
                  <a:lnTo>
                    <a:pt x="157304" y="551113"/>
                  </a:lnTo>
                  <a:lnTo>
                    <a:pt x="199070" y="568811"/>
                  </a:lnTo>
                  <a:lnTo>
                    <a:pt x="243863" y="579871"/>
                  </a:lnTo>
                  <a:lnTo>
                    <a:pt x="291084" y="583691"/>
                  </a:lnTo>
                  <a:lnTo>
                    <a:pt x="338304" y="579871"/>
                  </a:lnTo>
                  <a:lnTo>
                    <a:pt x="383097" y="568811"/>
                  </a:lnTo>
                  <a:lnTo>
                    <a:pt x="424863" y="551113"/>
                  </a:lnTo>
                  <a:lnTo>
                    <a:pt x="463003" y="527377"/>
                  </a:lnTo>
                  <a:lnTo>
                    <a:pt x="496919" y="498205"/>
                  </a:lnTo>
                  <a:lnTo>
                    <a:pt x="526011" y="464198"/>
                  </a:lnTo>
                  <a:lnTo>
                    <a:pt x="549681" y="425957"/>
                  </a:lnTo>
                  <a:lnTo>
                    <a:pt x="567330" y="384084"/>
                  </a:lnTo>
                  <a:lnTo>
                    <a:pt x="578358" y="339180"/>
                  </a:lnTo>
                  <a:lnTo>
                    <a:pt x="582168" y="291845"/>
                  </a:lnTo>
                  <a:lnTo>
                    <a:pt x="578358" y="244511"/>
                  </a:lnTo>
                  <a:lnTo>
                    <a:pt x="567330" y="199607"/>
                  </a:lnTo>
                  <a:lnTo>
                    <a:pt x="549681" y="157734"/>
                  </a:lnTo>
                  <a:lnTo>
                    <a:pt x="526011" y="119493"/>
                  </a:lnTo>
                  <a:lnTo>
                    <a:pt x="496919" y="85486"/>
                  </a:lnTo>
                  <a:lnTo>
                    <a:pt x="463003" y="56314"/>
                  </a:lnTo>
                  <a:lnTo>
                    <a:pt x="424863" y="32578"/>
                  </a:lnTo>
                  <a:lnTo>
                    <a:pt x="383097" y="14880"/>
                  </a:lnTo>
                  <a:lnTo>
                    <a:pt x="338304" y="3820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436876" y="2255520"/>
              <a:ext cx="582295" cy="584200"/>
            </a:xfrm>
            <a:custGeom>
              <a:avLst/>
              <a:gdLst/>
              <a:ahLst/>
              <a:cxnLst/>
              <a:rect l="l" t="t" r="r" b="b"/>
              <a:pathLst>
                <a:path w="582294" h="584200">
                  <a:moveTo>
                    <a:pt x="0" y="291845"/>
                  </a:moveTo>
                  <a:lnTo>
                    <a:pt x="3809" y="244511"/>
                  </a:lnTo>
                  <a:lnTo>
                    <a:pt x="14837" y="199607"/>
                  </a:lnTo>
                  <a:lnTo>
                    <a:pt x="32486" y="157734"/>
                  </a:lnTo>
                  <a:lnTo>
                    <a:pt x="56156" y="119493"/>
                  </a:lnTo>
                  <a:lnTo>
                    <a:pt x="85248" y="85486"/>
                  </a:lnTo>
                  <a:lnTo>
                    <a:pt x="119164" y="56314"/>
                  </a:lnTo>
                  <a:lnTo>
                    <a:pt x="157304" y="32578"/>
                  </a:lnTo>
                  <a:lnTo>
                    <a:pt x="199070" y="14880"/>
                  </a:lnTo>
                  <a:lnTo>
                    <a:pt x="243863" y="3820"/>
                  </a:lnTo>
                  <a:lnTo>
                    <a:pt x="291084" y="0"/>
                  </a:lnTo>
                  <a:lnTo>
                    <a:pt x="338304" y="3820"/>
                  </a:lnTo>
                  <a:lnTo>
                    <a:pt x="383097" y="14880"/>
                  </a:lnTo>
                  <a:lnTo>
                    <a:pt x="424863" y="32578"/>
                  </a:lnTo>
                  <a:lnTo>
                    <a:pt x="463003" y="56314"/>
                  </a:lnTo>
                  <a:lnTo>
                    <a:pt x="496919" y="85486"/>
                  </a:lnTo>
                  <a:lnTo>
                    <a:pt x="526011" y="119493"/>
                  </a:lnTo>
                  <a:lnTo>
                    <a:pt x="549681" y="157734"/>
                  </a:lnTo>
                  <a:lnTo>
                    <a:pt x="567330" y="199607"/>
                  </a:lnTo>
                  <a:lnTo>
                    <a:pt x="578358" y="244511"/>
                  </a:lnTo>
                  <a:lnTo>
                    <a:pt x="582168" y="291845"/>
                  </a:lnTo>
                  <a:lnTo>
                    <a:pt x="578358" y="339180"/>
                  </a:lnTo>
                  <a:lnTo>
                    <a:pt x="567330" y="384084"/>
                  </a:lnTo>
                  <a:lnTo>
                    <a:pt x="549681" y="425957"/>
                  </a:lnTo>
                  <a:lnTo>
                    <a:pt x="526011" y="464198"/>
                  </a:lnTo>
                  <a:lnTo>
                    <a:pt x="496919" y="498205"/>
                  </a:lnTo>
                  <a:lnTo>
                    <a:pt x="463003" y="527377"/>
                  </a:lnTo>
                  <a:lnTo>
                    <a:pt x="424863" y="551113"/>
                  </a:lnTo>
                  <a:lnTo>
                    <a:pt x="383097" y="568811"/>
                  </a:lnTo>
                  <a:lnTo>
                    <a:pt x="338304" y="579871"/>
                  </a:lnTo>
                  <a:lnTo>
                    <a:pt x="291084" y="583691"/>
                  </a:lnTo>
                  <a:lnTo>
                    <a:pt x="243863" y="579871"/>
                  </a:lnTo>
                  <a:lnTo>
                    <a:pt x="199070" y="568811"/>
                  </a:lnTo>
                  <a:lnTo>
                    <a:pt x="157304" y="551113"/>
                  </a:lnTo>
                  <a:lnTo>
                    <a:pt x="119164" y="527377"/>
                  </a:lnTo>
                  <a:lnTo>
                    <a:pt x="85248" y="498205"/>
                  </a:lnTo>
                  <a:lnTo>
                    <a:pt x="56156" y="464198"/>
                  </a:lnTo>
                  <a:lnTo>
                    <a:pt x="32486" y="425957"/>
                  </a:lnTo>
                  <a:lnTo>
                    <a:pt x="14837" y="384084"/>
                  </a:lnTo>
                  <a:lnTo>
                    <a:pt x="3809" y="339180"/>
                  </a:lnTo>
                  <a:lnTo>
                    <a:pt x="0" y="291845"/>
                  </a:lnTo>
                  <a:close/>
                </a:path>
              </a:pathLst>
            </a:custGeom>
            <a:ln w="12700">
              <a:solidFill>
                <a:srgbClr val="4971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903220" y="3012948"/>
              <a:ext cx="7336790" cy="467995"/>
            </a:xfrm>
            <a:custGeom>
              <a:avLst/>
              <a:gdLst/>
              <a:ahLst/>
              <a:cxnLst/>
              <a:rect l="l" t="t" r="r" b="b"/>
              <a:pathLst>
                <a:path w="7336790" h="467995">
                  <a:moveTo>
                    <a:pt x="7336535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7336535" y="467867"/>
                  </a:lnTo>
                  <a:lnTo>
                    <a:pt x="7336535" y="0"/>
                  </a:lnTo>
                  <a:close/>
                </a:path>
              </a:pathLst>
            </a:custGeom>
            <a:solidFill>
              <a:srgbClr val="5F80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03220" y="3012948"/>
              <a:ext cx="7336790" cy="467995"/>
            </a:xfrm>
            <a:custGeom>
              <a:avLst/>
              <a:gdLst/>
              <a:ahLst/>
              <a:cxnLst/>
              <a:rect l="l" t="t" r="r" b="b"/>
              <a:pathLst>
                <a:path w="7336790" h="467995">
                  <a:moveTo>
                    <a:pt x="0" y="467867"/>
                  </a:moveTo>
                  <a:lnTo>
                    <a:pt x="7336535" y="467867"/>
                  </a:lnTo>
                  <a:lnTo>
                    <a:pt x="7336535" y="0"/>
                  </a:lnTo>
                  <a:lnTo>
                    <a:pt x="0" y="0"/>
                  </a:lnTo>
                  <a:lnTo>
                    <a:pt x="0" y="46786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261486" y="2980181"/>
            <a:ext cx="51022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85">
                <a:solidFill>
                  <a:srgbClr val="FFFFFF"/>
                </a:solidFill>
                <a:latin typeface="Arial"/>
                <a:cs typeface="Arial"/>
              </a:rPr>
              <a:t>Company’s </a:t>
            </a:r>
            <a:r>
              <a:rPr dirty="0" sz="2800" spc="-130">
                <a:solidFill>
                  <a:srgbClr val="FFFFFF"/>
                </a:solidFill>
                <a:latin typeface="Arial"/>
                <a:cs typeface="Arial"/>
              </a:rPr>
              <a:t>background </a:t>
            </a:r>
            <a:r>
              <a:rPr dirty="0" sz="2800" spc="35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28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05785" y="2948685"/>
            <a:ext cx="7640320" cy="1236980"/>
            <a:chOff x="2605785" y="2948685"/>
            <a:chExt cx="7640320" cy="1236980"/>
          </a:xfrm>
        </p:grpSpPr>
        <p:sp>
          <p:nvSpPr>
            <p:cNvPr id="24" name="object 24"/>
            <p:cNvSpPr/>
            <p:nvPr/>
          </p:nvSpPr>
          <p:spPr>
            <a:xfrm>
              <a:off x="2612135" y="2955035"/>
              <a:ext cx="582295" cy="584200"/>
            </a:xfrm>
            <a:custGeom>
              <a:avLst/>
              <a:gdLst/>
              <a:ahLst/>
              <a:cxnLst/>
              <a:rect l="l" t="t" r="r" b="b"/>
              <a:pathLst>
                <a:path w="582294" h="584200">
                  <a:moveTo>
                    <a:pt x="291083" y="0"/>
                  </a:moveTo>
                  <a:lnTo>
                    <a:pt x="243863" y="3820"/>
                  </a:lnTo>
                  <a:lnTo>
                    <a:pt x="199070" y="14880"/>
                  </a:lnTo>
                  <a:lnTo>
                    <a:pt x="157304" y="32578"/>
                  </a:lnTo>
                  <a:lnTo>
                    <a:pt x="119164" y="56314"/>
                  </a:lnTo>
                  <a:lnTo>
                    <a:pt x="85248" y="85486"/>
                  </a:lnTo>
                  <a:lnTo>
                    <a:pt x="56156" y="119493"/>
                  </a:lnTo>
                  <a:lnTo>
                    <a:pt x="32486" y="157734"/>
                  </a:lnTo>
                  <a:lnTo>
                    <a:pt x="14837" y="199607"/>
                  </a:lnTo>
                  <a:lnTo>
                    <a:pt x="3809" y="244511"/>
                  </a:lnTo>
                  <a:lnTo>
                    <a:pt x="0" y="291846"/>
                  </a:lnTo>
                  <a:lnTo>
                    <a:pt x="3809" y="339180"/>
                  </a:lnTo>
                  <a:lnTo>
                    <a:pt x="14837" y="384084"/>
                  </a:lnTo>
                  <a:lnTo>
                    <a:pt x="32486" y="425957"/>
                  </a:lnTo>
                  <a:lnTo>
                    <a:pt x="56156" y="464198"/>
                  </a:lnTo>
                  <a:lnTo>
                    <a:pt x="85248" y="498205"/>
                  </a:lnTo>
                  <a:lnTo>
                    <a:pt x="119164" y="527377"/>
                  </a:lnTo>
                  <a:lnTo>
                    <a:pt x="157304" y="551113"/>
                  </a:lnTo>
                  <a:lnTo>
                    <a:pt x="199070" y="568811"/>
                  </a:lnTo>
                  <a:lnTo>
                    <a:pt x="243863" y="579871"/>
                  </a:lnTo>
                  <a:lnTo>
                    <a:pt x="291083" y="583691"/>
                  </a:lnTo>
                  <a:lnTo>
                    <a:pt x="338304" y="579871"/>
                  </a:lnTo>
                  <a:lnTo>
                    <a:pt x="383097" y="568811"/>
                  </a:lnTo>
                  <a:lnTo>
                    <a:pt x="424863" y="551113"/>
                  </a:lnTo>
                  <a:lnTo>
                    <a:pt x="463003" y="527377"/>
                  </a:lnTo>
                  <a:lnTo>
                    <a:pt x="496919" y="498205"/>
                  </a:lnTo>
                  <a:lnTo>
                    <a:pt x="526011" y="464198"/>
                  </a:lnTo>
                  <a:lnTo>
                    <a:pt x="549681" y="425957"/>
                  </a:lnTo>
                  <a:lnTo>
                    <a:pt x="567330" y="384084"/>
                  </a:lnTo>
                  <a:lnTo>
                    <a:pt x="578358" y="339180"/>
                  </a:lnTo>
                  <a:lnTo>
                    <a:pt x="582168" y="291846"/>
                  </a:lnTo>
                  <a:lnTo>
                    <a:pt x="578358" y="244511"/>
                  </a:lnTo>
                  <a:lnTo>
                    <a:pt x="567330" y="199607"/>
                  </a:lnTo>
                  <a:lnTo>
                    <a:pt x="549681" y="157734"/>
                  </a:lnTo>
                  <a:lnTo>
                    <a:pt x="526011" y="119493"/>
                  </a:lnTo>
                  <a:lnTo>
                    <a:pt x="496919" y="85486"/>
                  </a:lnTo>
                  <a:lnTo>
                    <a:pt x="463003" y="56314"/>
                  </a:lnTo>
                  <a:lnTo>
                    <a:pt x="424863" y="32578"/>
                  </a:lnTo>
                  <a:lnTo>
                    <a:pt x="383097" y="14880"/>
                  </a:lnTo>
                  <a:lnTo>
                    <a:pt x="338304" y="3820"/>
                  </a:lnTo>
                  <a:lnTo>
                    <a:pt x="2910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612135" y="2955035"/>
              <a:ext cx="582295" cy="584200"/>
            </a:xfrm>
            <a:custGeom>
              <a:avLst/>
              <a:gdLst/>
              <a:ahLst/>
              <a:cxnLst/>
              <a:rect l="l" t="t" r="r" b="b"/>
              <a:pathLst>
                <a:path w="582294" h="584200">
                  <a:moveTo>
                    <a:pt x="0" y="291846"/>
                  </a:moveTo>
                  <a:lnTo>
                    <a:pt x="3809" y="244511"/>
                  </a:lnTo>
                  <a:lnTo>
                    <a:pt x="14837" y="199607"/>
                  </a:lnTo>
                  <a:lnTo>
                    <a:pt x="32486" y="157734"/>
                  </a:lnTo>
                  <a:lnTo>
                    <a:pt x="56156" y="119493"/>
                  </a:lnTo>
                  <a:lnTo>
                    <a:pt x="85248" y="85486"/>
                  </a:lnTo>
                  <a:lnTo>
                    <a:pt x="119164" y="56314"/>
                  </a:lnTo>
                  <a:lnTo>
                    <a:pt x="157304" y="32578"/>
                  </a:lnTo>
                  <a:lnTo>
                    <a:pt x="199070" y="14880"/>
                  </a:lnTo>
                  <a:lnTo>
                    <a:pt x="243863" y="3820"/>
                  </a:lnTo>
                  <a:lnTo>
                    <a:pt x="291083" y="0"/>
                  </a:lnTo>
                  <a:lnTo>
                    <a:pt x="338304" y="3820"/>
                  </a:lnTo>
                  <a:lnTo>
                    <a:pt x="383097" y="14880"/>
                  </a:lnTo>
                  <a:lnTo>
                    <a:pt x="424863" y="32578"/>
                  </a:lnTo>
                  <a:lnTo>
                    <a:pt x="463003" y="56314"/>
                  </a:lnTo>
                  <a:lnTo>
                    <a:pt x="496919" y="85486"/>
                  </a:lnTo>
                  <a:lnTo>
                    <a:pt x="526011" y="119493"/>
                  </a:lnTo>
                  <a:lnTo>
                    <a:pt x="549681" y="157734"/>
                  </a:lnTo>
                  <a:lnTo>
                    <a:pt x="567330" y="199607"/>
                  </a:lnTo>
                  <a:lnTo>
                    <a:pt x="578358" y="244511"/>
                  </a:lnTo>
                  <a:lnTo>
                    <a:pt x="582168" y="291846"/>
                  </a:lnTo>
                  <a:lnTo>
                    <a:pt x="578358" y="339180"/>
                  </a:lnTo>
                  <a:lnTo>
                    <a:pt x="567330" y="384084"/>
                  </a:lnTo>
                  <a:lnTo>
                    <a:pt x="549681" y="425957"/>
                  </a:lnTo>
                  <a:lnTo>
                    <a:pt x="526011" y="464198"/>
                  </a:lnTo>
                  <a:lnTo>
                    <a:pt x="496919" y="498205"/>
                  </a:lnTo>
                  <a:lnTo>
                    <a:pt x="463003" y="527377"/>
                  </a:lnTo>
                  <a:lnTo>
                    <a:pt x="424863" y="551113"/>
                  </a:lnTo>
                  <a:lnTo>
                    <a:pt x="383097" y="568811"/>
                  </a:lnTo>
                  <a:lnTo>
                    <a:pt x="338304" y="579871"/>
                  </a:lnTo>
                  <a:lnTo>
                    <a:pt x="291083" y="583691"/>
                  </a:lnTo>
                  <a:lnTo>
                    <a:pt x="243863" y="579871"/>
                  </a:lnTo>
                  <a:lnTo>
                    <a:pt x="199070" y="568811"/>
                  </a:lnTo>
                  <a:lnTo>
                    <a:pt x="157304" y="551113"/>
                  </a:lnTo>
                  <a:lnTo>
                    <a:pt x="119164" y="527377"/>
                  </a:lnTo>
                  <a:lnTo>
                    <a:pt x="85248" y="498205"/>
                  </a:lnTo>
                  <a:lnTo>
                    <a:pt x="56156" y="464198"/>
                  </a:lnTo>
                  <a:lnTo>
                    <a:pt x="32486" y="425957"/>
                  </a:lnTo>
                  <a:lnTo>
                    <a:pt x="14837" y="384084"/>
                  </a:lnTo>
                  <a:lnTo>
                    <a:pt x="3809" y="339180"/>
                  </a:lnTo>
                  <a:lnTo>
                    <a:pt x="0" y="291846"/>
                  </a:lnTo>
                  <a:close/>
                </a:path>
              </a:pathLst>
            </a:custGeom>
            <a:ln w="12700">
              <a:solidFill>
                <a:srgbClr val="5F80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3219" y="3712463"/>
              <a:ext cx="7336790" cy="466725"/>
            </a:xfrm>
            <a:custGeom>
              <a:avLst/>
              <a:gdLst/>
              <a:ahLst/>
              <a:cxnLst/>
              <a:rect l="l" t="t" r="r" b="b"/>
              <a:pathLst>
                <a:path w="7336790" h="466725">
                  <a:moveTo>
                    <a:pt x="7336535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7336535" y="466344"/>
                  </a:lnTo>
                  <a:lnTo>
                    <a:pt x="7336535" y="0"/>
                  </a:lnTo>
                  <a:close/>
                </a:path>
              </a:pathLst>
            </a:custGeom>
            <a:solidFill>
              <a:srgbClr val="758F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903219" y="3712463"/>
              <a:ext cx="7336790" cy="466725"/>
            </a:xfrm>
            <a:custGeom>
              <a:avLst/>
              <a:gdLst/>
              <a:ahLst/>
              <a:cxnLst/>
              <a:rect l="l" t="t" r="r" b="b"/>
              <a:pathLst>
                <a:path w="7336790" h="466725">
                  <a:moveTo>
                    <a:pt x="0" y="466344"/>
                  </a:moveTo>
                  <a:lnTo>
                    <a:pt x="7336535" y="466344"/>
                  </a:lnTo>
                  <a:lnTo>
                    <a:pt x="7336535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261486" y="3679316"/>
            <a:ext cx="45573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rlito"/>
                <a:cs typeface="Carlito"/>
              </a:rPr>
              <a:t>10 ad </a:t>
            </a: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hoc </a:t>
            </a:r>
            <a:r>
              <a:rPr dirty="0" sz="2800" spc="-15">
                <a:solidFill>
                  <a:srgbClr val="FFFFFF"/>
                </a:solidFill>
                <a:latin typeface="Carlito"/>
                <a:cs typeface="Carlito"/>
              </a:rPr>
              <a:t>requests </a:t>
            </a:r>
            <a:r>
              <a:rPr dirty="0" sz="2800" spc="-5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dirty="0" sz="2800" spc="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Insights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337561" y="3648202"/>
            <a:ext cx="7908925" cy="1936114"/>
            <a:chOff x="2337561" y="3648202"/>
            <a:chExt cx="7908925" cy="1936114"/>
          </a:xfrm>
        </p:grpSpPr>
        <p:sp>
          <p:nvSpPr>
            <p:cNvPr id="30" name="object 30"/>
            <p:cNvSpPr/>
            <p:nvPr/>
          </p:nvSpPr>
          <p:spPr>
            <a:xfrm>
              <a:off x="2612135" y="3654552"/>
              <a:ext cx="582295" cy="584200"/>
            </a:xfrm>
            <a:custGeom>
              <a:avLst/>
              <a:gdLst/>
              <a:ahLst/>
              <a:cxnLst/>
              <a:rect l="l" t="t" r="r" b="b"/>
              <a:pathLst>
                <a:path w="582294" h="584200">
                  <a:moveTo>
                    <a:pt x="291083" y="0"/>
                  </a:moveTo>
                  <a:lnTo>
                    <a:pt x="243863" y="3820"/>
                  </a:lnTo>
                  <a:lnTo>
                    <a:pt x="199070" y="14880"/>
                  </a:lnTo>
                  <a:lnTo>
                    <a:pt x="157304" y="32578"/>
                  </a:lnTo>
                  <a:lnTo>
                    <a:pt x="119164" y="56314"/>
                  </a:lnTo>
                  <a:lnTo>
                    <a:pt x="85248" y="85486"/>
                  </a:lnTo>
                  <a:lnTo>
                    <a:pt x="56156" y="119493"/>
                  </a:lnTo>
                  <a:lnTo>
                    <a:pt x="32486" y="157734"/>
                  </a:lnTo>
                  <a:lnTo>
                    <a:pt x="14837" y="199607"/>
                  </a:lnTo>
                  <a:lnTo>
                    <a:pt x="3809" y="244511"/>
                  </a:lnTo>
                  <a:lnTo>
                    <a:pt x="0" y="291846"/>
                  </a:lnTo>
                  <a:lnTo>
                    <a:pt x="3809" y="339180"/>
                  </a:lnTo>
                  <a:lnTo>
                    <a:pt x="14837" y="384084"/>
                  </a:lnTo>
                  <a:lnTo>
                    <a:pt x="32486" y="425957"/>
                  </a:lnTo>
                  <a:lnTo>
                    <a:pt x="56156" y="464198"/>
                  </a:lnTo>
                  <a:lnTo>
                    <a:pt x="85248" y="498205"/>
                  </a:lnTo>
                  <a:lnTo>
                    <a:pt x="119164" y="527377"/>
                  </a:lnTo>
                  <a:lnTo>
                    <a:pt x="157304" y="551113"/>
                  </a:lnTo>
                  <a:lnTo>
                    <a:pt x="199070" y="568811"/>
                  </a:lnTo>
                  <a:lnTo>
                    <a:pt x="243863" y="579871"/>
                  </a:lnTo>
                  <a:lnTo>
                    <a:pt x="291083" y="583692"/>
                  </a:lnTo>
                  <a:lnTo>
                    <a:pt x="338304" y="579871"/>
                  </a:lnTo>
                  <a:lnTo>
                    <a:pt x="383097" y="568811"/>
                  </a:lnTo>
                  <a:lnTo>
                    <a:pt x="424863" y="551113"/>
                  </a:lnTo>
                  <a:lnTo>
                    <a:pt x="463003" y="527377"/>
                  </a:lnTo>
                  <a:lnTo>
                    <a:pt x="496919" y="498205"/>
                  </a:lnTo>
                  <a:lnTo>
                    <a:pt x="526011" y="464198"/>
                  </a:lnTo>
                  <a:lnTo>
                    <a:pt x="549681" y="425957"/>
                  </a:lnTo>
                  <a:lnTo>
                    <a:pt x="567330" y="384084"/>
                  </a:lnTo>
                  <a:lnTo>
                    <a:pt x="578358" y="339180"/>
                  </a:lnTo>
                  <a:lnTo>
                    <a:pt x="582168" y="291846"/>
                  </a:lnTo>
                  <a:lnTo>
                    <a:pt x="578358" y="244511"/>
                  </a:lnTo>
                  <a:lnTo>
                    <a:pt x="567330" y="199607"/>
                  </a:lnTo>
                  <a:lnTo>
                    <a:pt x="549681" y="157734"/>
                  </a:lnTo>
                  <a:lnTo>
                    <a:pt x="526011" y="119493"/>
                  </a:lnTo>
                  <a:lnTo>
                    <a:pt x="496919" y="85486"/>
                  </a:lnTo>
                  <a:lnTo>
                    <a:pt x="463003" y="56314"/>
                  </a:lnTo>
                  <a:lnTo>
                    <a:pt x="424863" y="32578"/>
                  </a:lnTo>
                  <a:lnTo>
                    <a:pt x="383097" y="14880"/>
                  </a:lnTo>
                  <a:lnTo>
                    <a:pt x="338304" y="3820"/>
                  </a:lnTo>
                  <a:lnTo>
                    <a:pt x="2910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612135" y="3654552"/>
              <a:ext cx="582295" cy="584200"/>
            </a:xfrm>
            <a:custGeom>
              <a:avLst/>
              <a:gdLst/>
              <a:ahLst/>
              <a:cxnLst/>
              <a:rect l="l" t="t" r="r" b="b"/>
              <a:pathLst>
                <a:path w="582294" h="584200">
                  <a:moveTo>
                    <a:pt x="0" y="291846"/>
                  </a:moveTo>
                  <a:lnTo>
                    <a:pt x="3809" y="244511"/>
                  </a:lnTo>
                  <a:lnTo>
                    <a:pt x="14837" y="199607"/>
                  </a:lnTo>
                  <a:lnTo>
                    <a:pt x="32486" y="157734"/>
                  </a:lnTo>
                  <a:lnTo>
                    <a:pt x="56156" y="119493"/>
                  </a:lnTo>
                  <a:lnTo>
                    <a:pt x="85248" y="85486"/>
                  </a:lnTo>
                  <a:lnTo>
                    <a:pt x="119164" y="56314"/>
                  </a:lnTo>
                  <a:lnTo>
                    <a:pt x="157304" y="32578"/>
                  </a:lnTo>
                  <a:lnTo>
                    <a:pt x="199070" y="14880"/>
                  </a:lnTo>
                  <a:lnTo>
                    <a:pt x="243863" y="3820"/>
                  </a:lnTo>
                  <a:lnTo>
                    <a:pt x="291083" y="0"/>
                  </a:lnTo>
                  <a:lnTo>
                    <a:pt x="338304" y="3820"/>
                  </a:lnTo>
                  <a:lnTo>
                    <a:pt x="383097" y="14880"/>
                  </a:lnTo>
                  <a:lnTo>
                    <a:pt x="424863" y="32578"/>
                  </a:lnTo>
                  <a:lnTo>
                    <a:pt x="463003" y="56314"/>
                  </a:lnTo>
                  <a:lnTo>
                    <a:pt x="496919" y="85486"/>
                  </a:lnTo>
                  <a:lnTo>
                    <a:pt x="526011" y="119493"/>
                  </a:lnTo>
                  <a:lnTo>
                    <a:pt x="549681" y="157734"/>
                  </a:lnTo>
                  <a:lnTo>
                    <a:pt x="567330" y="199607"/>
                  </a:lnTo>
                  <a:lnTo>
                    <a:pt x="578358" y="244511"/>
                  </a:lnTo>
                  <a:lnTo>
                    <a:pt x="582168" y="291846"/>
                  </a:lnTo>
                  <a:lnTo>
                    <a:pt x="578358" y="339180"/>
                  </a:lnTo>
                  <a:lnTo>
                    <a:pt x="567330" y="384084"/>
                  </a:lnTo>
                  <a:lnTo>
                    <a:pt x="549681" y="425957"/>
                  </a:lnTo>
                  <a:lnTo>
                    <a:pt x="526011" y="464198"/>
                  </a:lnTo>
                  <a:lnTo>
                    <a:pt x="496919" y="498205"/>
                  </a:lnTo>
                  <a:lnTo>
                    <a:pt x="463003" y="527377"/>
                  </a:lnTo>
                  <a:lnTo>
                    <a:pt x="424863" y="551113"/>
                  </a:lnTo>
                  <a:lnTo>
                    <a:pt x="383097" y="568811"/>
                  </a:lnTo>
                  <a:lnTo>
                    <a:pt x="338304" y="579871"/>
                  </a:lnTo>
                  <a:lnTo>
                    <a:pt x="291083" y="583692"/>
                  </a:lnTo>
                  <a:lnTo>
                    <a:pt x="243863" y="579871"/>
                  </a:lnTo>
                  <a:lnTo>
                    <a:pt x="199070" y="568811"/>
                  </a:lnTo>
                  <a:lnTo>
                    <a:pt x="157304" y="551113"/>
                  </a:lnTo>
                  <a:lnTo>
                    <a:pt x="119164" y="527377"/>
                  </a:lnTo>
                  <a:lnTo>
                    <a:pt x="85248" y="498205"/>
                  </a:lnTo>
                  <a:lnTo>
                    <a:pt x="56156" y="464198"/>
                  </a:lnTo>
                  <a:lnTo>
                    <a:pt x="32486" y="425957"/>
                  </a:lnTo>
                  <a:lnTo>
                    <a:pt x="14837" y="384084"/>
                  </a:lnTo>
                  <a:lnTo>
                    <a:pt x="3809" y="339180"/>
                  </a:lnTo>
                  <a:lnTo>
                    <a:pt x="0" y="291846"/>
                  </a:lnTo>
                  <a:close/>
                </a:path>
              </a:pathLst>
            </a:custGeom>
            <a:ln w="12700">
              <a:solidFill>
                <a:srgbClr val="758F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727959" y="4411980"/>
              <a:ext cx="7512050" cy="466725"/>
            </a:xfrm>
            <a:custGeom>
              <a:avLst/>
              <a:gdLst/>
              <a:ahLst/>
              <a:cxnLst/>
              <a:rect l="l" t="t" r="r" b="b"/>
              <a:pathLst>
                <a:path w="7512050" h="466725">
                  <a:moveTo>
                    <a:pt x="7511796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7511796" y="466344"/>
                  </a:lnTo>
                  <a:lnTo>
                    <a:pt x="7511796" y="0"/>
                  </a:lnTo>
                  <a:close/>
                </a:path>
              </a:pathLst>
            </a:custGeom>
            <a:solidFill>
              <a:srgbClr val="889E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727959" y="4411980"/>
              <a:ext cx="7512050" cy="466725"/>
            </a:xfrm>
            <a:custGeom>
              <a:avLst/>
              <a:gdLst/>
              <a:ahLst/>
              <a:cxnLst/>
              <a:rect l="l" t="t" r="r" b="b"/>
              <a:pathLst>
                <a:path w="7512050" h="466725">
                  <a:moveTo>
                    <a:pt x="0" y="466344"/>
                  </a:moveTo>
                  <a:lnTo>
                    <a:pt x="7511796" y="466344"/>
                  </a:lnTo>
                  <a:lnTo>
                    <a:pt x="7511796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436875" y="4354068"/>
              <a:ext cx="582295" cy="584200"/>
            </a:xfrm>
            <a:custGeom>
              <a:avLst/>
              <a:gdLst/>
              <a:ahLst/>
              <a:cxnLst/>
              <a:rect l="l" t="t" r="r" b="b"/>
              <a:pathLst>
                <a:path w="582294" h="584200">
                  <a:moveTo>
                    <a:pt x="291084" y="0"/>
                  </a:moveTo>
                  <a:lnTo>
                    <a:pt x="243863" y="3820"/>
                  </a:lnTo>
                  <a:lnTo>
                    <a:pt x="199070" y="14880"/>
                  </a:lnTo>
                  <a:lnTo>
                    <a:pt x="157304" y="32578"/>
                  </a:lnTo>
                  <a:lnTo>
                    <a:pt x="119164" y="56314"/>
                  </a:lnTo>
                  <a:lnTo>
                    <a:pt x="85248" y="85486"/>
                  </a:lnTo>
                  <a:lnTo>
                    <a:pt x="56156" y="119493"/>
                  </a:lnTo>
                  <a:lnTo>
                    <a:pt x="32486" y="157734"/>
                  </a:lnTo>
                  <a:lnTo>
                    <a:pt x="14837" y="199607"/>
                  </a:lnTo>
                  <a:lnTo>
                    <a:pt x="3809" y="244511"/>
                  </a:lnTo>
                  <a:lnTo>
                    <a:pt x="0" y="291845"/>
                  </a:lnTo>
                  <a:lnTo>
                    <a:pt x="3809" y="339180"/>
                  </a:lnTo>
                  <a:lnTo>
                    <a:pt x="14837" y="384084"/>
                  </a:lnTo>
                  <a:lnTo>
                    <a:pt x="32486" y="425957"/>
                  </a:lnTo>
                  <a:lnTo>
                    <a:pt x="56156" y="464198"/>
                  </a:lnTo>
                  <a:lnTo>
                    <a:pt x="85248" y="498205"/>
                  </a:lnTo>
                  <a:lnTo>
                    <a:pt x="119164" y="527377"/>
                  </a:lnTo>
                  <a:lnTo>
                    <a:pt x="157304" y="551113"/>
                  </a:lnTo>
                  <a:lnTo>
                    <a:pt x="199070" y="568811"/>
                  </a:lnTo>
                  <a:lnTo>
                    <a:pt x="243863" y="579871"/>
                  </a:lnTo>
                  <a:lnTo>
                    <a:pt x="291084" y="583691"/>
                  </a:lnTo>
                  <a:lnTo>
                    <a:pt x="338304" y="579871"/>
                  </a:lnTo>
                  <a:lnTo>
                    <a:pt x="383097" y="568811"/>
                  </a:lnTo>
                  <a:lnTo>
                    <a:pt x="424863" y="551113"/>
                  </a:lnTo>
                  <a:lnTo>
                    <a:pt x="463003" y="527377"/>
                  </a:lnTo>
                  <a:lnTo>
                    <a:pt x="496919" y="498205"/>
                  </a:lnTo>
                  <a:lnTo>
                    <a:pt x="526011" y="464198"/>
                  </a:lnTo>
                  <a:lnTo>
                    <a:pt x="549681" y="425957"/>
                  </a:lnTo>
                  <a:lnTo>
                    <a:pt x="567330" y="384084"/>
                  </a:lnTo>
                  <a:lnTo>
                    <a:pt x="578358" y="339180"/>
                  </a:lnTo>
                  <a:lnTo>
                    <a:pt x="582168" y="291845"/>
                  </a:lnTo>
                  <a:lnTo>
                    <a:pt x="578358" y="244511"/>
                  </a:lnTo>
                  <a:lnTo>
                    <a:pt x="567330" y="199607"/>
                  </a:lnTo>
                  <a:lnTo>
                    <a:pt x="549681" y="157734"/>
                  </a:lnTo>
                  <a:lnTo>
                    <a:pt x="526011" y="119493"/>
                  </a:lnTo>
                  <a:lnTo>
                    <a:pt x="496919" y="85486"/>
                  </a:lnTo>
                  <a:lnTo>
                    <a:pt x="463003" y="56314"/>
                  </a:lnTo>
                  <a:lnTo>
                    <a:pt x="424863" y="32578"/>
                  </a:lnTo>
                  <a:lnTo>
                    <a:pt x="383097" y="14880"/>
                  </a:lnTo>
                  <a:lnTo>
                    <a:pt x="338304" y="3820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436875" y="4354068"/>
              <a:ext cx="582295" cy="584200"/>
            </a:xfrm>
            <a:custGeom>
              <a:avLst/>
              <a:gdLst/>
              <a:ahLst/>
              <a:cxnLst/>
              <a:rect l="l" t="t" r="r" b="b"/>
              <a:pathLst>
                <a:path w="582294" h="584200">
                  <a:moveTo>
                    <a:pt x="0" y="291845"/>
                  </a:moveTo>
                  <a:lnTo>
                    <a:pt x="3809" y="244511"/>
                  </a:lnTo>
                  <a:lnTo>
                    <a:pt x="14837" y="199607"/>
                  </a:lnTo>
                  <a:lnTo>
                    <a:pt x="32486" y="157734"/>
                  </a:lnTo>
                  <a:lnTo>
                    <a:pt x="56156" y="119493"/>
                  </a:lnTo>
                  <a:lnTo>
                    <a:pt x="85248" y="85486"/>
                  </a:lnTo>
                  <a:lnTo>
                    <a:pt x="119164" y="56314"/>
                  </a:lnTo>
                  <a:lnTo>
                    <a:pt x="157304" y="32578"/>
                  </a:lnTo>
                  <a:lnTo>
                    <a:pt x="199070" y="14880"/>
                  </a:lnTo>
                  <a:lnTo>
                    <a:pt x="243863" y="3820"/>
                  </a:lnTo>
                  <a:lnTo>
                    <a:pt x="291084" y="0"/>
                  </a:lnTo>
                  <a:lnTo>
                    <a:pt x="338304" y="3820"/>
                  </a:lnTo>
                  <a:lnTo>
                    <a:pt x="383097" y="14880"/>
                  </a:lnTo>
                  <a:lnTo>
                    <a:pt x="424863" y="32578"/>
                  </a:lnTo>
                  <a:lnTo>
                    <a:pt x="463003" y="56314"/>
                  </a:lnTo>
                  <a:lnTo>
                    <a:pt x="496919" y="85486"/>
                  </a:lnTo>
                  <a:lnTo>
                    <a:pt x="526011" y="119493"/>
                  </a:lnTo>
                  <a:lnTo>
                    <a:pt x="549681" y="157734"/>
                  </a:lnTo>
                  <a:lnTo>
                    <a:pt x="567330" y="199607"/>
                  </a:lnTo>
                  <a:lnTo>
                    <a:pt x="578358" y="244511"/>
                  </a:lnTo>
                  <a:lnTo>
                    <a:pt x="582168" y="291845"/>
                  </a:lnTo>
                  <a:lnTo>
                    <a:pt x="578358" y="339180"/>
                  </a:lnTo>
                  <a:lnTo>
                    <a:pt x="567330" y="384084"/>
                  </a:lnTo>
                  <a:lnTo>
                    <a:pt x="549681" y="425957"/>
                  </a:lnTo>
                  <a:lnTo>
                    <a:pt x="526011" y="464198"/>
                  </a:lnTo>
                  <a:lnTo>
                    <a:pt x="496919" y="498205"/>
                  </a:lnTo>
                  <a:lnTo>
                    <a:pt x="463003" y="527377"/>
                  </a:lnTo>
                  <a:lnTo>
                    <a:pt x="424863" y="551113"/>
                  </a:lnTo>
                  <a:lnTo>
                    <a:pt x="383097" y="568811"/>
                  </a:lnTo>
                  <a:lnTo>
                    <a:pt x="338304" y="579871"/>
                  </a:lnTo>
                  <a:lnTo>
                    <a:pt x="291084" y="583691"/>
                  </a:lnTo>
                  <a:lnTo>
                    <a:pt x="243863" y="579871"/>
                  </a:lnTo>
                  <a:lnTo>
                    <a:pt x="199070" y="568811"/>
                  </a:lnTo>
                  <a:lnTo>
                    <a:pt x="157304" y="551113"/>
                  </a:lnTo>
                  <a:lnTo>
                    <a:pt x="119164" y="527377"/>
                  </a:lnTo>
                  <a:lnTo>
                    <a:pt x="85248" y="498205"/>
                  </a:lnTo>
                  <a:lnTo>
                    <a:pt x="56156" y="464198"/>
                  </a:lnTo>
                  <a:lnTo>
                    <a:pt x="32486" y="425957"/>
                  </a:lnTo>
                  <a:lnTo>
                    <a:pt x="14837" y="384084"/>
                  </a:lnTo>
                  <a:lnTo>
                    <a:pt x="3809" y="339180"/>
                  </a:lnTo>
                  <a:lnTo>
                    <a:pt x="0" y="291845"/>
                  </a:lnTo>
                  <a:close/>
                </a:path>
              </a:pathLst>
            </a:custGeom>
            <a:ln w="12700">
              <a:solidFill>
                <a:srgbClr val="889E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343911" y="5111496"/>
              <a:ext cx="7896225" cy="466725"/>
            </a:xfrm>
            <a:custGeom>
              <a:avLst/>
              <a:gdLst/>
              <a:ahLst/>
              <a:cxnLst/>
              <a:rect l="l" t="t" r="r" b="b"/>
              <a:pathLst>
                <a:path w="7896225" h="466725">
                  <a:moveTo>
                    <a:pt x="7895844" y="0"/>
                  </a:moveTo>
                  <a:lnTo>
                    <a:pt x="0" y="0"/>
                  </a:lnTo>
                  <a:lnTo>
                    <a:pt x="0" y="466343"/>
                  </a:lnTo>
                  <a:lnTo>
                    <a:pt x="7895844" y="466343"/>
                  </a:lnTo>
                  <a:lnTo>
                    <a:pt x="7895844" y="0"/>
                  </a:lnTo>
                  <a:close/>
                </a:path>
              </a:pathLst>
            </a:custGeom>
            <a:solidFill>
              <a:srgbClr val="9EAC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343911" y="5111496"/>
              <a:ext cx="7896225" cy="466725"/>
            </a:xfrm>
            <a:custGeom>
              <a:avLst/>
              <a:gdLst/>
              <a:ahLst/>
              <a:cxnLst/>
              <a:rect l="l" t="t" r="r" b="b"/>
              <a:pathLst>
                <a:path w="7896225" h="466725">
                  <a:moveTo>
                    <a:pt x="0" y="466343"/>
                  </a:moveTo>
                  <a:lnTo>
                    <a:pt x="7895844" y="466343"/>
                  </a:lnTo>
                  <a:lnTo>
                    <a:pt x="7895844" y="0"/>
                  </a:lnTo>
                  <a:lnTo>
                    <a:pt x="0" y="0"/>
                  </a:lnTo>
                  <a:lnTo>
                    <a:pt x="0" y="466343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2702179" y="5078983"/>
            <a:ext cx="13963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Summary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046477" y="5047234"/>
            <a:ext cx="596900" cy="596900"/>
            <a:chOff x="2046477" y="5047234"/>
            <a:chExt cx="596900" cy="596900"/>
          </a:xfrm>
        </p:grpSpPr>
        <p:sp>
          <p:nvSpPr>
            <p:cNvPr id="40" name="object 40"/>
            <p:cNvSpPr/>
            <p:nvPr/>
          </p:nvSpPr>
          <p:spPr>
            <a:xfrm>
              <a:off x="2052827" y="5053584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1846" y="0"/>
                  </a:moveTo>
                  <a:lnTo>
                    <a:pt x="244511" y="3820"/>
                  </a:lnTo>
                  <a:lnTo>
                    <a:pt x="199607" y="14880"/>
                  </a:lnTo>
                  <a:lnTo>
                    <a:pt x="157734" y="32578"/>
                  </a:lnTo>
                  <a:lnTo>
                    <a:pt x="119493" y="56314"/>
                  </a:lnTo>
                  <a:lnTo>
                    <a:pt x="85486" y="85486"/>
                  </a:lnTo>
                  <a:lnTo>
                    <a:pt x="56314" y="119493"/>
                  </a:lnTo>
                  <a:lnTo>
                    <a:pt x="32578" y="157734"/>
                  </a:lnTo>
                  <a:lnTo>
                    <a:pt x="14880" y="199607"/>
                  </a:lnTo>
                  <a:lnTo>
                    <a:pt x="3820" y="244511"/>
                  </a:lnTo>
                  <a:lnTo>
                    <a:pt x="0" y="291846"/>
                  </a:lnTo>
                  <a:lnTo>
                    <a:pt x="3820" y="339180"/>
                  </a:lnTo>
                  <a:lnTo>
                    <a:pt x="14880" y="384084"/>
                  </a:lnTo>
                  <a:lnTo>
                    <a:pt x="32578" y="425957"/>
                  </a:lnTo>
                  <a:lnTo>
                    <a:pt x="56314" y="464198"/>
                  </a:lnTo>
                  <a:lnTo>
                    <a:pt x="85486" y="498205"/>
                  </a:lnTo>
                  <a:lnTo>
                    <a:pt x="119493" y="527377"/>
                  </a:lnTo>
                  <a:lnTo>
                    <a:pt x="157734" y="551113"/>
                  </a:lnTo>
                  <a:lnTo>
                    <a:pt x="199607" y="568811"/>
                  </a:lnTo>
                  <a:lnTo>
                    <a:pt x="244511" y="579871"/>
                  </a:lnTo>
                  <a:lnTo>
                    <a:pt x="291846" y="583692"/>
                  </a:lnTo>
                  <a:lnTo>
                    <a:pt x="339180" y="579871"/>
                  </a:lnTo>
                  <a:lnTo>
                    <a:pt x="384084" y="568811"/>
                  </a:lnTo>
                  <a:lnTo>
                    <a:pt x="425957" y="551113"/>
                  </a:lnTo>
                  <a:lnTo>
                    <a:pt x="464198" y="527377"/>
                  </a:lnTo>
                  <a:lnTo>
                    <a:pt x="498205" y="498205"/>
                  </a:lnTo>
                  <a:lnTo>
                    <a:pt x="527377" y="464198"/>
                  </a:lnTo>
                  <a:lnTo>
                    <a:pt x="551113" y="425957"/>
                  </a:lnTo>
                  <a:lnTo>
                    <a:pt x="568811" y="384084"/>
                  </a:lnTo>
                  <a:lnTo>
                    <a:pt x="579871" y="339180"/>
                  </a:lnTo>
                  <a:lnTo>
                    <a:pt x="583692" y="291846"/>
                  </a:lnTo>
                  <a:lnTo>
                    <a:pt x="579871" y="244511"/>
                  </a:lnTo>
                  <a:lnTo>
                    <a:pt x="568811" y="199607"/>
                  </a:lnTo>
                  <a:lnTo>
                    <a:pt x="551113" y="157734"/>
                  </a:lnTo>
                  <a:lnTo>
                    <a:pt x="527377" y="119493"/>
                  </a:lnTo>
                  <a:lnTo>
                    <a:pt x="498205" y="85486"/>
                  </a:lnTo>
                  <a:lnTo>
                    <a:pt x="464198" y="56314"/>
                  </a:lnTo>
                  <a:lnTo>
                    <a:pt x="425957" y="32578"/>
                  </a:lnTo>
                  <a:lnTo>
                    <a:pt x="384084" y="14880"/>
                  </a:lnTo>
                  <a:lnTo>
                    <a:pt x="339180" y="3820"/>
                  </a:lnTo>
                  <a:lnTo>
                    <a:pt x="2918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052827" y="5053584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291846"/>
                  </a:moveTo>
                  <a:lnTo>
                    <a:pt x="3820" y="244511"/>
                  </a:lnTo>
                  <a:lnTo>
                    <a:pt x="14880" y="199607"/>
                  </a:lnTo>
                  <a:lnTo>
                    <a:pt x="32578" y="157734"/>
                  </a:lnTo>
                  <a:lnTo>
                    <a:pt x="56314" y="119493"/>
                  </a:lnTo>
                  <a:lnTo>
                    <a:pt x="85486" y="85486"/>
                  </a:lnTo>
                  <a:lnTo>
                    <a:pt x="119493" y="56314"/>
                  </a:lnTo>
                  <a:lnTo>
                    <a:pt x="157734" y="32578"/>
                  </a:lnTo>
                  <a:lnTo>
                    <a:pt x="199607" y="14880"/>
                  </a:lnTo>
                  <a:lnTo>
                    <a:pt x="244511" y="3820"/>
                  </a:lnTo>
                  <a:lnTo>
                    <a:pt x="291846" y="0"/>
                  </a:lnTo>
                  <a:lnTo>
                    <a:pt x="339180" y="3820"/>
                  </a:lnTo>
                  <a:lnTo>
                    <a:pt x="384084" y="14880"/>
                  </a:lnTo>
                  <a:lnTo>
                    <a:pt x="425957" y="32578"/>
                  </a:lnTo>
                  <a:lnTo>
                    <a:pt x="464198" y="56314"/>
                  </a:lnTo>
                  <a:lnTo>
                    <a:pt x="498205" y="85486"/>
                  </a:lnTo>
                  <a:lnTo>
                    <a:pt x="527377" y="119493"/>
                  </a:lnTo>
                  <a:lnTo>
                    <a:pt x="551113" y="157734"/>
                  </a:lnTo>
                  <a:lnTo>
                    <a:pt x="568811" y="199607"/>
                  </a:lnTo>
                  <a:lnTo>
                    <a:pt x="579871" y="244511"/>
                  </a:lnTo>
                  <a:lnTo>
                    <a:pt x="583692" y="291846"/>
                  </a:lnTo>
                  <a:lnTo>
                    <a:pt x="579871" y="339180"/>
                  </a:lnTo>
                  <a:lnTo>
                    <a:pt x="568811" y="384084"/>
                  </a:lnTo>
                  <a:lnTo>
                    <a:pt x="551113" y="425957"/>
                  </a:lnTo>
                  <a:lnTo>
                    <a:pt x="527377" y="464198"/>
                  </a:lnTo>
                  <a:lnTo>
                    <a:pt x="498205" y="498205"/>
                  </a:lnTo>
                  <a:lnTo>
                    <a:pt x="464198" y="527377"/>
                  </a:lnTo>
                  <a:lnTo>
                    <a:pt x="425957" y="551113"/>
                  </a:lnTo>
                  <a:lnTo>
                    <a:pt x="384084" y="568811"/>
                  </a:lnTo>
                  <a:lnTo>
                    <a:pt x="339180" y="579871"/>
                  </a:lnTo>
                  <a:lnTo>
                    <a:pt x="291846" y="583692"/>
                  </a:lnTo>
                  <a:lnTo>
                    <a:pt x="244511" y="579871"/>
                  </a:lnTo>
                  <a:lnTo>
                    <a:pt x="199607" y="568811"/>
                  </a:lnTo>
                  <a:lnTo>
                    <a:pt x="157734" y="551113"/>
                  </a:lnTo>
                  <a:lnTo>
                    <a:pt x="119493" y="527377"/>
                  </a:lnTo>
                  <a:lnTo>
                    <a:pt x="85486" y="498205"/>
                  </a:lnTo>
                  <a:lnTo>
                    <a:pt x="56314" y="464198"/>
                  </a:lnTo>
                  <a:lnTo>
                    <a:pt x="32578" y="425957"/>
                  </a:lnTo>
                  <a:lnTo>
                    <a:pt x="14880" y="384084"/>
                  </a:lnTo>
                  <a:lnTo>
                    <a:pt x="3820" y="339180"/>
                  </a:lnTo>
                  <a:lnTo>
                    <a:pt x="0" y="291846"/>
                  </a:lnTo>
                  <a:close/>
                </a:path>
              </a:pathLst>
            </a:custGeom>
            <a:ln w="12700">
              <a:solidFill>
                <a:srgbClr val="9EAC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2213610" y="1642109"/>
            <a:ext cx="202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D0D0D"/>
                </a:solidFill>
                <a:latin typeface="Carlito"/>
                <a:cs typeface="Carlito"/>
              </a:rPr>
              <a:t>1.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3" name="object 43"/>
          <p:cNvSpPr txBox="1"/>
          <p:nvPr/>
        </p:nvSpPr>
        <p:spPr>
          <a:xfrm>
            <a:off x="2579370" y="2395473"/>
            <a:ext cx="202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D0D0D"/>
                </a:solidFill>
                <a:latin typeface="Carlito"/>
                <a:cs typeface="Carlito"/>
              </a:rPr>
              <a:t>2.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95777" y="3043809"/>
            <a:ext cx="203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D0D0D"/>
                </a:solidFill>
                <a:latin typeface="Carlito"/>
                <a:cs typeface="Carlito"/>
              </a:rPr>
              <a:t>3.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43708" y="5163692"/>
            <a:ext cx="202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D0D0D"/>
                </a:solidFill>
                <a:latin typeface="Carlito"/>
                <a:cs typeface="Carlito"/>
              </a:rPr>
              <a:t>6.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61310" y="3841191"/>
            <a:ext cx="2025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D0D0D"/>
                </a:solidFill>
                <a:latin typeface="Carlito"/>
                <a:cs typeface="Carlito"/>
              </a:rPr>
              <a:t>4.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08910" y="4385309"/>
            <a:ext cx="39192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9255" algn="l"/>
              </a:tabLst>
            </a:pPr>
            <a:r>
              <a:rPr dirty="0" sz="1800" spc="-5" b="1">
                <a:solidFill>
                  <a:srgbClr val="0D0D0D"/>
                </a:solidFill>
                <a:latin typeface="Carlito"/>
                <a:cs typeface="Carlito"/>
              </a:rPr>
              <a:t>5.	</a:t>
            </a: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Some additional</a:t>
            </a:r>
            <a:r>
              <a:rPr dirty="0" sz="2800" spc="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insights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7272" y="344424"/>
            <a:ext cx="7672070" cy="463550"/>
          </a:xfrm>
          <a:prstGeom prst="rect"/>
          <a:solidFill>
            <a:srgbClr val="3C67B0"/>
          </a:solidFill>
          <a:ln w="12700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297180">
              <a:lnSpc>
                <a:spcPts val="3155"/>
              </a:lnSpc>
            </a:pPr>
            <a:r>
              <a:rPr dirty="0" sz="2800" spc="-15">
                <a:solidFill>
                  <a:srgbClr val="FFFFFF"/>
                </a:solidFill>
              </a:rPr>
              <a:t>Problem</a:t>
            </a:r>
            <a:r>
              <a:rPr dirty="0" sz="2800" spc="15">
                <a:solidFill>
                  <a:srgbClr val="FFFFFF"/>
                </a:solidFill>
              </a:rPr>
              <a:t> </a:t>
            </a:r>
            <a:r>
              <a:rPr dirty="0" sz="2800" spc="-20">
                <a:solidFill>
                  <a:srgbClr val="FFFFFF"/>
                </a:solidFill>
              </a:rPr>
              <a:t>statement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799465">
              <a:lnSpc>
                <a:spcPct val="100000"/>
              </a:lnSpc>
              <a:spcBef>
                <a:spcPts val="105"/>
              </a:spcBef>
            </a:pPr>
            <a:r>
              <a:rPr dirty="0"/>
              <a:t>One </a:t>
            </a:r>
            <a:r>
              <a:rPr dirty="0" spc="-5"/>
              <a:t>of </a:t>
            </a:r>
            <a:r>
              <a:rPr dirty="0"/>
              <a:t>the </a:t>
            </a:r>
            <a:r>
              <a:rPr dirty="0" spc="-10"/>
              <a:t>top manufacturers </a:t>
            </a:r>
            <a:r>
              <a:rPr dirty="0" spc="-5"/>
              <a:t>of computer </a:t>
            </a:r>
            <a:r>
              <a:rPr dirty="0" spc="-10"/>
              <a:t>hardware </a:t>
            </a:r>
            <a:r>
              <a:rPr dirty="0"/>
              <a:t>in India, </a:t>
            </a:r>
            <a:r>
              <a:rPr dirty="0" spc="-15" b="1">
                <a:latin typeface="Carlito"/>
                <a:cs typeface="Carlito"/>
              </a:rPr>
              <a:t>AtliQ</a:t>
            </a:r>
            <a:r>
              <a:rPr dirty="0" spc="-5" b="1">
                <a:latin typeface="Carlito"/>
                <a:cs typeface="Carlito"/>
              </a:rPr>
              <a:t> </a:t>
            </a:r>
            <a:r>
              <a:rPr dirty="0" spc="-15" b="1">
                <a:latin typeface="Carlito"/>
                <a:cs typeface="Carlito"/>
              </a:rPr>
              <a:t>Hardware</a:t>
            </a:r>
          </a:p>
          <a:p>
            <a:pPr marL="799465">
              <a:lnSpc>
                <a:spcPct val="100000"/>
              </a:lnSpc>
            </a:pPr>
            <a:r>
              <a:rPr dirty="0"/>
              <a:t>is </a:t>
            </a:r>
            <a:r>
              <a:rPr dirty="0" spc="-5"/>
              <a:t>also </a:t>
            </a:r>
            <a:r>
              <a:rPr dirty="0" spc="-10"/>
              <a:t>well-established </a:t>
            </a:r>
            <a:r>
              <a:rPr dirty="0"/>
              <a:t>in </a:t>
            </a:r>
            <a:r>
              <a:rPr dirty="0" spc="-5"/>
              <a:t>other countries outside</a:t>
            </a:r>
            <a:r>
              <a:rPr dirty="0" spc="40"/>
              <a:t> </a:t>
            </a:r>
            <a:r>
              <a:rPr dirty="0" spc="-5"/>
              <a:t>India.</a:t>
            </a:r>
          </a:p>
          <a:p>
            <a:pPr marL="786765">
              <a:lnSpc>
                <a:spcPct val="100000"/>
              </a:lnSpc>
              <a:spcBef>
                <a:spcPts val="15"/>
              </a:spcBef>
            </a:pPr>
            <a:endParaRPr sz="1950"/>
          </a:p>
          <a:p>
            <a:pPr marL="799465" marR="280670">
              <a:lnSpc>
                <a:spcPct val="100000"/>
              </a:lnSpc>
            </a:pPr>
            <a:r>
              <a:rPr dirty="0" spc="-5"/>
              <a:t>The management did </a:t>
            </a:r>
            <a:r>
              <a:rPr dirty="0" spc="-10"/>
              <a:t>note, </a:t>
            </a:r>
            <a:r>
              <a:rPr dirty="0" spc="-5"/>
              <a:t>nevertheless, that they do not </a:t>
            </a:r>
            <a:r>
              <a:rPr dirty="0" spc="-10" b="1">
                <a:latin typeface="Carlito"/>
                <a:cs typeface="Carlito"/>
              </a:rPr>
              <a:t>obtain </a:t>
            </a:r>
            <a:r>
              <a:rPr dirty="0" spc="-5" b="1">
                <a:latin typeface="Carlito"/>
                <a:cs typeface="Carlito"/>
              </a:rPr>
              <a:t>sufficient  insights </a:t>
            </a:r>
            <a:r>
              <a:rPr dirty="0" spc="-10" b="1">
                <a:latin typeface="Carlito"/>
                <a:cs typeface="Carlito"/>
              </a:rPr>
              <a:t>to </a:t>
            </a:r>
            <a:r>
              <a:rPr dirty="0" spc="-5" b="1">
                <a:latin typeface="Carlito"/>
                <a:cs typeface="Carlito"/>
              </a:rPr>
              <a:t>enable </a:t>
            </a:r>
            <a:r>
              <a:rPr dirty="0" b="1">
                <a:latin typeface="Carlito"/>
                <a:cs typeface="Carlito"/>
              </a:rPr>
              <a:t>them </a:t>
            </a:r>
            <a:r>
              <a:rPr dirty="0" spc="-10" b="1">
                <a:latin typeface="Carlito"/>
                <a:cs typeface="Carlito"/>
              </a:rPr>
              <a:t>to </a:t>
            </a:r>
            <a:r>
              <a:rPr dirty="0" spc="-25" b="1">
                <a:latin typeface="Carlito"/>
                <a:cs typeface="Carlito"/>
              </a:rPr>
              <a:t>take </a:t>
            </a:r>
            <a:r>
              <a:rPr dirty="0" spc="-5" b="1">
                <a:latin typeface="Carlito"/>
                <a:cs typeface="Carlito"/>
              </a:rPr>
              <a:t>prompt, </a:t>
            </a:r>
            <a:r>
              <a:rPr dirty="0" b="1">
                <a:latin typeface="Carlito"/>
                <a:cs typeface="Carlito"/>
              </a:rPr>
              <a:t>wise, and </a:t>
            </a:r>
            <a:r>
              <a:rPr dirty="0" spc="-10" b="1">
                <a:latin typeface="Carlito"/>
                <a:cs typeface="Carlito"/>
              </a:rPr>
              <a:t>data-informed  </a:t>
            </a:r>
            <a:r>
              <a:rPr dirty="0" spc="-5" b="1">
                <a:latin typeface="Carlito"/>
                <a:cs typeface="Carlito"/>
              </a:rPr>
              <a:t>judgements</a:t>
            </a:r>
            <a:r>
              <a:rPr dirty="0" spc="-5"/>
              <a:t>. They </a:t>
            </a:r>
            <a:r>
              <a:rPr dirty="0" spc="-10"/>
              <a:t>intend </a:t>
            </a:r>
            <a:r>
              <a:rPr dirty="0" spc="-15"/>
              <a:t>to grow </a:t>
            </a:r>
            <a:r>
              <a:rPr dirty="0"/>
              <a:t>their </a:t>
            </a:r>
            <a:r>
              <a:rPr dirty="0" spc="-15"/>
              <a:t>workforce </a:t>
            </a:r>
            <a:r>
              <a:rPr dirty="0" spc="-5"/>
              <a:t>of </a:t>
            </a:r>
            <a:r>
              <a:rPr dirty="0" spc="-15"/>
              <a:t>data </a:t>
            </a:r>
            <a:r>
              <a:rPr dirty="0" spc="-5"/>
              <a:t>analysts by </a:t>
            </a:r>
            <a:r>
              <a:rPr dirty="0" spc="-10"/>
              <a:t>hiring  </a:t>
            </a:r>
            <a:r>
              <a:rPr dirty="0" spc="-5"/>
              <a:t>additional young </a:t>
            </a:r>
            <a:r>
              <a:rPr dirty="0" spc="-15"/>
              <a:t>data</a:t>
            </a:r>
            <a:r>
              <a:rPr dirty="0" spc="-40"/>
              <a:t> </a:t>
            </a:r>
            <a:r>
              <a:rPr dirty="0" spc="-5"/>
              <a:t>analysts.</a:t>
            </a:r>
          </a:p>
          <a:p>
            <a:pPr marL="786765">
              <a:lnSpc>
                <a:spcPct val="100000"/>
              </a:lnSpc>
              <a:spcBef>
                <a:spcPts val="25"/>
              </a:spcBef>
            </a:pPr>
            <a:endParaRPr sz="1950"/>
          </a:p>
          <a:p>
            <a:pPr marL="799465" marR="181610">
              <a:lnSpc>
                <a:spcPct val="100000"/>
              </a:lnSpc>
            </a:pPr>
            <a:r>
              <a:rPr dirty="0"/>
              <a:t>Its </a:t>
            </a:r>
            <a:r>
              <a:rPr dirty="0" spc="-15"/>
              <a:t>data </a:t>
            </a:r>
            <a:r>
              <a:rPr dirty="0"/>
              <a:t>analytics </a:t>
            </a:r>
            <a:r>
              <a:rPr dirty="0" spc="-30"/>
              <a:t>director, </a:t>
            </a:r>
            <a:r>
              <a:rPr dirty="0" spc="-55"/>
              <a:t>Tony </a:t>
            </a:r>
            <a:r>
              <a:rPr dirty="0"/>
              <a:t>Sharma, </a:t>
            </a:r>
            <a:r>
              <a:rPr dirty="0" spc="-5"/>
              <a:t>sought </a:t>
            </a:r>
            <a:r>
              <a:rPr dirty="0"/>
              <a:t>a </a:t>
            </a:r>
            <a:r>
              <a:rPr dirty="0" spc="-5"/>
              <a:t>candidate with </a:t>
            </a:r>
            <a:r>
              <a:rPr dirty="0" spc="-15"/>
              <a:t>strong  </a:t>
            </a:r>
            <a:r>
              <a:rPr dirty="0" spc="-5"/>
              <a:t>technical </a:t>
            </a:r>
            <a:r>
              <a:rPr dirty="0"/>
              <a:t>and </a:t>
            </a:r>
            <a:r>
              <a:rPr dirty="0" spc="-5"/>
              <a:t>soft skill sets. </a:t>
            </a:r>
            <a:r>
              <a:rPr dirty="0" spc="-15"/>
              <a:t>So, </a:t>
            </a:r>
            <a:r>
              <a:rPr dirty="0"/>
              <a:t>he </a:t>
            </a:r>
            <a:r>
              <a:rPr dirty="0" spc="-5"/>
              <a:t>made </a:t>
            </a:r>
            <a:r>
              <a:rPr dirty="0"/>
              <a:t>the </a:t>
            </a:r>
            <a:r>
              <a:rPr dirty="0" spc="-5"/>
              <a:t>decision </a:t>
            </a:r>
            <a:r>
              <a:rPr dirty="0" spc="-10"/>
              <a:t>to </a:t>
            </a:r>
            <a:r>
              <a:rPr dirty="0"/>
              <a:t>run a </a:t>
            </a:r>
            <a:r>
              <a:rPr dirty="0" b="1">
                <a:latin typeface="Carlito"/>
                <a:cs typeface="Carlito"/>
              </a:rPr>
              <a:t>SQL </a:t>
            </a:r>
            <a:r>
              <a:rPr dirty="0" spc="-5" b="1">
                <a:latin typeface="Carlito"/>
                <a:cs typeface="Carlito"/>
              </a:rPr>
              <a:t>challenge  </a:t>
            </a:r>
            <a:r>
              <a:rPr dirty="0" spc="-5"/>
              <a:t>that </a:t>
            </a:r>
            <a:r>
              <a:rPr dirty="0" spc="-10"/>
              <a:t>would </a:t>
            </a:r>
            <a:r>
              <a:rPr dirty="0"/>
              <a:t>enable </a:t>
            </a:r>
            <a:r>
              <a:rPr dirty="0" spc="-5"/>
              <a:t>him </a:t>
            </a:r>
            <a:r>
              <a:rPr dirty="0" spc="-15"/>
              <a:t>to </a:t>
            </a:r>
            <a:r>
              <a:rPr dirty="0" spc="-10"/>
              <a:t>better </a:t>
            </a:r>
            <a:r>
              <a:rPr dirty="0" spc="-5"/>
              <a:t>comprehend both</a:t>
            </a:r>
            <a:r>
              <a:rPr dirty="0" spc="5"/>
              <a:t> </a:t>
            </a:r>
            <a:r>
              <a:rPr dirty="0" spc="-10"/>
              <a:t>talents.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291" y="36576"/>
            <a:ext cx="10375900" cy="684530"/>
          </a:xfrm>
          <a:prstGeom prst="rect"/>
          <a:solidFill>
            <a:srgbClr val="4971BE"/>
          </a:solidFill>
          <a:ln w="12700">
            <a:solidFill>
              <a:srgbClr val="FFFFFF"/>
            </a:solidFill>
          </a:ln>
        </p:spPr>
        <p:txBody>
          <a:bodyPr wrap="square" lIns="0" tIns="61594" rIns="0" bIns="0" rtlCol="0" vert="horz">
            <a:spAutoFit/>
          </a:bodyPr>
          <a:lstStyle/>
          <a:p>
            <a:pPr algn="ctr" marL="297815">
              <a:lnSpc>
                <a:spcPct val="100000"/>
              </a:lnSpc>
              <a:spcBef>
                <a:spcPts val="484"/>
              </a:spcBef>
              <a:tabLst>
                <a:tab pos="2210435" algn="l"/>
                <a:tab pos="4736465" algn="l"/>
              </a:tabLst>
            </a:pP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PROJECT	EXECUTION	PROCESS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09446" y="5714746"/>
            <a:ext cx="8431530" cy="1064260"/>
            <a:chOff x="1409446" y="5714746"/>
            <a:chExt cx="8431530" cy="1064260"/>
          </a:xfrm>
        </p:grpSpPr>
        <p:sp>
          <p:nvSpPr>
            <p:cNvPr id="4" name="object 4"/>
            <p:cNvSpPr/>
            <p:nvPr/>
          </p:nvSpPr>
          <p:spPr>
            <a:xfrm>
              <a:off x="1415796" y="5721096"/>
              <a:ext cx="8418830" cy="1051560"/>
            </a:xfrm>
            <a:custGeom>
              <a:avLst/>
              <a:gdLst/>
              <a:ahLst/>
              <a:cxnLst/>
              <a:rect l="l" t="t" r="r" b="b"/>
              <a:pathLst>
                <a:path w="8418830" h="1051559">
                  <a:moveTo>
                    <a:pt x="8418576" y="0"/>
                  </a:moveTo>
                  <a:lnTo>
                    <a:pt x="0" y="0"/>
                  </a:lnTo>
                  <a:lnTo>
                    <a:pt x="0" y="1051559"/>
                  </a:lnTo>
                  <a:lnTo>
                    <a:pt x="8418576" y="1051559"/>
                  </a:lnTo>
                  <a:lnTo>
                    <a:pt x="841857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15796" y="5721096"/>
              <a:ext cx="8418830" cy="1051560"/>
            </a:xfrm>
            <a:custGeom>
              <a:avLst/>
              <a:gdLst/>
              <a:ahLst/>
              <a:cxnLst/>
              <a:rect l="l" t="t" r="r" b="b"/>
              <a:pathLst>
                <a:path w="8418830" h="1051559">
                  <a:moveTo>
                    <a:pt x="0" y="1051559"/>
                  </a:moveTo>
                  <a:lnTo>
                    <a:pt x="8418576" y="1051559"/>
                  </a:lnTo>
                  <a:lnTo>
                    <a:pt x="8418576" y="0"/>
                  </a:lnTo>
                  <a:lnTo>
                    <a:pt x="0" y="0"/>
                  </a:lnTo>
                  <a:lnTo>
                    <a:pt x="0" y="1051559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422146" y="5823610"/>
            <a:ext cx="8406130" cy="721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34185" marR="1726564" indent="389890">
              <a:lnSpc>
                <a:spcPct val="1268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Loading </a:t>
            </a:r>
            <a:r>
              <a:rPr dirty="0" sz="160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1600" spc="-10">
                <a:solidFill>
                  <a:srgbClr val="FFFFFF"/>
                </a:solidFill>
                <a:latin typeface="Carlito"/>
                <a:cs typeface="Carlito"/>
              </a:rPr>
              <a:t>views </a:t>
            </a: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dirty="0" sz="1800" spc="-10" b="1">
                <a:solidFill>
                  <a:srgbClr val="FFFFFF"/>
                </a:solidFill>
                <a:latin typeface="Carlito"/>
                <a:cs typeface="Carlito"/>
              </a:rPr>
              <a:t>Power </a:t>
            </a:r>
            <a:r>
              <a:rPr dirty="0" sz="1800" b="1">
                <a:solidFill>
                  <a:srgbClr val="FFFFFF"/>
                </a:solidFill>
                <a:latin typeface="Carlito"/>
                <a:cs typeface="Carlito"/>
              </a:rPr>
              <a:t>BI </a:t>
            </a:r>
            <a:r>
              <a:rPr dirty="0" sz="1600" spc="-15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visualization  Then </a:t>
            </a:r>
            <a:r>
              <a:rPr dirty="0" sz="1600" spc="-10">
                <a:solidFill>
                  <a:srgbClr val="FFFFFF"/>
                </a:solidFill>
                <a:latin typeface="Carlito"/>
                <a:cs typeface="Carlito"/>
              </a:rPr>
              <a:t>document </a:t>
            </a: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the INSIGHTS in </a:t>
            </a:r>
            <a:r>
              <a:rPr dirty="0" sz="1800" spc="-10" b="1">
                <a:solidFill>
                  <a:srgbClr val="FFFFFF"/>
                </a:solidFill>
                <a:latin typeface="Carlito"/>
                <a:cs typeface="Carlito"/>
              </a:rPr>
              <a:t>PowerPoint</a:t>
            </a:r>
            <a:r>
              <a:rPr dirty="0" sz="1800" spc="-55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rlito"/>
                <a:cs typeface="Carlito"/>
              </a:rPr>
              <a:t>presentation.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09446" y="4113021"/>
            <a:ext cx="8431530" cy="1630045"/>
            <a:chOff x="1409446" y="4113021"/>
            <a:chExt cx="8431530" cy="1630045"/>
          </a:xfrm>
        </p:grpSpPr>
        <p:sp>
          <p:nvSpPr>
            <p:cNvPr id="8" name="object 8"/>
            <p:cNvSpPr/>
            <p:nvPr/>
          </p:nvSpPr>
          <p:spPr>
            <a:xfrm>
              <a:off x="1415796" y="4119371"/>
              <a:ext cx="8418830" cy="1617345"/>
            </a:xfrm>
            <a:custGeom>
              <a:avLst/>
              <a:gdLst/>
              <a:ahLst/>
              <a:cxnLst/>
              <a:rect l="l" t="t" r="r" b="b"/>
              <a:pathLst>
                <a:path w="8418830" h="1617345">
                  <a:moveTo>
                    <a:pt x="8418576" y="0"/>
                  </a:moveTo>
                  <a:lnTo>
                    <a:pt x="0" y="0"/>
                  </a:lnTo>
                  <a:lnTo>
                    <a:pt x="0" y="1050670"/>
                  </a:lnTo>
                  <a:lnTo>
                    <a:pt x="4007104" y="1050670"/>
                  </a:lnTo>
                  <a:lnTo>
                    <a:pt x="4007104" y="1212722"/>
                  </a:lnTo>
                  <a:lnTo>
                    <a:pt x="3805046" y="1212722"/>
                  </a:lnTo>
                  <a:lnTo>
                    <a:pt x="4209288" y="1616964"/>
                  </a:lnTo>
                  <a:lnTo>
                    <a:pt x="4613529" y="1212722"/>
                  </a:lnTo>
                  <a:lnTo>
                    <a:pt x="4411471" y="1212722"/>
                  </a:lnTo>
                  <a:lnTo>
                    <a:pt x="4411471" y="1050670"/>
                  </a:lnTo>
                  <a:lnTo>
                    <a:pt x="8418576" y="1050670"/>
                  </a:lnTo>
                  <a:lnTo>
                    <a:pt x="841857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15796" y="4119371"/>
              <a:ext cx="8418830" cy="1617345"/>
            </a:xfrm>
            <a:custGeom>
              <a:avLst/>
              <a:gdLst/>
              <a:ahLst/>
              <a:cxnLst/>
              <a:rect l="l" t="t" r="r" b="b"/>
              <a:pathLst>
                <a:path w="8418830" h="1617345">
                  <a:moveTo>
                    <a:pt x="8418576" y="1050670"/>
                  </a:moveTo>
                  <a:lnTo>
                    <a:pt x="4411471" y="1050670"/>
                  </a:lnTo>
                  <a:lnTo>
                    <a:pt x="4411471" y="1212722"/>
                  </a:lnTo>
                  <a:lnTo>
                    <a:pt x="4613529" y="1212722"/>
                  </a:lnTo>
                  <a:lnTo>
                    <a:pt x="4209288" y="1616964"/>
                  </a:lnTo>
                  <a:lnTo>
                    <a:pt x="3805046" y="1212722"/>
                  </a:lnTo>
                  <a:lnTo>
                    <a:pt x="4007104" y="1212722"/>
                  </a:lnTo>
                  <a:lnTo>
                    <a:pt x="4007104" y="1050670"/>
                  </a:lnTo>
                  <a:lnTo>
                    <a:pt x="0" y="1050670"/>
                  </a:lnTo>
                  <a:lnTo>
                    <a:pt x="0" y="0"/>
                  </a:lnTo>
                  <a:lnTo>
                    <a:pt x="8418576" y="0"/>
                  </a:lnTo>
                  <a:lnTo>
                    <a:pt x="8418576" y="10506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578097" y="4221860"/>
            <a:ext cx="4094479" cy="72072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dirty="0" sz="1600" spc="-10">
                <a:solidFill>
                  <a:srgbClr val="FFFFFF"/>
                </a:solidFill>
                <a:latin typeface="Carlito"/>
                <a:cs typeface="Carlito"/>
              </a:rPr>
              <a:t>Query </a:t>
            </a: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10 ad </a:t>
            </a:r>
            <a:r>
              <a:rPr dirty="0" sz="1600" spc="-10">
                <a:solidFill>
                  <a:srgbClr val="FFFFFF"/>
                </a:solidFill>
                <a:latin typeface="Carlito"/>
                <a:cs typeface="Carlito"/>
              </a:rPr>
              <a:t>hoc requests </a:t>
            </a: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dirty="0" sz="1600" spc="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rlito"/>
                <a:cs typeface="Carlito"/>
              </a:rPr>
              <a:t>MySQL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Then </a:t>
            </a:r>
            <a:r>
              <a:rPr dirty="0" sz="1600" spc="-10">
                <a:solidFill>
                  <a:srgbClr val="FFFFFF"/>
                </a:solidFill>
                <a:latin typeface="Carlito"/>
                <a:cs typeface="Carlito"/>
              </a:rPr>
              <a:t>storing </a:t>
            </a: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the query </a:t>
            </a:r>
            <a:r>
              <a:rPr dirty="0" sz="1600" spc="-10">
                <a:solidFill>
                  <a:srgbClr val="FFFFFF"/>
                </a:solidFill>
                <a:latin typeface="Carlito"/>
                <a:cs typeface="Carlito"/>
              </a:rPr>
              <a:t>results </a:t>
            </a: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dirty="0" sz="1600" spc="-10">
                <a:solidFill>
                  <a:srgbClr val="FFFFFF"/>
                </a:solidFill>
                <a:latin typeface="Carlito"/>
                <a:cs typeface="Carlito"/>
              </a:rPr>
              <a:t>View </a:t>
            </a: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dirty="0" sz="1600" spc="1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rlito"/>
                <a:cs typeface="Carlito"/>
              </a:rPr>
              <a:t>MySQL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09446" y="2511298"/>
            <a:ext cx="8431530" cy="1630045"/>
            <a:chOff x="1409446" y="2511298"/>
            <a:chExt cx="8431530" cy="1630045"/>
          </a:xfrm>
        </p:grpSpPr>
        <p:sp>
          <p:nvSpPr>
            <p:cNvPr id="12" name="object 12"/>
            <p:cNvSpPr/>
            <p:nvPr/>
          </p:nvSpPr>
          <p:spPr>
            <a:xfrm>
              <a:off x="1415796" y="2517648"/>
              <a:ext cx="8418830" cy="1617345"/>
            </a:xfrm>
            <a:custGeom>
              <a:avLst/>
              <a:gdLst/>
              <a:ahLst/>
              <a:cxnLst/>
              <a:rect l="l" t="t" r="r" b="b"/>
              <a:pathLst>
                <a:path w="8418830" h="1617345">
                  <a:moveTo>
                    <a:pt x="8418576" y="0"/>
                  </a:moveTo>
                  <a:lnTo>
                    <a:pt x="0" y="0"/>
                  </a:lnTo>
                  <a:lnTo>
                    <a:pt x="0" y="1050671"/>
                  </a:lnTo>
                  <a:lnTo>
                    <a:pt x="4007104" y="1050671"/>
                  </a:lnTo>
                  <a:lnTo>
                    <a:pt x="4007104" y="1212722"/>
                  </a:lnTo>
                  <a:lnTo>
                    <a:pt x="3805046" y="1212722"/>
                  </a:lnTo>
                  <a:lnTo>
                    <a:pt x="4209288" y="1616964"/>
                  </a:lnTo>
                  <a:lnTo>
                    <a:pt x="4613529" y="1212722"/>
                  </a:lnTo>
                  <a:lnTo>
                    <a:pt x="4411471" y="1212722"/>
                  </a:lnTo>
                  <a:lnTo>
                    <a:pt x="4411471" y="1050671"/>
                  </a:lnTo>
                  <a:lnTo>
                    <a:pt x="8418576" y="1050671"/>
                  </a:lnTo>
                  <a:lnTo>
                    <a:pt x="841857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15796" y="2517648"/>
              <a:ext cx="8418830" cy="1617345"/>
            </a:xfrm>
            <a:custGeom>
              <a:avLst/>
              <a:gdLst/>
              <a:ahLst/>
              <a:cxnLst/>
              <a:rect l="l" t="t" r="r" b="b"/>
              <a:pathLst>
                <a:path w="8418830" h="1617345">
                  <a:moveTo>
                    <a:pt x="8418576" y="1050671"/>
                  </a:moveTo>
                  <a:lnTo>
                    <a:pt x="4411471" y="1050671"/>
                  </a:lnTo>
                  <a:lnTo>
                    <a:pt x="4411471" y="1212722"/>
                  </a:lnTo>
                  <a:lnTo>
                    <a:pt x="4613529" y="1212722"/>
                  </a:lnTo>
                  <a:lnTo>
                    <a:pt x="4209288" y="1616964"/>
                  </a:lnTo>
                  <a:lnTo>
                    <a:pt x="3805046" y="1212722"/>
                  </a:lnTo>
                  <a:lnTo>
                    <a:pt x="4007104" y="1212722"/>
                  </a:lnTo>
                  <a:lnTo>
                    <a:pt x="4007104" y="1050671"/>
                  </a:lnTo>
                  <a:lnTo>
                    <a:pt x="0" y="1050671"/>
                  </a:lnTo>
                  <a:lnTo>
                    <a:pt x="0" y="0"/>
                  </a:lnTo>
                  <a:lnTo>
                    <a:pt x="8418576" y="0"/>
                  </a:lnTo>
                  <a:lnTo>
                    <a:pt x="8418576" y="10506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755394" y="2760725"/>
            <a:ext cx="7739380" cy="5181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1820"/>
              </a:lnSpc>
              <a:spcBef>
                <a:spcPts val="95"/>
              </a:spcBef>
            </a:pPr>
            <a:r>
              <a:rPr dirty="0" sz="1600" spc="-120" b="1">
                <a:solidFill>
                  <a:srgbClr val="FFFFFF"/>
                </a:solidFill>
                <a:latin typeface="Arial"/>
                <a:cs typeface="Arial"/>
              </a:rPr>
              <a:t>Understanding AtliQ’s </a:t>
            </a:r>
            <a:r>
              <a:rPr dirty="0" sz="1600" spc="-140" b="1">
                <a:solidFill>
                  <a:srgbClr val="FFFFFF"/>
                </a:solidFill>
                <a:latin typeface="Arial"/>
                <a:cs typeface="Arial"/>
              </a:rPr>
              <a:t>background </a:t>
            </a:r>
            <a:r>
              <a:rPr dirty="0" sz="1600" spc="-114" b="1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600" spc="-85" b="1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related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company’s </a:t>
            </a:r>
            <a:r>
              <a:rPr dirty="0" sz="1600" spc="-75">
                <a:solidFill>
                  <a:srgbClr val="FFFFFF"/>
                </a:solidFill>
                <a:latin typeface="Arial"/>
                <a:cs typeface="Arial"/>
              </a:rPr>
              <a:t>customers, </a:t>
            </a:r>
            <a:r>
              <a:rPr dirty="0" sz="1600" spc="-60">
                <a:solidFill>
                  <a:srgbClr val="FFFFFF"/>
                </a:solidFill>
                <a:latin typeface="Arial"/>
                <a:cs typeface="Arial"/>
              </a:rPr>
              <a:t>products,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5">
                <a:solidFill>
                  <a:srgbClr val="FFFFFF"/>
                </a:solidFill>
                <a:latin typeface="Arial"/>
                <a:cs typeface="Arial"/>
              </a:rPr>
              <a:t>sales,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2060"/>
              </a:lnSpc>
            </a:pPr>
            <a:r>
              <a:rPr dirty="0" sz="1600" spc="-10">
                <a:solidFill>
                  <a:srgbClr val="FFFFFF"/>
                </a:solidFill>
                <a:latin typeface="Carlito"/>
                <a:cs typeface="Carlito"/>
              </a:rPr>
              <a:t>manufacturing costs </a:t>
            </a:r>
            <a:r>
              <a:rPr dirty="0" sz="1600" spc="-15">
                <a:solidFill>
                  <a:srgbClr val="FFFFFF"/>
                </a:solidFill>
                <a:latin typeface="Carlito"/>
                <a:cs typeface="Carlito"/>
              </a:rPr>
              <a:t>etc </a:t>
            </a:r>
            <a:r>
              <a:rPr dirty="0" sz="1600" spc="-10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running sql </a:t>
            </a:r>
            <a:r>
              <a:rPr dirty="0" sz="1600" spc="-10">
                <a:solidFill>
                  <a:srgbClr val="FFFFFF"/>
                </a:solidFill>
                <a:latin typeface="Carlito"/>
                <a:cs typeface="Carlito"/>
              </a:rPr>
              <a:t>queries </a:t>
            </a: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dirty="0" sz="1600" spc="1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rlito"/>
                <a:cs typeface="Carlito"/>
              </a:rPr>
              <a:t>MySQL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09446" y="1217422"/>
            <a:ext cx="8431530" cy="1322070"/>
            <a:chOff x="1409446" y="1217422"/>
            <a:chExt cx="8431530" cy="1322070"/>
          </a:xfrm>
        </p:grpSpPr>
        <p:sp>
          <p:nvSpPr>
            <p:cNvPr id="16" name="object 16"/>
            <p:cNvSpPr/>
            <p:nvPr/>
          </p:nvSpPr>
          <p:spPr>
            <a:xfrm>
              <a:off x="1415796" y="1223772"/>
              <a:ext cx="8418830" cy="1309370"/>
            </a:xfrm>
            <a:custGeom>
              <a:avLst/>
              <a:gdLst/>
              <a:ahLst/>
              <a:cxnLst/>
              <a:rect l="l" t="t" r="r" b="b"/>
              <a:pathLst>
                <a:path w="8418830" h="1309370">
                  <a:moveTo>
                    <a:pt x="8418576" y="0"/>
                  </a:moveTo>
                  <a:lnTo>
                    <a:pt x="0" y="0"/>
                  </a:lnTo>
                  <a:lnTo>
                    <a:pt x="0" y="850645"/>
                  </a:lnTo>
                  <a:lnTo>
                    <a:pt x="4045584" y="850645"/>
                  </a:lnTo>
                  <a:lnTo>
                    <a:pt x="4045584" y="981837"/>
                  </a:lnTo>
                  <a:lnTo>
                    <a:pt x="3882008" y="981837"/>
                  </a:lnTo>
                  <a:lnTo>
                    <a:pt x="4209288" y="1309115"/>
                  </a:lnTo>
                  <a:lnTo>
                    <a:pt x="4536567" y="981837"/>
                  </a:lnTo>
                  <a:lnTo>
                    <a:pt x="4372864" y="981837"/>
                  </a:lnTo>
                  <a:lnTo>
                    <a:pt x="4372864" y="850645"/>
                  </a:lnTo>
                  <a:lnTo>
                    <a:pt x="8418576" y="850645"/>
                  </a:lnTo>
                  <a:lnTo>
                    <a:pt x="841857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15796" y="1223772"/>
              <a:ext cx="8418830" cy="1309370"/>
            </a:xfrm>
            <a:custGeom>
              <a:avLst/>
              <a:gdLst/>
              <a:ahLst/>
              <a:cxnLst/>
              <a:rect l="l" t="t" r="r" b="b"/>
              <a:pathLst>
                <a:path w="8418830" h="1309370">
                  <a:moveTo>
                    <a:pt x="8418576" y="850645"/>
                  </a:moveTo>
                  <a:lnTo>
                    <a:pt x="4372864" y="850645"/>
                  </a:lnTo>
                  <a:lnTo>
                    <a:pt x="4372864" y="981837"/>
                  </a:lnTo>
                  <a:lnTo>
                    <a:pt x="4536567" y="981837"/>
                  </a:lnTo>
                  <a:lnTo>
                    <a:pt x="4209288" y="1309115"/>
                  </a:lnTo>
                  <a:lnTo>
                    <a:pt x="3882008" y="981837"/>
                  </a:lnTo>
                  <a:lnTo>
                    <a:pt x="4045584" y="981837"/>
                  </a:lnTo>
                  <a:lnTo>
                    <a:pt x="4045584" y="850645"/>
                  </a:lnTo>
                  <a:lnTo>
                    <a:pt x="0" y="850645"/>
                  </a:lnTo>
                  <a:lnTo>
                    <a:pt x="0" y="0"/>
                  </a:lnTo>
                  <a:lnTo>
                    <a:pt x="8418576" y="0"/>
                  </a:lnTo>
                  <a:lnTo>
                    <a:pt x="8418576" y="8506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835911" y="1472565"/>
            <a:ext cx="75799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95">
                <a:solidFill>
                  <a:srgbClr val="FFFFFF"/>
                </a:solidFill>
                <a:latin typeface="Arial"/>
                <a:cs typeface="Arial"/>
              </a:rPr>
              <a:t>Loading </a:t>
            </a:r>
            <a:r>
              <a:rPr dirty="0" sz="1600" spc="-70">
                <a:solidFill>
                  <a:srgbClr val="FFFFFF"/>
                </a:solidFill>
                <a:latin typeface="Arial"/>
                <a:cs typeface="Arial"/>
              </a:rPr>
              <a:t>AtliQ’s </a:t>
            </a: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database 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“gdb023” </a:t>
            </a:r>
            <a:r>
              <a:rPr dirty="0" sz="1600" spc="-50">
                <a:solidFill>
                  <a:srgbClr val="FFFFFF"/>
                </a:solidFill>
                <a:latin typeface="Arial"/>
                <a:cs typeface="Arial"/>
              </a:rPr>
              <a:t>provided </a:t>
            </a:r>
            <a:r>
              <a:rPr dirty="0" sz="1600" spc="-70">
                <a:solidFill>
                  <a:srgbClr val="FFFFFF"/>
                </a:solidFill>
                <a:latin typeface="Arial"/>
                <a:cs typeface="Arial"/>
              </a:rPr>
              <a:t>by AtliQ’s </a:t>
            </a:r>
            <a:r>
              <a:rPr dirty="0" sz="1600" spc="-65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1600" spc="-70">
                <a:solidFill>
                  <a:srgbClr val="FFFFFF"/>
                </a:solidFill>
                <a:latin typeface="Arial"/>
                <a:cs typeface="Arial"/>
              </a:rPr>
              <a:t>analyst 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Tony </a:t>
            </a:r>
            <a:r>
              <a:rPr dirty="0" sz="1600" spc="-105">
                <a:solidFill>
                  <a:srgbClr val="FFFFFF"/>
                </a:solidFill>
                <a:latin typeface="Arial"/>
                <a:cs typeface="Arial"/>
              </a:rPr>
              <a:t>Sharma,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rlito"/>
                <a:cs typeface="Carlito"/>
              </a:rPr>
              <a:t>MySQL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2679" y="1196357"/>
            <a:ext cx="9799320" cy="5661660"/>
            <a:chOff x="2392679" y="1196357"/>
            <a:chExt cx="9799320" cy="5661660"/>
          </a:xfrm>
        </p:grpSpPr>
        <p:sp>
          <p:nvSpPr>
            <p:cNvPr id="3" name="object 3"/>
            <p:cNvSpPr/>
            <p:nvPr/>
          </p:nvSpPr>
          <p:spPr>
            <a:xfrm>
              <a:off x="2392679" y="1196357"/>
              <a:ext cx="9799320" cy="56616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587751" y="1391412"/>
              <a:ext cx="9375648" cy="51480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86639" y="992886"/>
            <a:ext cx="11297285" cy="5012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27705">
              <a:lnSpc>
                <a:spcPct val="100000"/>
              </a:lnSpc>
              <a:spcBef>
                <a:spcPts val="105"/>
              </a:spcBef>
            </a:pPr>
            <a:r>
              <a:rPr dirty="0" u="heavy" sz="2000" spc="-5" b="1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Overview of </a:t>
            </a:r>
            <a:r>
              <a:rPr dirty="0" u="heavy" sz="2000" b="1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the </a:t>
            </a:r>
            <a:r>
              <a:rPr dirty="0" u="heavy" sz="2000" spc="-5" b="1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tables found </a:t>
            </a:r>
            <a:r>
              <a:rPr dirty="0" u="heavy" sz="2000" b="1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 the </a:t>
            </a:r>
            <a:r>
              <a:rPr dirty="0" u="heavy" sz="2000" spc="-5" b="1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'gdb023' (atliq_hardware_db) database</a:t>
            </a:r>
            <a:r>
              <a:rPr dirty="0" u="heavy" sz="2000" spc="-204" b="1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heavy" sz="2000" b="1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:</a:t>
            </a:r>
            <a:endParaRPr sz="2000">
              <a:latin typeface="Carlito"/>
              <a:cs typeface="Carlito"/>
            </a:endParaRPr>
          </a:p>
          <a:p>
            <a:pPr marL="190500" indent="-178435">
              <a:lnSpc>
                <a:spcPts val="1675"/>
              </a:lnSpc>
              <a:spcBef>
                <a:spcPts val="1585"/>
              </a:spcBef>
              <a:buFont typeface="Times New Roman"/>
              <a:buAutoNum type="arabicPeriod"/>
              <a:tabLst>
                <a:tab pos="191135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dim_customer</a:t>
            </a:r>
            <a:r>
              <a:rPr dirty="0" sz="1400" spc="-5">
                <a:latin typeface="Carlito"/>
                <a:cs typeface="Carlito"/>
              </a:rPr>
              <a:t>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675"/>
              </a:lnSpc>
            </a:pPr>
            <a:r>
              <a:rPr dirty="0" sz="1400" spc="-10">
                <a:latin typeface="Carlito"/>
                <a:cs typeface="Carlito"/>
              </a:rPr>
              <a:t>contains customer-related</a:t>
            </a:r>
            <a:r>
              <a:rPr dirty="0" sz="1400" spc="5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data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arlito"/>
              <a:cs typeface="Carlito"/>
            </a:endParaRPr>
          </a:p>
          <a:p>
            <a:pPr marL="187960" indent="-175260">
              <a:lnSpc>
                <a:spcPts val="1675"/>
              </a:lnSpc>
              <a:buFont typeface="Carlito"/>
              <a:buAutoNum type="arabicPeriod" startAt="2"/>
              <a:tabLst>
                <a:tab pos="18796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dim_product</a:t>
            </a:r>
            <a:r>
              <a:rPr dirty="0" sz="1400" spc="-5">
                <a:latin typeface="Carlito"/>
                <a:cs typeface="Carlito"/>
              </a:rPr>
              <a:t>:</a:t>
            </a:r>
            <a:endParaRPr sz="1400">
              <a:latin typeface="Carlito"/>
              <a:cs typeface="Carlito"/>
            </a:endParaRPr>
          </a:p>
          <a:p>
            <a:pPr marL="52069">
              <a:lnSpc>
                <a:spcPts val="1675"/>
              </a:lnSpc>
            </a:pPr>
            <a:r>
              <a:rPr dirty="0" sz="1400" spc="-10">
                <a:latin typeface="Carlito"/>
                <a:cs typeface="Carlito"/>
              </a:rPr>
              <a:t>contains product-related</a:t>
            </a:r>
            <a:r>
              <a:rPr dirty="0" sz="1400" spc="15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data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arlito"/>
              <a:cs typeface="Carlito"/>
            </a:endParaRPr>
          </a:p>
          <a:p>
            <a:pPr marL="187960" indent="-175260">
              <a:lnSpc>
                <a:spcPts val="1675"/>
              </a:lnSpc>
              <a:buFont typeface="Carlito"/>
              <a:buAutoNum type="arabicPeriod" startAt="3"/>
              <a:tabLst>
                <a:tab pos="18796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fact_gross_price</a:t>
            </a:r>
            <a:r>
              <a:rPr dirty="0" sz="1400" spc="-5">
                <a:latin typeface="Carlito"/>
                <a:cs typeface="Carlito"/>
              </a:rPr>
              <a:t>:</a:t>
            </a:r>
            <a:endParaRPr sz="1400">
              <a:latin typeface="Carlito"/>
              <a:cs typeface="Carlito"/>
            </a:endParaRPr>
          </a:p>
          <a:p>
            <a:pPr marL="12700" marR="8957945">
              <a:lnSpc>
                <a:spcPts val="1680"/>
              </a:lnSpc>
              <a:spcBef>
                <a:spcPts val="50"/>
              </a:spcBef>
            </a:pPr>
            <a:r>
              <a:rPr dirty="0" sz="1400" spc="-10">
                <a:latin typeface="Carlito"/>
                <a:cs typeface="Carlito"/>
              </a:rPr>
              <a:t>contains </a:t>
            </a:r>
            <a:r>
              <a:rPr dirty="0" sz="1400" spc="-5">
                <a:latin typeface="Carlito"/>
                <a:cs typeface="Carlito"/>
              </a:rPr>
              <a:t>gross price information  </a:t>
            </a:r>
            <a:r>
              <a:rPr dirty="0" sz="1400" spc="-10">
                <a:latin typeface="Carlito"/>
                <a:cs typeface="Carlito"/>
              </a:rPr>
              <a:t>for </a:t>
            </a:r>
            <a:r>
              <a:rPr dirty="0" sz="1400" spc="-5">
                <a:latin typeface="Carlito"/>
                <a:cs typeface="Carlito"/>
              </a:rPr>
              <a:t>each</a:t>
            </a:r>
            <a:r>
              <a:rPr dirty="0" sz="1400" spc="-20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product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Carlito"/>
              <a:cs typeface="Carlito"/>
            </a:endParaRPr>
          </a:p>
          <a:p>
            <a:pPr marL="12700" marR="8907780">
              <a:lnSpc>
                <a:spcPct val="99600"/>
              </a:lnSpc>
              <a:buFont typeface="Carlito"/>
              <a:buAutoNum type="arabicPeriod" startAt="4"/>
              <a:tabLst>
                <a:tab pos="18796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fact_manufacturing_cost</a:t>
            </a:r>
            <a:r>
              <a:rPr dirty="0" sz="1400" spc="-5">
                <a:latin typeface="Carlito"/>
                <a:cs typeface="Carlito"/>
              </a:rPr>
              <a:t>:  </a:t>
            </a:r>
            <a:r>
              <a:rPr dirty="0" sz="1400" spc="-10">
                <a:latin typeface="Carlito"/>
                <a:cs typeface="Carlito"/>
              </a:rPr>
              <a:t>contains </a:t>
            </a:r>
            <a:r>
              <a:rPr dirty="0" sz="1400" spc="-5">
                <a:latin typeface="Carlito"/>
                <a:cs typeface="Carlito"/>
              </a:rPr>
              <a:t>the cost incurred </a:t>
            </a:r>
            <a:r>
              <a:rPr dirty="0" sz="1400">
                <a:latin typeface="Carlito"/>
                <a:cs typeface="Carlito"/>
              </a:rPr>
              <a:t>in the  </a:t>
            </a:r>
            <a:r>
              <a:rPr dirty="0" sz="1400" spc="-5">
                <a:latin typeface="Carlito"/>
                <a:cs typeface="Carlito"/>
              </a:rPr>
              <a:t>production </a:t>
            </a:r>
            <a:r>
              <a:rPr dirty="0" sz="1400">
                <a:latin typeface="Carlito"/>
                <a:cs typeface="Carlito"/>
              </a:rPr>
              <a:t>of </a:t>
            </a:r>
            <a:r>
              <a:rPr dirty="0" sz="1400" spc="-5">
                <a:latin typeface="Carlito"/>
                <a:cs typeface="Carlito"/>
              </a:rPr>
              <a:t>each</a:t>
            </a:r>
            <a:r>
              <a:rPr dirty="0" sz="1400" spc="-30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product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AutoNum type="arabicPeriod" startAt="4"/>
            </a:pPr>
            <a:endParaRPr sz="1350">
              <a:latin typeface="Carlito"/>
              <a:cs typeface="Carlito"/>
            </a:endParaRPr>
          </a:p>
          <a:p>
            <a:pPr marL="12700" marR="8919845">
              <a:lnSpc>
                <a:spcPct val="99600"/>
              </a:lnSpc>
              <a:buSzPct val="92857"/>
              <a:buFont typeface="Carlito"/>
              <a:buAutoNum type="arabicPeriod" startAt="4"/>
              <a:tabLst>
                <a:tab pos="14859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fact_pre_invoice_deductions:  </a:t>
            </a:r>
            <a:r>
              <a:rPr dirty="0" sz="1400" spc="-10">
                <a:latin typeface="Carlito"/>
                <a:cs typeface="Carlito"/>
              </a:rPr>
              <a:t>contains pre-invoice </a:t>
            </a:r>
            <a:r>
              <a:rPr dirty="0" sz="1400" spc="-5">
                <a:latin typeface="Carlito"/>
                <a:cs typeface="Carlito"/>
              </a:rPr>
              <a:t>deductions  information </a:t>
            </a:r>
            <a:r>
              <a:rPr dirty="0" sz="1400" spc="-10">
                <a:latin typeface="Carlito"/>
                <a:cs typeface="Carlito"/>
              </a:rPr>
              <a:t>for </a:t>
            </a:r>
            <a:r>
              <a:rPr dirty="0" sz="1400" spc="-5">
                <a:latin typeface="Carlito"/>
                <a:cs typeface="Carlito"/>
              </a:rPr>
              <a:t>each</a:t>
            </a:r>
            <a:r>
              <a:rPr dirty="0" sz="1400" spc="-35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product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 startAt="4"/>
            </a:pPr>
            <a:endParaRPr sz="1350">
              <a:latin typeface="Carlito"/>
              <a:cs typeface="Carlito"/>
            </a:endParaRPr>
          </a:p>
          <a:p>
            <a:pPr marL="12700" marR="8956675">
              <a:lnSpc>
                <a:spcPct val="99700"/>
              </a:lnSpc>
              <a:buFont typeface="Carlito"/>
              <a:buAutoNum type="arabicPeriod" startAt="4"/>
              <a:tabLst>
                <a:tab pos="18796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fact_sales_monthly</a:t>
            </a:r>
            <a:r>
              <a:rPr dirty="0" sz="1400" spc="-5">
                <a:latin typeface="Carlito"/>
                <a:cs typeface="Carlito"/>
              </a:rPr>
              <a:t>: </a:t>
            </a:r>
            <a:r>
              <a:rPr dirty="0" sz="1400" spc="-10">
                <a:latin typeface="Carlito"/>
                <a:cs typeface="Carlito"/>
              </a:rPr>
              <a:t>contains  </a:t>
            </a:r>
            <a:r>
              <a:rPr dirty="0" sz="1400" spc="-5">
                <a:latin typeface="Carlito"/>
                <a:cs typeface="Carlito"/>
              </a:rPr>
              <a:t>monthly sales </a:t>
            </a:r>
            <a:r>
              <a:rPr dirty="0" sz="1400" spc="-10">
                <a:latin typeface="Carlito"/>
                <a:cs typeface="Carlito"/>
              </a:rPr>
              <a:t>data for </a:t>
            </a:r>
            <a:r>
              <a:rPr dirty="0" sz="1400" spc="-5">
                <a:latin typeface="Carlito"/>
                <a:cs typeface="Carlito"/>
              </a:rPr>
              <a:t>each  </a:t>
            </a:r>
            <a:r>
              <a:rPr dirty="0" sz="1400" spc="-10">
                <a:latin typeface="Carlito"/>
                <a:cs typeface="Carlito"/>
              </a:rPr>
              <a:t>product.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9724" y="169163"/>
            <a:ext cx="11123930" cy="463550"/>
          </a:xfrm>
          <a:prstGeom prst="rect"/>
          <a:solidFill>
            <a:srgbClr val="5F80C5"/>
          </a:solidFill>
          <a:ln w="12700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263900">
              <a:lnSpc>
                <a:spcPts val="3125"/>
              </a:lnSpc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Understanding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7460" y="137160"/>
            <a:ext cx="7117080" cy="463550"/>
          </a:xfrm>
          <a:prstGeom prst="rect">
            <a:avLst/>
          </a:prstGeom>
          <a:solidFill>
            <a:srgbClr val="5F80C5"/>
          </a:solidFill>
          <a:ln w="12700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68300">
              <a:lnSpc>
                <a:spcPts val="3235"/>
              </a:lnSpc>
            </a:pP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Company’s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background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overview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23915" y="685800"/>
            <a:ext cx="794003" cy="583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467603" y="1012647"/>
            <a:ext cx="1343025" cy="544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30250">
              <a:lnSpc>
                <a:spcPts val="2820"/>
              </a:lnSpc>
              <a:spcBef>
                <a:spcPts val="100"/>
              </a:spcBef>
            </a:pPr>
            <a:r>
              <a:rPr dirty="0" sz="2400" spc="220">
                <a:latin typeface="Carlito"/>
                <a:cs typeface="Carlito"/>
              </a:rPr>
              <a:t>tliQ</a:t>
            </a:r>
            <a:r>
              <a:rPr dirty="0" sz="2400" spc="-245">
                <a:latin typeface="Carlito"/>
                <a:cs typeface="Carlito"/>
              </a:rPr>
              <a:t> 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1260"/>
              </a:lnSpc>
            </a:pPr>
            <a:r>
              <a:rPr dirty="0" sz="1100">
                <a:latin typeface="Arial"/>
                <a:cs typeface="Arial"/>
              </a:rPr>
              <a:t>H A R D W A R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82211" y="1926780"/>
            <a:ext cx="3830954" cy="4931410"/>
            <a:chOff x="3982211" y="1926780"/>
            <a:chExt cx="3830954" cy="4931410"/>
          </a:xfrm>
        </p:grpSpPr>
        <p:sp>
          <p:nvSpPr>
            <p:cNvPr id="6" name="object 6"/>
            <p:cNvSpPr/>
            <p:nvPr/>
          </p:nvSpPr>
          <p:spPr>
            <a:xfrm>
              <a:off x="3982211" y="5542783"/>
              <a:ext cx="3830574" cy="13152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20311" y="1955291"/>
              <a:ext cx="3756660" cy="35676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005960" y="1941067"/>
              <a:ext cx="3785235" cy="3596640"/>
            </a:xfrm>
            <a:custGeom>
              <a:avLst/>
              <a:gdLst/>
              <a:ahLst/>
              <a:cxnLst/>
              <a:rect l="l" t="t" r="r" b="b"/>
              <a:pathLst>
                <a:path w="3785234" h="3596640">
                  <a:moveTo>
                    <a:pt x="0" y="3596259"/>
                  </a:moveTo>
                  <a:lnTo>
                    <a:pt x="3785235" y="3596259"/>
                  </a:lnTo>
                  <a:lnTo>
                    <a:pt x="3785235" y="0"/>
                  </a:lnTo>
                  <a:lnTo>
                    <a:pt x="0" y="0"/>
                  </a:lnTo>
                  <a:lnTo>
                    <a:pt x="0" y="3596259"/>
                  </a:lnTo>
                  <a:close/>
                </a:path>
              </a:pathLst>
            </a:custGeom>
            <a:ln w="28575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8093964" y="3092195"/>
            <a:ext cx="3076575" cy="3766185"/>
            <a:chOff x="8093964" y="3092195"/>
            <a:chExt cx="3076575" cy="3766185"/>
          </a:xfrm>
        </p:grpSpPr>
        <p:sp>
          <p:nvSpPr>
            <p:cNvPr id="10" name="object 10"/>
            <p:cNvSpPr/>
            <p:nvPr/>
          </p:nvSpPr>
          <p:spPr>
            <a:xfrm>
              <a:off x="8093964" y="5106923"/>
              <a:ext cx="3076194" cy="17510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109204" y="3092195"/>
              <a:ext cx="3048000" cy="20253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469391" y="3092195"/>
            <a:ext cx="3076575" cy="3766185"/>
            <a:chOff x="469391" y="3092195"/>
            <a:chExt cx="3076575" cy="3766185"/>
          </a:xfrm>
        </p:grpSpPr>
        <p:sp>
          <p:nvSpPr>
            <p:cNvPr id="13" name="object 13"/>
            <p:cNvSpPr/>
            <p:nvPr/>
          </p:nvSpPr>
          <p:spPr>
            <a:xfrm>
              <a:off x="469391" y="5106923"/>
              <a:ext cx="3076194" cy="17510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84631" y="3092195"/>
              <a:ext cx="3048000" cy="202539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4355" y="1146086"/>
            <a:ext cx="9895840" cy="5712460"/>
            <a:chOff x="1324355" y="1146086"/>
            <a:chExt cx="9895840" cy="5712460"/>
          </a:xfrm>
        </p:grpSpPr>
        <p:sp>
          <p:nvSpPr>
            <p:cNvPr id="3" name="object 3"/>
            <p:cNvSpPr/>
            <p:nvPr/>
          </p:nvSpPr>
          <p:spPr>
            <a:xfrm>
              <a:off x="1324355" y="1146086"/>
              <a:ext cx="9895332" cy="57119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19427" y="1341119"/>
              <a:ext cx="9325356" cy="53248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708529" y="653034"/>
            <a:ext cx="655447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arlito"/>
                <a:cs typeface="Carlito"/>
              </a:rPr>
              <a:t>One </a:t>
            </a:r>
            <a:r>
              <a:rPr dirty="0" sz="1600" spc="-5">
                <a:latin typeface="Carlito"/>
                <a:cs typeface="Carlito"/>
              </a:rPr>
              <a:t>of the </a:t>
            </a:r>
            <a:r>
              <a:rPr dirty="0" sz="1600" spc="-10">
                <a:latin typeface="Carlito"/>
                <a:cs typeface="Carlito"/>
              </a:rPr>
              <a:t>top manufacturers </a:t>
            </a:r>
            <a:r>
              <a:rPr dirty="0" sz="1600" spc="-5">
                <a:latin typeface="Carlito"/>
                <a:cs typeface="Carlito"/>
              </a:rPr>
              <a:t>of </a:t>
            </a:r>
            <a:r>
              <a:rPr dirty="0" sz="1600" spc="-10">
                <a:latin typeface="Carlito"/>
                <a:cs typeface="Carlito"/>
              </a:rPr>
              <a:t>computer </a:t>
            </a:r>
            <a:r>
              <a:rPr dirty="0" sz="1600" spc="-15">
                <a:latin typeface="Carlito"/>
                <a:cs typeface="Carlito"/>
              </a:rPr>
              <a:t>hardware </a:t>
            </a:r>
            <a:r>
              <a:rPr dirty="0" sz="1600" spc="-5">
                <a:latin typeface="Carlito"/>
                <a:cs typeface="Carlito"/>
              </a:rPr>
              <a:t>in India, </a:t>
            </a:r>
            <a:r>
              <a:rPr dirty="0" sz="1600" spc="-15" b="1">
                <a:latin typeface="Carlito"/>
                <a:cs typeface="Carlito"/>
              </a:rPr>
              <a:t>Atliq</a:t>
            </a:r>
            <a:r>
              <a:rPr dirty="0" sz="1600" spc="130" b="1">
                <a:latin typeface="Carlito"/>
                <a:cs typeface="Carlito"/>
              </a:rPr>
              <a:t> </a:t>
            </a:r>
            <a:r>
              <a:rPr dirty="0" sz="1600" spc="-10" b="1">
                <a:latin typeface="Carlito"/>
                <a:cs typeface="Carlito"/>
              </a:rPr>
              <a:t>Hardwares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Carlito"/>
                <a:cs typeface="Carlito"/>
              </a:rPr>
              <a:t>is also well-established in other </a:t>
            </a:r>
            <a:r>
              <a:rPr dirty="0" sz="1600" spc="-10">
                <a:latin typeface="Carlito"/>
                <a:cs typeface="Carlito"/>
              </a:rPr>
              <a:t>countries across </a:t>
            </a:r>
            <a:r>
              <a:rPr dirty="0" sz="1600" spc="-30" b="1">
                <a:latin typeface="Carlito"/>
                <a:cs typeface="Carlito"/>
              </a:rPr>
              <a:t>APAC, </a:t>
            </a:r>
            <a:r>
              <a:rPr dirty="0" sz="1600" spc="-15" b="1">
                <a:latin typeface="Carlito"/>
                <a:cs typeface="Carlito"/>
              </a:rPr>
              <a:t>EU, </a:t>
            </a:r>
            <a:r>
              <a:rPr dirty="0" sz="1600" spc="-45" b="1">
                <a:latin typeface="Carlito"/>
                <a:cs typeface="Carlito"/>
              </a:rPr>
              <a:t>LATAM, </a:t>
            </a:r>
            <a:r>
              <a:rPr dirty="0" sz="1600" spc="-5" b="1">
                <a:latin typeface="Carlito"/>
                <a:cs typeface="Carlito"/>
              </a:rPr>
              <a:t>NA</a:t>
            </a:r>
            <a:r>
              <a:rPr dirty="0" sz="1600" spc="155" b="1">
                <a:latin typeface="Carlito"/>
                <a:cs typeface="Carlito"/>
              </a:rPr>
              <a:t> </a:t>
            </a:r>
            <a:r>
              <a:rPr dirty="0" sz="1600" spc="-5" b="1">
                <a:latin typeface="Carlito"/>
                <a:cs typeface="Carlito"/>
              </a:rPr>
              <a:t>regions</a:t>
            </a:r>
            <a:r>
              <a:rPr dirty="0" sz="1600" spc="-5">
                <a:latin typeface="Carlito"/>
                <a:cs typeface="Carlito"/>
              </a:rPr>
              <a:t>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42219" y="53339"/>
            <a:ext cx="886968" cy="818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182859" y="358078"/>
            <a:ext cx="1459865" cy="843280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814069">
              <a:lnSpc>
                <a:spcPct val="100000"/>
              </a:lnSpc>
              <a:spcBef>
                <a:spcPts val="1245"/>
              </a:spcBef>
            </a:pPr>
            <a:r>
              <a:rPr dirty="0" sz="2800" spc="-5">
                <a:latin typeface="Carlito"/>
                <a:cs typeface="Carlito"/>
              </a:rPr>
              <a:t>t</a:t>
            </a:r>
            <a:r>
              <a:rPr dirty="0" sz="2800" spc="-365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l</a:t>
            </a:r>
            <a:r>
              <a:rPr dirty="0" sz="2800" spc="-370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i</a:t>
            </a:r>
            <a:r>
              <a:rPr dirty="0" sz="2800" spc="-370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Q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200" spc="-5">
                <a:latin typeface="Arial"/>
                <a:cs typeface="Arial"/>
              </a:rPr>
              <a:t>H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83914" y="151638"/>
            <a:ext cx="335534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ABOUT </a:t>
            </a:r>
            <a:r>
              <a:rPr dirty="0" u="heavy" sz="2000" spc="-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ATLIQ</a:t>
            </a:r>
            <a:r>
              <a:rPr dirty="0" u="heavy" sz="2000" spc="-2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HARDWARE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6211" y="3159251"/>
            <a:ext cx="912876" cy="877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58542" y="3642105"/>
            <a:ext cx="6584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rlito"/>
                <a:cs typeface="Carlito"/>
              </a:rPr>
              <a:t>t</a:t>
            </a:r>
            <a:r>
              <a:rPr dirty="0" sz="2800" spc="-370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l</a:t>
            </a:r>
            <a:r>
              <a:rPr dirty="0" sz="2800" spc="-370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i</a:t>
            </a:r>
            <a:r>
              <a:rPr dirty="0" sz="2800" spc="-370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Q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5073" y="4164838"/>
            <a:ext cx="1177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H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22805" y="912875"/>
            <a:ext cx="8157209" cy="3229610"/>
            <a:chOff x="1622805" y="912875"/>
            <a:chExt cx="8157209" cy="3229610"/>
          </a:xfrm>
        </p:grpSpPr>
        <p:sp>
          <p:nvSpPr>
            <p:cNvPr id="6" name="object 6"/>
            <p:cNvSpPr/>
            <p:nvPr/>
          </p:nvSpPr>
          <p:spPr>
            <a:xfrm>
              <a:off x="1629155" y="4136136"/>
              <a:ext cx="1577340" cy="0"/>
            </a:xfrm>
            <a:custGeom>
              <a:avLst/>
              <a:gdLst/>
              <a:ahLst/>
              <a:cxnLst/>
              <a:rect l="l" t="t" r="r" b="b"/>
              <a:pathLst>
                <a:path w="1577339" h="0">
                  <a:moveTo>
                    <a:pt x="0" y="0"/>
                  </a:moveTo>
                  <a:lnTo>
                    <a:pt x="1577086" y="0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513063" y="912875"/>
              <a:ext cx="1266444" cy="4846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513063" y="1694687"/>
              <a:ext cx="1266444" cy="4846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570975" y="2286000"/>
              <a:ext cx="353568" cy="3505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593328" y="2412872"/>
            <a:ext cx="1031240" cy="715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0320">
              <a:lnSpc>
                <a:spcPts val="2030"/>
              </a:lnSpc>
              <a:spcBef>
                <a:spcPts val="100"/>
              </a:spcBef>
            </a:pPr>
            <a:r>
              <a:rPr dirty="0" sz="1800" spc="-5">
                <a:latin typeface="Carlito"/>
                <a:cs typeface="Carlito"/>
              </a:rPr>
              <a:t>tliQ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ts val="2030"/>
              </a:lnSpc>
            </a:pPr>
            <a:r>
              <a:rPr dirty="0" sz="1800" b="1">
                <a:latin typeface="Carlito"/>
                <a:cs typeface="Carlito"/>
              </a:rPr>
              <a:t>E</a:t>
            </a:r>
            <a:r>
              <a:rPr dirty="0" sz="1800" spc="-60" b="1">
                <a:latin typeface="Carlito"/>
                <a:cs typeface="Carlito"/>
              </a:rPr>
              <a:t>X</a:t>
            </a:r>
            <a:r>
              <a:rPr dirty="0" sz="1800" spc="-5" b="1">
                <a:latin typeface="Carlito"/>
                <a:cs typeface="Carlito"/>
              </a:rPr>
              <a:t>C</a:t>
            </a:r>
            <a:r>
              <a:rPr dirty="0" sz="1800" spc="-60" b="1">
                <a:latin typeface="Carlito"/>
                <a:cs typeface="Carlito"/>
              </a:rPr>
              <a:t>L</a:t>
            </a:r>
            <a:r>
              <a:rPr dirty="0" sz="1800" b="1">
                <a:latin typeface="Carlito"/>
                <a:cs typeface="Carlito"/>
              </a:rPr>
              <a:t>USIVE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 i="1">
                <a:latin typeface="Carlito"/>
                <a:cs typeface="Carlito"/>
              </a:rPr>
              <a:t>Stores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513064" y="1397508"/>
            <a:ext cx="3656329" cy="2287905"/>
            <a:chOff x="8513064" y="1397508"/>
            <a:chExt cx="3656329" cy="2287905"/>
          </a:xfrm>
        </p:grpSpPr>
        <p:sp>
          <p:nvSpPr>
            <p:cNvPr id="12" name="object 12"/>
            <p:cNvSpPr/>
            <p:nvPr/>
          </p:nvSpPr>
          <p:spPr>
            <a:xfrm>
              <a:off x="8513064" y="3230880"/>
              <a:ext cx="1466087" cy="4541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049000" y="1397508"/>
              <a:ext cx="1120140" cy="14980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2878835" y="5681471"/>
            <a:ext cx="1969135" cy="171450"/>
          </a:xfrm>
          <a:custGeom>
            <a:avLst/>
            <a:gdLst/>
            <a:ahLst/>
            <a:cxnLst/>
            <a:rect l="l" t="t" r="r" b="b"/>
            <a:pathLst>
              <a:path w="1969135" h="171450">
                <a:moveTo>
                  <a:pt x="984503" y="0"/>
                </a:moveTo>
                <a:lnTo>
                  <a:pt x="984503" y="85445"/>
                </a:lnTo>
                <a:lnTo>
                  <a:pt x="1969135" y="85445"/>
                </a:lnTo>
                <a:lnTo>
                  <a:pt x="1969135" y="170891"/>
                </a:lnTo>
              </a:path>
              <a:path w="1969135" h="171450">
                <a:moveTo>
                  <a:pt x="984503" y="0"/>
                </a:moveTo>
                <a:lnTo>
                  <a:pt x="984503" y="170891"/>
                </a:lnTo>
              </a:path>
              <a:path w="1969135" h="171450">
                <a:moveTo>
                  <a:pt x="984630" y="0"/>
                </a:moveTo>
                <a:lnTo>
                  <a:pt x="984630" y="85445"/>
                </a:lnTo>
                <a:lnTo>
                  <a:pt x="0" y="85445"/>
                </a:lnTo>
                <a:lnTo>
                  <a:pt x="0" y="170891"/>
                </a:lnTo>
              </a:path>
            </a:pathLst>
          </a:custGeom>
          <a:ln w="12700">
            <a:solidFill>
              <a:srgbClr val="3441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272790" y="5274564"/>
            <a:ext cx="1181100" cy="407034"/>
          </a:xfrm>
          <a:prstGeom prst="rect">
            <a:avLst/>
          </a:prstGeom>
          <a:solidFill>
            <a:srgbClr val="44536A"/>
          </a:solidFill>
          <a:ln w="12700">
            <a:solidFill>
              <a:srgbClr val="E7E6E6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270">
              <a:lnSpc>
                <a:spcPts val="1215"/>
              </a:lnSpc>
            </a:pPr>
            <a:r>
              <a:rPr dirty="0" sz="1400" spc="-10" b="1">
                <a:solidFill>
                  <a:srgbClr val="FFFFFF"/>
                </a:solidFill>
                <a:latin typeface="Carlito"/>
                <a:cs typeface="Carlito"/>
              </a:rPr>
              <a:t>AtliQ</a:t>
            </a:r>
            <a:endParaRPr sz="1400">
              <a:latin typeface="Carlito"/>
              <a:cs typeface="Carlito"/>
            </a:endParaRPr>
          </a:p>
          <a:p>
            <a:pPr algn="ctr">
              <a:lnSpc>
                <a:spcPts val="1535"/>
              </a:lnSpc>
              <a:spcBef>
                <a:spcPts val="455"/>
              </a:spcBef>
            </a:pPr>
            <a:r>
              <a:rPr dirty="0" sz="1400" spc="-10" b="1">
                <a:solidFill>
                  <a:srgbClr val="FFFFFF"/>
                </a:solidFill>
                <a:latin typeface="Carlito"/>
                <a:cs typeface="Carlito"/>
              </a:rPr>
              <a:t>HARDWARE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71927" y="5852159"/>
            <a:ext cx="801370" cy="407034"/>
          </a:xfrm>
          <a:prstGeom prst="rect">
            <a:avLst/>
          </a:prstGeom>
          <a:solidFill>
            <a:srgbClr val="44536A"/>
          </a:solidFill>
          <a:ln w="12700">
            <a:solidFill>
              <a:srgbClr val="E7E6E6"/>
            </a:solidFill>
          </a:ln>
        </p:spPr>
        <p:txBody>
          <a:bodyPr wrap="square" lIns="0" tIns="103505" rIns="0" bIns="0" rtlCol="0" vert="horz">
            <a:spAutoFit/>
          </a:bodyPr>
          <a:lstStyle/>
          <a:p>
            <a:pPr marL="132080">
              <a:lnSpc>
                <a:spcPct val="100000"/>
              </a:lnSpc>
              <a:spcBef>
                <a:spcPts val="815"/>
              </a:spcBef>
            </a:pPr>
            <a:r>
              <a:rPr dirty="0" sz="1100" b="1">
                <a:solidFill>
                  <a:srgbClr val="FFFFFF"/>
                </a:solidFill>
                <a:latin typeface="Carlito"/>
                <a:cs typeface="Carlito"/>
              </a:rPr>
              <a:t>RETAILER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56432" y="5852159"/>
            <a:ext cx="814069" cy="407034"/>
          </a:xfrm>
          <a:prstGeom prst="rect">
            <a:avLst/>
          </a:prstGeom>
          <a:solidFill>
            <a:srgbClr val="44536A"/>
          </a:solidFill>
          <a:ln w="12700">
            <a:solidFill>
              <a:srgbClr val="E7E6E6"/>
            </a:solidFill>
          </a:ln>
        </p:spPr>
        <p:txBody>
          <a:bodyPr wrap="square" lIns="0" tIns="103505" rIns="0" bIns="0" rtlCol="0" vert="horz">
            <a:spAutoFit/>
          </a:bodyPr>
          <a:lstStyle/>
          <a:p>
            <a:pPr marL="198120">
              <a:lnSpc>
                <a:spcPct val="100000"/>
              </a:lnSpc>
              <a:spcBef>
                <a:spcPts val="815"/>
              </a:spcBef>
            </a:pPr>
            <a:r>
              <a:rPr dirty="0" sz="1100" b="1">
                <a:solidFill>
                  <a:srgbClr val="FFFFFF"/>
                </a:solidFill>
                <a:latin typeface="Carlito"/>
                <a:cs typeface="Carlito"/>
              </a:rPr>
              <a:t>DIRECT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53890" y="5852159"/>
            <a:ext cx="801370" cy="407034"/>
          </a:xfrm>
          <a:prstGeom prst="rect">
            <a:avLst/>
          </a:prstGeom>
          <a:solidFill>
            <a:srgbClr val="44536A"/>
          </a:solidFill>
          <a:ln w="12700">
            <a:solidFill>
              <a:srgbClr val="E7E6E6"/>
            </a:solidFill>
          </a:ln>
        </p:spPr>
        <p:txBody>
          <a:bodyPr wrap="square" lIns="0" tIns="1035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15"/>
              </a:spcBef>
            </a:pPr>
            <a:r>
              <a:rPr dirty="0" sz="1100" spc="-5" b="1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dirty="0" sz="1100" b="1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dirty="0" sz="1100" spc="-10" b="1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dirty="0" sz="1100" b="1">
                <a:solidFill>
                  <a:srgbClr val="FFFFFF"/>
                </a:solidFill>
                <a:latin typeface="Carlito"/>
                <a:cs typeface="Carlito"/>
              </a:rPr>
              <a:t>TR</a:t>
            </a:r>
            <a:r>
              <a:rPr dirty="0" sz="1100" spc="5" b="1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dirty="0" sz="1100" b="1">
                <a:solidFill>
                  <a:srgbClr val="FFFFFF"/>
                </a:solidFill>
                <a:latin typeface="Carlito"/>
                <a:cs typeface="Carlito"/>
              </a:rPr>
              <a:t>BUT</a:t>
            </a:r>
            <a:r>
              <a:rPr dirty="0" sz="1100" spc="-5" b="1">
                <a:solidFill>
                  <a:srgbClr val="FFFFFF"/>
                </a:solidFill>
                <a:latin typeface="Carlito"/>
                <a:cs typeface="Carlito"/>
              </a:rPr>
              <a:t>OR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48914" y="4818075"/>
            <a:ext cx="12661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C</a:t>
            </a:r>
            <a:r>
              <a:rPr dirty="0" sz="1600" spc="-1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H</a:t>
            </a:r>
            <a:r>
              <a:rPr dirty="0" sz="1600" spc="-1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</a:t>
            </a:r>
            <a:r>
              <a:rPr dirty="0" sz="1600" spc="-114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N</a:t>
            </a:r>
            <a:r>
              <a:rPr dirty="0" sz="1600" spc="-1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N</a:t>
            </a:r>
            <a:r>
              <a:rPr dirty="0" sz="1600" spc="-114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E</a:t>
            </a:r>
            <a:r>
              <a:rPr dirty="0" sz="1600" spc="-1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24571" y="5672328"/>
            <a:ext cx="976630" cy="170180"/>
          </a:xfrm>
          <a:custGeom>
            <a:avLst/>
            <a:gdLst/>
            <a:ahLst/>
            <a:cxnLst/>
            <a:rect l="l" t="t" r="r" b="b"/>
            <a:pathLst>
              <a:path w="976629" h="170179">
                <a:moveTo>
                  <a:pt x="487679" y="0"/>
                </a:moveTo>
                <a:lnTo>
                  <a:pt x="487679" y="84797"/>
                </a:lnTo>
                <a:lnTo>
                  <a:pt x="976249" y="84797"/>
                </a:lnTo>
                <a:lnTo>
                  <a:pt x="976249" y="169608"/>
                </a:lnTo>
              </a:path>
              <a:path w="976629" h="170179">
                <a:moveTo>
                  <a:pt x="488569" y="0"/>
                </a:moveTo>
                <a:lnTo>
                  <a:pt x="488569" y="84797"/>
                </a:lnTo>
                <a:lnTo>
                  <a:pt x="0" y="84797"/>
                </a:lnTo>
                <a:lnTo>
                  <a:pt x="0" y="169608"/>
                </a:lnTo>
              </a:path>
            </a:pathLst>
          </a:custGeom>
          <a:ln w="12700">
            <a:solidFill>
              <a:srgbClr val="3441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513319" y="5268467"/>
            <a:ext cx="1198245" cy="403860"/>
          </a:xfrm>
          <a:prstGeom prst="rect">
            <a:avLst/>
          </a:prstGeom>
          <a:solidFill>
            <a:srgbClr val="44536A"/>
          </a:solidFill>
          <a:ln w="12700">
            <a:solidFill>
              <a:srgbClr val="E7E6E6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ts val="1210"/>
              </a:lnSpc>
            </a:pPr>
            <a:r>
              <a:rPr dirty="0" sz="1400" spc="-10" b="1">
                <a:solidFill>
                  <a:srgbClr val="FFFFFF"/>
                </a:solidFill>
                <a:latin typeface="Carlito"/>
                <a:cs typeface="Carlito"/>
              </a:rPr>
              <a:t>AtliQ</a:t>
            </a:r>
            <a:endParaRPr sz="1400">
              <a:latin typeface="Carlito"/>
              <a:cs typeface="Carlito"/>
            </a:endParaRPr>
          </a:p>
          <a:p>
            <a:pPr algn="ctr" marL="635">
              <a:lnSpc>
                <a:spcPts val="1515"/>
              </a:lnSpc>
              <a:spcBef>
                <a:spcPts val="455"/>
              </a:spcBef>
            </a:pPr>
            <a:r>
              <a:rPr dirty="0" sz="1400" spc="-10" b="1">
                <a:solidFill>
                  <a:srgbClr val="FFFFFF"/>
                </a:solidFill>
                <a:latin typeface="Carlito"/>
                <a:cs typeface="Carlito"/>
              </a:rPr>
              <a:t>HARDWARE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20711" y="5843015"/>
            <a:ext cx="807720" cy="403860"/>
          </a:xfrm>
          <a:prstGeom prst="rect">
            <a:avLst/>
          </a:prstGeom>
          <a:solidFill>
            <a:srgbClr val="44536A"/>
          </a:solidFill>
          <a:ln w="12700">
            <a:solidFill>
              <a:srgbClr val="E7E6E6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131445" marR="122555" indent="20955">
              <a:lnSpc>
                <a:spcPts val="1320"/>
              </a:lnSpc>
              <a:spcBef>
                <a:spcPts val="215"/>
              </a:spcBef>
            </a:pPr>
            <a:r>
              <a:rPr dirty="0" sz="1200" spc="-5">
                <a:solidFill>
                  <a:srgbClr val="FFFFFF"/>
                </a:solidFill>
                <a:latin typeface="Carlito"/>
                <a:cs typeface="Carlito"/>
              </a:rPr>
              <a:t>BRICK </a:t>
            </a:r>
            <a:r>
              <a:rPr dirty="0" sz="1200">
                <a:solidFill>
                  <a:srgbClr val="FFFFFF"/>
                </a:solidFill>
                <a:latin typeface="Carlito"/>
                <a:cs typeface="Carlito"/>
              </a:rPr>
              <a:t>&amp;  M</a:t>
            </a:r>
            <a:r>
              <a:rPr dirty="0" sz="1200" spc="-5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dirty="0" sz="1200" spc="-2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 sz="1200" spc="-95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dirty="0" sz="1200">
                <a:solidFill>
                  <a:srgbClr val="FFFFFF"/>
                </a:solidFill>
                <a:latin typeface="Carlito"/>
                <a:cs typeface="Carlito"/>
              </a:rPr>
              <a:t>AR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97595" y="5843015"/>
            <a:ext cx="807720" cy="403860"/>
          </a:xfrm>
          <a:prstGeom prst="rect">
            <a:avLst/>
          </a:prstGeom>
          <a:solidFill>
            <a:srgbClr val="44536A"/>
          </a:solidFill>
          <a:ln w="12700">
            <a:solidFill>
              <a:srgbClr val="E7E6E6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28575" marR="19050" indent="314960">
              <a:lnSpc>
                <a:spcPts val="1320"/>
              </a:lnSpc>
              <a:spcBef>
                <a:spcPts val="215"/>
              </a:spcBef>
            </a:pPr>
            <a:r>
              <a:rPr dirty="0" sz="1200">
                <a:solidFill>
                  <a:srgbClr val="FFFFFF"/>
                </a:solidFill>
                <a:latin typeface="Carlito"/>
                <a:cs typeface="Carlito"/>
              </a:rPr>
              <a:t>E-  </a:t>
            </a:r>
            <a:r>
              <a:rPr dirty="0" sz="1200" spc="-2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dirty="0" sz="1200" spc="-5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dirty="0" sz="1200">
                <a:solidFill>
                  <a:srgbClr val="FFFFFF"/>
                </a:solidFill>
                <a:latin typeface="Carlito"/>
                <a:cs typeface="Carlito"/>
              </a:rPr>
              <a:t>MM</a:t>
            </a:r>
            <a:r>
              <a:rPr dirty="0" sz="1200" spc="-5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dirty="0" sz="1200" spc="-15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 sz="1200" spc="-5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dirty="0" sz="120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75652" y="4830826"/>
            <a:ext cx="14344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P</a:t>
            </a:r>
            <a:r>
              <a:rPr dirty="0" sz="1600" spc="-1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L</a:t>
            </a:r>
            <a:r>
              <a:rPr dirty="0" sz="1600" spc="-110" b="1">
                <a:latin typeface="Times New Roman"/>
                <a:cs typeface="Times New Roman"/>
              </a:rPr>
              <a:t> </a:t>
            </a:r>
            <a:r>
              <a:rPr dirty="0" sz="1600" spc="80" b="1">
                <a:latin typeface="Times New Roman"/>
                <a:cs typeface="Times New Roman"/>
              </a:rPr>
              <a:t>AT</a:t>
            </a:r>
            <a:r>
              <a:rPr dirty="0" sz="1600" spc="-114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F</a:t>
            </a:r>
            <a:r>
              <a:rPr dirty="0" sz="1600" spc="-114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</a:t>
            </a:r>
            <a:r>
              <a:rPr dirty="0" sz="1600" spc="-12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R</a:t>
            </a:r>
            <a:r>
              <a:rPr dirty="0" sz="1600" spc="-114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00618" y="603250"/>
            <a:ext cx="13157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imes New Roman"/>
                <a:cs typeface="Times New Roman"/>
              </a:rPr>
              <a:t>C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U</a:t>
            </a:r>
            <a:r>
              <a:rPr dirty="0" sz="1400" spc="-7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</a:t>
            </a:r>
            <a:r>
              <a:rPr dirty="0" sz="1400" spc="-6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</a:t>
            </a:r>
            <a:r>
              <a:rPr dirty="0" sz="1400" spc="-6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M</a:t>
            </a:r>
            <a:r>
              <a:rPr dirty="0" sz="1400" spc="-7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E</a:t>
            </a:r>
            <a:r>
              <a:rPr dirty="0" sz="1400" spc="-6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828146" y="1094994"/>
            <a:ext cx="13284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imes New Roman"/>
                <a:cs typeface="Times New Roman"/>
              </a:rPr>
              <a:t>C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</a:t>
            </a:r>
            <a:r>
              <a:rPr dirty="0" sz="1400" spc="-6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N</a:t>
            </a:r>
            <a:r>
              <a:rPr dirty="0" sz="1400" spc="-7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</a:t>
            </a:r>
            <a:r>
              <a:rPr dirty="0" sz="1400" spc="-6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U</a:t>
            </a:r>
            <a:r>
              <a:rPr dirty="0" sz="1400" spc="-7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M</a:t>
            </a:r>
            <a:r>
              <a:rPr dirty="0" sz="1400" spc="-7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E</a:t>
            </a:r>
            <a:r>
              <a:rPr dirty="0" sz="1400" spc="-6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9119" y="1421891"/>
            <a:ext cx="2340864" cy="14935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064463" y="1091945"/>
            <a:ext cx="14331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 b="1">
                <a:latin typeface="Times New Roman"/>
                <a:cs typeface="Times New Roman"/>
              </a:rPr>
              <a:t>MANUFACTORY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81778" y="907161"/>
            <a:ext cx="118237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60" b="1">
                <a:latin typeface="Times New Roman"/>
                <a:cs typeface="Times New Roman"/>
              </a:rPr>
              <a:t>W</a:t>
            </a:r>
            <a:r>
              <a:rPr dirty="0" sz="1400" spc="-10" b="1">
                <a:latin typeface="Times New Roman"/>
                <a:cs typeface="Times New Roman"/>
              </a:rPr>
              <a:t>AR</a:t>
            </a:r>
            <a:r>
              <a:rPr dirty="0" sz="1400" b="1">
                <a:latin typeface="Times New Roman"/>
                <a:cs typeface="Times New Roman"/>
              </a:rPr>
              <a:t>EHO</a:t>
            </a:r>
            <a:r>
              <a:rPr dirty="0" sz="1400" spc="-10" b="1">
                <a:latin typeface="Times New Roman"/>
                <a:cs typeface="Times New Roman"/>
              </a:rPr>
              <a:t>U</a:t>
            </a:r>
            <a:r>
              <a:rPr dirty="0" sz="1400" b="1">
                <a:latin typeface="Times New Roman"/>
                <a:cs typeface="Times New Roman"/>
              </a:rPr>
              <a:t>SE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517903" y="757427"/>
            <a:ext cx="9587230" cy="3855720"/>
            <a:chOff x="1517903" y="757427"/>
            <a:chExt cx="9587230" cy="3855720"/>
          </a:xfrm>
        </p:grpSpPr>
        <p:sp>
          <p:nvSpPr>
            <p:cNvPr id="31" name="object 31"/>
            <p:cNvSpPr/>
            <p:nvPr/>
          </p:nvSpPr>
          <p:spPr>
            <a:xfrm>
              <a:off x="1517903" y="757427"/>
              <a:ext cx="8086344" cy="38557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614927" y="1495044"/>
              <a:ext cx="483870" cy="48234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762755" y="1679447"/>
              <a:ext cx="489965" cy="4899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925824" y="1543811"/>
              <a:ext cx="476250" cy="47625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438143" y="1781555"/>
              <a:ext cx="491489" cy="48996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064002" y="1390522"/>
              <a:ext cx="8041005" cy="1647189"/>
            </a:xfrm>
            <a:custGeom>
              <a:avLst/>
              <a:gdLst/>
              <a:ahLst/>
              <a:cxnLst/>
              <a:rect l="l" t="t" r="r" b="b"/>
              <a:pathLst>
                <a:path w="8041005" h="1647189">
                  <a:moveTo>
                    <a:pt x="1317117" y="868807"/>
                  </a:moveTo>
                  <a:lnTo>
                    <a:pt x="1300797" y="859282"/>
                  </a:lnTo>
                  <a:lnTo>
                    <a:pt x="1222248" y="813435"/>
                  </a:lnTo>
                  <a:lnTo>
                    <a:pt x="1216406" y="814959"/>
                  </a:lnTo>
                  <a:lnTo>
                    <a:pt x="1213739" y="819531"/>
                  </a:lnTo>
                  <a:lnTo>
                    <a:pt x="1211199" y="824103"/>
                  </a:lnTo>
                  <a:lnTo>
                    <a:pt x="1212723" y="829945"/>
                  </a:lnTo>
                  <a:lnTo>
                    <a:pt x="1217168" y="832612"/>
                  </a:lnTo>
                  <a:lnTo>
                    <a:pt x="1262875" y="859282"/>
                  </a:lnTo>
                  <a:lnTo>
                    <a:pt x="0" y="859282"/>
                  </a:lnTo>
                  <a:lnTo>
                    <a:pt x="0" y="878332"/>
                  </a:lnTo>
                  <a:lnTo>
                    <a:pt x="1262875" y="878332"/>
                  </a:lnTo>
                  <a:lnTo>
                    <a:pt x="1217168" y="905002"/>
                  </a:lnTo>
                  <a:lnTo>
                    <a:pt x="1212723" y="907669"/>
                  </a:lnTo>
                  <a:lnTo>
                    <a:pt x="1211199" y="913511"/>
                  </a:lnTo>
                  <a:lnTo>
                    <a:pt x="1213739" y="918083"/>
                  </a:lnTo>
                  <a:lnTo>
                    <a:pt x="1216406" y="922655"/>
                  </a:lnTo>
                  <a:lnTo>
                    <a:pt x="1222248" y="924179"/>
                  </a:lnTo>
                  <a:lnTo>
                    <a:pt x="1300797" y="878332"/>
                  </a:lnTo>
                  <a:lnTo>
                    <a:pt x="1317117" y="868807"/>
                  </a:lnTo>
                  <a:close/>
                </a:path>
                <a:path w="8041005" h="1647189">
                  <a:moveTo>
                    <a:pt x="5146040" y="1632585"/>
                  </a:moveTo>
                  <a:lnTo>
                    <a:pt x="5080000" y="1544828"/>
                  </a:lnTo>
                  <a:lnTo>
                    <a:pt x="5074031" y="1544066"/>
                  </a:lnTo>
                  <a:lnTo>
                    <a:pt x="5065649" y="1550416"/>
                  </a:lnTo>
                  <a:lnTo>
                    <a:pt x="5064887" y="1556385"/>
                  </a:lnTo>
                  <a:lnTo>
                    <a:pt x="5067935" y="1560576"/>
                  </a:lnTo>
                  <a:lnTo>
                    <a:pt x="5099697" y="1602765"/>
                  </a:lnTo>
                  <a:lnTo>
                    <a:pt x="3556127" y="954532"/>
                  </a:lnTo>
                  <a:lnTo>
                    <a:pt x="3548761" y="972058"/>
                  </a:lnTo>
                  <a:lnTo>
                    <a:pt x="5092420" y="1620443"/>
                  </a:lnTo>
                  <a:lnTo>
                    <a:pt x="5039995" y="1627378"/>
                  </a:lnTo>
                  <a:lnTo>
                    <a:pt x="5034661" y="1628013"/>
                  </a:lnTo>
                  <a:lnTo>
                    <a:pt x="5031105" y="1632839"/>
                  </a:lnTo>
                  <a:lnTo>
                    <a:pt x="5032375" y="1643253"/>
                  </a:lnTo>
                  <a:lnTo>
                    <a:pt x="5037201" y="1646936"/>
                  </a:lnTo>
                  <a:lnTo>
                    <a:pt x="5042408" y="1646174"/>
                  </a:lnTo>
                  <a:lnTo>
                    <a:pt x="5134407" y="1634109"/>
                  </a:lnTo>
                  <a:lnTo>
                    <a:pt x="5146040" y="1632585"/>
                  </a:lnTo>
                  <a:close/>
                </a:path>
                <a:path w="8041005" h="1647189">
                  <a:moveTo>
                    <a:pt x="5157343" y="7747"/>
                  </a:moveTo>
                  <a:lnTo>
                    <a:pt x="5153749" y="7493"/>
                  </a:lnTo>
                  <a:lnTo>
                    <a:pt x="5047869" y="0"/>
                  </a:lnTo>
                  <a:lnTo>
                    <a:pt x="5043297" y="3937"/>
                  </a:lnTo>
                  <a:lnTo>
                    <a:pt x="5042535" y="14478"/>
                  </a:lnTo>
                  <a:lnTo>
                    <a:pt x="5046472" y="19050"/>
                  </a:lnTo>
                  <a:lnTo>
                    <a:pt x="5104485" y="23101"/>
                  </a:lnTo>
                  <a:lnTo>
                    <a:pt x="3548253" y="790067"/>
                  </a:lnTo>
                  <a:lnTo>
                    <a:pt x="3556622" y="807212"/>
                  </a:lnTo>
                  <a:lnTo>
                    <a:pt x="5112893" y="40284"/>
                  </a:lnTo>
                  <a:lnTo>
                    <a:pt x="5083683" y="84328"/>
                  </a:lnTo>
                  <a:lnTo>
                    <a:pt x="5080889" y="88773"/>
                  </a:lnTo>
                  <a:lnTo>
                    <a:pt x="5082032" y="94615"/>
                  </a:lnTo>
                  <a:lnTo>
                    <a:pt x="5086477" y="97536"/>
                  </a:lnTo>
                  <a:lnTo>
                    <a:pt x="5090795" y="100457"/>
                  </a:lnTo>
                  <a:lnTo>
                    <a:pt x="5096764" y="99314"/>
                  </a:lnTo>
                  <a:lnTo>
                    <a:pt x="5099685" y="94869"/>
                  </a:lnTo>
                  <a:lnTo>
                    <a:pt x="5157343" y="7747"/>
                  </a:lnTo>
                  <a:close/>
                </a:path>
                <a:path w="8041005" h="1647189">
                  <a:moveTo>
                    <a:pt x="5325364" y="896239"/>
                  </a:moveTo>
                  <a:lnTo>
                    <a:pt x="5309019" y="886714"/>
                  </a:lnTo>
                  <a:lnTo>
                    <a:pt x="5234940" y="843534"/>
                  </a:lnTo>
                  <a:lnTo>
                    <a:pt x="5230495" y="840867"/>
                  </a:lnTo>
                  <a:lnTo>
                    <a:pt x="5224653" y="842391"/>
                  </a:lnTo>
                  <a:lnTo>
                    <a:pt x="5219319" y="851535"/>
                  </a:lnTo>
                  <a:lnTo>
                    <a:pt x="5220843" y="857377"/>
                  </a:lnTo>
                  <a:lnTo>
                    <a:pt x="5271122" y="886714"/>
                  </a:lnTo>
                  <a:lnTo>
                    <a:pt x="3552444" y="886714"/>
                  </a:lnTo>
                  <a:lnTo>
                    <a:pt x="3552444" y="905764"/>
                  </a:lnTo>
                  <a:lnTo>
                    <a:pt x="5271122" y="905764"/>
                  </a:lnTo>
                  <a:lnTo>
                    <a:pt x="5220843" y="935101"/>
                  </a:lnTo>
                  <a:lnTo>
                    <a:pt x="5219319" y="940943"/>
                  </a:lnTo>
                  <a:lnTo>
                    <a:pt x="5224653" y="950087"/>
                  </a:lnTo>
                  <a:lnTo>
                    <a:pt x="5230495" y="951611"/>
                  </a:lnTo>
                  <a:lnTo>
                    <a:pt x="5234940" y="948944"/>
                  </a:lnTo>
                  <a:lnTo>
                    <a:pt x="5309019" y="905764"/>
                  </a:lnTo>
                  <a:lnTo>
                    <a:pt x="5325364" y="896239"/>
                  </a:lnTo>
                  <a:close/>
                </a:path>
                <a:path w="8041005" h="1647189">
                  <a:moveTo>
                    <a:pt x="7912735" y="1305560"/>
                  </a:moveTo>
                  <a:lnTo>
                    <a:pt x="7846314" y="1218184"/>
                  </a:lnTo>
                  <a:lnTo>
                    <a:pt x="7840345" y="1217295"/>
                  </a:lnTo>
                  <a:lnTo>
                    <a:pt x="7831963" y="1223645"/>
                  </a:lnTo>
                  <a:lnTo>
                    <a:pt x="7831074" y="1229614"/>
                  </a:lnTo>
                  <a:lnTo>
                    <a:pt x="7866469" y="1276134"/>
                  </a:lnTo>
                  <a:lnTo>
                    <a:pt x="6777863" y="824992"/>
                  </a:lnTo>
                  <a:lnTo>
                    <a:pt x="6770497" y="842518"/>
                  </a:lnTo>
                  <a:lnTo>
                    <a:pt x="7859166" y="1293634"/>
                  </a:lnTo>
                  <a:lnTo>
                    <a:pt x="7806563" y="1300734"/>
                  </a:lnTo>
                  <a:lnTo>
                    <a:pt x="7801356" y="1301496"/>
                  </a:lnTo>
                  <a:lnTo>
                    <a:pt x="7797673" y="1306322"/>
                  </a:lnTo>
                  <a:lnTo>
                    <a:pt x="7798435" y="1311529"/>
                  </a:lnTo>
                  <a:lnTo>
                    <a:pt x="7799070" y="1316736"/>
                  </a:lnTo>
                  <a:lnTo>
                    <a:pt x="7803896" y="1320292"/>
                  </a:lnTo>
                  <a:lnTo>
                    <a:pt x="7809103" y="1319657"/>
                  </a:lnTo>
                  <a:lnTo>
                    <a:pt x="7901521" y="1307084"/>
                  </a:lnTo>
                  <a:lnTo>
                    <a:pt x="7912735" y="1305560"/>
                  </a:lnTo>
                  <a:close/>
                </a:path>
                <a:path w="8041005" h="1647189">
                  <a:moveTo>
                    <a:pt x="7920736" y="160147"/>
                  </a:moveTo>
                  <a:lnTo>
                    <a:pt x="7915694" y="159766"/>
                  </a:lnTo>
                  <a:lnTo>
                    <a:pt x="7811262" y="151892"/>
                  </a:lnTo>
                  <a:lnTo>
                    <a:pt x="7806690" y="155829"/>
                  </a:lnTo>
                  <a:lnTo>
                    <a:pt x="7805928" y="166243"/>
                  </a:lnTo>
                  <a:lnTo>
                    <a:pt x="7809865" y="170815"/>
                  </a:lnTo>
                  <a:lnTo>
                    <a:pt x="7867840" y="175234"/>
                  </a:lnTo>
                  <a:lnTo>
                    <a:pt x="6769989" y="709041"/>
                  </a:lnTo>
                  <a:lnTo>
                    <a:pt x="6778371" y="726186"/>
                  </a:lnTo>
                  <a:lnTo>
                    <a:pt x="7876299" y="192290"/>
                  </a:lnTo>
                  <a:lnTo>
                    <a:pt x="7846822" y="236347"/>
                  </a:lnTo>
                  <a:lnTo>
                    <a:pt x="7843901" y="240792"/>
                  </a:lnTo>
                  <a:lnTo>
                    <a:pt x="7845044" y="246634"/>
                  </a:lnTo>
                  <a:lnTo>
                    <a:pt x="7849362" y="249555"/>
                  </a:lnTo>
                  <a:lnTo>
                    <a:pt x="7853807" y="252476"/>
                  </a:lnTo>
                  <a:lnTo>
                    <a:pt x="7859649" y="251333"/>
                  </a:lnTo>
                  <a:lnTo>
                    <a:pt x="7862570" y="247015"/>
                  </a:lnTo>
                  <a:lnTo>
                    <a:pt x="7920736" y="160147"/>
                  </a:lnTo>
                  <a:close/>
                </a:path>
                <a:path w="8041005" h="1647189">
                  <a:moveTo>
                    <a:pt x="8040751" y="786511"/>
                  </a:moveTo>
                  <a:lnTo>
                    <a:pt x="8024431" y="776986"/>
                  </a:lnTo>
                  <a:lnTo>
                    <a:pt x="7945882" y="731139"/>
                  </a:lnTo>
                  <a:lnTo>
                    <a:pt x="7940040" y="732663"/>
                  </a:lnTo>
                  <a:lnTo>
                    <a:pt x="7937500" y="737235"/>
                  </a:lnTo>
                  <a:lnTo>
                    <a:pt x="7934833" y="741807"/>
                  </a:lnTo>
                  <a:lnTo>
                    <a:pt x="7936357" y="747649"/>
                  </a:lnTo>
                  <a:lnTo>
                    <a:pt x="7986636" y="776986"/>
                  </a:lnTo>
                  <a:lnTo>
                    <a:pt x="6774180" y="776986"/>
                  </a:lnTo>
                  <a:lnTo>
                    <a:pt x="6774180" y="796036"/>
                  </a:lnTo>
                  <a:lnTo>
                    <a:pt x="7986636" y="796036"/>
                  </a:lnTo>
                  <a:lnTo>
                    <a:pt x="7936357" y="825373"/>
                  </a:lnTo>
                  <a:lnTo>
                    <a:pt x="7934833" y="831215"/>
                  </a:lnTo>
                  <a:lnTo>
                    <a:pt x="7937500" y="835787"/>
                  </a:lnTo>
                  <a:lnTo>
                    <a:pt x="7940040" y="840359"/>
                  </a:lnTo>
                  <a:lnTo>
                    <a:pt x="7945882" y="841883"/>
                  </a:lnTo>
                  <a:lnTo>
                    <a:pt x="8024431" y="796036"/>
                  </a:lnTo>
                  <a:lnTo>
                    <a:pt x="8040751" y="786511"/>
                  </a:lnTo>
                  <a:close/>
                </a:path>
              </a:pathLst>
            </a:custGeom>
            <a:solidFill>
              <a:srgbClr val="38562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3721608" y="0"/>
            <a:ext cx="35921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2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COMPANY’S</a:t>
            </a:r>
            <a:r>
              <a:rPr dirty="0" u="heavy" sz="2400" spc="-114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MARKET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2023-03-04T17:52:20Z</dcterms:created>
  <dcterms:modified xsi:type="dcterms:W3CDTF">2023-03-04T17:52:20Z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2023-03-04T00:00:00Z</vt:filetime>
  </property>
</Properties>
</file>