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301" r:id="rId5"/>
    <p:sldId id="302" r:id="rId6"/>
    <p:sldId id="303" r:id="rId7"/>
    <p:sldId id="297" r:id="rId8"/>
    <p:sldId id="298" r:id="rId9"/>
    <p:sldId id="274" r:id="rId10"/>
    <p:sldId id="277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7" r:id="rId20"/>
    <p:sldId id="288" r:id="rId21"/>
    <p:sldId id="289" r:id="rId22"/>
    <p:sldId id="290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68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5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C5B0-69F9-4B27-A368-E8CA74026BFD}" type="datetimeFigureOut">
              <a:rPr lang="en-US" smtClean="0"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7BED-6838-4358-90E4-39E2F40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743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Etihad – Lead Capture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15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743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Configuration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85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219325"/>
            <a:ext cx="22383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7015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User Roles &amp; Permissions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311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14338"/>
            <a:ext cx="7772401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7015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New User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7828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00212"/>
            <a:ext cx="82296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7015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New Role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907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66838"/>
            <a:ext cx="8382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7015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User Role Assignment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562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95388"/>
            <a:ext cx="86868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7015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Email configuration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2819400" y="5334000"/>
            <a:ext cx="4648200" cy="838200"/>
          </a:xfrm>
          <a:prstGeom prst="wedgeRectCallout">
            <a:avLst>
              <a:gd name="adj1" fmla="val -70861"/>
              <a:gd name="adj2" fmla="val -303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Daily Summary &amp; Data Export to be sent to assigned users.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985838"/>
            <a:ext cx="7696201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7015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Product Listing </a:t>
            </a:r>
          </a:p>
        </p:txBody>
      </p:sp>
    </p:spTree>
    <p:extLst>
      <p:ext uri="{BB962C8B-B14F-4D97-AF65-F5344CB8AC3E}">
        <p14:creationId xmlns:p14="http://schemas.microsoft.com/office/powerpoint/2010/main" val="10646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24012"/>
            <a:ext cx="86868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7015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Add New Product</a:t>
            </a:r>
          </a:p>
        </p:txBody>
      </p:sp>
    </p:spTree>
    <p:extLst>
      <p:ext uri="{BB962C8B-B14F-4D97-AF65-F5344CB8AC3E}">
        <p14:creationId xmlns:p14="http://schemas.microsoft.com/office/powerpoint/2010/main" val="29805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743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Master </a:t>
            </a:r>
            <a:r>
              <a:rPr lang="en-US" sz="3600" dirty="0" err="1" smtClean="0"/>
              <a:t>Config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52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9248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8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236148" cy="46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1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807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2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392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1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86013"/>
            <a:ext cx="8001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4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891135"/>
            <a:ext cx="3166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576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439150" cy="474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30899"/>
            <a:ext cx="6762750" cy="483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4" t="35093" r="6639" b="56495"/>
          <a:stretch/>
        </p:blipFill>
        <p:spPr bwMode="auto">
          <a:xfrm>
            <a:off x="5715000" y="3000093"/>
            <a:ext cx="1654628" cy="40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225697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170152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Home</a:t>
            </a:r>
            <a:endParaRPr lang="en-US" sz="3200" b="1" u="sng" dirty="0"/>
          </a:p>
        </p:txBody>
      </p:sp>
      <p:sp>
        <p:nvSpPr>
          <p:cNvPr id="15" name="Rectangular Callout 14"/>
          <p:cNvSpPr/>
          <p:nvPr/>
        </p:nvSpPr>
        <p:spPr>
          <a:xfrm>
            <a:off x="1299151" y="6121960"/>
            <a:ext cx="2438400" cy="612648"/>
          </a:xfrm>
          <a:prstGeom prst="wedgeRectCallout">
            <a:avLst>
              <a:gd name="adj1" fmla="val 22409"/>
              <a:gd name="adj2" fmla="val -64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Should go to card application page (with the same card pre-selected in the dropdown)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71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14"/>
          <a:stretch/>
        </p:blipFill>
        <p:spPr bwMode="auto">
          <a:xfrm>
            <a:off x="304800" y="990600"/>
            <a:ext cx="1678214" cy="474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225697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17015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Learn More - Etihad Platinum Card</a:t>
            </a:r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983014" y="990601"/>
            <a:ext cx="644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Page Title: </a:t>
            </a:r>
            <a:r>
              <a:rPr lang="en-US" sz="1400" dirty="0"/>
              <a:t>ADIB Etihad </a:t>
            </a:r>
            <a:r>
              <a:rPr lang="en-US" sz="1400" dirty="0" smtClean="0"/>
              <a:t>Guest Visa Platinum Card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057400" y="13716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​​​Earn a welcome bonus of 50,000 Etihad Guest Miles – the highest of any travel card in the region! Enhance your lifestyle with ADIB's Etihad Platinum Card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048000"/>
            <a:ext cx="647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​ Welcome bonus of 50,000 Etihad Guest Miles – the highest of any travel card in the Middle East</a:t>
            </a:r>
            <a:r>
              <a:rPr lang="en-US" sz="11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​​</a:t>
            </a:r>
            <a:r>
              <a:rPr lang="en-US" sz="1100" dirty="0"/>
              <a:t>International Non-AED Transactions: Receive 3 Etihad Guest Miles for every AED 4 equivalent </a:t>
            </a:r>
            <a:r>
              <a:rPr lang="en-US" sz="1100" dirty="0" smtClean="0"/>
              <a:t>spent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Local </a:t>
            </a:r>
            <a:r>
              <a:rPr lang="en-US" sz="1100" dirty="0"/>
              <a:t>AED Transactions: Receive 2.​2 Etihad Guest Miles for every AED 4 spent for AED </a:t>
            </a:r>
            <a:r>
              <a:rPr lang="en-US" sz="1100" dirty="0" smtClean="0"/>
              <a:t>transaction*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Free </a:t>
            </a:r>
            <a:r>
              <a:rPr lang="en-US" sz="1100" dirty="0"/>
              <a:t>Companion Ticket – no​t available on any other Card in the Middle </a:t>
            </a:r>
            <a:r>
              <a:rPr lang="en-US" sz="1100" dirty="0" smtClean="0"/>
              <a:t>East!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Fast </a:t>
            </a:r>
            <a:r>
              <a:rPr lang="en-US" sz="1100" dirty="0"/>
              <a:t>track to Etihad Guest Gold </a:t>
            </a:r>
            <a:r>
              <a:rPr lang="en-US" sz="1100" dirty="0" smtClean="0"/>
              <a:t>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Free </a:t>
            </a:r>
            <a:r>
              <a:rPr lang="en-US" sz="1100" dirty="0"/>
              <a:t>VIP Airport Lounge </a:t>
            </a:r>
            <a:r>
              <a:rPr lang="en-US" sz="1100" dirty="0" smtClean="0"/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Free </a:t>
            </a:r>
            <a:r>
              <a:rPr lang="en-US" sz="1100" dirty="0"/>
              <a:t>Valet parking</a:t>
            </a:r>
            <a:r>
              <a:rPr lang="en-US" sz="1100" dirty="0" smtClean="0"/>
              <a:t>​​ at select locations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Pay your ADIB Etihad Guest Covered Card Annual fees using 60,510 Etihad Guest Miles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Platinum roadside assistance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Redeem your Etihad Guest Miles for Travel Bookings, Home Furnishing, Electronics and Gifts for family &amp; friends</a:t>
            </a:r>
            <a:r>
              <a:rPr lang="en-US" sz="1100" dirty="0" smtClean="0"/>
              <a:t>.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286000" y="5679489"/>
            <a:ext cx="6324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*Specific merchants in the following categories will receive 1 Etihad Guest </a:t>
            </a:r>
            <a:r>
              <a:rPr lang="en-US" sz="900" dirty="0" smtClean="0"/>
              <a:t>Mile per </a:t>
            </a:r>
            <a:r>
              <a:rPr lang="en-US" sz="900" dirty="0"/>
              <a:t>AED 4 for UAE transactions: Supermarkets, Government Services (e.g. Fines, Taxes, Bonds), Utilities, Education, Service/Petrol Stations, Real Estate Agents, Public Transport (e.g. Taxis, Metro, Buses), Road Tolls/</a:t>
            </a:r>
            <a:r>
              <a:rPr lang="en-US" sz="900" dirty="0" err="1"/>
              <a:t>Salik</a:t>
            </a:r>
            <a:r>
              <a:rPr lang="en-US" sz="900" dirty="0"/>
              <a:t>, Charities/Religious </a:t>
            </a:r>
            <a:r>
              <a:rPr lang="en-US" sz="900" dirty="0" err="1"/>
              <a:t>Organisation</a:t>
            </a:r>
            <a:endParaRPr lang="en-US" sz="900" dirty="0"/>
          </a:p>
        </p:txBody>
      </p:sp>
      <p:pic>
        <p:nvPicPr>
          <p:cNvPr id="2052" name="Picture 4" descr="/_catalogs/masterpage/ADIB/img/gold-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866536"/>
            <a:ext cx="1701800" cy="14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9" t="81439" r="36983" b="11932"/>
          <a:stretch/>
        </p:blipFill>
        <p:spPr bwMode="auto">
          <a:xfrm>
            <a:off x="2438400" y="5068555"/>
            <a:ext cx="1885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248400" y="5029200"/>
            <a:ext cx="2438400" cy="612648"/>
          </a:xfrm>
          <a:prstGeom prst="wedgeRectCallout">
            <a:avLst>
              <a:gd name="adj1" fmla="val -155989"/>
              <a:gd name="adj2" fmla="val 3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Should go to card application page (with the same card pre-selected in the dropdown)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6324600"/>
            <a:ext cx="3581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Terms &amp; Conditions apply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43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14"/>
          <a:stretch/>
        </p:blipFill>
        <p:spPr bwMode="auto">
          <a:xfrm>
            <a:off x="304800" y="990600"/>
            <a:ext cx="1678214" cy="474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225697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17015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Learn More - Etihad Gold Card</a:t>
            </a:r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983014" y="990601"/>
            <a:ext cx="644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Page Title: </a:t>
            </a:r>
            <a:r>
              <a:rPr lang="en-US" sz="1400" dirty="0"/>
              <a:t>ADIB Etihad </a:t>
            </a:r>
            <a:r>
              <a:rPr lang="en-US" sz="1400" dirty="0" smtClean="0"/>
              <a:t>Guest Visa Gold Card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057400" y="13716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​​​​​As a welcome bonus, you will receive 35,000 Etihad Guest Miles! Earn 2 Etihad Guest Miles for every AED 4 spent and travel anywhere with Etihad Airways.​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124200"/>
            <a:ext cx="6477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Welcome bonus of 35,000 Etihad Guest Miles – the highest of any travel card in the Middle </a:t>
            </a:r>
            <a:r>
              <a:rPr lang="en-US" sz="1100" dirty="0" smtClean="0"/>
              <a:t>East!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International </a:t>
            </a:r>
            <a:r>
              <a:rPr lang="en-US" sz="1100" dirty="0"/>
              <a:t>Non-AED Transactions: Receive 2 Etihad Guest Miles for every AED 4 equivalent </a:t>
            </a:r>
            <a:r>
              <a:rPr lang="en-US" sz="1100" dirty="0" smtClean="0"/>
              <a:t>spent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Local </a:t>
            </a:r>
            <a:r>
              <a:rPr lang="en-US" sz="1100" dirty="0"/>
              <a:t>AED Transactions: Receive 1.65 Etihad Guest Miles for every AED 4 spent for AED </a:t>
            </a:r>
            <a:r>
              <a:rPr lang="en-US" sz="1100" dirty="0" smtClean="0"/>
              <a:t>transaction*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Free </a:t>
            </a:r>
            <a:r>
              <a:rPr lang="en-US" sz="1100" dirty="0"/>
              <a:t>Comp​anion Ticket – not available on any other Card in the Middle </a:t>
            </a:r>
            <a:r>
              <a:rPr lang="en-US" sz="1100" dirty="0" smtClean="0"/>
              <a:t>East!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Fast </a:t>
            </a:r>
            <a:r>
              <a:rPr lang="en-US" sz="1100" dirty="0"/>
              <a:t>track to Etihad Guest Gold </a:t>
            </a:r>
            <a:r>
              <a:rPr lang="en-US" sz="1100" dirty="0" smtClean="0"/>
              <a:t>Tier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Free </a:t>
            </a:r>
            <a:r>
              <a:rPr lang="en-US" sz="1100" dirty="0"/>
              <a:t>VIP Airport Lounge </a:t>
            </a:r>
            <a:r>
              <a:rPr lang="en-US" sz="1100" dirty="0" smtClean="0"/>
              <a:t>Access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 </a:t>
            </a:r>
            <a:r>
              <a:rPr lang="en-US" sz="1100" dirty="0"/>
              <a:t>your ADIB Etihad Guest Covered Card Annual fees using 30,255 Etihad Guest Miles </a:t>
            </a:r>
            <a:r>
              <a:rPr lang="en-US" sz="1100" dirty="0" smtClean="0"/>
              <a:t>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Gold</a:t>
            </a:r>
            <a:r>
              <a:rPr lang="en-US" sz="1100" dirty="0"/>
              <a:t> roadside </a:t>
            </a:r>
            <a:r>
              <a:rPr lang="en-US" sz="1100" dirty="0" smtClean="0"/>
              <a:t>assistance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Redeem </a:t>
            </a:r>
            <a:r>
              <a:rPr lang="en-US" sz="1100" dirty="0"/>
              <a:t>your Etihad Guest Miles for Travel Bookings, Home Furnishing, Electronics and Gifts for family &amp; friends.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286000" y="5679489"/>
            <a:ext cx="6324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*Specific merchants in the following categories will receive </a:t>
            </a:r>
            <a:r>
              <a:rPr lang="en-US" sz="900" dirty="0" smtClean="0"/>
              <a:t>0.5  </a:t>
            </a:r>
            <a:r>
              <a:rPr lang="en-US" sz="900" dirty="0"/>
              <a:t>Etihad Guest Miles per AED 4 for UAE transactions: Supermarkets, Government Services (e.g. Fines, Taxes, Bonds), Utilities, Education, Service/Petrol Stations, Real Estate Agents, Public Transport (e.g. Taxis, Metro, Buses), Road Tolls/</a:t>
            </a:r>
            <a:r>
              <a:rPr lang="en-US" sz="900" dirty="0" err="1"/>
              <a:t>Salik</a:t>
            </a:r>
            <a:r>
              <a:rPr lang="en-US" sz="900" dirty="0"/>
              <a:t>, Charities/Religious </a:t>
            </a:r>
            <a:r>
              <a:rPr lang="en-US" sz="900" dirty="0" err="1"/>
              <a:t>Organisation</a:t>
            </a:r>
            <a:endParaRPr lang="en-US" sz="9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9" t="81439" r="36983" b="11932"/>
          <a:stretch/>
        </p:blipFill>
        <p:spPr bwMode="auto">
          <a:xfrm>
            <a:off x="2438400" y="5068555"/>
            <a:ext cx="1885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Etihad Go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1833265"/>
            <a:ext cx="2000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6248400" y="5029200"/>
            <a:ext cx="2438400" cy="612648"/>
          </a:xfrm>
          <a:prstGeom prst="wedgeRectCallout">
            <a:avLst>
              <a:gd name="adj1" fmla="val -155989"/>
              <a:gd name="adj2" fmla="val 3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Should go to card application page (with the same card pre-selected in the dropdown)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6324600"/>
            <a:ext cx="3581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Terms &amp; Conditions apply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250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14"/>
          <a:stretch/>
        </p:blipFill>
        <p:spPr bwMode="auto">
          <a:xfrm>
            <a:off x="304800" y="990600"/>
            <a:ext cx="1678214" cy="474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225697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17015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Learn More - Etihad Classic Card</a:t>
            </a:r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983014" y="990601"/>
            <a:ext cx="644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Page Title: </a:t>
            </a:r>
            <a:r>
              <a:rPr lang="en-US" sz="1400" dirty="0"/>
              <a:t>ADIB Etihad </a:t>
            </a:r>
            <a:r>
              <a:rPr lang="en-US" sz="1400" dirty="0" smtClean="0"/>
              <a:t>Guest Visa Classic Card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057400" y="13716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Receive 10,000 Etihad Miles as a welcome bonus with our Etihad Guest Classic Card! Earn up to ​1.1 Etihad Guest Miles for every AED 4 spent.​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124200"/>
            <a:ext cx="4953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Welcome bonus of 10,000 Etihad Guest Miles – the highest of any travel card in the Middle </a:t>
            </a:r>
            <a:r>
              <a:rPr lang="en-US" sz="1100" dirty="0" smtClean="0"/>
              <a:t>East!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International </a:t>
            </a:r>
            <a:r>
              <a:rPr lang="en-US" sz="1100" dirty="0"/>
              <a:t>Non​​​​-AED Transactions: Receive 1.5 Etihad Guest Miles for every AED 4 equivalent </a:t>
            </a:r>
            <a:r>
              <a:rPr lang="en-US" sz="1100" dirty="0" smtClean="0"/>
              <a:t>spent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Local </a:t>
            </a:r>
            <a:r>
              <a:rPr lang="en-US" sz="1100" dirty="0"/>
              <a:t>AED Transactions: Receive 1.1 Etihad Guest Miles for every AED 4 spent for AED </a:t>
            </a:r>
            <a:r>
              <a:rPr lang="en-US" sz="1100" dirty="0" smtClean="0"/>
              <a:t>transaction*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Free </a:t>
            </a:r>
            <a:r>
              <a:rPr lang="en-US" sz="1100" dirty="0"/>
              <a:t>ADIB Travel </a:t>
            </a:r>
            <a:r>
              <a:rPr lang="en-US" sz="1100" dirty="0" smtClean="0"/>
              <a:t>Desk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 </a:t>
            </a:r>
            <a:r>
              <a:rPr lang="en-US" sz="1100" dirty="0"/>
              <a:t>your ADIB Etihad Guest Covered Card Annual fees using 15,128 Etihad Guest </a:t>
            </a:r>
            <a:r>
              <a:rPr lang="en-US" sz="1100" dirty="0" smtClean="0"/>
              <a:t>Miles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Redeem </a:t>
            </a:r>
            <a:r>
              <a:rPr lang="en-US" sz="1100" dirty="0"/>
              <a:t>your Etihad Guest Miles for Travel Bookings, Home Furnishing, Electronics and Gifts for family &amp; friends.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5679489"/>
            <a:ext cx="6324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*Specific merchants in the following categories will receive </a:t>
            </a:r>
            <a:r>
              <a:rPr lang="en-US" sz="900" dirty="0" smtClean="0"/>
              <a:t>0.25 </a:t>
            </a:r>
            <a:r>
              <a:rPr lang="en-US" sz="900" dirty="0"/>
              <a:t>Etihad Guest Miles per AED 4 for UAE transactions: Supermarkets, Government Services (e.g. Fines, Taxes, Bonds), Utilities, Education, Service/Petrol Stations, Real Estate Agents, Public Transport (e.g. Taxis, Metro, Buses), Road Tolls/</a:t>
            </a:r>
            <a:r>
              <a:rPr lang="en-US" sz="900" dirty="0" err="1"/>
              <a:t>Salik</a:t>
            </a:r>
            <a:r>
              <a:rPr lang="en-US" sz="900" dirty="0"/>
              <a:t>, Charities/Religious </a:t>
            </a:r>
            <a:r>
              <a:rPr lang="en-US" sz="900" dirty="0" err="1"/>
              <a:t>Organisation</a:t>
            </a:r>
            <a:endParaRPr lang="en-US" sz="9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9" t="81439" r="36983" b="11932"/>
          <a:stretch/>
        </p:blipFill>
        <p:spPr bwMode="auto">
          <a:xfrm>
            <a:off x="2438400" y="5068555"/>
            <a:ext cx="1885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6248400" y="5029200"/>
            <a:ext cx="2438400" cy="612648"/>
          </a:xfrm>
          <a:prstGeom prst="wedgeRectCallout">
            <a:avLst>
              <a:gd name="adj1" fmla="val -155989"/>
              <a:gd name="adj2" fmla="val 3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Should go to card application page (with the same card pre-selected in the dropdown)</a:t>
            </a:r>
            <a:endParaRPr lang="en-US" sz="1100" dirty="0"/>
          </a:p>
        </p:txBody>
      </p:sp>
      <p:pic>
        <p:nvPicPr>
          <p:cNvPr id="6146" name="Picture 2" descr="Etihad class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1861840"/>
            <a:ext cx="2000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6324600"/>
            <a:ext cx="3581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Terms &amp; Conditions apply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103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4800" y="1057275"/>
            <a:ext cx="8441483" cy="4664652"/>
            <a:chOff x="304800" y="1057275"/>
            <a:chExt cx="8441483" cy="466465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9"/>
            <a:stretch/>
          </p:blipFill>
          <p:spPr bwMode="auto">
            <a:xfrm>
              <a:off x="304800" y="1057275"/>
              <a:ext cx="8441483" cy="466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914400" y="1752600"/>
              <a:ext cx="5943600" cy="1104900"/>
              <a:chOff x="4419600" y="1288420"/>
              <a:chExt cx="5943600" cy="11049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419600" y="1707520"/>
                <a:ext cx="2438400" cy="685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Etihad Guest Visa Platinum Card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Etihad Guest Visa Gold Card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Etihad Guest Visa Classic Card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391400" y="1288420"/>
                <a:ext cx="2971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Already an ADIB Customer? </a:t>
                </a:r>
                <a:endParaRPr lang="en-US" sz="11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67600" y="1745620"/>
                <a:ext cx="1295400" cy="30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Yes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No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33425" y="1404521"/>
              <a:ext cx="6858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Cards</a:t>
              </a:r>
              <a:endParaRPr lang="en-US" sz="1600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6172200" y="4953000"/>
            <a:ext cx="1828800" cy="838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67500" y="4772025"/>
            <a:ext cx="838200" cy="1143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17015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Application Form – ADIB Etihad Cards </a:t>
            </a:r>
          </a:p>
          <a:p>
            <a:r>
              <a:rPr lang="en-US" b="1" u="sng" dirty="0" smtClean="0"/>
              <a:t>Personal Info Screen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381000" y="77218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Apply Now</a:t>
            </a:r>
          </a:p>
          <a:p>
            <a:r>
              <a:rPr lang="en-US" sz="1400" dirty="0" smtClean="0"/>
              <a:t>Please enter the details below to begin your application :</a:t>
            </a:r>
            <a:endParaRPr lang="en-US" sz="14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37647" y="5721927"/>
            <a:ext cx="6329853" cy="96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9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286750" cy="301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535382"/>
            <a:ext cx="152400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Take Picture </a:t>
            </a:r>
          </a:p>
          <a:p>
            <a:pPr algn="ctr"/>
            <a:r>
              <a:rPr lang="en-US" sz="1100" dirty="0" smtClean="0"/>
              <a:t>&lt;Camera icon&gt; 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505200" y="2556164"/>
            <a:ext cx="152400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Take Picture </a:t>
            </a:r>
          </a:p>
          <a:p>
            <a:pPr algn="ctr"/>
            <a:r>
              <a:rPr lang="en-US" sz="1100" dirty="0" smtClean="0"/>
              <a:t>&lt;Camera icon&gt; 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6172200" y="2556164"/>
            <a:ext cx="152400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Take Picture </a:t>
            </a:r>
          </a:p>
          <a:p>
            <a:pPr algn="ctr"/>
            <a:r>
              <a:rPr lang="en-US" sz="1100" dirty="0" smtClean="0"/>
              <a:t>&lt;Camera icon&gt; </a:t>
            </a:r>
            <a:endParaRPr lang="en-US" sz="1100" dirty="0"/>
          </a:p>
        </p:txBody>
      </p:sp>
      <p:sp>
        <p:nvSpPr>
          <p:cNvPr id="3" name="Rectangular Callout 2"/>
          <p:cNvSpPr/>
          <p:nvPr/>
        </p:nvSpPr>
        <p:spPr>
          <a:xfrm>
            <a:off x="3048000" y="4648200"/>
            <a:ext cx="914400" cy="612648"/>
          </a:xfrm>
          <a:prstGeom prst="wedgeRectCallout">
            <a:avLst>
              <a:gd name="adj1" fmla="val -193750"/>
              <a:gd name="adj2" fmla="val -335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This button should open the camera on the tablet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7015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Application Form – ADIB Etihad Cards </a:t>
            </a:r>
          </a:p>
          <a:p>
            <a:r>
              <a:rPr lang="en-US" b="1" u="sng" dirty="0" smtClean="0"/>
              <a:t>Document Upload</a:t>
            </a:r>
            <a:endParaRPr lang="en-US" b="1" u="sng" dirty="0"/>
          </a:p>
        </p:txBody>
      </p:sp>
      <p:sp>
        <p:nvSpPr>
          <p:cNvPr id="10" name="Rectangular Callout 9"/>
          <p:cNvSpPr/>
          <p:nvPr/>
        </p:nvSpPr>
        <p:spPr>
          <a:xfrm>
            <a:off x="5486400" y="4954524"/>
            <a:ext cx="2895600" cy="1065276"/>
          </a:xfrm>
          <a:prstGeom prst="wedgeRectCallout">
            <a:avLst>
              <a:gd name="adj1" fmla="val -41592"/>
              <a:gd name="adj2" fmla="val -70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/>
              <a:t>Submitting should lead to a confirmation screen with the following message: </a:t>
            </a:r>
          </a:p>
          <a:p>
            <a:r>
              <a:rPr lang="en-US" sz="700" b="1" dirty="0" smtClean="0"/>
              <a:t>Congratulations</a:t>
            </a:r>
          </a:p>
          <a:p>
            <a:r>
              <a:rPr lang="en-US" sz="700" dirty="0" smtClean="0"/>
              <a:t>You have successfully completed your ADIB Etihad card application. </a:t>
            </a:r>
          </a:p>
          <a:p>
            <a:endParaRPr lang="en-US" sz="700" dirty="0"/>
          </a:p>
          <a:p>
            <a:r>
              <a:rPr lang="en-US" sz="700" dirty="0" smtClean="0"/>
              <a:t>We’ll be getting in touch with you with regards to the status of your application shortly. 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828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19263"/>
            <a:ext cx="8534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7015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Export Sample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586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716</Words>
  <Application>Microsoft Office PowerPoint</Application>
  <PresentationFormat>On-screen Show (4:3)</PresentationFormat>
  <Paragraphs>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shanitha navin</dc:creator>
  <cp:lastModifiedBy>Osama Muhammad Mujib-Uz-Zafar</cp:lastModifiedBy>
  <cp:revision>22</cp:revision>
  <dcterms:created xsi:type="dcterms:W3CDTF">2015-10-13T15:01:33Z</dcterms:created>
  <dcterms:modified xsi:type="dcterms:W3CDTF">2015-10-14T07:51:52Z</dcterms:modified>
</cp:coreProperties>
</file>