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56" r:id="rId5"/>
    <p:sldId id="293" r:id="rId6"/>
    <p:sldId id="271" r:id="rId7"/>
    <p:sldId id="283" r:id="rId8"/>
    <p:sldId id="284" r:id="rId9"/>
    <p:sldId id="286" r:id="rId10"/>
    <p:sldId id="279" r:id="rId11"/>
    <p:sldId id="288" r:id="rId12"/>
    <p:sldId id="287" r:id="rId13"/>
    <p:sldId id="281" r:id="rId14"/>
    <p:sldId id="289" r:id="rId15"/>
    <p:sldId id="280" r:id="rId16"/>
    <p:sldId id="257" r:id="rId17"/>
    <p:sldId id="275" r:id="rId18"/>
    <p:sldId id="276" r:id="rId19"/>
    <p:sldId id="290" r:id="rId20"/>
    <p:sldId id="291" r:id="rId21"/>
    <p:sldId id="294" r:id="rId22"/>
    <p:sldId id="295"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3"/>
          </p14:sldIdLst>
        </p14:section>
        <p14:section name="Design, Morph, Annotate, Work Together, Tell Me" id="{B9B51309-D148-4332-87C2-07BE32FBCA3B}">
          <p14:sldIdLst>
            <p14:sldId id="271"/>
            <p14:sldId id="283"/>
            <p14:sldId id="284"/>
            <p14:sldId id="286"/>
            <p14:sldId id="279"/>
            <p14:sldId id="288"/>
            <p14:sldId id="287"/>
            <p14:sldId id="281"/>
            <p14:sldId id="289"/>
            <p14:sldId id="280"/>
            <p14:sldId id="257"/>
            <p14:sldId id="275"/>
            <p14:sldId id="276"/>
            <p14:sldId id="290"/>
            <p14:sldId id="291"/>
            <p14:sldId id="294"/>
            <p14:sldId id="295"/>
            <p14:sldId id="29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5" d="100"/>
          <a:sy n="85" d="100"/>
        </p:scale>
        <p:origin x="59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2/10/2023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2/10/2023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javatpoint.com/array-in-jav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java/java_nonaccess_modifiers.htm" TargetMode="External"/><Relationship Id="rId2" Type="http://schemas.openxmlformats.org/officeDocument/2006/relationships/hyperlink" Target="https://www.tutorialspoint.com/java/java_access_modifiers.ht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youtu.be/UmnCZ7-9yDY" TargetMode="External"/><Relationship Id="rId3" Type="http://schemas.openxmlformats.org/officeDocument/2006/relationships/hyperlink" Target="https://www.javatpoint.com/java-tutorial" TargetMode="External"/><Relationship Id="rId7" Type="http://schemas.openxmlformats.org/officeDocument/2006/relationships/hyperlink" Target="https://youtu.be/BGTx91t8q50" TargetMode="External"/><Relationship Id="rId2" Type="http://schemas.openxmlformats.org/officeDocument/2006/relationships/hyperlink" Target="https://www.w3schools.com/java/default.asp" TargetMode="External"/><Relationship Id="rId1" Type="http://schemas.openxmlformats.org/officeDocument/2006/relationships/slideLayout" Target="../slideLayouts/slideLayout2.xml"/><Relationship Id="rId6" Type="http://schemas.openxmlformats.org/officeDocument/2006/relationships/hyperlink" Target="https://docs.oracle.com/javase/tutorial/" TargetMode="External"/><Relationship Id="rId5" Type="http://schemas.openxmlformats.org/officeDocument/2006/relationships/hyperlink" Target="https://www.guru99.com/java-platform.html" TargetMode="External"/><Relationship Id="rId10" Type="http://schemas.openxmlformats.org/officeDocument/2006/relationships/image" Target="../media/image1.png"/><Relationship Id="rId4" Type="http://schemas.openxmlformats.org/officeDocument/2006/relationships/hyperlink" Target="https://www.tutorialspoint.com/java/index.htm" TargetMode="External"/><Relationship Id="rId9" Type="http://schemas.openxmlformats.org/officeDocument/2006/relationships/hyperlink" Target="https://youtu.be/j9VNCI9Xo8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javatpoint.com/features-of-java#Robust" TargetMode="External"/><Relationship Id="rId13" Type="http://schemas.openxmlformats.org/officeDocument/2006/relationships/hyperlink" Target="https://www.javatpoint.com/features-of-java#Distributed" TargetMode="External"/><Relationship Id="rId3" Type="http://schemas.openxmlformats.org/officeDocument/2006/relationships/hyperlink" Target="https://www.javatpoint.com/features-of-java#Simple" TargetMode="External"/><Relationship Id="rId7" Type="http://schemas.openxmlformats.org/officeDocument/2006/relationships/hyperlink" Target="https://www.javatpoint.com/features-of-java#Secured" TargetMode="External"/><Relationship Id="rId12" Type="http://schemas.openxmlformats.org/officeDocument/2006/relationships/hyperlink" Target="https://www.javatpoint.com/features-of-java#Multithreaded"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features-of-java#Platform-independent" TargetMode="External"/><Relationship Id="rId11" Type="http://schemas.openxmlformats.org/officeDocument/2006/relationships/hyperlink" Target="https://www.javatpoint.com/features-of-java#High-Performance" TargetMode="External"/><Relationship Id="rId5" Type="http://schemas.openxmlformats.org/officeDocument/2006/relationships/hyperlink" Target="https://www.javatpoint.com/features-of-java#Portable" TargetMode="External"/><Relationship Id="rId15" Type="http://schemas.openxmlformats.org/officeDocument/2006/relationships/image" Target="../media/image1.png"/><Relationship Id="rId10" Type="http://schemas.openxmlformats.org/officeDocument/2006/relationships/hyperlink" Target="https://www.javatpoint.com/features-of-java#Interpreted" TargetMode="External"/><Relationship Id="rId4" Type="http://schemas.openxmlformats.org/officeDocument/2006/relationships/hyperlink" Target="https://www.javatpoint.com/features-of-java#Object-Oriented" TargetMode="External"/><Relationship Id="rId9" Type="http://schemas.openxmlformats.org/officeDocument/2006/relationships/hyperlink" Target="https://www.javatpoint.com/features-of-java#Architecture-neutral" TargetMode="External"/><Relationship Id="rId14" Type="http://schemas.openxmlformats.org/officeDocument/2006/relationships/hyperlink" Target="https://www.javatpoint.com/features-of-java#Dynami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5kIt83ldk8"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youtu.be/SQykK40fFd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              </a:t>
            </a:r>
            <a:br>
              <a:rPr lang="en-US" sz="4800" dirty="0">
                <a:solidFill>
                  <a:schemeClr val="bg1"/>
                </a:solidFill>
              </a:rPr>
            </a:br>
            <a:br>
              <a:rPr lang="en-US" sz="4800" dirty="0">
                <a:solidFill>
                  <a:schemeClr val="bg1"/>
                </a:solidFill>
              </a:rPr>
            </a:br>
            <a:r>
              <a:rPr lang="en-US" sz="4800" dirty="0">
                <a:solidFill>
                  <a:schemeClr val="bg1"/>
                </a:solidFill>
              </a:rPr>
              <a:t>                BASICS OF JAVA</a:t>
            </a:r>
          </a:p>
        </p:txBody>
      </p:sp>
      <p:pic>
        <p:nvPicPr>
          <p:cNvPr id="6" name="Picture 5">
            <a:extLst>
              <a:ext uri="{FF2B5EF4-FFF2-40B4-BE49-F238E27FC236}">
                <a16:creationId xmlns:a16="http://schemas.microsoft.com/office/drawing/2014/main" id="{6194BF67-8619-4AF5-AF89-89AA6B165F93}"/>
              </a:ext>
            </a:extLst>
          </p:cNvPr>
          <p:cNvPicPr>
            <a:picLocks noChangeAspect="1"/>
          </p:cNvPicPr>
          <p:nvPr/>
        </p:nvPicPr>
        <p:blipFill>
          <a:blip r:embed="rId3"/>
          <a:stretch>
            <a:fillRect/>
          </a:stretch>
        </p:blipFill>
        <p:spPr>
          <a:xfrm>
            <a:off x="9171539" y="5618210"/>
            <a:ext cx="2408129" cy="472481"/>
          </a:xfrm>
          <a:prstGeom prst="rect">
            <a:avLst/>
          </a:prstGeom>
        </p:spPr>
      </p:pic>
      <p:sp>
        <p:nvSpPr>
          <p:cNvPr id="7" name="Rectangle 6">
            <a:extLst>
              <a:ext uri="{FF2B5EF4-FFF2-40B4-BE49-F238E27FC236}">
                <a16:creationId xmlns:a16="http://schemas.microsoft.com/office/drawing/2014/main" id="{900F6E30-2519-4945-B97A-3B7A4805ED8F}"/>
              </a:ext>
            </a:extLst>
          </p:cNvPr>
          <p:cNvSpPr/>
          <p:nvPr/>
        </p:nvSpPr>
        <p:spPr>
          <a:xfrm>
            <a:off x="6989354" y="3836004"/>
            <a:ext cx="3947587" cy="461665"/>
          </a:xfrm>
          <a:prstGeom prst="rect">
            <a:avLst/>
          </a:prstGeom>
        </p:spPr>
        <p:txBody>
          <a:bodyPr wrap="square">
            <a:spAutoFit/>
          </a:bodyPr>
          <a:lstStyle/>
          <a:p>
            <a:r>
              <a:rPr lang="en-IN" sz="2400" dirty="0"/>
              <a:t>--Nakul J. Khelkar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21207" y="430127"/>
            <a:ext cx="6877119" cy="640080"/>
          </a:xfrm>
        </p:spPr>
        <p:txBody>
          <a:bodyPr/>
          <a:lstStyle/>
          <a:p>
            <a:r>
              <a:rPr lang="en-US" dirty="0">
                <a:latin typeface="Segoe UI Light" panose="020B0502040204020203" pitchFamily="34" charset="0"/>
                <a:cs typeface="Segoe UI Light" panose="020B0502040204020203" pitchFamily="34" charset="0"/>
              </a:rPr>
              <a:t>OBJECT AND CLASSES IN JAVA</a:t>
            </a:r>
          </a:p>
        </p:txBody>
      </p:sp>
      <p:sp>
        <p:nvSpPr>
          <p:cNvPr id="6" name="Rectangle 5">
            <a:extLst>
              <a:ext uri="{FF2B5EF4-FFF2-40B4-BE49-F238E27FC236}">
                <a16:creationId xmlns:a16="http://schemas.microsoft.com/office/drawing/2014/main" id="{39B366F1-352F-4913-A82E-1E2B0E7F358D}"/>
              </a:ext>
            </a:extLst>
          </p:cNvPr>
          <p:cNvSpPr/>
          <p:nvPr/>
        </p:nvSpPr>
        <p:spPr>
          <a:xfrm>
            <a:off x="332949" y="1489065"/>
            <a:ext cx="11276346" cy="2031325"/>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Nunito"/>
              </a:rPr>
              <a:t> Object</a:t>
            </a:r>
            <a:r>
              <a:rPr lang="en-US" dirty="0">
                <a:solidFill>
                  <a:srgbClr val="000000"/>
                </a:solidFill>
                <a:latin typeface="Nunito"/>
              </a:rPr>
              <a:t> − Objects have states and behaviors. Example: A dog has states - color, name, breed as well as behaviors – wagging the tail, barking, eating. An object is an instance of a class.</a:t>
            </a:r>
          </a:p>
          <a:p>
            <a:pPr algn="just">
              <a:buFont typeface="Arial" panose="020B0604020202020204" pitchFamily="34" charset="0"/>
              <a:buChar char="•"/>
            </a:pPr>
            <a:endParaRPr lang="en-US" dirty="0">
              <a:solidFill>
                <a:srgbClr val="000000"/>
              </a:solidFill>
              <a:latin typeface="Nunito"/>
            </a:endParaRPr>
          </a:p>
          <a:p>
            <a:pPr algn="just">
              <a:buFont typeface="Arial" panose="020B0604020202020204" pitchFamily="34" charset="0"/>
              <a:buChar char="•"/>
            </a:pPr>
            <a:endParaRPr lang="en-US" dirty="0">
              <a:solidFill>
                <a:srgbClr val="000000"/>
              </a:solidFill>
              <a:latin typeface="Nunito"/>
            </a:endParaRPr>
          </a:p>
          <a:p>
            <a:pPr algn="just"/>
            <a:endParaRPr lang="en-US" dirty="0">
              <a:solidFill>
                <a:srgbClr val="000000"/>
              </a:solidFill>
              <a:latin typeface="Nunito"/>
            </a:endParaRPr>
          </a:p>
          <a:p>
            <a:pPr algn="just">
              <a:buFont typeface="Arial" panose="020B0604020202020204" pitchFamily="34" charset="0"/>
              <a:buChar char="•"/>
            </a:pPr>
            <a:r>
              <a:rPr lang="en-US" b="1" dirty="0">
                <a:solidFill>
                  <a:srgbClr val="000000"/>
                </a:solidFill>
                <a:latin typeface="Nunito"/>
              </a:rPr>
              <a:t> Class</a:t>
            </a:r>
            <a:r>
              <a:rPr lang="en-US" dirty="0">
                <a:solidFill>
                  <a:srgbClr val="000000"/>
                </a:solidFill>
                <a:latin typeface="Nunito"/>
              </a:rPr>
              <a:t> − A class can be defined as a template/blueprint that describes the behavior/state that the object of its type support.</a:t>
            </a:r>
            <a:endParaRPr lang="en-US" b="0" i="0" dirty="0">
              <a:solidFill>
                <a:srgbClr val="000000"/>
              </a:solidFill>
              <a:effectLst/>
              <a:latin typeface="Nunito"/>
            </a:endParaRPr>
          </a:p>
        </p:txBody>
      </p:sp>
      <p:sp>
        <p:nvSpPr>
          <p:cNvPr id="8" name="Rectangle 2">
            <a:extLst>
              <a:ext uri="{FF2B5EF4-FFF2-40B4-BE49-F238E27FC236}">
                <a16:creationId xmlns:a16="http://schemas.microsoft.com/office/drawing/2014/main" id="{0AB4384D-6C92-496F-BA8B-EF0B53792D4B}"/>
              </a:ext>
            </a:extLst>
          </p:cNvPr>
          <p:cNvSpPr>
            <a:spLocks noChangeArrowheads="1"/>
          </p:cNvSpPr>
          <p:nvPr/>
        </p:nvSpPr>
        <p:spPr bwMode="auto">
          <a:xfrm>
            <a:off x="2484478" y="3520390"/>
            <a:ext cx="7591852" cy="25364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Main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x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5</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  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main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args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Main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Main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D4A68"/>
                </a:solidFill>
                <a:effectLst/>
                <a:latin typeface="Consolas" panose="020B0609020204030204" pitchFamily="49" charset="0"/>
              </a:rPr>
              <a:t>  System</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out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x</a:t>
            </a:r>
            <a:r>
              <a:rPr kumimoji="0" lang="en-US" altLang="en-US" b="0" i="0" u="none" strike="noStrike" cap="none" normalizeH="0" baseline="0" dirty="0">
                <a:ln>
                  <a:noFill/>
                </a:ln>
                <a:solidFill>
                  <a:srgbClr val="999999"/>
                </a:solidFill>
                <a:effectLst/>
                <a:latin typeface="Consolas" panose="020B0609020204030204" pitchFamily="49" charset="0"/>
              </a:rPr>
              <a:t>);</a:t>
            </a:r>
            <a:endParaRPr lang="en-US" altLang="en-US"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A71455E-B271-468A-A86C-7C73330747E2}"/>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392-74CA-4BE2-817B-06E3A9912BC2}"/>
              </a:ext>
            </a:extLst>
          </p:cNvPr>
          <p:cNvSpPr>
            <a:spLocks noGrp="1"/>
          </p:cNvSpPr>
          <p:nvPr>
            <p:ph type="title"/>
          </p:nvPr>
        </p:nvSpPr>
        <p:spPr/>
        <p:txBody>
          <a:bodyPr/>
          <a:lstStyle/>
          <a:p>
            <a:r>
              <a:rPr lang="en-IN" dirty="0"/>
              <a:t>Constructors</a:t>
            </a:r>
          </a:p>
        </p:txBody>
      </p:sp>
      <p:sp>
        <p:nvSpPr>
          <p:cNvPr id="6" name="Rectangle 5">
            <a:extLst>
              <a:ext uri="{FF2B5EF4-FFF2-40B4-BE49-F238E27FC236}">
                <a16:creationId xmlns:a16="http://schemas.microsoft.com/office/drawing/2014/main" id="{B5372605-51C4-41A6-B212-8485F988F88A}"/>
              </a:ext>
            </a:extLst>
          </p:cNvPr>
          <p:cNvSpPr/>
          <p:nvPr/>
        </p:nvSpPr>
        <p:spPr>
          <a:xfrm>
            <a:off x="421341" y="1859340"/>
            <a:ext cx="11412071" cy="4524315"/>
          </a:xfrm>
          <a:prstGeom prst="rect">
            <a:avLst/>
          </a:prstGeom>
        </p:spPr>
        <p:txBody>
          <a:bodyPr wrap="square">
            <a:spAutoFit/>
          </a:bodyPr>
          <a:lstStyle/>
          <a:p>
            <a:pPr algn="just"/>
            <a:r>
              <a:rPr lang="en-US" dirty="0">
                <a:solidFill>
                  <a:srgbClr val="000000"/>
                </a:solidFill>
                <a:latin typeface="Nunito"/>
              </a:rPr>
              <a:t>A constructor initializes an object when it is created. It has the same name as its class and is syntactically similar to a method. However, constructors have no explicit return type.</a:t>
            </a:r>
          </a:p>
          <a:p>
            <a:pPr algn="just"/>
            <a:endParaRPr lang="en-US" dirty="0">
              <a:solidFill>
                <a:srgbClr val="000000"/>
              </a:solidFill>
              <a:latin typeface="Nunito"/>
            </a:endParaRPr>
          </a:p>
          <a:p>
            <a:pPr algn="just"/>
            <a:r>
              <a:rPr lang="en-US" dirty="0">
                <a:solidFill>
                  <a:srgbClr val="000000"/>
                </a:solidFill>
                <a:latin typeface="Nunito"/>
              </a:rPr>
              <a:t>Typically, you will use a constructor to give initial values to the instance variables defined by the class, or to perform any other start-up procedures required to create a fully formed object.</a:t>
            </a:r>
          </a:p>
          <a:p>
            <a:pPr algn="just"/>
            <a:endParaRPr lang="en-US" dirty="0">
              <a:solidFill>
                <a:srgbClr val="000000"/>
              </a:solidFill>
              <a:latin typeface="Nunito"/>
            </a:endParaRPr>
          </a:p>
          <a:p>
            <a:pPr algn="just"/>
            <a:r>
              <a:rPr lang="en-US" dirty="0">
                <a:solidFill>
                  <a:srgbClr val="000000"/>
                </a:solidFill>
                <a:latin typeface="Nunito"/>
              </a:rPr>
              <a:t>All classes have constructors, whether you define one or not, because Java automatically provides a default constructor that initializes all member variables to zero. However, once you define your own constructor, the default constructor is no longer used.</a:t>
            </a:r>
          </a:p>
          <a:p>
            <a:pPr algn="just"/>
            <a:endParaRPr lang="en-US" b="0" i="0" dirty="0">
              <a:solidFill>
                <a:srgbClr val="000000"/>
              </a:solidFill>
              <a:effectLst/>
              <a:latin typeface="Nunito"/>
            </a:endParaRPr>
          </a:p>
          <a:p>
            <a:pPr algn="just"/>
            <a:r>
              <a:rPr lang="en-US" dirty="0">
                <a:solidFill>
                  <a:srgbClr val="000000"/>
                </a:solidFill>
                <a:latin typeface="Nunito"/>
              </a:rPr>
              <a:t>Syntax:                                 </a:t>
            </a:r>
          </a:p>
          <a:p>
            <a:pPr algn="just"/>
            <a:r>
              <a:rPr lang="en-US" dirty="0">
                <a:solidFill>
                  <a:srgbClr val="000000"/>
                </a:solidFill>
                <a:latin typeface="Nunito"/>
              </a:rPr>
              <a:t>                                                        class </a:t>
            </a:r>
            <a:r>
              <a:rPr lang="en-US" dirty="0" err="1">
                <a:solidFill>
                  <a:srgbClr val="000000"/>
                </a:solidFill>
                <a:latin typeface="Nunito"/>
              </a:rPr>
              <a:t>ClassName</a:t>
            </a:r>
            <a:r>
              <a:rPr lang="en-US" dirty="0">
                <a:solidFill>
                  <a:srgbClr val="000000"/>
                </a:solidFill>
                <a:latin typeface="Nunito"/>
              </a:rPr>
              <a:t> {</a:t>
            </a:r>
          </a:p>
          <a:p>
            <a:pPr algn="just"/>
            <a:r>
              <a:rPr lang="en-US" dirty="0">
                <a:solidFill>
                  <a:srgbClr val="000000"/>
                </a:solidFill>
                <a:latin typeface="Nunito"/>
              </a:rPr>
              <a:t>                                                               </a:t>
            </a:r>
            <a:r>
              <a:rPr lang="en-US" dirty="0" err="1">
                <a:solidFill>
                  <a:srgbClr val="000000"/>
                </a:solidFill>
                <a:latin typeface="Nunito"/>
              </a:rPr>
              <a:t>ClassName</a:t>
            </a:r>
            <a:r>
              <a:rPr lang="en-US" dirty="0">
                <a:solidFill>
                  <a:srgbClr val="000000"/>
                </a:solidFill>
                <a:latin typeface="Nunito"/>
              </a:rPr>
              <a:t>( ) {</a:t>
            </a:r>
          </a:p>
          <a:p>
            <a:pPr algn="just"/>
            <a:r>
              <a:rPr lang="en-US" dirty="0">
                <a:solidFill>
                  <a:srgbClr val="000000"/>
                </a:solidFill>
                <a:latin typeface="Nunito"/>
              </a:rPr>
              <a:t>                                                                              }</a:t>
            </a:r>
          </a:p>
          <a:p>
            <a:pPr algn="just"/>
            <a:r>
              <a:rPr lang="en-US" dirty="0">
                <a:solidFill>
                  <a:srgbClr val="000000"/>
                </a:solidFill>
                <a:latin typeface="Nunito"/>
              </a:rPr>
              <a:t>                                                                              }</a:t>
            </a:r>
          </a:p>
          <a:p>
            <a:pPr algn="just"/>
            <a:endParaRPr lang="en-US" b="0" i="0" dirty="0">
              <a:solidFill>
                <a:srgbClr val="000000"/>
              </a:solidFill>
              <a:effectLst/>
              <a:latin typeface="Nunito"/>
            </a:endParaRPr>
          </a:p>
        </p:txBody>
      </p:sp>
      <p:pic>
        <p:nvPicPr>
          <p:cNvPr id="10" name="Picture 9">
            <a:extLst>
              <a:ext uri="{FF2B5EF4-FFF2-40B4-BE49-F238E27FC236}">
                <a16:creationId xmlns:a16="http://schemas.microsoft.com/office/drawing/2014/main" id="{5098A4EE-21EE-4977-8E49-B85AEB865F35}"/>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284465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30127"/>
            <a:ext cx="6877119" cy="640080"/>
          </a:xfrm>
        </p:spPr>
        <p:txBody>
          <a:bodyPr/>
          <a:lstStyle/>
          <a:p>
            <a:r>
              <a:rPr lang="en-US" dirty="0">
                <a:latin typeface="Segoe UI Light" panose="020B0502040204020203" pitchFamily="34" charset="0"/>
                <a:cs typeface="Segoe UI Light" panose="020B0502040204020203" pitchFamily="34" charset="0"/>
              </a:rPr>
              <a:t>BASIC DATATYPES</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sp>
        <p:nvSpPr>
          <p:cNvPr id="4" name="Rectangle 3">
            <a:extLst>
              <a:ext uri="{FF2B5EF4-FFF2-40B4-BE49-F238E27FC236}">
                <a16:creationId xmlns:a16="http://schemas.microsoft.com/office/drawing/2014/main" id="{1F4A8FFD-4BC0-422D-B076-BB5E646937E9}"/>
              </a:ext>
            </a:extLst>
          </p:cNvPr>
          <p:cNvSpPr/>
          <p:nvPr/>
        </p:nvSpPr>
        <p:spPr>
          <a:xfrm>
            <a:off x="234337" y="1894278"/>
            <a:ext cx="11509428" cy="4524315"/>
          </a:xfrm>
          <a:prstGeom prst="rect">
            <a:avLst/>
          </a:prstGeom>
        </p:spPr>
        <p:txBody>
          <a:bodyPr wrap="square">
            <a:spAutoFit/>
          </a:bodyPr>
          <a:lstStyle/>
          <a:p>
            <a:pPr algn="just"/>
            <a:r>
              <a:rPr lang="en-US" dirty="0">
                <a:solidFill>
                  <a:srgbClr val="000000"/>
                </a:solidFill>
                <a:latin typeface="Nunito"/>
              </a:rPr>
              <a:t>Variables are nothing but reserved memory locations to store values. This means that when you create a variable you reserve some space in the memory.</a:t>
            </a:r>
          </a:p>
          <a:p>
            <a:pPr algn="just"/>
            <a:endParaRPr lang="en-US" dirty="0">
              <a:solidFill>
                <a:srgbClr val="000000"/>
              </a:solidFill>
              <a:latin typeface="Nunito"/>
            </a:endParaRPr>
          </a:p>
          <a:p>
            <a:pPr algn="just"/>
            <a:endParaRPr lang="en-US" dirty="0">
              <a:solidFill>
                <a:srgbClr val="000000"/>
              </a:solidFill>
              <a:latin typeface="Nunito"/>
            </a:endParaRPr>
          </a:p>
          <a:p>
            <a:pPr algn="just"/>
            <a:r>
              <a:rPr lang="en-US" dirty="0">
                <a:solidFill>
                  <a:srgbClr val="000000"/>
                </a:solidFill>
                <a:latin typeface="Nunito"/>
              </a:rPr>
              <a:t>Based on the data type of a variable, the operating system allocates memory and decides what can be stored in the reserved memory. Therefore, by assigning different data types to variables, you can store integers, decimals, or characters in these variables.</a:t>
            </a:r>
          </a:p>
          <a:p>
            <a:pPr algn="just"/>
            <a:endParaRPr lang="en-US" dirty="0">
              <a:solidFill>
                <a:srgbClr val="000000"/>
              </a:solidFill>
              <a:latin typeface="Nunito"/>
            </a:endParaRPr>
          </a:p>
          <a:p>
            <a:pPr algn="just"/>
            <a:endParaRPr lang="en-US" dirty="0">
              <a:solidFill>
                <a:srgbClr val="000000"/>
              </a:solidFill>
              <a:latin typeface="Nunito"/>
            </a:endParaRPr>
          </a:p>
          <a:p>
            <a:pPr algn="just"/>
            <a:r>
              <a:rPr lang="en-US" dirty="0">
                <a:solidFill>
                  <a:srgbClr val="000000"/>
                </a:solidFill>
                <a:latin typeface="Nunito"/>
              </a:rPr>
              <a:t>There are two data types available in Java −</a:t>
            </a:r>
          </a:p>
          <a:p>
            <a:pPr algn="just"/>
            <a:endParaRPr lang="en-US" dirty="0">
              <a:solidFill>
                <a:srgbClr val="000000"/>
              </a:solidFill>
              <a:latin typeface="Nunito"/>
            </a:endParaRPr>
          </a:p>
          <a:p>
            <a:pPr>
              <a:buFont typeface="Arial" panose="020B0604020202020204" pitchFamily="34" charset="0"/>
              <a:buChar char="•"/>
            </a:pPr>
            <a:r>
              <a:rPr lang="en-US" dirty="0">
                <a:solidFill>
                  <a:srgbClr val="000000"/>
                </a:solidFill>
                <a:latin typeface="Nunito"/>
              </a:rPr>
              <a:t>Primitive Data Types</a:t>
            </a:r>
          </a:p>
          <a:p>
            <a:pPr>
              <a:buFont typeface="Arial" panose="020B0604020202020204" pitchFamily="34" charset="0"/>
              <a:buChar char="•"/>
            </a:pPr>
            <a:r>
              <a:rPr lang="en-US" dirty="0">
                <a:solidFill>
                  <a:srgbClr val="000000"/>
                </a:solidFill>
                <a:latin typeface="Nunito"/>
              </a:rPr>
              <a:t>Reference/Object Data Types</a:t>
            </a:r>
          </a:p>
          <a:p>
            <a:pPr>
              <a:buFont typeface="Arial" panose="020B0604020202020204" pitchFamily="34" charset="0"/>
              <a:buChar char="•"/>
            </a:pPr>
            <a:endParaRPr lang="en-US" b="0" i="0" dirty="0">
              <a:solidFill>
                <a:srgbClr val="000000"/>
              </a:solidFill>
              <a:effectLst/>
              <a:latin typeface="Nunito"/>
            </a:endParaRPr>
          </a:p>
          <a:p>
            <a:pPr>
              <a:buFont typeface="Arial" panose="020B0604020202020204" pitchFamily="34" charset="0"/>
              <a:buChar char="•"/>
            </a:pPr>
            <a:r>
              <a:rPr lang="en-IN" sz="1600" b="1" dirty="0"/>
              <a:t>Non-primitive data types </a:t>
            </a:r>
            <a:r>
              <a:rPr lang="en-IN" b="1" dirty="0"/>
              <a:t>:</a:t>
            </a:r>
            <a:r>
              <a:rPr lang="en-IN" dirty="0"/>
              <a:t> The non-primitive data types include </a:t>
            </a:r>
            <a:r>
              <a:rPr lang="en-IN" dirty="0">
                <a:hlinkClick r:id="rId2"/>
              </a:rPr>
              <a:t>Classes</a:t>
            </a:r>
            <a:r>
              <a:rPr lang="en-IN" dirty="0"/>
              <a:t>, </a:t>
            </a:r>
            <a:r>
              <a:rPr lang="en-IN" dirty="0">
                <a:hlinkClick r:id="rId3"/>
              </a:rPr>
              <a:t>Interfaces</a:t>
            </a:r>
            <a:r>
              <a:rPr lang="en-IN" dirty="0"/>
              <a:t>, and </a:t>
            </a:r>
            <a:r>
              <a:rPr lang="en-IN" dirty="0">
                <a:hlinkClick r:id="rId4"/>
              </a:rPr>
              <a:t>Arrays</a:t>
            </a:r>
            <a:r>
              <a:rPr lang="en-IN" dirty="0"/>
              <a:t>.</a:t>
            </a:r>
          </a:p>
          <a:p>
            <a:pPr>
              <a:buFont typeface="Arial" panose="020B0604020202020204" pitchFamily="34" charset="0"/>
              <a:buChar char="•"/>
            </a:pPr>
            <a:endParaRPr lang="en-US" b="0" i="0" dirty="0">
              <a:solidFill>
                <a:srgbClr val="000000"/>
              </a:solidFill>
              <a:effectLst/>
              <a:latin typeface="Nunito"/>
            </a:endParaRPr>
          </a:p>
        </p:txBody>
      </p:sp>
      <p:pic>
        <p:nvPicPr>
          <p:cNvPr id="31" name="Picture 30">
            <a:extLst>
              <a:ext uri="{FF2B5EF4-FFF2-40B4-BE49-F238E27FC236}">
                <a16:creationId xmlns:a16="http://schemas.microsoft.com/office/drawing/2014/main" id="{38AD4162-D684-4800-92DD-721CE61709CD}"/>
              </a:ext>
            </a:extLst>
          </p:cNvPr>
          <p:cNvPicPr>
            <a:picLocks noChangeAspect="1"/>
          </p:cNvPicPr>
          <p:nvPr/>
        </p:nvPicPr>
        <p:blipFill>
          <a:blip r:embed="rId5"/>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Primitive Data Type</a:t>
            </a:r>
          </a:p>
        </p:txBody>
      </p:sp>
      <p:sp>
        <p:nvSpPr>
          <p:cNvPr id="3" name="Rectangle 2">
            <a:extLst>
              <a:ext uri="{FF2B5EF4-FFF2-40B4-BE49-F238E27FC236}">
                <a16:creationId xmlns:a16="http://schemas.microsoft.com/office/drawing/2014/main" id="{8A76D0F0-1389-4119-8BD7-2EEB02BA633E}"/>
              </a:ext>
            </a:extLst>
          </p:cNvPr>
          <p:cNvSpPr/>
          <p:nvPr/>
        </p:nvSpPr>
        <p:spPr>
          <a:xfrm>
            <a:off x="421340" y="1443841"/>
            <a:ext cx="11510683" cy="4801314"/>
          </a:xfrm>
          <a:prstGeom prst="rect">
            <a:avLst/>
          </a:prstGeom>
        </p:spPr>
        <p:txBody>
          <a:bodyPr wrap="square">
            <a:spAutoFit/>
          </a:bodyPr>
          <a:lstStyle/>
          <a:p>
            <a:pPr algn="just"/>
            <a:r>
              <a:rPr lang="en-IN" dirty="0">
                <a:solidFill>
                  <a:srgbClr val="333333"/>
                </a:solidFill>
                <a:latin typeface="inter-regular"/>
              </a:rPr>
              <a:t>There are 8 types of primitive data types:</a:t>
            </a:r>
          </a:p>
          <a:p>
            <a:pPr algn="just"/>
            <a:endParaRPr lang="en-IN" dirty="0">
              <a:solidFill>
                <a:srgbClr val="333333"/>
              </a:solidFill>
              <a:latin typeface="inter-regular"/>
            </a:endParaRPr>
          </a:p>
          <a:p>
            <a:pPr algn="just">
              <a:buFont typeface="Arial" panose="020B0604020202020204" pitchFamily="34" charset="0"/>
              <a:buChar char="•"/>
            </a:pPr>
            <a:r>
              <a:rPr lang="en-IN" dirty="0">
                <a:solidFill>
                  <a:srgbClr val="000000"/>
                </a:solidFill>
                <a:latin typeface="inter-regular"/>
              </a:rPr>
              <a:t> boolean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byte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char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short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int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long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float data type</a:t>
            </a:r>
          </a:p>
          <a:p>
            <a:pPr algn="just">
              <a:buFont typeface="Arial" panose="020B0604020202020204" pitchFamily="34" charset="0"/>
              <a:buChar char="•"/>
            </a:pPr>
            <a:endParaRPr lang="en-IN" dirty="0">
              <a:solidFill>
                <a:srgbClr val="000000"/>
              </a:solidFill>
              <a:latin typeface="inter-regular"/>
            </a:endParaRPr>
          </a:p>
          <a:p>
            <a:pPr algn="just">
              <a:buFont typeface="Arial" panose="020B0604020202020204" pitchFamily="34" charset="0"/>
              <a:buChar char="•"/>
            </a:pPr>
            <a:r>
              <a:rPr lang="en-IN" dirty="0">
                <a:solidFill>
                  <a:srgbClr val="000000"/>
                </a:solidFill>
                <a:latin typeface="inter-regular"/>
              </a:rPr>
              <a:t> double data type</a:t>
            </a:r>
            <a:endParaRPr lang="en-IN" b="0" i="0" dirty="0">
              <a:solidFill>
                <a:srgbClr val="000000"/>
              </a:solidFill>
              <a:effectLst/>
              <a:latin typeface="inter-regular"/>
            </a:endParaRPr>
          </a:p>
        </p:txBody>
      </p:sp>
      <p:pic>
        <p:nvPicPr>
          <p:cNvPr id="20" name="Picture 19">
            <a:extLst>
              <a:ext uri="{FF2B5EF4-FFF2-40B4-BE49-F238E27FC236}">
                <a16:creationId xmlns:a16="http://schemas.microsoft.com/office/drawing/2014/main" id="{84AEA01D-04C5-4E06-B3F9-FA624C88A0C8}"/>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VARIABLE TYPES</a:t>
            </a:r>
          </a:p>
        </p:txBody>
      </p:sp>
      <p:sp>
        <p:nvSpPr>
          <p:cNvPr id="8" name="Rectangle 7">
            <a:extLst>
              <a:ext uri="{FF2B5EF4-FFF2-40B4-BE49-F238E27FC236}">
                <a16:creationId xmlns:a16="http://schemas.microsoft.com/office/drawing/2014/main" id="{ACA982D6-333E-4BA9-987C-A4797F08A5F2}"/>
              </a:ext>
            </a:extLst>
          </p:cNvPr>
          <p:cNvSpPr/>
          <p:nvPr/>
        </p:nvSpPr>
        <p:spPr>
          <a:xfrm>
            <a:off x="412376" y="1433970"/>
            <a:ext cx="11367247" cy="4801314"/>
          </a:xfrm>
          <a:prstGeom prst="rect">
            <a:avLst/>
          </a:prstGeom>
        </p:spPr>
        <p:txBody>
          <a:bodyPr wrap="square">
            <a:spAutoFit/>
          </a:bodyPr>
          <a:lstStyle/>
          <a:p>
            <a:pPr algn="just"/>
            <a:r>
              <a:rPr lang="en-US" dirty="0">
                <a:solidFill>
                  <a:srgbClr val="333333"/>
                </a:solidFill>
                <a:latin typeface="inter-regular"/>
              </a:rPr>
              <a:t>A variable is a container which holds the value while the </a:t>
            </a:r>
            <a:r>
              <a:rPr lang="en-US" dirty="0">
                <a:solidFill>
                  <a:srgbClr val="008000"/>
                </a:solidFill>
                <a:latin typeface="inter-regular"/>
                <a:hlinkClick r:id="rId2"/>
              </a:rPr>
              <a:t>Java program</a:t>
            </a:r>
            <a:r>
              <a:rPr lang="en-US" dirty="0">
                <a:solidFill>
                  <a:srgbClr val="333333"/>
                </a:solidFill>
                <a:latin typeface="inter-regular"/>
              </a:rPr>
              <a:t> is executed. A variable is assigned with a data type. Variable is a name of memory location. </a:t>
            </a:r>
          </a:p>
          <a:p>
            <a:pPr algn="just"/>
            <a:endParaRPr lang="en-US" dirty="0">
              <a:solidFill>
                <a:srgbClr val="333333"/>
              </a:solidFill>
              <a:latin typeface="inter-regular"/>
            </a:endParaRPr>
          </a:p>
          <a:p>
            <a:pPr algn="just"/>
            <a:r>
              <a:rPr lang="en-US" dirty="0">
                <a:solidFill>
                  <a:srgbClr val="333333"/>
                </a:solidFill>
                <a:latin typeface="inter-regular"/>
              </a:rPr>
              <a:t>For example:</a:t>
            </a:r>
          </a:p>
          <a:p>
            <a:pPr algn="just"/>
            <a:endParaRPr lang="en-US" dirty="0">
              <a:solidFill>
                <a:srgbClr val="333333"/>
              </a:solidFill>
              <a:latin typeface="inter-regular"/>
            </a:endParaRPr>
          </a:p>
          <a:p>
            <a:pPr algn="just"/>
            <a:r>
              <a:rPr lang="en-US" i="1" dirty="0">
                <a:solidFill>
                  <a:srgbClr val="333333"/>
                </a:solidFill>
                <a:latin typeface="inter-regular"/>
              </a:rPr>
              <a:t>String</a:t>
            </a:r>
            <a:r>
              <a:rPr lang="en-US" dirty="0">
                <a:solidFill>
                  <a:srgbClr val="333333"/>
                </a:solidFill>
                <a:latin typeface="inter-regular"/>
              </a:rPr>
              <a:t> - stores text, such as "Hello". String values are surrounded by double quotes</a:t>
            </a:r>
          </a:p>
          <a:p>
            <a:pPr algn="just"/>
            <a:r>
              <a:rPr lang="en-US" i="1" dirty="0">
                <a:solidFill>
                  <a:srgbClr val="333333"/>
                </a:solidFill>
                <a:latin typeface="inter-regular"/>
              </a:rPr>
              <a:t>int</a:t>
            </a:r>
            <a:r>
              <a:rPr lang="en-US" dirty="0">
                <a:solidFill>
                  <a:srgbClr val="333333"/>
                </a:solidFill>
                <a:latin typeface="inter-regular"/>
              </a:rPr>
              <a:t> - stores integers (whole numbers), without decimals, such as 123 or -123</a:t>
            </a:r>
          </a:p>
          <a:p>
            <a:pPr algn="just"/>
            <a:r>
              <a:rPr lang="en-US" i="1" dirty="0">
                <a:solidFill>
                  <a:srgbClr val="333333"/>
                </a:solidFill>
                <a:latin typeface="inter-regular"/>
              </a:rPr>
              <a:t>float</a:t>
            </a:r>
            <a:r>
              <a:rPr lang="en-US" dirty="0">
                <a:solidFill>
                  <a:srgbClr val="333333"/>
                </a:solidFill>
                <a:latin typeface="inter-regular"/>
              </a:rPr>
              <a:t> - stores floating point numbers, with decimals, such as 19.99 or -19.99</a:t>
            </a:r>
          </a:p>
          <a:p>
            <a:pPr algn="just"/>
            <a:r>
              <a:rPr lang="en-US" dirty="0">
                <a:solidFill>
                  <a:srgbClr val="333333"/>
                </a:solidFill>
                <a:latin typeface="inter-regular"/>
              </a:rPr>
              <a:t>c</a:t>
            </a:r>
            <a:r>
              <a:rPr lang="en-US" i="1" dirty="0">
                <a:solidFill>
                  <a:srgbClr val="333333"/>
                </a:solidFill>
                <a:latin typeface="inter-regular"/>
              </a:rPr>
              <a:t>har</a:t>
            </a:r>
            <a:r>
              <a:rPr lang="en-US" dirty="0">
                <a:solidFill>
                  <a:srgbClr val="333333"/>
                </a:solidFill>
                <a:latin typeface="inter-regular"/>
              </a:rPr>
              <a:t> - stores single characters, such as 'a' or 'B'. Char values are surrounded by single quotes</a:t>
            </a:r>
          </a:p>
          <a:p>
            <a:pPr algn="just"/>
            <a:r>
              <a:rPr lang="en-US" i="1" dirty="0" err="1">
                <a:solidFill>
                  <a:srgbClr val="333333"/>
                </a:solidFill>
                <a:latin typeface="inter-regular"/>
              </a:rPr>
              <a:t>boolean</a:t>
            </a:r>
            <a:r>
              <a:rPr lang="en-US" dirty="0">
                <a:solidFill>
                  <a:srgbClr val="333333"/>
                </a:solidFill>
                <a:latin typeface="inter-regular"/>
              </a:rPr>
              <a:t> - stores values with two states: true or false</a:t>
            </a:r>
          </a:p>
          <a:p>
            <a:pPr algn="just"/>
            <a:endParaRPr lang="en-US" dirty="0">
              <a:solidFill>
                <a:srgbClr val="333333"/>
              </a:solidFill>
              <a:latin typeface="inter-regular"/>
            </a:endParaRPr>
          </a:p>
          <a:p>
            <a:pPr algn="just"/>
            <a:r>
              <a:rPr lang="en-US" dirty="0"/>
              <a:t>There are three types of variables in </a:t>
            </a:r>
            <a:r>
              <a:rPr lang="en-US" dirty="0">
                <a:hlinkClick r:id="rId3"/>
              </a:rPr>
              <a:t>Java</a:t>
            </a:r>
            <a:r>
              <a:rPr lang="en-US" dirty="0"/>
              <a:t>:</a:t>
            </a:r>
          </a:p>
          <a:p>
            <a:endParaRPr lang="en-US" dirty="0"/>
          </a:p>
          <a:p>
            <a:pPr marL="285750" indent="-285750">
              <a:buFont typeface="Arial" panose="020B0604020202020204" pitchFamily="34" charset="0"/>
              <a:buChar char="•"/>
            </a:pPr>
            <a:r>
              <a:rPr lang="en-US" dirty="0"/>
              <a:t>local variable</a:t>
            </a:r>
          </a:p>
          <a:p>
            <a:pPr marL="285750" indent="-285750">
              <a:buFont typeface="Arial" panose="020B0604020202020204" pitchFamily="34" charset="0"/>
              <a:buChar char="•"/>
            </a:pPr>
            <a:r>
              <a:rPr lang="en-US" dirty="0"/>
              <a:t>instance variable</a:t>
            </a:r>
          </a:p>
          <a:p>
            <a:pPr marL="285750" indent="-285750">
              <a:buFont typeface="Arial" panose="020B0604020202020204" pitchFamily="34" charset="0"/>
              <a:buChar char="•"/>
            </a:pPr>
            <a:r>
              <a:rPr lang="en-US" dirty="0"/>
              <a:t>static variable</a:t>
            </a:r>
          </a:p>
          <a:p>
            <a:pPr algn="just"/>
            <a:endParaRPr lang="en-US" dirty="0">
              <a:solidFill>
                <a:srgbClr val="333333"/>
              </a:solidFill>
              <a:latin typeface="inter-regular"/>
            </a:endParaRPr>
          </a:p>
        </p:txBody>
      </p:sp>
      <p:pic>
        <p:nvPicPr>
          <p:cNvPr id="26" name="Picture 25">
            <a:extLst>
              <a:ext uri="{FF2B5EF4-FFF2-40B4-BE49-F238E27FC236}">
                <a16:creationId xmlns:a16="http://schemas.microsoft.com/office/drawing/2014/main" id="{DC0A2074-9406-4E28-9086-BC874A8DFCCC}"/>
              </a:ext>
            </a:extLst>
          </p:cNvPr>
          <p:cNvPicPr>
            <a:picLocks noChangeAspect="1"/>
          </p:cNvPicPr>
          <p:nvPr/>
        </p:nvPicPr>
        <p:blipFill>
          <a:blip r:embed="rId4"/>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D13B9F-9745-46AF-92FB-A7CCADDD9466}"/>
              </a:ext>
            </a:extLst>
          </p:cNvPr>
          <p:cNvSpPr/>
          <p:nvPr/>
        </p:nvSpPr>
        <p:spPr>
          <a:xfrm>
            <a:off x="318247" y="1720839"/>
            <a:ext cx="11308977" cy="4708981"/>
          </a:xfrm>
          <a:prstGeom prst="rect">
            <a:avLst/>
          </a:prstGeom>
        </p:spPr>
        <p:txBody>
          <a:bodyPr wrap="square">
            <a:spAutoFit/>
          </a:bodyPr>
          <a:lstStyle/>
          <a:p>
            <a:pPr marL="342900" indent="-342900" algn="just">
              <a:buAutoNum type="arabicParenR"/>
            </a:pPr>
            <a:r>
              <a:rPr lang="en-US" sz="2000" dirty="0">
                <a:solidFill>
                  <a:srgbClr val="610B4B"/>
                </a:solidFill>
                <a:latin typeface="erdana"/>
              </a:rPr>
              <a:t>Local Variable :</a:t>
            </a:r>
            <a:r>
              <a:rPr lang="en-US" sz="2000" dirty="0">
                <a:solidFill>
                  <a:srgbClr val="333333"/>
                </a:solidFill>
                <a:latin typeface="inter-regular"/>
              </a:rPr>
              <a:t> A variable declared inside the body of the method is called local variable. You can use   	   	                  this variable only within that method and the other methods in the class aren't even  	  	                  aware that the variable exists.</a:t>
            </a:r>
          </a:p>
          <a:p>
            <a:pPr algn="just"/>
            <a:r>
              <a:rPr lang="en-US" sz="2000" dirty="0">
                <a:solidFill>
                  <a:srgbClr val="333333"/>
                </a:solidFill>
                <a:latin typeface="inter-regular"/>
              </a:rPr>
              <a:t>      	                  A local variable cannot be defined with "static" keyword.</a:t>
            </a:r>
          </a:p>
          <a:p>
            <a:pPr algn="just"/>
            <a:endParaRPr lang="en-US" sz="2000" dirty="0">
              <a:solidFill>
                <a:srgbClr val="610B4B"/>
              </a:solidFill>
              <a:latin typeface="erdana"/>
            </a:endParaRPr>
          </a:p>
          <a:p>
            <a:pPr algn="just"/>
            <a:endParaRPr lang="en-US" sz="2000" dirty="0">
              <a:solidFill>
                <a:srgbClr val="610B4B"/>
              </a:solidFill>
              <a:latin typeface="erdana"/>
            </a:endParaRPr>
          </a:p>
          <a:p>
            <a:pPr algn="just"/>
            <a:r>
              <a:rPr lang="en-US" sz="2000" dirty="0">
                <a:solidFill>
                  <a:srgbClr val="610B4B"/>
                </a:solidFill>
                <a:latin typeface="erdana"/>
              </a:rPr>
              <a:t>2) Instance Variable : </a:t>
            </a:r>
            <a:r>
              <a:rPr lang="en-US" sz="2000" dirty="0">
                <a:solidFill>
                  <a:srgbClr val="333333"/>
                </a:solidFill>
                <a:latin typeface="inter-regular"/>
              </a:rPr>
              <a:t>A variable declared inside the class but outside the body of the method, is called an                                                		       instance variable. It is not declared as </a:t>
            </a:r>
            <a:r>
              <a:rPr lang="en-US" sz="2000" dirty="0">
                <a:solidFill>
                  <a:srgbClr val="008000"/>
                </a:solidFill>
                <a:latin typeface="inter-regular"/>
                <a:hlinkClick r:id="rId2"/>
              </a:rPr>
              <a:t>static</a:t>
            </a:r>
            <a:r>
              <a:rPr lang="en-US" sz="2000" dirty="0">
                <a:solidFill>
                  <a:srgbClr val="333333"/>
                </a:solidFill>
                <a:latin typeface="inter-regular"/>
              </a:rPr>
              <a:t>.</a:t>
            </a:r>
          </a:p>
          <a:p>
            <a:pPr algn="just"/>
            <a:r>
              <a:rPr lang="en-US" sz="2000" dirty="0">
                <a:solidFill>
                  <a:srgbClr val="333333"/>
                </a:solidFill>
                <a:latin typeface="inter-regular"/>
              </a:rPr>
              <a:t>                                       It is called an instance variable because its value is instance-specific and is not shared    	                        among instances.</a:t>
            </a:r>
          </a:p>
          <a:p>
            <a:pPr algn="just"/>
            <a:endParaRPr lang="en-US" sz="2000" dirty="0">
              <a:solidFill>
                <a:srgbClr val="610B4B"/>
              </a:solidFill>
              <a:latin typeface="erdana"/>
            </a:endParaRPr>
          </a:p>
          <a:p>
            <a:pPr algn="just"/>
            <a:r>
              <a:rPr lang="en-US" sz="2000" dirty="0">
                <a:solidFill>
                  <a:srgbClr val="610B4B"/>
                </a:solidFill>
                <a:latin typeface="erdana"/>
              </a:rPr>
              <a:t>3) Static variable : </a:t>
            </a:r>
            <a:r>
              <a:rPr lang="en-US" sz="2000" dirty="0">
                <a:solidFill>
                  <a:srgbClr val="333333"/>
                </a:solidFill>
                <a:latin typeface="inter-regular"/>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2000" b="0" i="0" dirty="0">
              <a:solidFill>
                <a:srgbClr val="333333"/>
              </a:solidFill>
              <a:effectLst/>
              <a:latin typeface="inter-regular"/>
            </a:endParaRPr>
          </a:p>
        </p:txBody>
      </p:sp>
      <p:pic>
        <p:nvPicPr>
          <p:cNvPr id="20" name="Picture 19">
            <a:extLst>
              <a:ext uri="{FF2B5EF4-FFF2-40B4-BE49-F238E27FC236}">
                <a16:creationId xmlns:a16="http://schemas.microsoft.com/office/drawing/2014/main" id="{EE43779F-64A0-40D8-8E99-EEE196EBEE2C}"/>
              </a:ext>
            </a:extLst>
          </p:cNvPr>
          <p:cNvPicPr>
            <a:picLocks noChangeAspect="1"/>
          </p:cNvPicPr>
          <p:nvPr/>
        </p:nvPicPr>
        <p:blipFill>
          <a:blip r:embed="rId3"/>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45D2-B8A4-470C-9648-C8F344C4B8EF}"/>
              </a:ext>
            </a:extLst>
          </p:cNvPr>
          <p:cNvSpPr>
            <a:spLocks noGrp="1"/>
          </p:cNvSpPr>
          <p:nvPr>
            <p:ph type="title"/>
          </p:nvPr>
        </p:nvSpPr>
        <p:spPr>
          <a:xfrm>
            <a:off x="521207" y="430127"/>
            <a:ext cx="6877119" cy="640080"/>
          </a:xfrm>
        </p:spPr>
        <p:txBody>
          <a:bodyPr/>
          <a:lstStyle/>
          <a:p>
            <a:r>
              <a:rPr lang="en-US" dirty="0"/>
              <a:t>MODIFIER TYPE</a:t>
            </a:r>
            <a:endParaRPr lang="en-IN" dirty="0"/>
          </a:p>
        </p:txBody>
      </p:sp>
      <p:sp>
        <p:nvSpPr>
          <p:cNvPr id="3" name="Content Placeholder 2">
            <a:extLst>
              <a:ext uri="{FF2B5EF4-FFF2-40B4-BE49-F238E27FC236}">
                <a16:creationId xmlns:a16="http://schemas.microsoft.com/office/drawing/2014/main" id="{9A32912F-E8AA-4D65-819A-0B1B334F915A}"/>
              </a:ext>
            </a:extLst>
          </p:cNvPr>
          <p:cNvSpPr>
            <a:spLocks noGrp="1"/>
          </p:cNvSpPr>
          <p:nvPr>
            <p:ph sz="quarter" idx="10"/>
          </p:nvPr>
        </p:nvSpPr>
        <p:spPr>
          <a:xfrm>
            <a:off x="460068" y="1329711"/>
            <a:ext cx="10944292" cy="4992265"/>
          </a:xfrm>
        </p:spPr>
        <p:txBody>
          <a:bodyPr>
            <a:normAutofit/>
          </a:bodyPr>
          <a:lstStyle/>
          <a:p>
            <a:r>
              <a:rPr lang="en-US" sz="1800" dirty="0"/>
              <a:t>Modifiers are keywords that you add to those definitions to change their meanings. Java language has a wide variety of modifiers, including the following −</a:t>
            </a:r>
          </a:p>
          <a:p>
            <a:pPr marL="171450" indent="-171450">
              <a:buFont typeface="Arial" panose="020B0604020202020204" pitchFamily="34" charset="0"/>
              <a:buChar char="•"/>
            </a:pPr>
            <a:r>
              <a:rPr lang="en-US" sz="1600" dirty="0">
                <a:hlinkClick r:id="rId2"/>
              </a:rPr>
              <a:t>Java Access Modifiers</a:t>
            </a:r>
            <a:r>
              <a:rPr lang="en-US" sz="1600" dirty="0"/>
              <a:t> </a:t>
            </a:r>
            <a:r>
              <a:rPr lang="en-US" sz="1400" dirty="0"/>
              <a:t>: </a:t>
            </a:r>
            <a:r>
              <a:rPr lang="en-IN" dirty="0"/>
              <a:t>- </a:t>
            </a:r>
            <a:r>
              <a:rPr lang="en-IN" sz="1600" dirty="0"/>
              <a:t>controls the access level</a:t>
            </a:r>
            <a:endParaRPr lang="en-US" sz="1600" dirty="0"/>
          </a:p>
          <a:p>
            <a:pPr marL="171450" indent="-171450">
              <a:buFont typeface="Arial" panose="020B0604020202020204" pitchFamily="34" charset="0"/>
              <a:buChar char="•"/>
            </a:pPr>
            <a:r>
              <a:rPr lang="en-US" sz="1600" dirty="0">
                <a:hlinkClick r:id="rId3"/>
              </a:rPr>
              <a:t>Non Access Modifiers</a:t>
            </a:r>
            <a:r>
              <a:rPr lang="en-US" sz="1600" dirty="0"/>
              <a:t> </a:t>
            </a:r>
            <a:r>
              <a:rPr lang="en-US" sz="1400" dirty="0"/>
              <a:t>:- </a:t>
            </a:r>
            <a:r>
              <a:rPr lang="en-US" sz="1600" dirty="0"/>
              <a:t>do not control access level, but provides other functionality</a:t>
            </a:r>
            <a:endParaRPr lang="en-US" sz="1400" dirty="0"/>
          </a:p>
          <a:p>
            <a:r>
              <a:rPr lang="en-US" sz="1800" i="1" dirty="0"/>
              <a:t>Ex. public class Main</a:t>
            </a:r>
          </a:p>
          <a:p>
            <a:r>
              <a:rPr lang="en-US" sz="1800" dirty="0"/>
              <a:t>                  - The public keyword is an access modifier, meaning that it is used to set the access level for classes, attributes, methods and constructors</a:t>
            </a:r>
            <a:r>
              <a:rPr lang="en-US" sz="1400" dirty="0"/>
              <a:t>.</a:t>
            </a:r>
          </a:p>
          <a:p>
            <a:endParaRPr lang="en-US" sz="1400" dirty="0"/>
          </a:p>
          <a:p>
            <a:endParaRPr lang="en-IN" dirty="0"/>
          </a:p>
        </p:txBody>
      </p:sp>
      <p:pic>
        <p:nvPicPr>
          <p:cNvPr id="7" name="Picture 6">
            <a:extLst>
              <a:ext uri="{FF2B5EF4-FFF2-40B4-BE49-F238E27FC236}">
                <a16:creationId xmlns:a16="http://schemas.microsoft.com/office/drawing/2014/main" id="{4D529F80-E83A-45A6-A8D4-6635F17D3890}"/>
              </a:ext>
            </a:extLst>
          </p:cNvPr>
          <p:cNvPicPr>
            <a:picLocks noChangeAspect="1"/>
          </p:cNvPicPr>
          <p:nvPr/>
        </p:nvPicPr>
        <p:blipFill>
          <a:blip r:embed="rId4"/>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167167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2D2764-4225-41B4-B825-446B8827A0F2}"/>
              </a:ext>
            </a:extLst>
          </p:cNvPr>
          <p:cNvSpPr/>
          <p:nvPr/>
        </p:nvSpPr>
        <p:spPr>
          <a:xfrm>
            <a:off x="318247" y="1436691"/>
            <a:ext cx="11089341" cy="5078313"/>
          </a:xfrm>
          <a:prstGeom prst="rect">
            <a:avLst/>
          </a:prstGeom>
        </p:spPr>
        <p:txBody>
          <a:bodyPr wrap="square">
            <a:spAutoFit/>
          </a:bodyPr>
          <a:lstStyle/>
          <a:p>
            <a:r>
              <a:rPr lang="en-US" u="sng" dirty="0">
                <a:solidFill>
                  <a:srgbClr val="000000"/>
                </a:solidFill>
                <a:latin typeface="Heebo"/>
              </a:rPr>
              <a:t>Access Control Modifiers:</a:t>
            </a:r>
          </a:p>
          <a:p>
            <a:endParaRPr lang="en-US" dirty="0">
              <a:solidFill>
                <a:srgbClr val="000000"/>
              </a:solidFill>
              <a:latin typeface="Heebo"/>
            </a:endParaRPr>
          </a:p>
          <a:p>
            <a:pPr algn="just"/>
            <a:r>
              <a:rPr lang="en-US" dirty="0">
                <a:solidFill>
                  <a:srgbClr val="000000"/>
                </a:solidFill>
                <a:latin typeface="Nunito"/>
              </a:rPr>
              <a:t>Java provides a number of access modifiers to set access levels for classes, variables, methods and constructors. The four access levels are −</a:t>
            </a:r>
          </a:p>
          <a:p>
            <a:pPr algn="just"/>
            <a:endParaRPr lang="en-US" dirty="0">
              <a:solidFill>
                <a:srgbClr val="000000"/>
              </a:solidFill>
              <a:latin typeface="Nunito"/>
            </a:endParaRPr>
          </a:p>
          <a:p>
            <a:pPr lvl="1" algn="just">
              <a:buFont typeface="Arial" panose="020B0604020202020204" pitchFamily="34" charset="0"/>
              <a:buChar char="•"/>
            </a:pPr>
            <a:r>
              <a:rPr lang="en-US" dirty="0">
                <a:solidFill>
                  <a:srgbClr val="000000"/>
                </a:solidFill>
                <a:latin typeface="Nunito"/>
              </a:rPr>
              <a:t> Visible to the package, the default. No modifiers are needed.</a:t>
            </a:r>
          </a:p>
          <a:p>
            <a:pPr lvl="1" algn="just">
              <a:buFont typeface="Arial" panose="020B0604020202020204" pitchFamily="34" charset="0"/>
              <a:buChar char="•"/>
            </a:pPr>
            <a:r>
              <a:rPr lang="en-US" dirty="0">
                <a:solidFill>
                  <a:srgbClr val="000000"/>
                </a:solidFill>
                <a:latin typeface="Nunito"/>
              </a:rPr>
              <a:t> Visible to the class only (private).</a:t>
            </a:r>
          </a:p>
          <a:p>
            <a:pPr lvl="1" algn="just">
              <a:buFont typeface="Arial" panose="020B0604020202020204" pitchFamily="34" charset="0"/>
              <a:buChar char="•"/>
            </a:pPr>
            <a:r>
              <a:rPr lang="en-US" dirty="0">
                <a:solidFill>
                  <a:srgbClr val="000000"/>
                </a:solidFill>
                <a:latin typeface="Nunito"/>
              </a:rPr>
              <a:t> Visible to the world (public).</a:t>
            </a:r>
          </a:p>
          <a:p>
            <a:pPr lvl="1" algn="just">
              <a:buFont typeface="Arial" panose="020B0604020202020204" pitchFamily="34" charset="0"/>
              <a:buChar char="•"/>
            </a:pPr>
            <a:r>
              <a:rPr lang="en-US" dirty="0">
                <a:solidFill>
                  <a:srgbClr val="000000"/>
                </a:solidFill>
                <a:latin typeface="Nunito"/>
              </a:rPr>
              <a:t> Visible to the package and all subclasses (protected).</a:t>
            </a:r>
          </a:p>
          <a:p>
            <a:endParaRPr lang="en-US" dirty="0">
              <a:solidFill>
                <a:srgbClr val="000000"/>
              </a:solidFill>
              <a:latin typeface="Heebo"/>
            </a:endParaRPr>
          </a:p>
          <a:p>
            <a:r>
              <a:rPr lang="en-US" u="sng" dirty="0">
                <a:solidFill>
                  <a:srgbClr val="000000"/>
                </a:solidFill>
                <a:latin typeface="Heebo"/>
              </a:rPr>
              <a:t>Non-Access Modifiers:</a:t>
            </a:r>
          </a:p>
          <a:p>
            <a:endParaRPr lang="en-US" dirty="0">
              <a:solidFill>
                <a:srgbClr val="000000"/>
              </a:solidFill>
              <a:latin typeface="Heebo"/>
            </a:endParaRPr>
          </a:p>
          <a:p>
            <a:pPr algn="just"/>
            <a:r>
              <a:rPr lang="en-US" dirty="0">
                <a:solidFill>
                  <a:srgbClr val="000000"/>
                </a:solidFill>
                <a:latin typeface="Nunito"/>
              </a:rPr>
              <a:t>Java provides a number of non-access modifiers to achieve many other functionality.</a:t>
            </a:r>
          </a:p>
          <a:p>
            <a:pPr algn="just"/>
            <a:endParaRPr lang="en-US" dirty="0">
              <a:solidFill>
                <a:srgbClr val="000000"/>
              </a:solidFill>
              <a:latin typeface="Nunito"/>
            </a:endParaRPr>
          </a:p>
          <a:p>
            <a:pPr lvl="1" algn="just">
              <a:buFont typeface="Arial" panose="020B0604020202020204" pitchFamily="34" charset="0"/>
              <a:buChar char="•"/>
            </a:pPr>
            <a:r>
              <a:rPr lang="en-US" dirty="0">
                <a:solidFill>
                  <a:srgbClr val="000000"/>
                </a:solidFill>
                <a:latin typeface="Nunito"/>
              </a:rPr>
              <a:t> The </a:t>
            </a:r>
            <a:r>
              <a:rPr lang="en-US" i="1" dirty="0">
                <a:solidFill>
                  <a:srgbClr val="000000"/>
                </a:solidFill>
                <a:latin typeface="Nunito"/>
              </a:rPr>
              <a:t>static</a:t>
            </a:r>
            <a:r>
              <a:rPr lang="en-US" dirty="0">
                <a:solidFill>
                  <a:srgbClr val="000000"/>
                </a:solidFill>
                <a:latin typeface="Nunito"/>
              </a:rPr>
              <a:t> modifier for creating class methods and variables.</a:t>
            </a:r>
          </a:p>
          <a:p>
            <a:pPr lvl="1" algn="just">
              <a:buFont typeface="Arial" panose="020B0604020202020204" pitchFamily="34" charset="0"/>
              <a:buChar char="•"/>
            </a:pPr>
            <a:r>
              <a:rPr lang="en-US" dirty="0">
                <a:solidFill>
                  <a:srgbClr val="000000"/>
                </a:solidFill>
                <a:latin typeface="Nunito"/>
              </a:rPr>
              <a:t> The </a:t>
            </a:r>
            <a:r>
              <a:rPr lang="en-US" i="1" dirty="0">
                <a:solidFill>
                  <a:srgbClr val="000000"/>
                </a:solidFill>
                <a:latin typeface="Nunito"/>
              </a:rPr>
              <a:t>final</a:t>
            </a:r>
            <a:r>
              <a:rPr lang="en-US" dirty="0">
                <a:solidFill>
                  <a:srgbClr val="000000"/>
                </a:solidFill>
                <a:latin typeface="Nunito"/>
              </a:rPr>
              <a:t> modifier for finalizing the implementations of classes, methods, and variables.</a:t>
            </a:r>
          </a:p>
          <a:p>
            <a:pPr lvl="1" algn="just">
              <a:buFont typeface="Arial" panose="020B0604020202020204" pitchFamily="34" charset="0"/>
              <a:buChar char="•"/>
            </a:pPr>
            <a:r>
              <a:rPr lang="en-US" dirty="0">
                <a:solidFill>
                  <a:srgbClr val="000000"/>
                </a:solidFill>
                <a:latin typeface="Nunito"/>
              </a:rPr>
              <a:t> The </a:t>
            </a:r>
            <a:r>
              <a:rPr lang="en-US" i="1" dirty="0">
                <a:solidFill>
                  <a:srgbClr val="000000"/>
                </a:solidFill>
                <a:latin typeface="Nunito"/>
              </a:rPr>
              <a:t>abstract</a:t>
            </a:r>
            <a:r>
              <a:rPr lang="en-US" dirty="0">
                <a:solidFill>
                  <a:srgbClr val="000000"/>
                </a:solidFill>
                <a:latin typeface="Nunito"/>
              </a:rPr>
              <a:t> modifier for creating abstract classes and methods.</a:t>
            </a:r>
          </a:p>
          <a:p>
            <a:pPr lvl="1" algn="just">
              <a:buFont typeface="Arial" panose="020B0604020202020204" pitchFamily="34" charset="0"/>
              <a:buChar char="•"/>
            </a:pPr>
            <a:r>
              <a:rPr lang="en-US" dirty="0">
                <a:solidFill>
                  <a:srgbClr val="000000"/>
                </a:solidFill>
                <a:latin typeface="Nunito"/>
              </a:rPr>
              <a:t> The </a:t>
            </a:r>
            <a:r>
              <a:rPr lang="en-US" i="1" dirty="0">
                <a:solidFill>
                  <a:srgbClr val="000000"/>
                </a:solidFill>
                <a:latin typeface="Nunito"/>
              </a:rPr>
              <a:t>synchronized</a:t>
            </a:r>
            <a:r>
              <a:rPr lang="en-US" dirty="0">
                <a:solidFill>
                  <a:srgbClr val="000000"/>
                </a:solidFill>
                <a:latin typeface="Nunito"/>
              </a:rPr>
              <a:t> and </a:t>
            </a:r>
            <a:r>
              <a:rPr lang="en-US" i="1" dirty="0">
                <a:solidFill>
                  <a:srgbClr val="000000"/>
                </a:solidFill>
                <a:latin typeface="Nunito"/>
              </a:rPr>
              <a:t>volatile</a:t>
            </a:r>
            <a:r>
              <a:rPr lang="en-US" dirty="0">
                <a:solidFill>
                  <a:srgbClr val="000000"/>
                </a:solidFill>
                <a:latin typeface="Nunito"/>
              </a:rPr>
              <a:t> modifiers, which are used for threads.</a:t>
            </a:r>
            <a:endParaRPr lang="en-US" b="0" i="0" dirty="0">
              <a:solidFill>
                <a:srgbClr val="000000"/>
              </a:solidFill>
              <a:effectLst/>
              <a:latin typeface="Nunito"/>
            </a:endParaRPr>
          </a:p>
        </p:txBody>
      </p:sp>
      <p:pic>
        <p:nvPicPr>
          <p:cNvPr id="5" name="Picture 4">
            <a:extLst>
              <a:ext uri="{FF2B5EF4-FFF2-40B4-BE49-F238E27FC236}">
                <a16:creationId xmlns:a16="http://schemas.microsoft.com/office/drawing/2014/main" id="{BE57A900-E921-4444-B7BF-D0627A78A605}"/>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248177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47F1-B089-450C-9677-33285D43065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640CD55-FDBF-42DE-BC61-A9B38E4A04AE}"/>
              </a:ext>
            </a:extLst>
          </p:cNvPr>
          <p:cNvSpPr>
            <a:spLocks noGrp="1"/>
          </p:cNvSpPr>
          <p:nvPr>
            <p:ph sz="quarter" idx="10"/>
          </p:nvPr>
        </p:nvSpPr>
        <p:spPr>
          <a:xfrm>
            <a:off x="539496" y="1435608"/>
            <a:ext cx="7869398" cy="5090698"/>
          </a:xfrm>
        </p:spPr>
        <p:txBody>
          <a:bodyPr/>
          <a:lstStyle/>
          <a:p>
            <a:r>
              <a:rPr lang="en-US" dirty="0"/>
              <a:t>1. </a:t>
            </a:r>
          </a:p>
          <a:p>
            <a:r>
              <a:rPr lang="en-US" dirty="0"/>
              <a:t>2.</a:t>
            </a:r>
          </a:p>
          <a:p>
            <a:r>
              <a:rPr lang="en-US" dirty="0"/>
              <a:t>3.</a:t>
            </a:r>
          </a:p>
          <a:p>
            <a:r>
              <a:rPr lang="en-US" dirty="0"/>
              <a:t>4.</a:t>
            </a:r>
          </a:p>
          <a:p>
            <a:r>
              <a:rPr lang="en-US" dirty="0"/>
              <a:t>5.</a:t>
            </a:r>
          </a:p>
          <a:p>
            <a:r>
              <a:rPr lang="en-US" dirty="0"/>
              <a:t>6.</a:t>
            </a:r>
          </a:p>
          <a:p>
            <a:r>
              <a:rPr lang="en-US" dirty="0"/>
              <a:t>7.</a:t>
            </a:r>
          </a:p>
          <a:p>
            <a:r>
              <a:rPr lang="en-US" dirty="0"/>
              <a:t>8.</a:t>
            </a:r>
            <a:endParaRPr lang="en-IN" dirty="0"/>
          </a:p>
        </p:txBody>
      </p:sp>
      <p:sp>
        <p:nvSpPr>
          <p:cNvPr id="4" name="Rectangle 3">
            <a:extLst>
              <a:ext uri="{FF2B5EF4-FFF2-40B4-BE49-F238E27FC236}">
                <a16:creationId xmlns:a16="http://schemas.microsoft.com/office/drawing/2014/main" id="{0FB0475B-A820-49C2-B163-70CE57786C0D}"/>
              </a:ext>
            </a:extLst>
          </p:cNvPr>
          <p:cNvSpPr/>
          <p:nvPr/>
        </p:nvSpPr>
        <p:spPr>
          <a:xfrm>
            <a:off x="1145880" y="1435608"/>
            <a:ext cx="4907305" cy="5078313"/>
          </a:xfrm>
          <a:prstGeom prst="rect">
            <a:avLst/>
          </a:prstGeom>
        </p:spPr>
        <p:txBody>
          <a:bodyPr wrap="none">
            <a:spAutoFit/>
          </a:bodyPr>
          <a:lstStyle/>
          <a:p>
            <a:r>
              <a:rPr lang="en-IN" dirty="0">
                <a:hlinkClick r:id="rId2"/>
              </a:rPr>
              <a:t>https://www.w3schools.com/java/default.asp</a:t>
            </a:r>
            <a:endParaRPr lang="en-IN" dirty="0"/>
          </a:p>
          <a:p>
            <a:endParaRPr lang="en-US" dirty="0"/>
          </a:p>
          <a:p>
            <a:r>
              <a:rPr lang="en-US" dirty="0">
                <a:hlinkClick r:id="rId3"/>
              </a:rPr>
              <a:t>https://www.javatpoint.com/java-tutorial</a:t>
            </a:r>
            <a:endParaRPr lang="en-US" dirty="0"/>
          </a:p>
          <a:p>
            <a:endParaRPr lang="en-US" dirty="0"/>
          </a:p>
          <a:p>
            <a:r>
              <a:rPr lang="en-US" dirty="0">
                <a:hlinkClick r:id="rId4"/>
              </a:rPr>
              <a:t>https://www.tutorialspoint.com/java/index.htm</a:t>
            </a:r>
            <a:endParaRPr lang="en-US" dirty="0"/>
          </a:p>
          <a:p>
            <a:endParaRPr lang="en-US" dirty="0"/>
          </a:p>
          <a:p>
            <a:r>
              <a:rPr lang="en-US" dirty="0">
                <a:hlinkClick r:id="rId5"/>
              </a:rPr>
              <a:t>https://www.guru99.com/java-platform.html</a:t>
            </a:r>
            <a:endParaRPr lang="en-US" dirty="0"/>
          </a:p>
          <a:p>
            <a:endParaRPr lang="en-US" dirty="0"/>
          </a:p>
          <a:p>
            <a:r>
              <a:rPr lang="en-US" dirty="0">
                <a:hlinkClick r:id="rId6"/>
              </a:rPr>
              <a:t>https://docs.oracle.com/javase/tutorial/</a:t>
            </a:r>
            <a:endParaRPr lang="en-US" dirty="0"/>
          </a:p>
          <a:p>
            <a:endParaRPr lang="en-US" dirty="0"/>
          </a:p>
          <a:p>
            <a:r>
              <a:rPr lang="en-US" dirty="0">
                <a:hlinkClick r:id="rId7"/>
              </a:rPr>
              <a:t>https://youtu.be/BGTx91t8q50</a:t>
            </a:r>
            <a:endParaRPr lang="en-US" dirty="0"/>
          </a:p>
          <a:p>
            <a:endParaRPr lang="en-US" dirty="0"/>
          </a:p>
          <a:p>
            <a:r>
              <a:rPr lang="en-US" dirty="0">
                <a:hlinkClick r:id="rId8"/>
              </a:rPr>
              <a:t>https://youtu.be/UmnCZ7-9yDY</a:t>
            </a:r>
            <a:endParaRPr lang="en-US" dirty="0"/>
          </a:p>
          <a:p>
            <a:endParaRPr lang="en-US" dirty="0"/>
          </a:p>
          <a:p>
            <a:r>
              <a:rPr lang="en-US" dirty="0">
                <a:hlinkClick r:id="rId9"/>
              </a:rPr>
              <a:t>https://youtu.be/j9VNCI9Xo80</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E692608E-BDFC-4323-9976-A9B1B013C393}"/>
              </a:ext>
            </a:extLst>
          </p:cNvPr>
          <p:cNvPicPr>
            <a:picLocks noChangeAspect="1"/>
          </p:cNvPicPr>
          <p:nvPr/>
        </p:nvPicPr>
        <p:blipFill>
          <a:blip r:embed="rId10"/>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345123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7457-E8A2-4F01-B28B-654FC6CC5729}"/>
              </a:ext>
            </a:extLst>
          </p:cNvPr>
          <p:cNvSpPr>
            <a:spLocks noGrp="1"/>
          </p:cNvSpPr>
          <p:nvPr>
            <p:ph type="title"/>
          </p:nvPr>
        </p:nvSpPr>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D5AA468B-EF2F-4E41-A205-DE264B5AC72A}"/>
              </a:ext>
            </a:extLst>
          </p:cNvPr>
          <p:cNvSpPr>
            <a:spLocks noGrp="1"/>
          </p:cNvSpPr>
          <p:nvPr>
            <p:ph sz="quarter" idx="10"/>
          </p:nvPr>
        </p:nvSpPr>
        <p:spPr>
          <a:xfrm>
            <a:off x="539496" y="1435608"/>
            <a:ext cx="10791892" cy="5117592"/>
          </a:xfrm>
        </p:spPr>
        <p:txBody>
          <a:bodyPr/>
          <a:lstStyle/>
          <a:p>
            <a:pPr marL="228600" indent="-228600">
              <a:buAutoNum type="arabicPeriod"/>
            </a:pPr>
            <a:r>
              <a:rPr lang="en-US" dirty="0"/>
              <a:t>Download and Install Java and Java IDE</a:t>
            </a:r>
          </a:p>
          <a:p>
            <a:pPr marL="228600" indent="-228600">
              <a:buAutoNum type="arabicPeriod"/>
            </a:pPr>
            <a:r>
              <a:rPr lang="en-US" dirty="0"/>
              <a:t>Write a basic “Hello, World!” JAVA program.</a:t>
            </a:r>
          </a:p>
          <a:p>
            <a:pPr marL="228600" indent="-228600">
              <a:buAutoNum type="arabicPeriod"/>
            </a:pPr>
            <a:r>
              <a:rPr lang="en-US" dirty="0"/>
              <a:t> Write a Java program to print the sum of two numbers.</a:t>
            </a:r>
          </a:p>
          <a:p>
            <a:pPr marL="228600" indent="-228600">
              <a:buAutoNum type="arabicPeriod"/>
            </a:pPr>
            <a:r>
              <a:rPr lang="en-US" dirty="0"/>
              <a:t>Write a Java program to print 'Hello' on screen and then print your name on a separate line.</a:t>
            </a:r>
          </a:p>
          <a:p>
            <a:pPr marL="228600" indent="-228600">
              <a:buAutoNum type="arabicPeriod"/>
            </a:pPr>
            <a:r>
              <a:rPr lang="en-US" dirty="0"/>
              <a:t>Write a Java program to divide two numbers and print on the screen. </a:t>
            </a:r>
          </a:p>
          <a:p>
            <a:pPr marL="228600" indent="-228600">
              <a:buAutoNum type="arabicPeriod"/>
            </a:pPr>
            <a:r>
              <a:rPr lang="en-US" dirty="0"/>
              <a:t> Write a Java program that takes two numbers as input and display the product of two numbers.</a:t>
            </a:r>
          </a:p>
          <a:p>
            <a:pPr marL="228600" indent="-228600">
              <a:buAutoNum type="arabicPeriod"/>
            </a:pPr>
            <a:r>
              <a:rPr lang="en-US" dirty="0"/>
              <a:t> Write a Java program to print the sum (addition), multiply, subtract, divide and remainder of two numbers.</a:t>
            </a:r>
          </a:p>
          <a:p>
            <a:pPr marL="228600" indent="-228600">
              <a:buAutoNum type="arabicPeriod"/>
            </a:pPr>
            <a:r>
              <a:rPr lang="en-US" dirty="0"/>
              <a:t> Write a Java program that takes three numbers as input to calculate and print the average of the numbers.</a:t>
            </a:r>
          </a:p>
          <a:p>
            <a:pPr marL="228600" indent="-228600">
              <a:buAutoNum type="arabicPeriod"/>
            </a:pPr>
            <a:endParaRPr lang="en-IN" dirty="0"/>
          </a:p>
        </p:txBody>
      </p:sp>
      <p:pic>
        <p:nvPicPr>
          <p:cNvPr id="4" name="Picture 3">
            <a:extLst>
              <a:ext uri="{FF2B5EF4-FFF2-40B4-BE49-F238E27FC236}">
                <a16:creationId xmlns:a16="http://schemas.microsoft.com/office/drawing/2014/main" id="{1333F49C-DDBD-41D0-BDF5-408F47070DC8}"/>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414844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24F1-D9F8-4F80-9DB9-3650ACF9D138}"/>
              </a:ext>
            </a:extLst>
          </p:cNvPr>
          <p:cNvSpPr>
            <a:spLocks noGrp="1"/>
          </p:cNvSpPr>
          <p:nvPr>
            <p:ph type="title"/>
          </p:nvPr>
        </p:nvSpPr>
        <p:spPr/>
        <p:txBody>
          <a:bodyPr/>
          <a:lstStyle/>
          <a:p>
            <a:r>
              <a:rPr lang="en-US" dirty="0"/>
              <a:t>Contents</a:t>
            </a:r>
            <a:endParaRPr lang="en-IN" dirty="0"/>
          </a:p>
        </p:txBody>
      </p:sp>
      <p:sp>
        <p:nvSpPr>
          <p:cNvPr id="8" name="Rectangle 7">
            <a:extLst>
              <a:ext uri="{FF2B5EF4-FFF2-40B4-BE49-F238E27FC236}">
                <a16:creationId xmlns:a16="http://schemas.microsoft.com/office/drawing/2014/main" id="{42B35C30-37B2-487C-B5E6-4848F522A143}"/>
              </a:ext>
            </a:extLst>
          </p:cNvPr>
          <p:cNvSpPr/>
          <p:nvPr/>
        </p:nvSpPr>
        <p:spPr>
          <a:xfrm>
            <a:off x="521207" y="1826602"/>
            <a:ext cx="10012322" cy="4247317"/>
          </a:xfrm>
          <a:prstGeom prst="rect">
            <a:avLst/>
          </a:prstGeom>
        </p:spPr>
        <p:txBody>
          <a:bodyPr wrap="square">
            <a:spAutoFit/>
          </a:bodyPr>
          <a:lstStyle/>
          <a:p>
            <a:pPr marL="285750" indent="-285750">
              <a:buFont typeface="Arial" panose="020B0604020202020204" pitchFamily="34" charset="0"/>
              <a:buChar char="•"/>
            </a:pPr>
            <a:r>
              <a:rPr lang="en-IN" dirty="0"/>
              <a:t>Java &amp; Architecture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Setup &amp; Eclipse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Basic Syntax</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Object and Classes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Constructors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Basic Datatypes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Variable Types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Modifier Types</a:t>
            </a:r>
          </a:p>
        </p:txBody>
      </p:sp>
      <p:pic>
        <p:nvPicPr>
          <p:cNvPr id="9" name="Picture 8">
            <a:extLst>
              <a:ext uri="{FF2B5EF4-FFF2-40B4-BE49-F238E27FC236}">
                <a16:creationId xmlns:a16="http://schemas.microsoft.com/office/drawing/2014/main" id="{B03DA362-78C2-4CDE-A5B4-3F53CB86329A}"/>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108211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10E78C-8832-43E6-AE8B-E98F24EE6C2F}"/>
              </a:ext>
            </a:extLst>
          </p:cNvPr>
          <p:cNvSpPr>
            <a:spLocks noGrp="1"/>
          </p:cNvSpPr>
          <p:nvPr>
            <p:ph type="title"/>
          </p:nvPr>
        </p:nvSpPr>
        <p:spPr>
          <a:xfrm>
            <a:off x="2341043" y="2958173"/>
            <a:ext cx="6876288" cy="640080"/>
          </a:xfrm>
        </p:spPr>
        <p:txBody>
          <a:bodyPr>
            <a:normAutofit fontScale="90000"/>
          </a:bodyPr>
          <a:lstStyle/>
          <a:p>
            <a:r>
              <a:rPr lang="en-US" dirty="0"/>
              <a:t>                          </a:t>
            </a:r>
            <a:r>
              <a:rPr lang="en-US" sz="4800" dirty="0"/>
              <a:t>THANK YOU</a:t>
            </a:r>
            <a:endParaRPr lang="en-IN" sz="4800" dirty="0"/>
          </a:p>
        </p:txBody>
      </p:sp>
      <p:pic>
        <p:nvPicPr>
          <p:cNvPr id="5" name="Picture 4">
            <a:extLst>
              <a:ext uri="{FF2B5EF4-FFF2-40B4-BE49-F238E27FC236}">
                <a16:creationId xmlns:a16="http://schemas.microsoft.com/office/drawing/2014/main" id="{C195084C-BEEA-44C1-A275-0E9404D8CF08}"/>
              </a:ext>
            </a:extLst>
          </p:cNvPr>
          <p:cNvPicPr>
            <a:picLocks noChangeAspect="1"/>
          </p:cNvPicPr>
          <p:nvPr/>
        </p:nvPicPr>
        <p:blipFill>
          <a:blip r:embed="rId2"/>
          <a:stretch>
            <a:fillRect/>
          </a:stretch>
        </p:blipFill>
        <p:spPr>
          <a:xfrm>
            <a:off x="9171539" y="5618210"/>
            <a:ext cx="2408129" cy="472481"/>
          </a:xfrm>
          <a:prstGeom prst="rect">
            <a:avLst/>
          </a:prstGeom>
        </p:spPr>
      </p:pic>
    </p:spTree>
    <p:extLst>
      <p:ext uri="{BB962C8B-B14F-4D97-AF65-F5344CB8AC3E}">
        <p14:creationId xmlns:p14="http://schemas.microsoft.com/office/powerpoint/2010/main" val="8098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48056"/>
            <a:ext cx="6877119" cy="640080"/>
          </a:xfrm>
        </p:spPr>
        <p:txBody>
          <a:bodyPr>
            <a:noAutofit/>
          </a:bodyPr>
          <a:lstStyle/>
          <a:p>
            <a:r>
              <a:rPr lang="en-US" dirty="0">
                <a:latin typeface="Segoe UI Light" panose="020B0502040204020203" pitchFamily="34" charset="0"/>
                <a:cs typeface="Segoe UI Light" panose="020B0502040204020203" pitchFamily="34" charset="0"/>
              </a:rPr>
              <a:t>What is JAVA?</a:t>
            </a:r>
          </a:p>
        </p:txBody>
      </p:sp>
      <p:sp>
        <p:nvSpPr>
          <p:cNvPr id="38" name="Content Placeholder 17"/>
          <p:cNvSpPr txBox="1">
            <a:spLocks/>
          </p:cNvSpPr>
          <p:nvPr/>
        </p:nvSpPr>
        <p:spPr>
          <a:xfrm>
            <a:off x="541610" y="1524708"/>
            <a:ext cx="1080770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E0E1BFE5-E695-4FD6-8DB1-95134A8FBEAC}"/>
              </a:ext>
            </a:extLst>
          </p:cNvPr>
          <p:cNvSpPr/>
          <p:nvPr/>
        </p:nvSpPr>
        <p:spPr>
          <a:xfrm>
            <a:off x="753035" y="1859340"/>
            <a:ext cx="10712824" cy="3785652"/>
          </a:xfrm>
          <a:prstGeom prst="rect">
            <a:avLst/>
          </a:prstGeom>
        </p:spPr>
        <p:txBody>
          <a:bodyPr wrap="square">
            <a:spAutoFit/>
          </a:bodyPr>
          <a:lstStyle/>
          <a:p>
            <a:pPr algn="just"/>
            <a:r>
              <a:rPr lang="en-US" sz="2000" dirty="0">
                <a:solidFill>
                  <a:srgbClr val="333333"/>
                </a:solidFill>
                <a:latin typeface="inter-regular"/>
              </a:rPr>
              <a:t>Java is a </a:t>
            </a:r>
            <a:r>
              <a:rPr lang="en-US" sz="2000" b="1" dirty="0">
                <a:solidFill>
                  <a:srgbClr val="333333"/>
                </a:solidFill>
                <a:latin typeface="inter-bold"/>
              </a:rPr>
              <a:t>programming language</a:t>
            </a:r>
            <a:r>
              <a:rPr lang="en-US" sz="2000" dirty="0">
                <a:solidFill>
                  <a:srgbClr val="333333"/>
                </a:solidFill>
                <a:latin typeface="inter-regular"/>
              </a:rPr>
              <a:t> and a </a:t>
            </a:r>
            <a:r>
              <a:rPr lang="en-US" sz="2000" b="1" dirty="0">
                <a:solidFill>
                  <a:srgbClr val="333333"/>
                </a:solidFill>
                <a:latin typeface="inter-bold"/>
              </a:rPr>
              <a:t>platform</a:t>
            </a:r>
            <a:r>
              <a:rPr lang="en-US" sz="2000" dirty="0">
                <a:solidFill>
                  <a:srgbClr val="333333"/>
                </a:solidFill>
                <a:latin typeface="inter-regular"/>
              </a:rPr>
              <a:t>. Java is a high level, robust, object-oriented and secure programming language.</a:t>
            </a:r>
          </a:p>
          <a:p>
            <a:pPr algn="just"/>
            <a:endParaRPr lang="en-US" sz="2000" dirty="0">
              <a:solidFill>
                <a:srgbClr val="333333"/>
              </a:solidFill>
              <a:latin typeface="inter-regular"/>
            </a:endParaRPr>
          </a:p>
          <a:p>
            <a:pPr algn="just"/>
            <a:endParaRPr lang="en-US" sz="2000" dirty="0">
              <a:solidFill>
                <a:srgbClr val="333333"/>
              </a:solidFill>
              <a:latin typeface="inter-regular"/>
            </a:endParaRPr>
          </a:p>
          <a:p>
            <a:pPr algn="just"/>
            <a:r>
              <a:rPr lang="en-US" sz="2000" dirty="0">
                <a:solidFill>
                  <a:srgbClr val="333333"/>
                </a:solidFill>
                <a:latin typeface="inter-regular"/>
              </a:rPr>
              <a:t>Java was developed by </a:t>
            </a:r>
            <a:r>
              <a:rPr lang="en-US" sz="2000" i="1" dirty="0">
                <a:solidFill>
                  <a:srgbClr val="333333"/>
                </a:solidFill>
                <a:latin typeface="inter-regular"/>
              </a:rPr>
              <a:t>Sun Microsystems</a:t>
            </a:r>
            <a:r>
              <a:rPr lang="en-US" sz="2000" dirty="0">
                <a:solidFill>
                  <a:srgbClr val="333333"/>
                </a:solidFill>
                <a:latin typeface="inter-regular"/>
              </a:rPr>
              <a:t> (which is now the subsidiary of Oracle) in the year 1995. </a:t>
            </a:r>
            <a:r>
              <a:rPr lang="en-US" sz="2000" i="1" dirty="0">
                <a:solidFill>
                  <a:srgbClr val="333333"/>
                </a:solidFill>
                <a:latin typeface="inter-regular"/>
              </a:rPr>
              <a:t>James Gosling</a:t>
            </a:r>
            <a:r>
              <a:rPr lang="en-US" sz="2000" dirty="0">
                <a:solidFill>
                  <a:srgbClr val="333333"/>
                </a:solidFill>
                <a:latin typeface="inter-regular"/>
              </a:rPr>
              <a:t> is known as the father of Java. Before Java, its name was </a:t>
            </a:r>
            <a:r>
              <a:rPr lang="en-US" sz="2000" i="1" dirty="0">
                <a:solidFill>
                  <a:srgbClr val="333333"/>
                </a:solidFill>
                <a:latin typeface="inter-regular"/>
              </a:rPr>
              <a:t>Oak</a:t>
            </a:r>
            <a:r>
              <a:rPr lang="en-US" sz="2000" dirty="0">
                <a:solidFill>
                  <a:srgbClr val="333333"/>
                </a:solidFill>
                <a:latin typeface="inter-regular"/>
              </a:rPr>
              <a:t>. Since Oak was already a registered company, so James Gosling and his team changed the name from Oak to Java.</a:t>
            </a:r>
          </a:p>
          <a:p>
            <a:pPr algn="just"/>
            <a:endParaRPr lang="en-US" sz="2000" dirty="0">
              <a:solidFill>
                <a:srgbClr val="333333"/>
              </a:solidFill>
              <a:latin typeface="inter-regular"/>
            </a:endParaRPr>
          </a:p>
          <a:p>
            <a:pPr algn="just"/>
            <a:endParaRPr lang="en-US" sz="2000" dirty="0">
              <a:solidFill>
                <a:srgbClr val="333333"/>
              </a:solidFill>
              <a:latin typeface="inter-regular"/>
            </a:endParaRPr>
          </a:p>
          <a:p>
            <a:pPr algn="just"/>
            <a:endParaRPr lang="en-US" sz="2000" dirty="0">
              <a:solidFill>
                <a:srgbClr val="333333"/>
              </a:solidFill>
              <a:latin typeface="inter-regular"/>
            </a:endParaRPr>
          </a:p>
          <a:p>
            <a:pPr algn="just"/>
            <a:r>
              <a:rPr lang="en-US" sz="2000" b="1" dirty="0">
                <a:solidFill>
                  <a:srgbClr val="333333"/>
                </a:solidFill>
                <a:latin typeface="inter-bold"/>
              </a:rPr>
              <a:t>Platform</a:t>
            </a:r>
            <a:r>
              <a:rPr lang="en-US" sz="2000" dirty="0">
                <a:solidFill>
                  <a:srgbClr val="333333"/>
                </a:solidFill>
                <a:latin typeface="inter-regular"/>
              </a:rPr>
              <a:t>: Any hardware or software environment in which a program runs, is known as a platform. Since Java has a runtime environment (JRE) and API, it is called a platform.</a:t>
            </a:r>
            <a:endParaRPr lang="en-US" sz="2000" b="0" i="0" dirty="0">
              <a:solidFill>
                <a:srgbClr val="333333"/>
              </a:solidFill>
              <a:effectLst/>
              <a:latin typeface="inter-regular"/>
            </a:endParaRPr>
          </a:p>
        </p:txBody>
      </p:sp>
      <p:pic>
        <p:nvPicPr>
          <p:cNvPr id="6" name="Picture 5">
            <a:extLst>
              <a:ext uri="{FF2B5EF4-FFF2-40B4-BE49-F238E27FC236}">
                <a16:creationId xmlns:a16="http://schemas.microsoft.com/office/drawing/2014/main" id="{D26912E6-A7ED-4622-BE38-F48455FBF952}"/>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448056"/>
            <a:ext cx="6877119" cy="640080"/>
          </a:xfrm>
        </p:spPr>
        <p:txBody>
          <a:bodyPr>
            <a:noAutofit/>
          </a:bodyPr>
          <a:lstStyle/>
          <a:p>
            <a:r>
              <a:rPr lang="en-US" dirty="0">
                <a:latin typeface="Segoe UI Light" panose="020B0502040204020203" pitchFamily="34" charset="0"/>
                <a:cs typeface="Segoe UI Light" panose="020B0502040204020203" pitchFamily="34" charset="0"/>
              </a:rPr>
              <a:t>FEATURES OF JAVA </a:t>
            </a:r>
          </a:p>
        </p:txBody>
      </p:sp>
      <p:sp>
        <p:nvSpPr>
          <p:cNvPr id="38" name="Content Placeholder 17"/>
          <p:cNvSpPr txBox="1">
            <a:spLocks/>
          </p:cNvSpPr>
          <p:nvPr/>
        </p:nvSpPr>
        <p:spPr>
          <a:xfrm>
            <a:off x="541610" y="1524708"/>
            <a:ext cx="1080770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E0E1BFE5-E695-4FD6-8DB1-95134A8FBEAC}"/>
              </a:ext>
            </a:extLst>
          </p:cNvPr>
          <p:cNvSpPr/>
          <p:nvPr/>
        </p:nvSpPr>
        <p:spPr>
          <a:xfrm>
            <a:off x="753035" y="1859340"/>
            <a:ext cx="10712824" cy="4370427"/>
          </a:xfrm>
          <a:prstGeom prst="rect">
            <a:avLst/>
          </a:prstGeom>
        </p:spPr>
        <p:txBody>
          <a:bodyPr wrap="square">
            <a:spAutoFit/>
          </a:bodyPr>
          <a:lstStyle/>
          <a:p>
            <a:pPr algn="just"/>
            <a:r>
              <a:rPr lang="en-US" dirty="0"/>
              <a:t>The primary objective of </a:t>
            </a:r>
            <a:r>
              <a:rPr lang="en-US" dirty="0">
                <a:hlinkClick r:id="rId2"/>
              </a:rPr>
              <a:t>Java programming</a:t>
            </a:r>
            <a:r>
              <a:rPr lang="en-US" dirty="0"/>
              <a:t> language creation was to make it portable, simple and secure programming language. Apart from this, there are also some excellent features which play an important role in the popularity of this language. The features of Java are also known as Java buzzwords.</a:t>
            </a:r>
          </a:p>
          <a:p>
            <a:pPr algn="just"/>
            <a:endParaRPr lang="en-US" sz="2000" b="0" i="0" dirty="0">
              <a:solidFill>
                <a:srgbClr val="333333"/>
              </a:solidFill>
              <a:effectLst/>
              <a:latin typeface="inter-regular"/>
            </a:endParaRPr>
          </a:p>
          <a:p>
            <a:r>
              <a:rPr lang="en-US" dirty="0"/>
              <a:t>A list of the most important features of the Java language is given below.</a:t>
            </a:r>
          </a:p>
          <a:p>
            <a:endParaRPr lang="en-US" sz="2000" dirty="0"/>
          </a:p>
          <a:p>
            <a:r>
              <a:rPr lang="en-US" dirty="0">
                <a:hlinkClick r:id="rId3"/>
              </a:rPr>
              <a:t>Simple</a:t>
            </a:r>
            <a:r>
              <a:rPr lang="en-US" dirty="0"/>
              <a:t>                                                     </a:t>
            </a:r>
            <a:r>
              <a:rPr lang="en-US" dirty="0">
                <a:hlinkClick r:id="rId4"/>
              </a:rPr>
              <a:t>Object-Oriented</a:t>
            </a:r>
            <a:r>
              <a:rPr lang="en-US" dirty="0"/>
              <a:t>                                                    </a:t>
            </a:r>
            <a:r>
              <a:rPr lang="en-US" dirty="0">
                <a:hlinkClick r:id="rId5"/>
              </a:rPr>
              <a:t>Portable</a:t>
            </a:r>
            <a:endParaRPr lang="en-US" dirty="0"/>
          </a:p>
          <a:p>
            <a:endParaRPr lang="en-US" dirty="0"/>
          </a:p>
          <a:p>
            <a:r>
              <a:rPr lang="en-US" dirty="0">
                <a:hlinkClick r:id="rId6"/>
              </a:rPr>
              <a:t>Platform independent</a:t>
            </a:r>
            <a:r>
              <a:rPr lang="en-US" dirty="0"/>
              <a:t>                             </a:t>
            </a:r>
            <a:r>
              <a:rPr lang="en-US" dirty="0">
                <a:hlinkClick r:id="rId7"/>
              </a:rPr>
              <a:t>Secured</a:t>
            </a:r>
            <a:r>
              <a:rPr lang="en-US" dirty="0"/>
              <a:t>                                                                 </a:t>
            </a:r>
            <a:r>
              <a:rPr lang="en-US" dirty="0">
                <a:hlinkClick r:id="rId8"/>
              </a:rPr>
              <a:t>Robust</a:t>
            </a:r>
            <a:endParaRPr lang="en-US" dirty="0"/>
          </a:p>
          <a:p>
            <a:endParaRPr lang="en-US" dirty="0">
              <a:hlinkClick r:id="rId9"/>
            </a:endParaRPr>
          </a:p>
          <a:p>
            <a:r>
              <a:rPr lang="en-US" dirty="0">
                <a:hlinkClick r:id="rId9"/>
              </a:rPr>
              <a:t>Architecture neutral</a:t>
            </a:r>
            <a:r>
              <a:rPr lang="en-US" dirty="0"/>
              <a:t>                                </a:t>
            </a:r>
            <a:r>
              <a:rPr lang="en-US" dirty="0">
                <a:hlinkClick r:id="rId10"/>
              </a:rPr>
              <a:t>Interpreted</a:t>
            </a:r>
            <a:r>
              <a:rPr lang="en-US" dirty="0"/>
              <a:t>                                                         </a:t>
            </a:r>
            <a:r>
              <a:rPr lang="en-US" dirty="0">
                <a:hlinkClick r:id="rId11"/>
              </a:rPr>
              <a:t>High Performance</a:t>
            </a:r>
            <a:endParaRPr lang="en-US" dirty="0"/>
          </a:p>
          <a:p>
            <a:endParaRPr lang="en-US" dirty="0">
              <a:hlinkClick r:id="rId12"/>
            </a:endParaRPr>
          </a:p>
          <a:p>
            <a:r>
              <a:rPr lang="en-US" dirty="0">
                <a:hlinkClick r:id="rId12"/>
              </a:rPr>
              <a:t>Multithreaded</a:t>
            </a:r>
            <a:r>
              <a:rPr lang="en-US" dirty="0"/>
              <a:t>                                         </a:t>
            </a:r>
            <a:r>
              <a:rPr lang="en-US" dirty="0">
                <a:hlinkClick r:id="rId13"/>
              </a:rPr>
              <a:t>Distributed</a:t>
            </a:r>
            <a:r>
              <a:rPr lang="en-US" dirty="0"/>
              <a:t>                                                             </a:t>
            </a:r>
            <a:r>
              <a:rPr lang="en-US" dirty="0">
                <a:hlinkClick r:id="rId14"/>
              </a:rPr>
              <a:t>Dynamic</a:t>
            </a:r>
            <a:endParaRPr lang="en-US" dirty="0"/>
          </a:p>
          <a:p>
            <a:br>
              <a:rPr lang="en-US" sz="2000" dirty="0"/>
            </a:br>
            <a:endParaRPr lang="en-US" sz="2000" b="0" i="0" dirty="0">
              <a:solidFill>
                <a:srgbClr val="333333"/>
              </a:solidFill>
              <a:effectLst/>
              <a:latin typeface="inter-regular"/>
            </a:endParaRPr>
          </a:p>
        </p:txBody>
      </p:sp>
      <p:pic>
        <p:nvPicPr>
          <p:cNvPr id="7" name="Picture 6">
            <a:extLst>
              <a:ext uri="{FF2B5EF4-FFF2-40B4-BE49-F238E27FC236}">
                <a16:creationId xmlns:a16="http://schemas.microsoft.com/office/drawing/2014/main" id="{43CD5945-5EC4-42D6-A056-89E76A91AB99}"/>
              </a:ext>
            </a:extLst>
          </p:cNvPr>
          <p:cNvPicPr>
            <a:picLocks noChangeAspect="1"/>
          </p:cNvPicPr>
          <p:nvPr/>
        </p:nvPicPr>
        <p:blipFill>
          <a:blip r:embed="rId15"/>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4233071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7D5D-566D-477C-A684-57D59EB01592}"/>
              </a:ext>
            </a:extLst>
          </p:cNvPr>
          <p:cNvSpPr>
            <a:spLocks noGrp="1"/>
          </p:cNvSpPr>
          <p:nvPr>
            <p:ph type="title"/>
          </p:nvPr>
        </p:nvSpPr>
        <p:spPr/>
        <p:txBody>
          <a:bodyPr/>
          <a:lstStyle/>
          <a:p>
            <a:r>
              <a:rPr lang="en-US" dirty="0"/>
              <a:t>ARCHITECTURE OF JAVA</a:t>
            </a:r>
            <a:endParaRPr lang="en-IN" dirty="0"/>
          </a:p>
        </p:txBody>
      </p:sp>
      <p:sp>
        <p:nvSpPr>
          <p:cNvPr id="3" name="Content Placeholder 2">
            <a:extLst>
              <a:ext uri="{FF2B5EF4-FFF2-40B4-BE49-F238E27FC236}">
                <a16:creationId xmlns:a16="http://schemas.microsoft.com/office/drawing/2014/main" id="{DFBA92D1-B2F6-480A-91FC-B66EA17B9FA9}"/>
              </a:ext>
            </a:extLst>
          </p:cNvPr>
          <p:cNvSpPr>
            <a:spLocks noGrp="1"/>
          </p:cNvSpPr>
          <p:nvPr>
            <p:ph sz="quarter" idx="10"/>
          </p:nvPr>
        </p:nvSpPr>
        <p:spPr>
          <a:xfrm>
            <a:off x="539495" y="1435608"/>
            <a:ext cx="11213233" cy="3977640"/>
          </a:xfrm>
        </p:spPr>
        <p:txBody>
          <a:bodyPr>
            <a:normAutofit fontScale="92500" lnSpcReduction="10000"/>
          </a:bodyPr>
          <a:lstStyle/>
          <a:p>
            <a:r>
              <a:rPr lang="en-US" sz="2400" dirty="0"/>
              <a:t>There are two processes in Java — Compilation and Interpretation.</a:t>
            </a:r>
          </a:p>
          <a:p>
            <a:pPr marL="171450" indent="-171450">
              <a:buFont typeface="Arial" panose="020B0604020202020204" pitchFamily="34" charset="0"/>
              <a:buChar char="•"/>
            </a:pPr>
            <a:r>
              <a:rPr lang="en-US" sz="1800" dirty="0"/>
              <a:t>The Java source code goes to the compiler.</a:t>
            </a:r>
          </a:p>
          <a:p>
            <a:pPr marL="171450" indent="-171450">
              <a:buFont typeface="Arial" panose="020B0604020202020204" pitchFamily="34" charset="0"/>
              <a:buChar char="•"/>
            </a:pPr>
            <a:r>
              <a:rPr lang="en-US" sz="1800" dirty="0"/>
              <a:t>The Java Compiler converts it into byte codes</a:t>
            </a:r>
          </a:p>
          <a:p>
            <a:pPr marL="171450" indent="-171450">
              <a:buFont typeface="Arial" panose="020B0604020202020204" pitchFamily="34" charset="0"/>
              <a:buChar char="•"/>
            </a:pPr>
            <a:r>
              <a:rPr lang="en-US" sz="1800" dirty="0"/>
              <a:t>The bytes codes are then converted into machine by the JVM</a:t>
            </a:r>
          </a:p>
          <a:p>
            <a:pPr marL="171450" indent="-171450">
              <a:buFont typeface="Arial" panose="020B0604020202020204" pitchFamily="34" charset="0"/>
              <a:buChar char="•"/>
            </a:pPr>
            <a:r>
              <a:rPr lang="en-US" sz="1800" dirty="0"/>
              <a:t>The Machine code is executed directly by the OS.</a:t>
            </a:r>
          </a:p>
          <a:p>
            <a:br>
              <a:rPr lang="en-US" dirty="0"/>
            </a:br>
            <a:endParaRPr lang="en-IN" dirty="0"/>
          </a:p>
        </p:txBody>
      </p:sp>
      <p:pic>
        <p:nvPicPr>
          <p:cNvPr id="5122" name="Picture 2" descr="Java Architecture">
            <a:extLst>
              <a:ext uri="{FF2B5EF4-FFF2-40B4-BE49-F238E27FC236}">
                <a16:creationId xmlns:a16="http://schemas.microsoft.com/office/drawing/2014/main" id="{A81FB563-B211-45D3-B3F1-8B417CE3F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944" y="2045970"/>
            <a:ext cx="519112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2A13F0-9F31-4CE4-9DA7-CD6B6858EF85}"/>
              </a:ext>
            </a:extLst>
          </p:cNvPr>
          <p:cNvPicPr>
            <a:picLocks noChangeAspect="1"/>
          </p:cNvPicPr>
          <p:nvPr/>
        </p:nvPicPr>
        <p:blipFill>
          <a:blip r:embed="rId3"/>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104149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2310-C318-4F09-B209-65B7599695C8}"/>
              </a:ext>
            </a:extLst>
          </p:cNvPr>
          <p:cNvSpPr>
            <a:spLocks noGrp="1"/>
          </p:cNvSpPr>
          <p:nvPr>
            <p:ph type="title"/>
          </p:nvPr>
        </p:nvSpPr>
        <p:spPr>
          <a:xfrm>
            <a:off x="539495" y="795528"/>
            <a:ext cx="6877119" cy="640080"/>
          </a:xfrm>
        </p:spPr>
        <p:txBody>
          <a:bodyPr>
            <a:normAutofit fontScale="90000"/>
          </a:bodyPr>
          <a:lstStyle/>
          <a:p>
            <a:br>
              <a:rPr lang="en-IN" b="1" dirty="0"/>
            </a:br>
            <a:r>
              <a:rPr lang="en-IN" b="1" dirty="0"/>
              <a:t>Components of Java Architecture</a:t>
            </a:r>
            <a:br>
              <a:rPr lang="en-IN" b="1" dirty="0"/>
            </a:br>
            <a:endParaRPr lang="en-IN" dirty="0"/>
          </a:p>
        </p:txBody>
      </p:sp>
      <p:sp>
        <p:nvSpPr>
          <p:cNvPr id="3" name="Content Placeholder 2">
            <a:extLst>
              <a:ext uri="{FF2B5EF4-FFF2-40B4-BE49-F238E27FC236}">
                <a16:creationId xmlns:a16="http://schemas.microsoft.com/office/drawing/2014/main" id="{B7E05250-4B61-413D-87F2-BD746822E470}"/>
              </a:ext>
            </a:extLst>
          </p:cNvPr>
          <p:cNvSpPr>
            <a:spLocks noGrp="1"/>
          </p:cNvSpPr>
          <p:nvPr>
            <p:ph sz="quarter" idx="10"/>
          </p:nvPr>
        </p:nvSpPr>
        <p:spPr>
          <a:xfrm>
            <a:off x="539495" y="1435608"/>
            <a:ext cx="8461069" cy="3977640"/>
          </a:xfrm>
        </p:spPr>
        <p:txBody>
          <a:bodyPr/>
          <a:lstStyle/>
          <a:p>
            <a:r>
              <a:rPr lang="en-IN" sz="1600" dirty="0"/>
              <a:t>The different components of Java architecture are:</a:t>
            </a:r>
          </a:p>
          <a:p>
            <a:endParaRPr lang="en-IN" sz="1600" dirty="0"/>
          </a:p>
          <a:p>
            <a:pPr marL="171450" indent="-171450">
              <a:buFont typeface="Arial" panose="020B0604020202020204" pitchFamily="34" charset="0"/>
              <a:buChar char="•"/>
            </a:pPr>
            <a:r>
              <a:rPr lang="en-IN" sz="1600" dirty="0"/>
              <a:t>JRE — Java Runtime Environment</a:t>
            </a:r>
          </a:p>
          <a:p>
            <a:pPr marL="171450" indent="-171450">
              <a:buFont typeface="Arial" panose="020B0604020202020204" pitchFamily="34" charset="0"/>
              <a:buChar char="•"/>
            </a:pPr>
            <a:r>
              <a:rPr lang="en-IN" sz="1600" dirty="0"/>
              <a:t>JDK — Java Development Kit</a:t>
            </a:r>
          </a:p>
          <a:p>
            <a:pPr marL="171450" indent="-171450">
              <a:buFont typeface="Arial" panose="020B0604020202020204" pitchFamily="34" charset="0"/>
              <a:buChar char="•"/>
            </a:pPr>
            <a:r>
              <a:rPr lang="en-IN" sz="1600" dirty="0"/>
              <a:t>JVM — Java Virtual Machine</a:t>
            </a:r>
          </a:p>
          <a:p>
            <a:br>
              <a:rPr lang="en-IN" dirty="0"/>
            </a:br>
            <a:endParaRPr lang="en-IN" dirty="0"/>
          </a:p>
        </p:txBody>
      </p:sp>
      <p:pic>
        <p:nvPicPr>
          <p:cNvPr id="4" name="Picture 3">
            <a:extLst>
              <a:ext uri="{FF2B5EF4-FFF2-40B4-BE49-F238E27FC236}">
                <a16:creationId xmlns:a16="http://schemas.microsoft.com/office/drawing/2014/main" id="{A0E51558-0BCC-4626-8E87-720AA357DDB1}"/>
              </a:ext>
            </a:extLst>
          </p:cNvPr>
          <p:cNvPicPr>
            <a:picLocks noChangeAspect="1"/>
          </p:cNvPicPr>
          <p:nvPr/>
        </p:nvPicPr>
        <p:blipFill>
          <a:blip r:embed="rId2"/>
          <a:stretch>
            <a:fillRect/>
          </a:stretch>
        </p:blipFill>
        <p:spPr>
          <a:xfrm>
            <a:off x="10228729" y="6321976"/>
            <a:ext cx="1658471" cy="325396"/>
          </a:xfrm>
          <a:prstGeom prst="rect">
            <a:avLst/>
          </a:prstGeom>
        </p:spPr>
      </p:pic>
      <p:pic>
        <p:nvPicPr>
          <p:cNvPr id="18434" name="Picture 2" descr="JDK vs JRE vs JVM in Java - What's the Difference ? - Simple Snippets">
            <a:extLst>
              <a:ext uri="{FF2B5EF4-FFF2-40B4-BE49-F238E27FC236}">
                <a16:creationId xmlns:a16="http://schemas.microsoft.com/office/drawing/2014/main" id="{0CABB745-A80F-4DC8-BFB7-885699D79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164" y="1843278"/>
            <a:ext cx="56388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3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Setup and Eclipse</a:t>
            </a: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2" name="Rectangle 1">
            <a:extLst>
              <a:ext uri="{FF2B5EF4-FFF2-40B4-BE49-F238E27FC236}">
                <a16:creationId xmlns:a16="http://schemas.microsoft.com/office/drawing/2014/main" id="{DD4E3CB1-B26C-4B85-AE99-D76B77F2FBEF}"/>
              </a:ext>
            </a:extLst>
          </p:cNvPr>
          <p:cNvSpPr/>
          <p:nvPr/>
        </p:nvSpPr>
        <p:spPr>
          <a:xfrm>
            <a:off x="521207" y="1609360"/>
            <a:ext cx="11258417" cy="5632311"/>
          </a:xfrm>
          <a:prstGeom prst="rect">
            <a:avLst/>
          </a:prstGeom>
        </p:spPr>
        <p:txBody>
          <a:bodyPr wrap="square">
            <a:spAutoFit/>
          </a:bodyPr>
          <a:lstStyle/>
          <a:p>
            <a:pPr algn="just">
              <a:buFont typeface="Arial" panose="020B0604020202020204" pitchFamily="34" charset="0"/>
              <a:buChar char="•"/>
            </a:pPr>
            <a:r>
              <a:rPr lang="en-US" sz="2400" dirty="0">
                <a:solidFill>
                  <a:srgbClr val="000000"/>
                </a:solidFill>
                <a:latin typeface="inter-regular"/>
              </a:rPr>
              <a:t>  JDK: Java Development kit, is a program which provide the necessary tools to develop and execute a Java program.</a:t>
            </a:r>
          </a:p>
          <a:p>
            <a:pPr algn="just">
              <a:buFont typeface="Arial" panose="020B0604020202020204" pitchFamily="34" charset="0"/>
              <a:buChar char="•"/>
            </a:pPr>
            <a:endParaRPr lang="en-US" sz="2400" dirty="0">
              <a:solidFill>
                <a:srgbClr val="000000"/>
              </a:solidFill>
              <a:latin typeface="inter-regular"/>
            </a:endParaRPr>
          </a:p>
          <a:p>
            <a:pPr algn="just">
              <a:buFont typeface="Arial" panose="020B0604020202020204" pitchFamily="34" charset="0"/>
              <a:buChar char="•"/>
            </a:pPr>
            <a:r>
              <a:rPr lang="en-US" sz="2400" dirty="0">
                <a:solidFill>
                  <a:srgbClr val="000000"/>
                </a:solidFill>
                <a:latin typeface="inter-regular"/>
              </a:rPr>
              <a:t> Link to Download: Latest Java Version available at </a:t>
            </a:r>
            <a:r>
              <a:rPr lang="en-IN" sz="2400" dirty="0">
                <a:hlinkClick r:id="rId2"/>
              </a:rPr>
              <a:t>Java Downloads | Oracle</a:t>
            </a:r>
            <a:endParaRPr lang="en-US" sz="2400" dirty="0">
              <a:solidFill>
                <a:srgbClr val="000000"/>
              </a:solidFill>
              <a:latin typeface="inter-regular"/>
            </a:endParaRPr>
          </a:p>
          <a:p>
            <a:pPr algn="just">
              <a:buFont typeface="Arial" panose="020B0604020202020204" pitchFamily="34" charset="0"/>
              <a:buChar char="•"/>
            </a:pPr>
            <a:endParaRPr lang="en-US" sz="2400" dirty="0">
              <a:solidFill>
                <a:srgbClr val="000000"/>
              </a:solidFill>
              <a:latin typeface="inter-regular"/>
            </a:endParaRPr>
          </a:p>
          <a:p>
            <a:pPr algn="just">
              <a:buFont typeface="Arial" panose="020B0604020202020204" pitchFamily="34" charset="0"/>
              <a:buChar char="•"/>
            </a:pPr>
            <a:r>
              <a:rPr lang="en-US" sz="2400" dirty="0">
                <a:solidFill>
                  <a:srgbClr val="000000"/>
                </a:solidFill>
                <a:latin typeface="inter-regular"/>
              </a:rPr>
              <a:t>   Guide to download and install: </a:t>
            </a:r>
          </a:p>
          <a:p>
            <a:pPr algn="just"/>
            <a:r>
              <a:rPr lang="en-US" sz="2400" dirty="0">
                <a:solidFill>
                  <a:srgbClr val="000000"/>
                </a:solidFill>
                <a:latin typeface="inter-regular"/>
                <a:hlinkClick r:id="rId3"/>
              </a:rPr>
              <a:t>https://youtu.be/-5kIt83ldk8</a:t>
            </a:r>
            <a:r>
              <a:rPr lang="en-US" sz="2400" dirty="0">
                <a:solidFill>
                  <a:srgbClr val="000000"/>
                </a:solidFill>
                <a:latin typeface="inter-regular"/>
              </a:rPr>
              <a:t>  and </a:t>
            </a:r>
            <a:r>
              <a:rPr lang="en-US" sz="2400" dirty="0">
                <a:solidFill>
                  <a:srgbClr val="000000"/>
                </a:solidFill>
                <a:latin typeface="inter-regular"/>
                <a:hlinkClick r:id="rId4"/>
              </a:rPr>
              <a:t>https://youtu.be/SQykK40fFds</a:t>
            </a:r>
            <a:endParaRPr lang="en-US" sz="2400" dirty="0">
              <a:solidFill>
                <a:srgbClr val="000000"/>
              </a:solidFill>
              <a:latin typeface="inter-regular"/>
            </a:endParaRPr>
          </a:p>
          <a:p>
            <a:pPr algn="just">
              <a:buFont typeface="Arial" panose="020B0604020202020204" pitchFamily="34" charset="0"/>
              <a:buChar char="•"/>
            </a:pPr>
            <a:endParaRPr lang="en-US" sz="2400" dirty="0">
              <a:solidFill>
                <a:srgbClr val="000000"/>
              </a:solidFill>
              <a:latin typeface="inter-regular"/>
            </a:endParaRPr>
          </a:p>
          <a:p>
            <a:pPr marL="342900" indent="-342900" algn="just">
              <a:buFont typeface="Arial" panose="020B0604020202020204" pitchFamily="34" charset="0"/>
              <a:buChar char="•"/>
            </a:pPr>
            <a:r>
              <a:rPr lang="en-US" sz="2400" dirty="0">
                <a:solidFill>
                  <a:srgbClr val="000000"/>
                </a:solidFill>
                <a:latin typeface="inter-regular"/>
              </a:rPr>
              <a:t>Set path of the </a:t>
            </a:r>
            <a:r>
              <a:rPr lang="en-US" sz="2400" dirty="0" err="1">
                <a:solidFill>
                  <a:srgbClr val="000000"/>
                </a:solidFill>
                <a:latin typeface="inter-regular"/>
              </a:rPr>
              <a:t>jdk</a:t>
            </a:r>
            <a:r>
              <a:rPr lang="en-US" sz="2400" dirty="0">
                <a:solidFill>
                  <a:srgbClr val="000000"/>
                </a:solidFill>
                <a:latin typeface="inter-regular"/>
              </a:rPr>
              <a:t>/bin directory.</a:t>
            </a:r>
          </a:p>
          <a:p>
            <a:pPr marL="342900" indent="-342900" algn="just">
              <a:buFont typeface="Arial" panose="020B0604020202020204" pitchFamily="34" charset="0"/>
              <a:buChar char="•"/>
            </a:pPr>
            <a:endParaRPr lang="en-US" sz="2400" dirty="0">
              <a:solidFill>
                <a:srgbClr val="000000"/>
              </a:solidFill>
              <a:latin typeface="inter-regular"/>
            </a:endParaRPr>
          </a:p>
          <a:p>
            <a:pPr marL="342900" indent="-342900" algn="just">
              <a:buFont typeface="Arial" panose="020B0604020202020204" pitchFamily="34" charset="0"/>
              <a:buChar char="•"/>
            </a:pPr>
            <a:r>
              <a:rPr lang="en-US" sz="2400" dirty="0">
                <a:solidFill>
                  <a:srgbClr val="000000"/>
                </a:solidFill>
                <a:latin typeface="inter-regular"/>
              </a:rPr>
              <a:t>Create the Java program</a:t>
            </a:r>
          </a:p>
          <a:p>
            <a:pPr marL="342900" indent="-342900" algn="just">
              <a:buFont typeface="Arial" panose="020B0604020202020204" pitchFamily="34" charset="0"/>
              <a:buChar char="•"/>
            </a:pPr>
            <a:endParaRPr lang="en-US" sz="2400" dirty="0">
              <a:solidFill>
                <a:srgbClr val="000000"/>
              </a:solidFill>
              <a:latin typeface="inter-regular"/>
            </a:endParaRPr>
          </a:p>
          <a:p>
            <a:pPr marL="342900" indent="-342900" algn="just">
              <a:buFont typeface="Arial" panose="020B0604020202020204" pitchFamily="34" charset="0"/>
              <a:buChar char="•"/>
            </a:pPr>
            <a:r>
              <a:rPr lang="en-US" sz="2400" dirty="0">
                <a:solidFill>
                  <a:srgbClr val="000000"/>
                </a:solidFill>
                <a:latin typeface="inter-regular"/>
              </a:rPr>
              <a:t>Compile and run the Java program</a:t>
            </a:r>
          </a:p>
          <a:p>
            <a:pPr algn="just">
              <a:buFont typeface="Arial" panose="020B0604020202020204" pitchFamily="34" charset="0"/>
              <a:buChar char="•"/>
            </a:pPr>
            <a:endParaRPr lang="en-US" sz="2400" dirty="0">
              <a:solidFill>
                <a:srgbClr val="000000"/>
              </a:solidFill>
              <a:latin typeface="inter-regular"/>
            </a:endParaRPr>
          </a:p>
          <a:p>
            <a:pPr algn="just"/>
            <a:endParaRPr lang="en-US" sz="2400" dirty="0">
              <a:solidFill>
                <a:srgbClr val="000000"/>
              </a:solidFill>
              <a:latin typeface="inter-regular"/>
            </a:endParaRPr>
          </a:p>
        </p:txBody>
      </p:sp>
      <p:pic>
        <p:nvPicPr>
          <p:cNvPr id="26" name="Picture 25">
            <a:extLst>
              <a:ext uri="{FF2B5EF4-FFF2-40B4-BE49-F238E27FC236}">
                <a16:creationId xmlns:a16="http://schemas.microsoft.com/office/drawing/2014/main" id="{2161CE99-6561-470B-A8E0-25BA239F143B}"/>
              </a:ext>
            </a:extLst>
          </p:cNvPr>
          <p:cNvPicPr>
            <a:picLocks noChangeAspect="1"/>
          </p:cNvPicPr>
          <p:nvPr/>
        </p:nvPicPr>
        <p:blipFill>
          <a:blip r:embed="rId5"/>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50EF-A2C1-489A-9DD6-3331776DC3F1}"/>
              </a:ext>
            </a:extLst>
          </p:cNvPr>
          <p:cNvSpPr>
            <a:spLocks noGrp="1"/>
          </p:cNvSpPr>
          <p:nvPr>
            <p:ph type="title"/>
          </p:nvPr>
        </p:nvSpPr>
        <p:spPr/>
        <p:txBody>
          <a:bodyPr/>
          <a:lstStyle/>
          <a:p>
            <a:r>
              <a:rPr lang="en-US" dirty="0"/>
              <a:t>JAVA BASIC SYNTAX</a:t>
            </a:r>
            <a:endParaRPr lang="en-IN" dirty="0"/>
          </a:p>
        </p:txBody>
      </p:sp>
      <p:sp>
        <p:nvSpPr>
          <p:cNvPr id="3" name="Content Placeholder 2">
            <a:extLst>
              <a:ext uri="{FF2B5EF4-FFF2-40B4-BE49-F238E27FC236}">
                <a16:creationId xmlns:a16="http://schemas.microsoft.com/office/drawing/2014/main" id="{29568BE1-11F4-4111-949B-B19AD1667FE2}"/>
              </a:ext>
            </a:extLst>
          </p:cNvPr>
          <p:cNvSpPr>
            <a:spLocks noGrp="1"/>
          </p:cNvSpPr>
          <p:nvPr>
            <p:ph sz="quarter" idx="10"/>
          </p:nvPr>
        </p:nvSpPr>
        <p:spPr>
          <a:xfrm>
            <a:off x="539495" y="1435608"/>
            <a:ext cx="10899469" cy="5269992"/>
          </a:xfrm>
        </p:spPr>
        <p:txBody>
          <a:bodyPr>
            <a:normAutofit/>
          </a:bodyPr>
          <a:lstStyle/>
          <a:p>
            <a:r>
              <a:rPr lang="en-US" sz="1400" dirty="0"/>
              <a:t>About Java programs, it is very important to keep in mind the following points.</a:t>
            </a:r>
          </a:p>
          <a:p>
            <a:pPr marL="171450" indent="-171450">
              <a:buFont typeface="Arial" panose="020B0604020202020204" pitchFamily="34" charset="0"/>
              <a:buChar char="•"/>
            </a:pPr>
            <a:r>
              <a:rPr lang="en-US" b="1" dirty="0"/>
              <a:t>Case Sensitivity</a:t>
            </a:r>
            <a:r>
              <a:rPr lang="en-US" dirty="0"/>
              <a:t> − Java is case sensitive, which means identifier </a:t>
            </a:r>
            <a:r>
              <a:rPr lang="en-US" b="1" dirty="0"/>
              <a:t>Hello</a:t>
            </a:r>
            <a:r>
              <a:rPr lang="en-US" dirty="0"/>
              <a:t> and </a:t>
            </a:r>
            <a:r>
              <a:rPr lang="en-US" b="1" dirty="0"/>
              <a:t>hello</a:t>
            </a:r>
            <a:r>
              <a:rPr lang="en-US" dirty="0"/>
              <a:t> would have different meaning in Java.</a:t>
            </a:r>
          </a:p>
          <a:p>
            <a:pPr marL="171450" indent="-171450">
              <a:buFont typeface="Arial" panose="020B0604020202020204" pitchFamily="34" charset="0"/>
              <a:buChar char="•"/>
            </a:pPr>
            <a:r>
              <a:rPr lang="en-US" b="1" dirty="0"/>
              <a:t>Class Names</a:t>
            </a:r>
            <a:r>
              <a:rPr lang="en-US" dirty="0"/>
              <a:t> − For all class names the first letter should be in Upper Case. If several words are used to form a name of the class, each inner word's first letter should be in Upper Case.</a:t>
            </a:r>
          </a:p>
          <a:p>
            <a:pPr marL="171450" indent="-171450">
              <a:buFont typeface="Arial" panose="020B0604020202020204" pitchFamily="34" charset="0"/>
              <a:buChar char="•"/>
            </a:pPr>
            <a:r>
              <a:rPr lang="en-US" b="1" dirty="0"/>
              <a:t>Example:</a:t>
            </a:r>
            <a:r>
              <a:rPr lang="en-US" dirty="0"/>
              <a:t> </a:t>
            </a:r>
            <a:r>
              <a:rPr lang="en-US" i="1" dirty="0"/>
              <a:t>class MyFirstJavaClass</a:t>
            </a:r>
            <a:endParaRPr lang="en-US" dirty="0"/>
          </a:p>
          <a:p>
            <a:pPr marL="171450" indent="-171450">
              <a:buFont typeface="Arial" panose="020B0604020202020204" pitchFamily="34" charset="0"/>
              <a:buChar char="•"/>
            </a:pPr>
            <a:r>
              <a:rPr lang="en-US" b="1" dirty="0"/>
              <a:t>Method Names</a:t>
            </a:r>
            <a:r>
              <a:rPr lang="en-US" dirty="0"/>
              <a:t> − All method names should start with a Lower Case letter. If several words are used to form the name of the method, then each inner word's first letter should be in Upper Case.</a:t>
            </a:r>
          </a:p>
          <a:p>
            <a:pPr marL="171450" indent="-171450">
              <a:buFont typeface="Arial" panose="020B0604020202020204" pitchFamily="34" charset="0"/>
              <a:buChar char="•"/>
            </a:pPr>
            <a:r>
              <a:rPr lang="en-US" b="1" dirty="0"/>
              <a:t>Example:</a:t>
            </a:r>
            <a:r>
              <a:rPr lang="en-US" dirty="0"/>
              <a:t> </a:t>
            </a:r>
            <a:r>
              <a:rPr lang="en-US" i="1" dirty="0"/>
              <a:t>public void myMethodName()</a:t>
            </a:r>
            <a:endParaRPr lang="en-US" dirty="0"/>
          </a:p>
          <a:p>
            <a:pPr marL="171450" indent="-171450">
              <a:buFont typeface="Arial" panose="020B0604020202020204" pitchFamily="34" charset="0"/>
              <a:buChar char="•"/>
            </a:pPr>
            <a:r>
              <a:rPr lang="en-US" b="1" dirty="0"/>
              <a:t>Program File Name</a:t>
            </a:r>
            <a:r>
              <a:rPr lang="en-US" dirty="0"/>
              <a:t> − Name of the program file should exactly match the class name.</a:t>
            </a:r>
          </a:p>
          <a:p>
            <a:pPr marL="171450" indent="-171450">
              <a:buFont typeface="Arial" panose="020B0604020202020204" pitchFamily="34" charset="0"/>
              <a:buChar char="•"/>
            </a:pPr>
            <a:r>
              <a:rPr lang="en-US" b="1" dirty="0"/>
              <a:t>public static void main(String args[])</a:t>
            </a:r>
            <a:r>
              <a:rPr lang="en-US" dirty="0"/>
              <a:t> − Java program processing starts from the main() method which is a mandatory part of every Java program.</a:t>
            </a:r>
          </a:p>
          <a:p>
            <a:pPr marL="171450" indent="-171450">
              <a:buFont typeface="Arial" panose="020B0604020202020204" pitchFamily="34" charset="0"/>
              <a:buChar char="•"/>
            </a:pPr>
            <a:endParaRPr lang="en-US" dirty="0"/>
          </a:p>
          <a:p>
            <a:endParaRPr lang="en-IN" dirty="0"/>
          </a:p>
        </p:txBody>
      </p:sp>
      <p:pic>
        <p:nvPicPr>
          <p:cNvPr id="4" name="Picture 3">
            <a:extLst>
              <a:ext uri="{FF2B5EF4-FFF2-40B4-BE49-F238E27FC236}">
                <a16:creationId xmlns:a16="http://schemas.microsoft.com/office/drawing/2014/main" id="{5D65DB35-7C02-446D-8324-EB2F41D6C807}"/>
              </a:ext>
            </a:extLst>
          </p:cNvPr>
          <p:cNvPicPr>
            <a:picLocks noChangeAspect="1"/>
          </p:cNvPicPr>
          <p:nvPr/>
        </p:nvPicPr>
        <p:blipFill>
          <a:blip r:embed="rId2"/>
          <a:stretch>
            <a:fillRect/>
          </a:stretch>
        </p:blipFill>
        <p:spPr>
          <a:xfrm>
            <a:off x="10571630" y="6321976"/>
            <a:ext cx="1315570" cy="258118"/>
          </a:xfrm>
          <a:prstGeom prst="rect">
            <a:avLst/>
          </a:prstGeom>
        </p:spPr>
      </p:pic>
    </p:spTree>
    <p:extLst>
      <p:ext uri="{BB962C8B-B14F-4D97-AF65-F5344CB8AC3E}">
        <p14:creationId xmlns:p14="http://schemas.microsoft.com/office/powerpoint/2010/main" val="372312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5408-1622-4FC6-822E-6212574D9CCD}"/>
              </a:ext>
            </a:extLst>
          </p:cNvPr>
          <p:cNvSpPr>
            <a:spLocks noGrp="1"/>
          </p:cNvSpPr>
          <p:nvPr>
            <p:ph type="title"/>
          </p:nvPr>
        </p:nvSpPr>
        <p:spPr/>
        <p:txBody>
          <a:bodyPr/>
          <a:lstStyle/>
          <a:p>
            <a:r>
              <a:rPr lang="en-US" dirty="0"/>
              <a:t>CREATING HELLO WORLD EXAMPLE</a:t>
            </a:r>
            <a:endParaRPr lang="en-IN" dirty="0"/>
          </a:p>
        </p:txBody>
      </p:sp>
      <p:sp>
        <p:nvSpPr>
          <p:cNvPr id="3" name="Content Placeholder 2">
            <a:extLst>
              <a:ext uri="{FF2B5EF4-FFF2-40B4-BE49-F238E27FC236}">
                <a16:creationId xmlns:a16="http://schemas.microsoft.com/office/drawing/2014/main" id="{F69B1568-3DA5-4607-8AC2-F05FC115AF2E}"/>
              </a:ext>
            </a:extLst>
          </p:cNvPr>
          <p:cNvSpPr>
            <a:spLocks noGrp="1"/>
          </p:cNvSpPr>
          <p:nvPr>
            <p:ph sz="quarter" idx="10"/>
          </p:nvPr>
        </p:nvSpPr>
        <p:spPr>
          <a:xfrm>
            <a:off x="539495" y="1435608"/>
            <a:ext cx="8819657" cy="3977640"/>
          </a:xfrm>
        </p:spPr>
        <p:txBody>
          <a:bodyPr>
            <a:normAutofit fontScale="92500" lnSpcReduction="20000"/>
          </a:bodyPr>
          <a:lstStyle/>
          <a:p>
            <a:endParaRPr lang="en-IN" sz="1600" b="1" dirty="0"/>
          </a:p>
          <a:p>
            <a:r>
              <a:rPr lang="en-IN" sz="1600" b="1" dirty="0"/>
              <a:t>class</a:t>
            </a:r>
            <a:r>
              <a:rPr lang="en-IN" sz="1600" dirty="0"/>
              <a:t> Simple {  </a:t>
            </a:r>
          </a:p>
          <a:p>
            <a:r>
              <a:rPr lang="en-IN" sz="1600" dirty="0"/>
              <a:t>    </a:t>
            </a:r>
            <a:r>
              <a:rPr lang="en-IN" sz="1600" b="1" dirty="0"/>
              <a:t>public</a:t>
            </a:r>
            <a:r>
              <a:rPr lang="en-IN" sz="1600" dirty="0"/>
              <a:t> </a:t>
            </a:r>
            <a:r>
              <a:rPr lang="en-IN" sz="1600" b="1" dirty="0"/>
              <a:t>static</a:t>
            </a:r>
            <a:r>
              <a:rPr lang="en-IN" sz="1600" dirty="0"/>
              <a:t> </a:t>
            </a:r>
            <a:r>
              <a:rPr lang="en-IN" sz="1600" b="1" dirty="0"/>
              <a:t>void</a:t>
            </a:r>
            <a:r>
              <a:rPr lang="en-IN" sz="1600" dirty="0"/>
              <a:t> main(String args[ ]) </a:t>
            </a:r>
          </a:p>
          <a:p>
            <a:r>
              <a:rPr lang="en-IN" sz="1600" dirty="0"/>
              <a:t>   {  </a:t>
            </a:r>
          </a:p>
          <a:p>
            <a:r>
              <a:rPr lang="en-IN" dirty="0"/>
              <a:t>     </a:t>
            </a:r>
            <a:r>
              <a:rPr lang="en-IN" sz="1600" dirty="0"/>
              <a:t>System.out.println ("Hello World");  </a:t>
            </a:r>
          </a:p>
          <a:p>
            <a:r>
              <a:rPr lang="en-IN" dirty="0"/>
              <a:t>    }  </a:t>
            </a:r>
          </a:p>
          <a:p>
            <a:r>
              <a:rPr lang="en-IN" dirty="0"/>
              <a:t>}  </a:t>
            </a:r>
          </a:p>
          <a:p>
            <a:endParaRPr lang="en-IN" dirty="0"/>
          </a:p>
        </p:txBody>
      </p:sp>
      <p:pic>
        <p:nvPicPr>
          <p:cNvPr id="4" name="Picture 3">
            <a:extLst>
              <a:ext uri="{FF2B5EF4-FFF2-40B4-BE49-F238E27FC236}">
                <a16:creationId xmlns:a16="http://schemas.microsoft.com/office/drawing/2014/main" id="{A8288A42-E4DD-4DBE-AE37-7302E87F77FD}"/>
              </a:ext>
            </a:extLst>
          </p:cNvPr>
          <p:cNvPicPr>
            <a:picLocks noChangeAspect="1"/>
          </p:cNvPicPr>
          <p:nvPr/>
        </p:nvPicPr>
        <p:blipFill>
          <a:blip r:embed="rId2"/>
          <a:stretch>
            <a:fillRect/>
          </a:stretch>
        </p:blipFill>
        <p:spPr>
          <a:xfrm>
            <a:off x="10228729" y="6321976"/>
            <a:ext cx="1658471" cy="325396"/>
          </a:xfrm>
          <a:prstGeom prst="rect">
            <a:avLst/>
          </a:prstGeom>
        </p:spPr>
      </p:pic>
    </p:spTree>
    <p:extLst>
      <p:ext uri="{BB962C8B-B14F-4D97-AF65-F5344CB8AC3E}">
        <p14:creationId xmlns:p14="http://schemas.microsoft.com/office/powerpoint/2010/main" val="248833992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purl.org/dc/terms/"/>
    <ds:schemaRef ds:uri="16c05727-aa75-4e4a-9b5f-8a80a1165891"/>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1862</Words>
  <Application>Microsoft Office PowerPoint</Application>
  <PresentationFormat>Widescreen</PresentationFormat>
  <Paragraphs>225</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Consolas</vt:lpstr>
      <vt:lpstr>erdana</vt:lpstr>
      <vt:lpstr>Heebo</vt:lpstr>
      <vt:lpstr>inter-bold</vt:lpstr>
      <vt:lpstr>inter-regular</vt:lpstr>
      <vt:lpstr>Nunito</vt:lpstr>
      <vt:lpstr>Segoe UI</vt:lpstr>
      <vt:lpstr>Segoe UI Light</vt:lpstr>
      <vt:lpstr>WelcomeDoc</vt:lpstr>
      <vt:lpstr>                                BASICS OF JAVA</vt:lpstr>
      <vt:lpstr>Contents</vt:lpstr>
      <vt:lpstr>What is JAVA?</vt:lpstr>
      <vt:lpstr>FEATURES OF JAVA </vt:lpstr>
      <vt:lpstr>ARCHITECTURE OF JAVA</vt:lpstr>
      <vt:lpstr> Components of Java Architecture </vt:lpstr>
      <vt:lpstr>Setup and Eclipse</vt:lpstr>
      <vt:lpstr>JAVA BASIC SYNTAX</vt:lpstr>
      <vt:lpstr>CREATING HELLO WORLD EXAMPLE</vt:lpstr>
      <vt:lpstr>OBJECT AND CLASSES IN JAVA</vt:lpstr>
      <vt:lpstr>Constructors</vt:lpstr>
      <vt:lpstr>BASIC DATATYPES</vt:lpstr>
      <vt:lpstr>Primitive Data Type</vt:lpstr>
      <vt:lpstr>VARIABLE TYPES</vt:lpstr>
      <vt:lpstr>PowerPoint Presentation</vt:lpstr>
      <vt:lpstr>MODIFIER TYPE</vt:lpstr>
      <vt:lpstr>PowerPoint Presentation</vt:lpstr>
      <vt:lpstr>References:</vt:lpstr>
      <vt:lpstr>TASKS: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2023-02-10T07:06:09Z</dcterms:created>
  <dcterms:modified xsi:type="dcterms:W3CDTF">2023-02-15T10:46:15Z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