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3" r:id="rId1"/>
  </p:sldMasterIdLst>
  <p:sldIdLst>
    <p:sldId id="256" r:id="rId2"/>
    <p:sldId id="257" r:id="rId3"/>
    <p:sldId id="258" r:id="rId4"/>
    <p:sldId id="277" r:id="rId5"/>
    <p:sldId id="259" r:id="rId6"/>
    <p:sldId id="260" r:id="rId7"/>
    <p:sldId id="261" r:id="rId8"/>
    <p:sldId id="262" r:id="rId9"/>
    <p:sldId id="284" r:id="rId10"/>
    <p:sldId id="263" r:id="rId11"/>
    <p:sldId id="287" r:id="rId12"/>
    <p:sldId id="264" r:id="rId13"/>
    <p:sldId id="278" r:id="rId14"/>
    <p:sldId id="265" r:id="rId15"/>
    <p:sldId id="266" r:id="rId16"/>
    <p:sldId id="267" r:id="rId17"/>
    <p:sldId id="268" r:id="rId18"/>
    <p:sldId id="288" r:id="rId19"/>
    <p:sldId id="285" r:id="rId20"/>
    <p:sldId id="269" r:id="rId21"/>
    <p:sldId id="270" r:id="rId22"/>
    <p:sldId id="271" r:id="rId23"/>
    <p:sldId id="272" r:id="rId24"/>
    <p:sldId id="273" r:id="rId25"/>
    <p:sldId id="281" r:id="rId26"/>
    <p:sldId id="274" r:id="rId27"/>
    <p:sldId id="282" r:id="rId28"/>
    <p:sldId id="275" r:id="rId29"/>
    <p:sldId id="289" r:id="rId30"/>
    <p:sldId id="276" r:id="rId31"/>
    <p:sldId id="279" r:id="rId32"/>
    <p:sldId id="286"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409064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CA7C7-5799-4666-82C5-9332F339055F}"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411013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47650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4182671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1446064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563428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2987642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31149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202998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73475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CA7C7-5799-4666-82C5-9332F339055F}"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25391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CA7C7-5799-4666-82C5-9332F339055F}"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368086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CA7C7-5799-4666-82C5-9332F339055F}"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95532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CA7C7-5799-4666-82C5-9332F339055F}"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337526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CA7C7-5799-4666-82C5-9332F339055F}"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282403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CA7C7-5799-4666-82C5-9332F339055F}"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141447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CA7C7-5799-4666-82C5-9332F339055F}"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BDFCB6-8DF7-4620-BCDA-D9EFCB73944F}" type="slidenum">
              <a:rPr lang="en-IN" smtClean="0"/>
              <a:t>‹#›</a:t>
            </a:fld>
            <a:endParaRPr lang="en-IN"/>
          </a:p>
        </p:txBody>
      </p:sp>
    </p:spTree>
    <p:extLst>
      <p:ext uri="{BB962C8B-B14F-4D97-AF65-F5344CB8AC3E}">
        <p14:creationId xmlns:p14="http://schemas.microsoft.com/office/powerpoint/2010/main" val="68467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DCA7C7-5799-4666-82C5-9332F339055F}" type="datetimeFigureOut">
              <a:rPr lang="en-IN" smtClean="0"/>
              <a:t>20-02-2023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BDFCB6-8DF7-4620-BCDA-D9EFCB73944F}" type="slidenum">
              <a:rPr lang="en-IN" smtClean="0"/>
              <a:t>‹#›</a:t>
            </a:fld>
            <a:endParaRPr lang="en-IN"/>
          </a:p>
        </p:txBody>
      </p:sp>
    </p:spTree>
    <p:extLst>
      <p:ext uri="{BB962C8B-B14F-4D97-AF65-F5344CB8AC3E}">
        <p14:creationId xmlns:p14="http://schemas.microsoft.com/office/powerpoint/2010/main" val="493967270"/>
      </p:ext>
    </p:extLst>
  </p:cSld>
  <p:clrMap bg1="lt1" tx1="dk1" bg2="lt2" tx2="dk2" accent1="accent1" accent2="accent2" accent3="accent3" accent4="accent4" accent5="accent5" accent6="accent6" hlink="hlink" folHlink="folHlink"/>
  <p:sldLayoutIdLst>
    <p:sldLayoutId id="2147484434" r:id="rId1"/>
    <p:sldLayoutId id="2147484435" r:id="rId2"/>
    <p:sldLayoutId id="2147484436" r:id="rId3"/>
    <p:sldLayoutId id="2147484437" r:id="rId4"/>
    <p:sldLayoutId id="2147484438" r:id="rId5"/>
    <p:sldLayoutId id="2147484439" r:id="rId6"/>
    <p:sldLayoutId id="2147484440" r:id="rId7"/>
    <p:sldLayoutId id="2147484441" r:id="rId8"/>
    <p:sldLayoutId id="2147484442" r:id="rId9"/>
    <p:sldLayoutId id="2147484443" r:id="rId10"/>
    <p:sldLayoutId id="2147484444" r:id="rId11"/>
    <p:sldLayoutId id="2147484445" r:id="rId12"/>
    <p:sldLayoutId id="2147484446" r:id="rId13"/>
    <p:sldLayoutId id="2147484447" r:id="rId14"/>
    <p:sldLayoutId id="2147484448" r:id="rId15"/>
    <p:sldLayoutId id="2147484449" r:id="rId16"/>
    <p:sldLayoutId id="214748445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java/java_for_loop.htm" TargetMode="External"/><Relationship Id="rId2" Type="http://schemas.openxmlformats.org/officeDocument/2006/relationships/hyperlink" Target="https://www.tutorialspoint.com/java/java_while_loop.ht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tutorialspoint.com/java/java_do_while_loop.ht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java/java_continue_statement.htm" TargetMode="External"/><Relationship Id="rId2" Type="http://schemas.openxmlformats.org/officeDocument/2006/relationships/hyperlink" Target="https://www.tutorialspoint.com/java/java_break_statement.ht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java/if_else_statement_in_java.htm" TargetMode="External"/><Relationship Id="rId2" Type="http://schemas.openxmlformats.org/officeDocument/2006/relationships/hyperlink" Target="https://www.tutorialspoint.com/java/if_statement_in_java.ht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tutorialspoint.com/java/switch_statement_in_java.htm" TargetMode="External"/><Relationship Id="rId4" Type="http://schemas.openxmlformats.org/officeDocument/2006/relationships/hyperlink" Target="https://www.tutorialspoint.com/java/nested_if_statements_in_java.htm"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javatpoint.com/java-float" TargetMode="External"/><Relationship Id="rId3" Type="http://schemas.openxmlformats.org/officeDocument/2006/relationships/hyperlink" Target="https://www.javatpoint.com/post/java-character" TargetMode="External"/><Relationship Id="rId7" Type="http://schemas.openxmlformats.org/officeDocument/2006/relationships/hyperlink" Target="https://www.javatpoint.com/java-long" TargetMode="External"/><Relationship Id="rId2" Type="http://schemas.openxmlformats.org/officeDocument/2006/relationships/hyperlink" Target="https://www.javatpoint.com/java-boolean" TargetMode="External"/><Relationship Id="rId1" Type="http://schemas.openxmlformats.org/officeDocument/2006/relationships/slideLayout" Target="../slideLayouts/slideLayout2.xml"/><Relationship Id="rId6" Type="http://schemas.openxmlformats.org/officeDocument/2006/relationships/hyperlink" Target="https://www.javatpoint.com/java-integer" TargetMode="External"/><Relationship Id="rId5" Type="http://schemas.openxmlformats.org/officeDocument/2006/relationships/hyperlink" Target="https://www.javatpoint.com/java-short" TargetMode="External"/><Relationship Id="rId10" Type="http://schemas.openxmlformats.org/officeDocument/2006/relationships/image" Target="../media/image2.png"/><Relationship Id="rId4" Type="http://schemas.openxmlformats.org/officeDocument/2006/relationships/hyperlink" Target="https://www.javatpoint.com/java-byte" TargetMode="External"/><Relationship Id="rId9" Type="http://schemas.openxmlformats.org/officeDocument/2006/relationships/hyperlink" Target="https://www.javatpoint.com/java-double"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8A67-D508-EBD6-B5F9-4EFA65B89722}"/>
              </a:ext>
            </a:extLst>
          </p:cNvPr>
          <p:cNvSpPr>
            <a:spLocks noGrp="1"/>
          </p:cNvSpPr>
          <p:nvPr>
            <p:ph type="title"/>
          </p:nvPr>
        </p:nvSpPr>
        <p:spPr/>
        <p:txBody>
          <a:bodyPr>
            <a:normAutofit/>
          </a:bodyPr>
          <a:lstStyle/>
          <a:p>
            <a:br>
              <a:rPr lang="en-IN" dirty="0"/>
            </a:br>
            <a:br>
              <a:rPr lang="en-IN" dirty="0"/>
            </a:br>
            <a:endParaRPr lang="en-IN" dirty="0"/>
          </a:p>
        </p:txBody>
      </p:sp>
      <p:sp>
        <p:nvSpPr>
          <p:cNvPr id="3" name="Text Placeholder 2">
            <a:extLst>
              <a:ext uri="{FF2B5EF4-FFF2-40B4-BE49-F238E27FC236}">
                <a16:creationId xmlns:a16="http://schemas.microsoft.com/office/drawing/2014/main" id="{66DCEDFC-A665-8CFD-0623-855B659FBD93}"/>
              </a:ext>
            </a:extLst>
          </p:cNvPr>
          <p:cNvSpPr>
            <a:spLocks noGrp="1"/>
          </p:cNvSpPr>
          <p:nvPr>
            <p:ph type="body" idx="1"/>
          </p:nvPr>
        </p:nvSpPr>
        <p:spPr>
          <a:xfrm>
            <a:off x="2572278" y="2094271"/>
            <a:ext cx="8930748" cy="3543510"/>
          </a:xfrm>
        </p:spPr>
        <p:txBody>
          <a:bodyPr>
            <a:normAutofit/>
          </a:bodyPr>
          <a:lstStyle/>
          <a:p>
            <a:pPr algn="ctr"/>
            <a:r>
              <a:rPr lang="en-IN" sz="4400" dirty="0">
                <a:solidFill>
                  <a:schemeClr val="tx1">
                    <a:lumMod val="65000"/>
                    <a:lumOff val="35000"/>
                  </a:schemeClr>
                </a:solidFill>
                <a:latin typeface="Bahnschrift SemiBold Condensed" panose="020B0502040204020203" pitchFamily="34" charset="0"/>
              </a:rPr>
              <a:t>Basics of java part – II</a:t>
            </a:r>
          </a:p>
          <a:p>
            <a:r>
              <a:rPr lang="en-IN" sz="2400" dirty="0">
                <a:solidFill>
                  <a:schemeClr val="tx1">
                    <a:lumMod val="65000"/>
                    <a:lumOff val="35000"/>
                  </a:schemeClr>
                </a:solidFill>
                <a:latin typeface="Bahnschrift SemiBold Condensed" panose="020B0502040204020203" pitchFamily="34" charset="0"/>
              </a:rPr>
              <a:t>--Priyanka Gadwe</a:t>
            </a:r>
          </a:p>
        </p:txBody>
      </p:sp>
    </p:spTree>
    <p:extLst>
      <p:ext uri="{BB962C8B-B14F-4D97-AF65-F5344CB8AC3E}">
        <p14:creationId xmlns:p14="http://schemas.microsoft.com/office/powerpoint/2010/main" val="2954975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AD2B-31D0-97E0-BE5A-F288DB8C9D4D}"/>
              </a:ext>
            </a:extLst>
          </p:cNvPr>
          <p:cNvSpPr>
            <a:spLocks noGrp="1"/>
          </p:cNvSpPr>
          <p:nvPr>
            <p:ph type="title"/>
          </p:nvPr>
        </p:nvSpPr>
        <p:spPr>
          <a:xfrm>
            <a:off x="1484311" y="685801"/>
            <a:ext cx="10018713" cy="680884"/>
          </a:xfrm>
        </p:spPr>
        <p:txBody>
          <a:bodyPr>
            <a:normAutofit fontScale="90000"/>
          </a:bodyPr>
          <a:lstStyle/>
          <a:p>
            <a:r>
              <a:rPr lang="en-US" dirty="0"/>
              <a:t>Bitwise Operators</a:t>
            </a:r>
            <a:br>
              <a:rPr lang="en-US" dirty="0"/>
            </a:br>
            <a:endParaRPr lang="en-IN" dirty="0"/>
          </a:p>
        </p:txBody>
      </p:sp>
      <p:graphicFrame>
        <p:nvGraphicFramePr>
          <p:cNvPr id="6" name="Table 5">
            <a:extLst>
              <a:ext uri="{FF2B5EF4-FFF2-40B4-BE49-F238E27FC236}">
                <a16:creationId xmlns:a16="http://schemas.microsoft.com/office/drawing/2014/main" id="{5A85EF8A-B42E-089A-BD7D-34D11F1C684A}"/>
              </a:ext>
            </a:extLst>
          </p:cNvPr>
          <p:cNvGraphicFramePr>
            <a:graphicFrameLocks noGrp="1"/>
          </p:cNvGraphicFramePr>
          <p:nvPr>
            <p:extLst>
              <p:ext uri="{D42A27DB-BD31-4B8C-83A1-F6EECF244321}">
                <p14:modId xmlns:p14="http://schemas.microsoft.com/office/powerpoint/2010/main" val="2784657876"/>
              </p:ext>
            </p:extLst>
          </p:nvPr>
        </p:nvGraphicFramePr>
        <p:xfrm>
          <a:off x="2693194" y="2104103"/>
          <a:ext cx="8112458" cy="3814917"/>
        </p:xfrm>
        <a:graphic>
          <a:graphicData uri="http://schemas.openxmlformats.org/drawingml/2006/table">
            <a:tbl>
              <a:tblPr firstRow="1" firstCol="1" bandRow="1">
                <a:tableStyleId>{5C22544A-7EE6-4342-B048-85BDC9FD1C3A}</a:tableStyleId>
              </a:tblPr>
              <a:tblGrid>
                <a:gridCol w="1495348">
                  <a:extLst>
                    <a:ext uri="{9D8B030D-6E8A-4147-A177-3AD203B41FA5}">
                      <a16:colId xmlns:a16="http://schemas.microsoft.com/office/drawing/2014/main" val="342731735"/>
                    </a:ext>
                  </a:extLst>
                </a:gridCol>
                <a:gridCol w="5214204">
                  <a:extLst>
                    <a:ext uri="{9D8B030D-6E8A-4147-A177-3AD203B41FA5}">
                      <a16:colId xmlns:a16="http://schemas.microsoft.com/office/drawing/2014/main" val="3318511686"/>
                    </a:ext>
                  </a:extLst>
                </a:gridCol>
                <a:gridCol w="1402906">
                  <a:extLst>
                    <a:ext uri="{9D8B030D-6E8A-4147-A177-3AD203B41FA5}">
                      <a16:colId xmlns:a16="http://schemas.microsoft.com/office/drawing/2014/main" val="1715691393"/>
                    </a:ext>
                  </a:extLst>
                </a:gridCol>
              </a:tblGrid>
              <a:tr h="732152">
                <a:tc>
                  <a:txBody>
                    <a:bodyPr/>
                    <a:lstStyle/>
                    <a:p>
                      <a:pPr algn="ctr">
                        <a:lnSpc>
                          <a:spcPct val="107000"/>
                        </a:lnSpc>
                        <a:spcAft>
                          <a:spcPts val="800"/>
                        </a:spcAft>
                      </a:pPr>
                      <a:r>
                        <a:rPr lang="en-IN" sz="1400" kern="0">
                          <a:effectLst/>
                        </a:rPr>
                        <a:t>Operator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Description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Example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785819763"/>
                  </a:ext>
                </a:extLst>
              </a:tr>
              <a:tr h="740286">
                <a:tc>
                  <a:txBody>
                    <a:bodyPr/>
                    <a:lstStyle/>
                    <a:p>
                      <a:pPr algn="ctr">
                        <a:lnSpc>
                          <a:spcPct val="107000"/>
                        </a:lnSpc>
                        <a:spcAft>
                          <a:spcPts val="800"/>
                        </a:spcAft>
                      </a:pPr>
                      <a:r>
                        <a:rPr lang="en-IN" sz="1400" kern="0">
                          <a:effectLst/>
                        </a:rPr>
                        <a:t>&amp; (AND)</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returns bit by bit AND of input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a&amp;b</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376830736"/>
                  </a:ext>
                </a:extLst>
              </a:tr>
              <a:tr h="732152">
                <a:tc>
                  <a:txBody>
                    <a:bodyPr/>
                    <a:lstStyle/>
                    <a:p>
                      <a:pPr algn="ctr">
                        <a:lnSpc>
                          <a:spcPct val="107000"/>
                        </a:lnSpc>
                        <a:spcAft>
                          <a:spcPts val="800"/>
                        </a:spcAft>
                      </a:pPr>
                      <a:r>
                        <a:rPr lang="en-IN" sz="1400" kern="0">
                          <a:effectLst/>
                        </a:rPr>
                        <a:t>| (OR)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returns OR of input values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a|b</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882833436"/>
                  </a:ext>
                </a:extLst>
              </a:tr>
              <a:tr h="732152">
                <a:tc>
                  <a:txBody>
                    <a:bodyPr/>
                    <a:lstStyle/>
                    <a:p>
                      <a:pPr algn="ctr">
                        <a:lnSpc>
                          <a:spcPct val="107000"/>
                        </a:lnSpc>
                        <a:spcAft>
                          <a:spcPts val="800"/>
                        </a:spcAft>
                      </a:pPr>
                      <a:r>
                        <a:rPr lang="en-IN" sz="1400" kern="0">
                          <a:effectLst/>
                        </a:rPr>
                        <a:t>^ (XOR)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returns XOR of input values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a^b</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398044340"/>
                  </a:ext>
                </a:extLst>
              </a:tr>
              <a:tr h="878175">
                <a:tc>
                  <a:txBody>
                    <a:bodyPr/>
                    <a:lstStyle/>
                    <a:p>
                      <a:pPr algn="ctr">
                        <a:lnSpc>
                          <a:spcPct val="107000"/>
                        </a:lnSpc>
                        <a:spcAft>
                          <a:spcPts val="800"/>
                        </a:spcAft>
                      </a:pPr>
                      <a:r>
                        <a:rPr lang="en-IN" sz="1400" kern="0">
                          <a:effectLst/>
                        </a:rPr>
                        <a:t>~ (Complement)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returns the one’s complement. (all bits reversed)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234910806"/>
                  </a:ext>
                </a:extLst>
              </a:tr>
            </a:tbl>
          </a:graphicData>
        </a:graphic>
      </p:graphicFrame>
      <p:pic>
        <p:nvPicPr>
          <p:cNvPr id="8" name="Picture 7">
            <a:extLst>
              <a:ext uri="{FF2B5EF4-FFF2-40B4-BE49-F238E27FC236}">
                <a16:creationId xmlns:a16="http://schemas.microsoft.com/office/drawing/2014/main" id="{B7FC9F67-87AD-3E5A-2205-0FABC4E27BBC}"/>
              </a:ext>
            </a:extLst>
          </p:cNvPr>
          <p:cNvPicPr>
            <a:picLocks noChangeAspect="1"/>
          </p:cNvPicPr>
          <p:nvPr/>
        </p:nvPicPr>
        <p:blipFill>
          <a:blip r:embed="rId2"/>
          <a:stretch>
            <a:fillRect/>
          </a:stretch>
        </p:blipFill>
        <p:spPr>
          <a:xfrm>
            <a:off x="9963303" y="99903"/>
            <a:ext cx="2156647" cy="434378"/>
          </a:xfrm>
          <a:prstGeom prst="rect">
            <a:avLst/>
          </a:prstGeom>
        </p:spPr>
      </p:pic>
    </p:spTree>
    <p:extLst>
      <p:ext uri="{BB962C8B-B14F-4D97-AF65-F5344CB8AC3E}">
        <p14:creationId xmlns:p14="http://schemas.microsoft.com/office/powerpoint/2010/main" val="106485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B569E-A17F-BCE5-9103-C00DD585A384}"/>
              </a:ext>
            </a:extLst>
          </p:cNvPr>
          <p:cNvSpPr>
            <a:spLocks noGrp="1"/>
          </p:cNvSpPr>
          <p:nvPr>
            <p:ph idx="1"/>
          </p:nvPr>
        </p:nvSpPr>
        <p:spPr>
          <a:xfrm>
            <a:off x="2615381" y="757084"/>
            <a:ext cx="8887642" cy="5034116"/>
          </a:xfrm>
        </p:spPr>
        <p:txBody>
          <a:bodyPr>
            <a:normAutofit/>
          </a:bodyPr>
          <a:lstStyle/>
          <a:p>
            <a:pPr marL="0" indent="0">
              <a:buNone/>
            </a:pPr>
            <a:r>
              <a:rPr lang="en-IN" sz="1600" dirty="0"/>
              <a:t> public static void main(String[] </a:t>
            </a:r>
            <a:r>
              <a:rPr lang="en-IN" sz="1600" dirty="0" err="1"/>
              <a:t>args</a:t>
            </a:r>
            <a:r>
              <a:rPr lang="en-IN" sz="1600" dirty="0"/>
              <a:t>)</a:t>
            </a:r>
          </a:p>
          <a:p>
            <a:pPr marL="0" indent="0">
              <a:buNone/>
            </a:pPr>
            <a:r>
              <a:rPr lang="en-IN" sz="1600" dirty="0"/>
              <a:t>    { </a:t>
            </a:r>
          </a:p>
          <a:p>
            <a:pPr marL="0" indent="0">
              <a:buNone/>
            </a:pPr>
            <a:r>
              <a:rPr lang="en-IN" sz="1600" dirty="0"/>
              <a:t>        int a = 12;</a:t>
            </a:r>
          </a:p>
          <a:p>
            <a:pPr marL="0" indent="0">
              <a:buNone/>
            </a:pPr>
            <a:r>
              <a:rPr lang="en-IN" sz="1600" dirty="0"/>
              <a:t>        int b = 25;</a:t>
            </a:r>
          </a:p>
          <a:p>
            <a:pPr marL="0" indent="0">
              <a:buNone/>
            </a:pPr>
            <a:r>
              <a:rPr lang="en-IN" sz="1600" dirty="0"/>
              <a:t>  </a:t>
            </a:r>
          </a:p>
          <a:p>
            <a:pPr marL="0" indent="0">
              <a:buNone/>
            </a:pPr>
            <a:r>
              <a:rPr lang="en-IN" sz="1600" dirty="0"/>
              <a:t>        </a:t>
            </a:r>
            <a:r>
              <a:rPr lang="en-IN" sz="1600" dirty="0" err="1"/>
              <a:t>System.out.println</a:t>
            </a:r>
            <a:r>
              <a:rPr lang="en-IN" sz="1600" dirty="0"/>
              <a:t>("Demonstrating &amp; operator\n");</a:t>
            </a:r>
          </a:p>
          <a:p>
            <a:pPr marL="0" indent="0">
              <a:buNone/>
            </a:pPr>
            <a:r>
              <a:rPr lang="en-IN" sz="1600" dirty="0"/>
              <a:t>        int c = a &amp; b;</a:t>
            </a:r>
          </a:p>
          <a:p>
            <a:pPr marL="0" indent="0">
              <a:buNone/>
            </a:pPr>
            <a:r>
              <a:rPr lang="en-IN" sz="1600" dirty="0"/>
              <a:t>        </a:t>
            </a:r>
            <a:r>
              <a:rPr lang="en-IN" sz="1600" dirty="0" err="1"/>
              <a:t>System.out.println</a:t>
            </a:r>
            <a:r>
              <a:rPr lang="en-IN" sz="1600" dirty="0"/>
              <a:t>(c);</a:t>
            </a:r>
          </a:p>
          <a:p>
            <a:pPr marL="0" indent="0">
              <a:buNone/>
            </a:pPr>
            <a:r>
              <a:rPr lang="en-IN" sz="1600" dirty="0"/>
              <a:t>    }</a:t>
            </a:r>
          </a:p>
          <a:p>
            <a:pPr marL="0" indent="0">
              <a:buNone/>
            </a:pPr>
            <a:endParaRPr lang="en-IN" sz="1600" dirty="0"/>
          </a:p>
          <a:p>
            <a:pPr marL="0" indent="0">
              <a:buNone/>
            </a:pPr>
            <a:r>
              <a:rPr lang="en-IN" sz="1600" dirty="0"/>
              <a:t>o/p</a:t>
            </a:r>
          </a:p>
          <a:p>
            <a:pPr marL="0" indent="0">
              <a:buNone/>
            </a:pPr>
            <a:r>
              <a:rPr lang="en-IN" sz="1600" dirty="0"/>
              <a:t>C= 8</a:t>
            </a:r>
          </a:p>
          <a:p>
            <a:pPr marL="0" indent="0">
              <a:buNone/>
            </a:pPr>
            <a:endParaRPr lang="en-IN" dirty="0"/>
          </a:p>
        </p:txBody>
      </p:sp>
      <p:pic>
        <p:nvPicPr>
          <p:cNvPr id="6" name="Picture 5">
            <a:extLst>
              <a:ext uri="{FF2B5EF4-FFF2-40B4-BE49-F238E27FC236}">
                <a16:creationId xmlns:a16="http://schemas.microsoft.com/office/drawing/2014/main" id="{04B2B0A3-A714-7053-6C4D-A577F96F9375}"/>
              </a:ext>
            </a:extLst>
          </p:cNvPr>
          <p:cNvPicPr>
            <a:picLocks noChangeAspect="1"/>
          </p:cNvPicPr>
          <p:nvPr/>
        </p:nvPicPr>
        <p:blipFill>
          <a:blip r:embed="rId2"/>
          <a:stretch>
            <a:fillRect/>
          </a:stretch>
        </p:blipFill>
        <p:spPr>
          <a:xfrm>
            <a:off x="10035353" y="0"/>
            <a:ext cx="2156647" cy="434378"/>
          </a:xfrm>
          <a:prstGeom prst="rect">
            <a:avLst/>
          </a:prstGeom>
        </p:spPr>
      </p:pic>
    </p:spTree>
    <p:extLst>
      <p:ext uri="{BB962C8B-B14F-4D97-AF65-F5344CB8AC3E}">
        <p14:creationId xmlns:p14="http://schemas.microsoft.com/office/powerpoint/2010/main" val="45824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174E-DAFA-E4C4-1A7D-710366BF4D9A}"/>
              </a:ext>
            </a:extLst>
          </p:cNvPr>
          <p:cNvSpPr>
            <a:spLocks noGrp="1"/>
          </p:cNvSpPr>
          <p:nvPr>
            <p:ph type="title"/>
          </p:nvPr>
        </p:nvSpPr>
        <p:spPr>
          <a:xfrm>
            <a:off x="1484311" y="685801"/>
            <a:ext cx="10018713" cy="769374"/>
          </a:xfrm>
        </p:spPr>
        <p:txBody>
          <a:bodyPr>
            <a:normAutofit fontScale="90000"/>
          </a:bodyPr>
          <a:lstStyle/>
          <a:p>
            <a:r>
              <a:rPr lang="en-US" dirty="0"/>
              <a:t>Ternary Operators</a:t>
            </a:r>
            <a:br>
              <a:rPr lang="en-US" dirty="0"/>
            </a:br>
            <a:endParaRPr lang="en-IN" dirty="0"/>
          </a:p>
        </p:txBody>
      </p:sp>
      <p:sp>
        <p:nvSpPr>
          <p:cNvPr id="3" name="Content Placeholder 2">
            <a:extLst>
              <a:ext uri="{FF2B5EF4-FFF2-40B4-BE49-F238E27FC236}">
                <a16:creationId xmlns:a16="http://schemas.microsoft.com/office/drawing/2014/main" id="{44E6F286-5ABB-9B11-DCA0-6C77B7324D22}"/>
              </a:ext>
            </a:extLst>
          </p:cNvPr>
          <p:cNvSpPr>
            <a:spLocks noGrp="1"/>
          </p:cNvSpPr>
          <p:nvPr>
            <p:ph idx="1"/>
          </p:nvPr>
        </p:nvSpPr>
        <p:spPr>
          <a:xfrm>
            <a:off x="1484310" y="1602659"/>
            <a:ext cx="10018713" cy="4188542"/>
          </a:xfrm>
        </p:spPr>
        <p:txBody>
          <a:bodyPr/>
          <a:lstStyle/>
          <a:p>
            <a:pPr marL="0" indent="0">
              <a:buNone/>
            </a:pPr>
            <a:r>
              <a:rPr lang="en-IN" dirty="0"/>
              <a:t>(condition ) ? (Statement 1) : (Statement 2)</a:t>
            </a:r>
          </a:p>
          <a:p>
            <a:pPr marL="0" indent="0">
              <a:buNone/>
            </a:pPr>
            <a:endParaRPr lang="en-IN" dirty="0"/>
          </a:p>
          <a:p>
            <a:pPr marL="0" indent="0">
              <a:buNone/>
            </a:pPr>
            <a:r>
              <a:rPr lang="en-US" b="1" i="0" dirty="0">
                <a:effectLst/>
                <a:latin typeface="Roboto" panose="02000000000000000000" pitchFamily="2" charset="0"/>
              </a:rPr>
              <a:t>value = (  20 &gt; 10) ? 200 : 100 ;</a:t>
            </a:r>
            <a:endParaRPr lang="en-IN" b="1" dirty="0"/>
          </a:p>
          <a:p>
            <a:pPr marL="0" indent="0">
              <a:buNone/>
            </a:pPr>
            <a:endParaRPr lang="en-US" sz="1200" dirty="0"/>
          </a:p>
        </p:txBody>
      </p:sp>
      <p:pic>
        <p:nvPicPr>
          <p:cNvPr id="5" name="Picture 4">
            <a:extLst>
              <a:ext uri="{FF2B5EF4-FFF2-40B4-BE49-F238E27FC236}">
                <a16:creationId xmlns:a16="http://schemas.microsoft.com/office/drawing/2014/main" id="{B88187FB-05E4-01FA-439F-6FA35DB055DF}"/>
              </a:ext>
            </a:extLst>
          </p:cNvPr>
          <p:cNvPicPr>
            <a:picLocks noChangeAspect="1"/>
          </p:cNvPicPr>
          <p:nvPr/>
        </p:nvPicPr>
        <p:blipFill>
          <a:blip r:embed="rId2"/>
          <a:stretch>
            <a:fillRect/>
          </a:stretch>
        </p:blipFill>
        <p:spPr>
          <a:xfrm>
            <a:off x="9953469" y="103939"/>
            <a:ext cx="2156647" cy="434378"/>
          </a:xfrm>
          <a:prstGeom prst="rect">
            <a:avLst/>
          </a:prstGeom>
        </p:spPr>
      </p:pic>
    </p:spTree>
    <p:extLst>
      <p:ext uri="{BB962C8B-B14F-4D97-AF65-F5344CB8AC3E}">
        <p14:creationId xmlns:p14="http://schemas.microsoft.com/office/powerpoint/2010/main" val="158617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7757-5E93-863F-8302-0F0A1334E767}"/>
              </a:ext>
            </a:extLst>
          </p:cNvPr>
          <p:cNvSpPr>
            <a:spLocks noGrp="1"/>
          </p:cNvSpPr>
          <p:nvPr>
            <p:ph type="title"/>
          </p:nvPr>
        </p:nvSpPr>
        <p:spPr>
          <a:xfrm>
            <a:off x="2143432" y="639098"/>
            <a:ext cx="9586452" cy="757084"/>
          </a:xfrm>
        </p:spPr>
        <p:txBody>
          <a:bodyPr>
            <a:noAutofit/>
          </a:bodyPr>
          <a:lstStyle/>
          <a:p>
            <a:r>
              <a:rPr lang="en-US" sz="2800" dirty="0"/>
              <a:t>Rewrite the following using ternary operator </a:t>
            </a:r>
            <a:br>
              <a:rPr lang="en-US" sz="2800" dirty="0"/>
            </a:br>
            <a:endParaRPr lang="en-IN" sz="2800" dirty="0"/>
          </a:p>
        </p:txBody>
      </p:sp>
      <p:sp>
        <p:nvSpPr>
          <p:cNvPr id="3" name="Content Placeholder 2">
            <a:extLst>
              <a:ext uri="{FF2B5EF4-FFF2-40B4-BE49-F238E27FC236}">
                <a16:creationId xmlns:a16="http://schemas.microsoft.com/office/drawing/2014/main" id="{2D07B450-EAEB-017B-4D2E-6B6D1DF1D6DF}"/>
              </a:ext>
            </a:extLst>
          </p:cNvPr>
          <p:cNvSpPr>
            <a:spLocks noGrp="1"/>
          </p:cNvSpPr>
          <p:nvPr>
            <p:ph sz="half" idx="1"/>
          </p:nvPr>
        </p:nvSpPr>
        <p:spPr>
          <a:xfrm>
            <a:off x="1818970" y="1396182"/>
            <a:ext cx="4916128" cy="4965288"/>
          </a:xfrm>
        </p:spPr>
        <p:txBody>
          <a:bodyPr>
            <a:normAutofit/>
          </a:bodyPr>
          <a:lstStyle/>
          <a:p>
            <a:pPr marL="0" indent="0">
              <a:buNone/>
            </a:pPr>
            <a:r>
              <a:rPr lang="en-US" sz="1400" dirty="0">
                <a:latin typeface="Roboto" panose="02000000000000000000" pitchFamily="2" charset="0"/>
              </a:rPr>
              <a:t>if(marks &gt;= 90) </a:t>
            </a:r>
          </a:p>
          <a:p>
            <a:pPr marL="0" indent="0">
              <a:buNone/>
            </a:pPr>
            <a:r>
              <a:rPr lang="en-US" sz="1400" dirty="0">
                <a:latin typeface="Roboto" panose="02000000000000000000" pitchFamily="2" charset="0"/>
              </a:rPr>
              <a:t>grade = “A”;</a:t>
            </a:r>
          </a:p>
          <a:p>
            <a:pPr marL="0" indent="0">
              <a:buNone/>
            </a:pPr>
            <a:r>
              <a:rPr lang="en-US" sz="1400" dirty="0">
                <a:latin typeface="Roboto" panose="02000000000000000000" pitchFamily="2" charset="0"/>
              </a:rPr>
              <a:t>else if( marks &gt;= 80 ) </a:t>
            </a:r>
          </a:p>
          <a:p>
            <a:pPr marL="0" indent="0">
              <a:buNone/>
            </a:pPr>
            <a:r>
              <a:rPr lang="en-US" sz="1400" dirty="0">
                <a:latin typeface="Roboto" panose="02000000000000000000" pitchFamily="2" charset="0"/>
              </a:rPr>
              <a:t>grade = “B”;</a:t>
            </a:r>
          </a:p>
          <a:p>
            <a:pPr marL="0" indent="0">
              <a:buNone/>
            </a:pPr>
            <a:r>
              <a:rPr lang="en-US" sz="1400" dirty="0">
                <a:latin typeface="Roboto" panose="02000000000000000000" pitchFamily="2" charset="0"/>
              </a:rPr>
              <a:t>else </a:t>
            </a:r>
          </a:p>
          <a:p>
            <a:pPr marL="0" indent="0">
              <a:buNone/>
            </a:pPr>
            <a:r>
              <a:rPr lang="en-US" sz="1400" dirty="0">
                <a:latin typeface="Roboto" panose="02000000000000000000" pitchFamily="2" charset="0"/>
              </a:rPr>
              <a:t>grade = “C”;	</a:t>
            </a:r>
          </a:p>
          <a:p>
            <a:pPr marL="0" indent="0">
              <a:buNone/>
            </a:pPr>
            <a:r>
              <a:rPr lang="en-US" sz="1400" b="1" dirty="0">
                <a:latin typeface="Roboto" panose="02000000000000000000" pitchFamily="2" charset="0"/>
              </a:rPr>
              <a:t>ANS -</a:t>
            </a:r>
            <a:r>
              <a:rPr lang="de-DE" sz="1400" b="1" i="0" dirty="0">
                <a:effectLst/>
                <a:latin typeface="Roboto" panose="02000000000000000000" pitchFamily="2" charset="0"/>
              </a:rPr>
              <a:t>grade = (mark &gt;= 90) ? “A” : (mark &gt;= 80) ? “B” : “C”;</a:t>
            </a:r>
            <a:endParaRPr lang="en-US" sz="1400" b="1" dirty="0">
              <a:latin typeface="Roboto" panose="02000000000000000000" pitchFamily="2" charset="0"/>
            </a:endParaRPr>
          </a:p>
          <a:p>
            <a:pPr marL="0" indent="0">
              <a:buNone/>
            </a:pPr>
            <a:endParaRPr lang="en-US" sz="1400" dirty="0">
              <a:latin typeface="Roboto" panose="02000000000000000000" pitchFamily="2" charset="0"/>
            </a:endParaRPr>
          </a:p>
          <a:p>
            <a:pPr marL="0" indent="0">
              <a:buNone/>
            </a:pPr>
            <a:r>
              <a:rPr lang="en-US" sz="1400" dirty="0">
                <a:latin typeface="Roboto" panose="02000000000000000000" pitchFamily="2" charset="0"/>
              </a:rPr>
              <a:t>if(x%2 == 0)</a:t>
            </a:r>
          </a:p>
          <a:p>
            <a:pPr marL="0" indent="0">
              <a:buNone/>
            </a:pPr>
            <a:r>
              <a:rPr lang="en-US" sz="1400" dirty="0">
                <a:latin typeface="Roboto" panose="02000000000000000000" pitchFamily="2" charset="0"/>
              </a:rPr>
              <a:t>c = ‘E’;</a:t>
            </a:r>
          </a:p>
          <a:p>
            <a:pPr marL="0" indent="0">
              <a:buNone/>
            </a:pPr>
            <a:r>
              <a:rPr lang="en-US" sz="1400" dirty="0">
                <a:latin typeface="Roboto" panose="02000000000000000000" pitchFamily="2" charset="0"/>
              </a:rPr>
              <a:t>else</a:t>
            </a:r>
          </a:p>
          <a:p>
            <a:pPr marL="0" indent="0">
              <a:buNone/>
            </a:pPr>
            <a:r>
              <a:rPr lang="en-US" sz="1400" dirty="0">
                <a:latin typeface="Roboto" panose="02000000000000000000" pitchFamily="2" charset="0"/>
              </a:rPr>
              <a:t>c = ‘O’; </a:t>
            </a:r>
          </a:p>
          <a:p>
            <a:pPr marL="0" indent="0">
              <a:buNone/>
            </a:pPr>
            <a:r>
              <a:rPr lang="en-US" sz="1400" b="1" dirty="0">
                <a:latin typeface="Roboto" panose="02000000000000000000" pitchFamily="2" charset="0"/>
              </a:rPr>
              <a:t>ANS -</a:t>
            </a:r>
            <a:r>
              <a:rPr lang="en-IN" sz="1400" b="1" i="0" dirty="0">
                <a:effectLst/>
                <a:latin typeface="Roboto" panose="02000000000000000000" pitchFamily="2" charset="0"/>
              </a:rPr>
              <a:t>c = (x % 2 == 0) ? ‘E’ : ‘O’;</a:t>
            </a:r>
            <a:endParaRPr lang="en-US" sz="1400" b="1" dirty="0">
              <a:latin typeface="Roboto" panose="02000000000000000000" pitchFamily="2" charset="0"/>
            </a:endParaRPr>
          </a:p>
          <a:p>
            <a:endParaRPr lang="en-US" dirty="0">
              <a:latin typeface="Roboto" panose="02000000000000000000" pitchFamily="2" charset="0"/>
            </a:endParaRPr>
          </a:p>
          <a:p>
            <a:endParaRPr lang="en-IN" dirty="0"/>
          </a:p>
        </p:txBody>
      </p:sp>
      <p:sp>
        <p:nvSpPr>
          <p:cNvPr id="4" name="Content Placeholder 3">
            <a:extLst>
              <a:ext uri="{FF2B5EF4-FFF2-40B4-BE49-F238E27FC236}">
                <a16:creationId xmlns:a16="http://schemas.microsoft.com/office/drawing/2014/main" id="{606674FF-2200-7164-2EC8-74C9ABBACE98}"/>
              </a:ext>
            </a:extLst>
          </p:cNvPr>
          <p:cNvSpPr>
            <a:spLocks noGrp="1"/>
          </p:cNvSpPr>
          <p:nvPr>
            <p:ph sz="half" idx="2"/>
          </p:nvPr>
        </p:nvSpPr>
        <p:spPr>
          <a:xfrm>
            <a:off x="6961240" y="1229032"/>
            <a:ext cx="4916128" cy="5132439"/>
          </a:xfrm>
        </p:spPr>
        <p:txBody>
          <a:bodyPr>
            <a:normAutofit/>
          </a:bodyPr>
          <a:lstStyle/>
          <a:p>
            <a:pPr marL="0" indent="0">
              <a:buNone/>
            </a:pPr>
            <a:r>
              <a:rPr lang="en-US" sz="1400" dirty="0">
                <a:latin typeface="Roboto" panose="02000000000000000000" pitchFamily="2" charset="0"/>
              </a:rPr>
              <a:t>What will be value of X and Y </a:t>
            </a:r>
          </a:p>
          <a:p>
            <a:pPr marL="0" indent="0">
              <a:buNone/>
            </a:pPr>
            <a:r>
              <a:rPr lang="en-US" sz="1400" b="0" i="0" dirty="0">
                <a:effectLst/>
                <a:latin typeface="Roboto" panose="02000000000000000000" pitchFamily="2" charset="0"/>
              </a:rPr>
              <a:t>int a = 63, b = 36;</a:t>
            </a:r>
            <a:br>
              <a:rPr lang="en-US" sz="1400" dirty="0"/>
            </a:br>
            <a:r>
              <a:rPr lang="en-US" sz="1400" b="0" i="0" dirty="0" err="1">
                <a:effectLst/>
                <a:latin typeface="Roboto" panose="02000000000000000000" pitchFamily="2" charset="0"/>
              </a:rPr>
              <a:t>boolean</a:t>
            </a:r>
            <a:r>
              <a:rPr lang="en-US" sz="1400" b="0" i="0" dirty="0">
                <a:effectLst/>
                <a:latin typeface="Roboto" panose="02000000000000000000" pitchFamily="2" charset="0"/>
              </a:rPr>
              <a:t> x = (a &lt; b ) ? true : false;</a:t>
            </a:r>
            <a:br>
              <a:rPr lang="en-US" sz="1400" dirty="0"/>
            </a:br>
            <a:r>
              <a:rPr lang="en-US" sz="1400" b="0" i="0" dirty="0">
                <a:effectLst/>
                <a:latin typeface="Roboto" panose="02000000000000000000" pitchFamily="2" charset="0"/>
              </a:rPr>
              <a:t>int y= (a &gt; b ) ? a : b;</a:t>
            </a:r>
          </a:p>
          <a:p>
            <a:pPr marL="0" indent="0">
              <a:buNone/>
            </a:pPr>
            <a:endParaRPr lang="en-US" sz="1400" dirty="0">
              <a:latin typeface="Roboto" panose="02000000000000000000" pitchFamily="2" charset="0"/>
            </a:endParaRPr>
          </a:p>
          <a:p>
            <a:pPr marL="0" indent="0">
              <a:buNone/>
            </a:pPr>
            <a:r>
              <a:rPr lang="en-US" sz="1400" b="1" i="0" dirty="0">
                <a:effectLst/>
                <a:latin typeface="Roboto" panose="02000000000000000000" pitchFamily="2" charset="0"/>
              </a:rPr>
              <a:t>ANS - </a:t>
            </a:r>
            <a:r>
              <a:rPr lang="en-IN" sz="1400" b="1" i="0" dirty="0">
                <a:effectLst/>
                <a:latin typeface="Roboto" panose="02000000000000000000" pitchFamily="2" charset="0"/>
              </a:rPr>
              <a:t>x=false    y=63</a:t>
            </a:r>
          </a:p>
          <a:p>
            <a:pPr marL="0" indent="0">
              <a:buNone/>
            </a:pPr>
            <a:endParaRPr lang="en-IN" sz="1400" dirty="0">
              <a:latin typeface="Roboto" panose="02000000000000000000" pitchFamily="2" charset="0"/>
            </a:endParaRPr>
          </a:p>
          <a:p>
            <a:pPr marL="0" indent="0">
              <a:buNone/>
            </a:pPr>
            <a:endParaRPr lang="en-IN" sz="1400" b="0" i="0" dirty="0">
              <a:effectLst/>
              <a:latin typeface="Roboto" panose="02000000000000000000" pitchFamily="2" charset="0"/>
            </a:endParaRPr>
          </a:p>
          <a:p>
            <a:pPr marL="0" indent="0">
              <a:buNone/>
            </a:pPr>
            <a:endParaRPr lang="en-US" sz="1400" b="0" i="0" dirty="0">
              <a:effectLst/>
              <a:latin typeface="Roboto" panose="02000000000000000000" pitchFamily="2" charset="0"/>
            </a:endParaRPr>
          </a:p>
          <a:p>
            <a:pPr marL="0" indent="0">
              <a:buNone/>
            </a:pPr>
            <a:endParaRPr lang="en-IN" sz="1400" dirty="0"/>
          </a:p>
        </p:txBody>
      </p:sp>
      <p:pic>
        <p:nvPicPr>
          <p:cNvPr id="6" name="Picture 5">
            <a:extLst>
              <a:ext uri="{FF2B5EF4-FFF2-40B4-BE49-F238E27FC236}">
                <a16:creationId xmlns:a16="http://schemas.microsoft.com/office/drawing/2014/main" id="{A5970AB2-42E2-444F-51EB-7851EDC909AF}"/>
              </a:ext>
            </a:extLst>
          </p:cNvPr>
          <p:cNvPicPr>
            <a:picLocks noChangeAspect="1"/>
          </p:cNvPicPr>
          <p:nvPr/>
        </p:nvPicPr>
        <p:blipFill>
          <a:blip r:embed="rId2"/>
          <a:stretch>
            <a:fillRect/>
          </a:stretch>
        </p:blipFill>
        <p:spPr>
          <a:xfrm>
            <a:off x="10035353" y="62151"/>
            <a:ext cx="2156647" cy="434378"/>
          </a:xfrm>
          <a:prstGeom prst="rect">
            <a:avLst/>
          </a:prstGeom>
        </p:spPr>
      </p:pic>
    </p:spTree>
    <p:extLst>
      <p:ext uri="{BB962C8B-B14F-4D97-AF65-F5344CB8AC3E}">
        <p14:creationId xmlns:p14="http://schemas.microsoft.com/office/powerpoint/2010/main" val="89108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2" end="12"/>
                                            </p:txEl>
                                          </p:spTgt>
                                        </p:tgtEl>
                                        <p:attrNameLst>
                                          <p:attrName>style.visibility</p:attrName>
                                        </p:attrNameLst>
                                      </p:cBhvr>
                                      <p:to>
                                        <p:strVal val="visible"/>
                                      </p:to>
                                    </p:set>
                                    <p:animEffect transition="in" filter="fade">
                                      <p:cBhvr>
                                        <p:cTn id="14" dur="1000"/>
                                        <p:tgtEl>
                                          <p:spTgt spid="3">
                                            <p:txEl>
                                              <p:pRg st="12" end="12"/>
                                            </p:txEl>
                                          </p:spTgt>
                                        </p:tgtEl>
                                      </p:cBhvr>
                                    </p:animEffect>
                                    <p:anim calcmode="lin" valueType="num">
                                      <p:cBhvr>
                                        <p:cTn id="1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E17B-39A9-9370-CDC7-980FA7EEACC8}"/>
              </a:ext>
            </a:extLst>
          </p:cNvPr>
          <p:cNvSpPr>
            <a:spLocks noGrp="1"/>
          </p:cNvSpPr>
          <p:nvPr>
            <p:ph type="title"/>
          </p:nvPr>
        </p:nvSpPr>
        <p:spPr/>
        <p:txBody>
          <a:bodyPr/>
          <a:lstStyle/>
          <a:p>
            <a:r>
              <a:rPr lang="en-US" dirty="0"/>
              <a:t>Shift Operators</a:t>
            </a:r>
            <a:br>
              <a:rPr lang="en-IN" dirty="0"/>
            </a:br>
            <a:endParaRPr lang="en-IN" dirty="0"/>
          </a:p>
        </p:txBody>
      </p:sp>
      <p:graphicFrame>
        <p:nvGraphicFramePr>
          <p:cNvPr id="14" name="Table 13">
            <a:extLst>
              <a:ext uri="{FF2B5EF4-FFF2-40B4-BE49-F238E27FC236}">
                <a16:creationId xmlns:a16="http://schemas.microsoft.com/office/drawing/2014/main" id="{88D4FAC5-F56A-23FC-D5EE-B31CD6852420}"/>
              </a:ext>
            </a:extLst>
          </p:cNvPr>
          <p:cNvGraphicFramePr>
            <a:graphicFrameLocks noGrp="1"/>
          </p:cNvGraphicFramePr>
          <p:nvPr>
            <p:extLst>
              <p:ext uri="{D42A27DB-BD31-4B8C-83A1-F6EECF244321}">
                <p14:modId xmlns:p14="http://schemas.microsoft.com/office/powerpoint/2010/main" val="848307232"/>
              </p:ext>
            </p:extLst>
          </p:nvPr>
        </p:nvGraphicFramePr>
        <p:xfrm>
          <a:off x="2143431" y="2330245"/>
          <a:ext cx="8927692" cy="3333137"/>
        </p:xfrm>
        <a:graphic>
          <a:graphicData uri="http://schemas.openxmlformats.org/drawingml/2006/table">
            <a:tbl>
              <a:tblPr firstRow="1" firstCol="1" bandRow="1">
                <a:tableStyleId>{5C22544A-7EE6-4342-B048-85BDC9FD1C3A}</a:tableStyleId>
              </a:tblPr>
              <a:tblGrid>
                <a:gridCol w="1437654">
                  <a:extLst>
                    <a:ext uri="{9D8B030D-6E8A-4147-A177-3AD203B41FA5}">
                      <a16:colId xmlns:a16="http://schemas.microsoft.com/office/drawing/2014/main" val="3476819491"/>
                    </a:ext>
                  </a:extLst>
                </a:gridCol>
                <a:gridCol w="7490038">
                  <a:extLst>
                    <a:ext uri="{9D8B030D-6E8A-4147-A177-3AD203B41FA5}">
                      <a16:colId xmlns:a16="http://schemas.microsoft.com/office/drawing/2014/main" val="351956644"/>
                    </a:ext>
                  </a:extLst>
                </a:gridCol>
              </a:tblGrid>
              <a:tr h="844334">
                <a:tc>
                  <a:txBody>
                    <a:bodyPr/>
                    <a:lstStyle/>
                    <a:p>
                      <a:pPr algn="ctr">
                        <a:lnSpc>
                          <a:spcPct val="107000"/>
                        </a:lnSpc>
                        <a:spcAft>
                          <a:spcPts val="800"/>
                        </a:spcAft>
                      </a:pPr>
                      <a:r>
                        <a:rPr lang="en-IN" sz="1400" kern="0">
                          <a:effectLst/>
                        </a:rPr>
                        <a:t>Operator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Description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90304526"/>
                  </a:ext>
                </a:extLst>
              </a:tr>
              <a:tr h="800135">
                <a:tc>
                  <a:txBody>
                    <a:bodyPr/>
                    <a:lstStyle/>
                    <a:p>
                      <a:pPr algn="ctr">
                        <a:lnSpc>
                          <a:spcPct val="107000"/>
                        </a:lnSpc>
                        <a:spcAft>
                          <a:spcPts val="800"/>
                        </a:spcAft>
                      </a:pPr>
                      <a:r>
                        <a:rPr lang="en-IN" sz="1800" b="0" i="0" kern="1200" dirty="0">
                          <a:solidFill>
                            <a:schemeClr val="lt1"/>
                          </a:solidFill>
                          <a:effectLst/>
                          <a:latin typeface="+mn-lt"/>
                          <a:ea typeface="+mn-ea"/>
                          <a:cs typeface="+mn-cs"/>
                        </a:rPr>
                        <a:t>&lt;&lt;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US" sz="1400" b="0" i="0" kern="1200" dirty="0">
                          <a:solidFill>
                            <a:schemeClr val="dk1"/>
                          </a:solidFill>
                          <a:effectLst/>
                          <a:latin typeface="+mn-lt"/>
                          <a:ea typeface="+mn-ea"/>
                          <a:cs typeface="+mn-cs"/>
                        </a:rPr>
                        <a:t>The left shift operator moves all bits by a given number of bits to the left.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308483160"/>
                  </a:ext>
                </a:extLst>
              </a:tr>
              <a:tr h="844334">
                <a:tc>
                  <a:txBody>
                    <a:bodyPr/>
                    <a:lstStyle/>
                    <a:p>
                      <a:pPr algn="ctr">
                        <a:lnSpc>
                          <a:spcPct val="107000"/>
                        </a:lnSpc>
                        <a:spcAft>
                          <a:spcPts val="800"/>
                        </a:spcAft>
                      </a:pPr>
                      <a:r>
                        <a:rPr lang="en-IN" sz="1800" b="0" i="0" kern="1200" dirty="0">
                          <a:solidFill>
                            <a:schemeClr val="lt1"/>
                          </a:solidFill>
                          <a:effectLst/>
                          <a:latin typeface="+mn-lt"/>
                          <a:ea typeface="+mn-ea"/>
                          <a:cs typeface="+mn-cs"/>
                        </a:rPr>
                        <a:t>&gt;&gt;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US" sz="1400" b="0" i="0" kern="1200" dirty="0">
                          <a:solidFill>
                            <a:schemeClr val="dk1"/>
                          </a:solidFill>
                          <a:effectLst/>
                          <a:latin typeface="+mn-lt"/>
                          <a:ea typeface="+mn-ea"/>
                          <a:cs typeface="+mn-cs"/>
                        </a:rPr>
                        <a:t>The right shift operator moves all bits by a given number of bits to the right.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370686891"/>
                  </a:ext>
                </a:extLst>
              </a:tr>
              <a:tr h="844334">
                <a:tc>
                  <a:txBody>
                    <a:bodyPr/>
                    <a:lstStyle/>
                    <a:p>
                      <a:pPr algn="ctr">
                        <a:lnSpc>
                          <a:spcPct val="107000"/>
                        </a:lnSpc>
                        <a:spcAft>
                          <a:spcPts val="800"/>
                        </a:spcAft>
                      </a:pPr>
                      <a:r>
                        <a:rPr lang="en-IN" sz="1800" b="0" i="0" kern="1200" dirty="0">
                          <a:solidFill>
                            <a:schemeClr val="lt1"/>
                          </a:solidFill>
                          <a:effectLst/>
                          <a:latin typeface="+mn-lt"/>
                          <a:ea typeface="+mn-ea"/>
                          <a:cs typeface="+mn-cs"/>
                        </a:rPr>
                        <a:t>&gt;&gt;&gt;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US" sz="1400" b="0" i="0" kern="1200" dirty="0">
                          <a:solidFill>
                            <a:schemeClr val="dk1"/>
                          </a:solidFill>
                          <a:effectLst/>
                          <a:latin typeface="+mn-lt"/>
                          <a:ea typeface="+mn-ea"/>
                          <a:cs typeface="+mn-cs"/>
                        </a:rPr>
                        <a:t>It is the same as the signed right shift, but the vacant leftmost position is filled with 0 instead of the sign bit.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048960922"/>
                  </a:ext>
                </a:extLst>
              </a:tr>
            </a:tbl>
          </a:graphicData>
        </a:graphic>
      </p:graphicFrame>
      <p:pic>
        <p:nvPicPr>
          <p:cNvPr id="16" name="Picture 15">
            <a:extLst>
              <a:ext uri="{FF2B5EF4-FFF2-40B4-BE49-F238E27FC236}">
                <a16:creationId xmlns:a16="http://schemas.microsoft.com/office/drawing/2014/main" id="{BB354199-772C-DA39-5740-0CBCE4F4A64D}"/>
              </a:ext>
            </a:extLst>
          </p:cNvPr>
          <p:cNvPicPr>
            <a:picLocks noChangeAspect="1"/>
          </p:cNvPicPr>
          <p:nvPr/>
        </p:nvPicPr>
        <p:blipFill>
          <a:blip r:embed="rId2"/>
          <a:stretch>
            <a:fillRect/>
          </a:stretch>
        </p:blipFill>
        <p:spPr>
          <a:xfrm>
            <a:off x="9992799" y="85153"/>
            <a:ext cx="2156647" cy="434378"/>
          </a:xfrm>
          <a:prstGeom prst="rect">
            <a:avLst/>
          </a:prstGeom>
        </p:spPr>
      </p:pic>
    </p:spTree>
    <p:extLst>
      <p:ext uri="{BB962C8B-B14F-4D97-AF65-F5344CB8AC3E}">
        <p14:creationId xmlns:p14="http://schemas.microsoft.com/office/powerpoint/2010/main" val="3736022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76DFB-932A-8552-332D-1DB6827CC87A}"/>
              </a:ext>
            </a:extLst>
          </p:cNvPr>
          <p:cNvSpPr>
            <a:spLocks noGrp="1"/>
          </p:cNvSpPr>
          <p:nvPr>
            <p:ph idx="1"/>
          </p:nvPr>
        </p:nvSpPr>
        <p:spPr>
          <a:xfrm>
            <a:off x="1582632" y="717755"/>
            <a:ext cx="10018713" cy="5574891"/>
          </a:xfrm>
        </p:spPr>
        <p:txBody>
          <a:bodyPr>
            <a:normAutofit/>
          </a:bodyPr>
          <a:lstStyle/>
          <a:p>
            <a:r>
              <a:rPr kumimoji="0" lang="en-US" altLang="en-US" sz="1800" b="0" i="0" u="none" strike="noStrike" cap="none" normalizeH="0" baseline="0" dirty="0">
                <a:ln>
                  <a:noFill/>
                </a:ln>
                <a:effectLst/>
              </a:rPr>
              <a:t>int number = 2;</a:t>
            </a:r>
          </a:p>
          <a:p>
            <a:pPr marL="0" indent="0">
              <a:buNone/>
            </a:pPr>
            <a:br>
              <a:rPr kumimoji="0" lang="en-US" altLang="en-US" sz="1800" b="0" i="0" u="none" strike="noStrike" cap="none" normalizeH="0" baseline="0" dirty="0">
                <a:ln>
                  <a:noFill/>
                </a:ln>
                <a:effectLst/>
              </a:rPr>
            </a:br>
            <a:r>
              <a:rPr kumimoji="0" lang="en-US" altLang="en-US" sz="1800" b="0" i="0" u="none" strike="noStrike" cap="none" normalizeH="0" baseline="0" dirty="0">
                <a:ln>
                  <a:noFill/>
                </a:ln>
                <a:effectLst/>
              </a:rPr>
              <a:t> 	    // 2 bit left shift operation</a:t>
            </a:r>
            <a:br>
              <a:rPr kumimoji="0" lang="en-US" altLang="en-US" sz="1800" b="0" i="0" u="none" strike="noStrike" cap="none" normalizeH="0" baseline="0" dirty="0">
                <a:ln>
                  <a:noFill/>
                </a:ln>
                <a:effectLst/>
              </a:rPr>
            </a:br>
            <a:r>
              <a:rPr kumimoji="0" lang="en-US" altLang="en-US" sz="1800" b="0" i="0" u="none" strike="noStrike" cap="none" normalizeH="0" baseline="0" dirty="0">
                <a:ln>
                  <a:noFill/>
                </a:ln>
                <a:effectLst/>
              </a:rPr>
              <a:t>       		 int Ans = number &lt;&lt; 2;</a:t>
            </a:r>
          </a:p>
          <a:p>
            <a:pPr marL="0" indent="0">
              <a:buNone/>
            </a:pPr>
            <a:r>
              <a:rPr lang="en-US" sz="1800" b="0" i="0" dirty="0">
                <a:effectLst/>
              </a:rPr>
              <a:t> </a:t>
            </a:r>
            <a:r>
              <a:rPr lang="en-US" sz="1800" dirty="0"/>
              <a:t> the binary number 0010 (in decimal 2) becomes 1000 after shifting the bits to the left (in decimal 8).</a:t>
            </a:r>
          </a:p>
          <a:p>
            <a:endParaRPr lang="en-US" sz="1800" dirty="0"/>
          </a:p>
          <a:p>
            <a:r>
              <a:rPr lang="en-US" sz="1800" b="0" i="0" dirty="0">
                <a:effectLst/>
              </a:rPr>
              <a:t>int number = 8;</a:t>
            </a:r>
          </a:p>
          <a:p>
            <a:pPr marL="0" indent="0">
              <a:buNone/>
            </a:pPr>
            <a:r>
              <a:rPr lang="en-US" sz="1800" b="0" i="0" dirty="0">
                <a:effectLst/>
              </a:rPr>
              <a:t>        // 2 bit signed right shift</a:t>
            </a:r>
          </a:p>
          <a:p>
            <a:pPr marL="0" indent="0">
              <a:buNone/>
            </a:pPr>
            <a:r>
              <a:rPr lang="en-US" sz="1800" b="0" i="0" dirty="0">
                <a:effectLst/>
              </a:rPr>
              <a:t>        int Ans = number &gt;&gt; 2;</a:t>
            </a:r>
          </a:p>
          <a:p>
            <a:pPr marL="0" indent="0">
              <a:buNone/>
            </a:pPr>
            <a:endParaRPr lang="en-US" sz="1800" dirty="0"/>
          </a:p>
          <a:p>
            <a:pPr marL="0" indent="0">
              <a:buNone/>
            </a:pPr>
            <a:endParaRPr lang="en-IN" sz="1800" dirty="0"/>
          </a:p>
          <a:p>
            <a:pPr marL="0" indent="0">
              <a:buNone/>
            </a:pPr>
            <a:r>
              <a:rPr lang="en-US" sz="1800" dirty="0"/>
              <a:t>the  binary number 1000 (in decimal 8) becomes 0010 after shifting the bits to the right (in decimal 2).</a:t>
            </a:r>
          </a:p>
          <a:p>
            <a:pPr marL="0" indent="0">
              <a:buNone/>
            </a:pPr>
            <a:endParaRPr lang="en-US" sz="1800" b="0" i="0" dirty="0">
              <a:effectLst/>
            </a:endParaRPr>
          </a:p>
        </p:txBody>
      </p:sp>
      <p:pic>
        <p:nvPicPr>
          <p:cNvPr id="8" name="Picture 7">
            <a:extLst>
              <a:ext uri="{FF2B5EF4-FFF2-40B4-BE49-F238E27FC236}">
                <a16:creationId xmlns:a16="http://schemas.microsoft.com/office/drawing/2014/main" id="{1F987C28-123F-BDEA-BB22-77806E22569B}"/>
              </a:ext>
            </a:extLst>
          </p:cNvPr>
          <p:cNvPicPr>
            <a:picLocks noChangeAspect="1"/>
          </p:cNvPicPr>
          <p:nvPr/>
        </p:nvPicPr>
        <p:blipFill>
          <a:blip r:embed="rId2"/>
          <a:stretch>
            <a:fillRect/>
          </a:stretch>
        </p:blipFill>
        <p:spPr>
          <a:xfrm>
            <a:off x="10035353" y="0"/>
            <a:ext cx="2156647" cy="434378"/>
          </a:xfrm>
          <a:prstGeom prst="rect">
            <a:avLst/>
          </a:prstGeom>
        </p:spPr>
      </p:pic>
    </p:spTree>
    <p:extLst>
      <p:ext uri="{BB962C8B-B14F-4D97-AF65-F5344CB8AC3E}">
        <p14:creationId xmlns:p14="http://schemas.microsoft.com/office/powerpoint/2010/main" val="229977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1000"/>
                                        <p:tgtEl>
                                          <p:spTgt spid="3">
                                            <p:txEl>
                                              <p:pRg st="9" end="9"/>
                                            </p:txEl>
                                          </p:spTgt>
                                        </p:tgtEl>
                                      </p:cBhvr>
                                    </p:animEffect>
                                    <p:anim calcmode="lin" valueType="num">
                                      <p:cBhvr>
                                        <p:cTn id="1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D1FB-BF0E-22E7-57B1-20929FF0E7AF}"/>
              </a:ext>
            </a:extLst>
          </p:cNvPr>
          <p:cNvSpPr>
            <a:spLocks noGrp="1"/>
          </p:cNvSpPr>
          <p:nvPr>
            <p:ph type="title"/>
          </p:nvPr>
        </p:nvSpPr>
        <p:spPr>
          <a:xfrm>
            <a:off x="1484311" y="685801"/>
            <a:ext cx="10018713" cy="1054510"/>
          </a:xfrm>
        </p:spPr>
        <p:txBody>
          <a:bodyPr>
            <a:normAutofit fontScale="90000"/>
          </a:bodyPr>
          <a:lstStyle/>
          <a:p>
            <a:r>
              <a:rPr lang="en-IN" kern="100" dirty="0">
                <a:effectLst/>
                <a:ea typeface="Calibri" panose="020F0502020204030204" pitchFamily="34" charset="0"/>
                <a:cs typeface="Calibri" panose="020F0502020204030204" pitchFamily="34" charset="0"/>
              </a:rPr>
              <a:t>Loop</a:t>
            </a:r>
            <a:r>
              <a:rPr lang="en-IN" sz="2400" kern="100" dirty="0">
                <a:effectLst/>
                <a:ea typeface="Calibri" panose="020F0502020204030204" pitchFamily="34" charset="0"/>
                <a:cs typeface="Calibri" panose="020F0502020204030204" pitchFamily="34" charset="0"/>
              </a:rPr>
              <a:t> </a:t>
            </a:r>
            <a:r>
              <a:rPr lang="en-IN" kern="100" dirty="0">
                <a:effectLst/>
                <a:ea typeface="Calibri" panose="020F0502020204030204" pitchFamily="34" charset="0"/>
                <a:cs typeface="Calibri" panose="020F0502020204030204" pitchFamily="34" charset="0"/>
              </a:rPr>
              <a:t>Control</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8C079CB3-F673-42C6-F96C-A3976CFE75EE}"/>
              </a:ext>
            </a:extLst>
          </p:cNvPr>
          <p:cNvGraphicFramePr>
            <a:graphicFrameLocks noGrp="1"/>
          </p:cNvGraphicFramePr>
          <p:nvPr>
            <p:ph idx="1"/>
            <p:extLst>
              <p:ext uri="{D42A27DB-BD31-4B8C-83A1-F6EECF244321}">
                <p14:modId xmlns:p14="http://schemas.microsoft.com/office/powerpoint/2010/main" val="1912315219"/>
              </p:ext>
            </p:extLst>
          </p:nvPr>
        </p:nvGraphicFramePr>
        <p:xfrm>
          <a:off x="2389239" y="2064774"/>
          <a:ext cx="8917858" cy="3950040"/>
        </p:xfrm>
        <a:graphic>
          <a:graphicData uri="http://schemas.openxmlformats.org/drawingml/2006/table">
            <a:tbl>
              <a:tblPr firstRow="1" firstCol="1" bandRow="1">
                <a:tableStyleId>{5C22544A-7EE6-4342-B048-85BDC9FD1C3A}</a:tableStyleId>
              </a:tblPr>
              <a:tblGrid>
                <a:gridCol w="777177">
                  <a:extLst>
                    <a:ext uri="{9D8B030D-6E8A-4147-A177-3AD203B41FA5}">
                      <a16:colId xmlns:a16="http://schemas.microsoft.com/office/drawing/2014/main" val="1024208937"/>
                    </a:ext>
                  </a:extLst>
                </a:gridCol>
                <a:gridCol w="8140681">
                  <a:extLst>
                    <a:ext uri="{9D8B030D-6E8A-4147-A177-3AD203B41FA5}">
                      <a16:colId xmlns:a16="http://schemas.microsoft.com/office/drawing/2014/main" val="2380596589"/>
                    </a:ext>
                  </a:extLst>
                </a:gridCol>
              </a:tblGrid>
              <a:tr h="486077">
                <a:tc>
                  <a:txBody>
                    <a:bodyPr/>
                    <a:lstStyle/>
                    <a:p>
                      <a:pPr algn="ctr">
                        <a:lnSpc>
                          <a:spcPct val="107000"/>
                        </a:lnSpc>
                        <a:spcAft>
                          <a:spcPts val="800"/>
                        </a:spcAft>
                      </a:pPr>
                      <a:r>
                        <a:rPr lang="en-IN" sz="1400" kern="0" dirty="0" err="1">
                          <a:effectLst/>
                        </a:rPr>
                        <a:t>Sr.No</a:t>
                      </a:r>
                      <a:r>
                        <a:rPr lang="en-IN" sz="1400" kern="0" dirty="0">
                          <a:effectLst/>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800"/>
                        </a:spcAft>
                      </a:pPr>
                      <a:r>
                        <a:rPr lang="en-IN" sz="1400" kern="0">
                          <a:effectLst/>
                        </a:rPr>
                        <a:t>Loop &amp; Description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372461013"/>
                  </a:ext>
                </a:extLst>
              </a:tr>
              <a:tr h="1268818">
                <a:tc>
                  <a:txBody>
                    <a:bodyPr/>
                    <a:lstStyle/>
                    <a:p>
                      <a:pPr algn="l">
                        <a:lnSpc>
                          <a:spcPct val="107000"/>
                        </a:lnSpc>
                        <a:spcAft>
                          <a:spcPts val="800"/>
                        </a:spcAft>
                      </a:pPr>
                      <a:r>
                        <a:rPr lang="en-IN" sz="1400" kern="0">
                          <a:effectLst/>
                        </a:rPr>
                        <a:t>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l">
                        <a:lnSpc>
                          <a:spcPct val="107000"/>
                        </a:lnSpc>
                        <a:spcAft>
                          <a:spcPts val="800"/>
                        </a:spcAft>
                      </a:pPr>
                      <a:r>
                        <a:rPr lang="en-IN" sz="1400" u="sng" kern="0">
                          <a:effectLst/>
                          <a:hlinkClick r:id="rId2"/>
                        </a:rPr>
                        <a:t>while loop</a:t>
                      </a:r>
                      <a:endParaRPr lang="en-IN" sz="1400" kern="100">
                        <a:effectLst/>
                      </a:endParaRPr>
                    </a:p>
                    <a:p>
                      <a:pPr algn="just">
                        <a:lnSpc>
                          <a:spcPct val="107000"/>
                        </a:lnSpc>
                        <a:spcBef>
                          <a:spcPts val="600"/>
                        </a:spcBef>
                        <a:spcAft>
                          <a:spcPts val="720"/>
                        </a:spcAft>
                      </a:pPr>
                      <a:r>
                        <a:rPr lang="en-IN" sz="1400" kern="0">
                          <a:effectLst/>
                        </a:rPr>
                        <a:t>Repeats a statement or group of statements while a given condition is true. It tests the condition before executing the loop body.</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276021128"/>
                  </a:ext>
                </a:extLst>
              </a:tr>
              <a:tr h="1025094">
                <a:tc>
                  <a:txBody>
                    <a:bodyPr/>
                    <a:lstStyle/>
                    <a:p>
                      <a:pPr algn="l">
                        <a:lnSpc>
                          <a:spcPct val="107000"/>
                        </a:lnSpc>
                        <a:spcAft>
                          <a:spcPts val="800"/>
                        </a:spcAft>
                      </a:pPr>
                      <a:r>
                        <a:rPr lang="en-IN" sz="1400" kern="0">
                          <a:effectLst/>
                        </a:rPr>
                        <a:t>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l">
                        <a:lnSpc>
                          <a:spcPct val="107000"/>
                        </a:lnSpc>
                        <a:spcAft>
                          <a:spcPts val="800"/>
                        </a:spcAft>
                      </a:pPr>
                      <a:r>
                        <a:rPr lang="en-IN" sz="1400" u="sng" kern="0" dirty="0">
                          <a:effectLst/>
                          <a:hlinkClick r:id="rId3"/>
                        </a:rPr>
                        <a:t>for loop</a:t>
                      </a:r>
                      <a:endParaRPr lang="en-IN" sz="1400" kern="100" dirty="0">
                        <a:effectLst/>
                      </a:endParaRPr>
                    </a:p>
                    <a:p>
                      <a:pPr algn="just">
                        <a:lnSpc>
                          <a:spcPct val="107000"/>
                        </a:lnSpc>
                        <a:spcBef>
                          <a:spcPts val="600"/>
                        </a:spcBef>
                        <a:spcAft>
                          <a:spcPts val="720"/>
                        </a:spcAft>
                      </a:pPr>
                      <a:r>
                        <a:rPr lang="en-IN" sz="1400" kern="0" dirty="0">
                          <a:effectLst/>
                        </a:rPr>
                        <a:t>Execute a sequence of statements multiple times and abbreviates the code that manages the loop variable.</a:t>
                      </a:r>
                    </a:p>
                    <a:p>
                      <a:pPr algn="just">
                        <a:lnSpc>
                          <a:spcPct val="107000"/>
                        </a:lnSpc>
                        <a:spcBef>
                          <a:spcPts val="600"/>
                        </a:spcBef>
                        <a:spcAft>
                          <a:spcPts val="720"/>
                        </a:spcAft>
                      </a:pPr>
                      <a:r>
                        <a:rPr lang="en-IN" sz="1400" kern="0" dirty="0">
                          <a:effectLst/>
                          <a:latin typeface="Calibri" panose="020F0502020204030204" pitchFamily="34" charset="0"/>
                          <a:ea typeface="Calibri" panose="020F0502020204030204" pitchFamily="34" charset="0"/>
                          <a:cs typeface="Times New Roman" panose="02020603050405020304" pitchFamily="18" charset="0"/>
                        </a:rPr>
                        <a:t>--For Each loop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511356912"/>
                  </a:ext>
                </a:extLst>
              </a:tr>
              <a:tr h="1025094">
                <a:tc>
                  <a:txBody>
                    <a:bodyPr/>
                    <a:lstStyle/>
                    <a:p>
                      <a:pPr algn="l">
                        <a:lnSpc>
                          <a:spcPct val="107000"/>
                        </a:lnSpc>
                        <a:spcAft>
                          <a:spcPts val="800"/>
                        </a:spcAft>
                      </a:pPr>
                      <a:r>
                        <a:rPr lang="en-IN" sz="1400" kern="0">
                          <a:effectLst/>
                        </a:rPr>
                        <a:t>3</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l">
                        <a:lnSpc>
                          <a:spcPct val="107000"/>
                        </a:lnSpc>
                        <a:spcAft>
                          <a:spcPts val="800"/>
                        </a:spcAft>
                      </a:pPr>
                      <a:r>
                        <a:rPr lang="en-IN" sz="1400" u="sng" kern="0" dirty="0">
                          <a:effectLst/>
                          <a:hlinkClick r:id="rId4"/>
                        </a:rPr>
                        <a:t>do...while loop</a:t>
                      </a:r>
                      <a:endParaRPr lang="en-IN" sz="1400" kern="100" dirty="0">
                        <a:effectLst/>
                      </a:endParaRPr>
                    </a:p>
                    <a:p>
                      <a:pPr algn="just">
                        <a:lnSpc>
                          <a:spcPct val="107000"/>
                        </a:lnSpc>
                        <a:spcBef>
                          <a:spcPts val="600"/>
                        </a:spcBef>
                        <a:spcAft>
                          <a:spcPts val="720"/>
                        </a:spcAft>
                      </a:pPr>
                      <a:r>
                        <a:rPr lang="en-IN" sz="1400" kern="0" dirty="0">
                          <a:effectLst/>
                        </a:rPr>
                        <a:t>Like a while statement, except that it tests the condition at the end of the loop body.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49970908"/>
                  </a:ext>
                </a:extLst>
              </a:tr>
            </a:tbl>
          </a:graphicData>
        </a:graphic>
      </p:graphicFrame>
      <p:pic>
        <p:nvPicPr>
          <p:cNvPr id="6" name="Picture 5">
            <a:extLst>
              <a:ext uri="{FF2B5EF4-FFF2-40B4-BE49-F238E27FC236}">
                <a16:creationId xmlns:a16="http://schemas.microsoft.com/office/drawing/2014/main" id="{9E67FB5F-3E65-E5CD-27BF-09DF74110CFE}"/>
              </a:ext>
            </a:extLst>
          </p:cNvPr>
          <p:cNvPicPr>
            <a:picLocks noChangeAspect="1"/>
          </p:cNvPicPr>
          <p:nvPr/>
        </p:nvPicPr>
        <p:blipFill>
          <a:blip r:embed="rId5"/>
          <a:stretch>
            <a:fillRect/>
          </a:stretch>
        </p:blipFill>
        <p:spPr>
          <a:xfrm>
            <a:off x="10035353" y="89192"/>
            <a:ext cx="2156647" cy="434378"/>
          </a:xfrm>
          <a:prstGeom prst="rect">
            <a:avLst/>
          </a:prstGeom>
        </p:spPr>
      </p:pic>
    </p:spTree>
    <p:extLst>
      <p:ext uri="{BB962C8B-B14F-4D97-AF65-F5344CB8AC3E}">
        <p14:creationId xmlns:p14="http://schemas.microsoft.com/office/powerpoint/2010/main" val="229702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77EA-D990-B4E1-2677-8B16A3C9179A}"/>
              </a:ext>
            </a:extLst>
          </p:cNvPr>
          <p:cNvSpPr>
            <a:spLocks noGrp="1"/>
          </p:cNvSpPr>
          <p:nvPr>
            <p:ph type="title"/>
          </p:nvPr>
        </p:nvSpPr>
        <p:spPr/>
        <p:txBody>
          <a:bodyPr/>
          <a:lstStyle/>
          <a:p>
            <a:r>
              <a:rPr lang="en-IN" sz="3600" kern="0" dirty="0">
                <a:solidFill>
                  <a:srgbClr val="000000"/>
                </a:solidFill>
                <a:effectLst/>
                <a:latin typeface="Heebo" pitchFamily="2" charset="-79"/>
                <a:ea typeface="Times New Roman" panose="02020603050405020304" pitchFamily="18" charset="0"/>
                <a:cs typeface="Times New Roman" panose="02020603050405020304" pitchFamily="18" charset="0"/>
              </a:rPr>
              <a:t>Loop Control Statements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46E617F6-BCEC-8ABE-CA95-DEB4AC7C736F}"/>
              </a:ext>
            </a:extLst>
          </p:cNvPr>
          <p:cNvGraphicFramePr>
            <a:graphicFrameLocks noGrp="1"/>
          </p:cNvGraphicFramePr>
          <p:nvPr>
            <p:ph idx="1"/>
            <p:extLst>
              <p:ext uri="{D42A27DB-BD31-4B8C-83A1-F6EECF244321}">
                <p14:modId xmlns:p14="http://schemas.microsoft.com/office/powerpoint/2010/main" val="1566436336"/>
              </p:ext>
            </p:extLst>
          </p:nvPr>
        </p:nvGraphicFramePr>
        <p:xfrm>
          <a:off x="2507226" y="2143431"/>
          <a:ext cx="8622890" cy="3814917"/>
        </p:xfrm>
        <a:graphic>
          <a:graphicData uri="http://schemas.openxmlformats.org/drawingml/2006/table">
            <a:tbl>
              <a:tblPr firstRow="1" firstCol="1" bandRow="1">
                <a:tableStyleId>{5C22544A-7EE6-4342-B048-85BDC9FD1C3A}</a:tableStyleId>
              </a:tblPr>
              <a:tblGrid>
                <a:gridCol w="1241756">
                  <a:extLst>
                    <a:ext uri="{9D8B030D-6E8A-4147-A177-3AD203B41FA5}">
                      <a16:colId xmlns:a16="http://schemas.microsoft.com/office/drawing/2014/main" val="947317565"/>
                    </a:ext>
                  </a:extLst>
                </a:gridCol>
                <a:gridCol w="7381134">
                  <a:extLst>
                    <a:ext uri="{9D8B030D-6E8A-4147-A177-3AD203B41FA5}">
                      <a16:colId xmlns:a16="http://schemas.microsoft.com/office/drawing/2014/main" val="1583370476"/>
                    </a:ext>
                  </a:extLst>
                </a:gridCol>
              </a:tblGrid>
              <a:tr h="618711">
                <a:tc>
                  <a:txBody>
                    <a:bodyPr/>
                    <a:lstStyle/>
                    <a:p>
                      <a:pPr algn="ctr">
                        <a:lnSpc>
                          <a:spcPct val="107000"/>
                        </a:lnSpc>
                        <a:spcAft>
                          <a:spcPts val="800"/>
                        </a:spcAft>
                      </a:pPr>
                      <a:r>
                        <a:rPr lang="en-IN" sz="1400" kern="0">
                          <a:effectLst/>
                        </a:rPr>
                        <a:t>Sr.No.</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800"/>
                        </a:spcAft>
                      </a:pPr>
                      <a:r>
                        <a:rPr lang="en-IN" sz="1400" kern="0">
                          <a:effectLst/>
                        </a:rPr>
                        <a:t>Control Statement &amp; Description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28838617"/>
                  </a:ext>
                </a:extLst>
              </a:tr>
              <a:tr h="1598103">
                <a:tc>
                  <a:txBody>
                    <a:bodyPr/>
                    <a:lstStyle/>
                    <a:p>
                      <a:pPr>
                        <a:lnSpc>
                          <a:spcPct val="107000"/>
                        </a:lnSpc>
                        <a:spcAft>
                          <a:spcPts val="800"/>
                        </a:spcAft>
                      </a:pPr>
                      <a:r>
                        <a:rPr lang="en-IN" sz="1400" kern="0">
                          <a:effectLst/>
                        </a:rPr>
                        <a:t>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IN" sz="1400" u="sng" kern="0" dirty="0">
                          <a:effectLst/>
                          <a:hlinkClick r:id="rId2"/>
                        </a:rPr>
                        <a:t>break statement</a:t>
                      </a:r>
                      <a:endParaRPr lang="en-IN" sz="1400" kern="100" dirty="0">
                        <a:effectLst/>
                      </a:endParaRPr>
                    </a:p>
                    <a:p>
                      <a:pPr algn="just">
                        <a:lnSpc>
                          <a:spcPct val="107000"/>
                        </a:lnSpc>
                        <a:spcBef>
                          <a:spcPts val="600"/>
                        </a:spcBef>
                        <a:spcAft>
                          <a:spcPts val="720"/>
                        </a:spcAft>
                      </a:pPr>
                      <a:r>
                        <a:rPr lang="en-IN" sz="1400" kern="0" dirty="0">
                          <a:effectLst/>
                        </a:rPr>
                        <a:t>Terminates the loop or switch statement and transfers execution to the statement immediately following the loop or switch.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858140757"/>
                  </a:ext>
                </a:extLst>
              </a:tr>
              <a:tr h="1598103">
                <a:tc>
                  <a:txBody>
                    <a:bodyPr/>
                    <a:lstStyle/>
                    <a:p>
                      <a:pPr>
                        <a:lnSpc>
                          <a:spcPct val="107000"/>
                        </a:lnSpc>
                        <a:spcAft>
                          <a:spcPts val="800"/>
                        </a:spcAft>
                      </a:pPr>
                      <a:r>
                        <a:rPr lang="en-IN" sz="1400" kern="0">
                          <a:effectLst/>
                        </a:rPr>
                        <a:t>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800"/>
                        </a:spcAft>
                      </a:pPr>
                      <a:r>
                        <a:rPr lang="en-IN" sz="1400" u="sng" kern="0" dirty="0">
                          <a:effectLst/>
                          <a:hlinkClick r:id="rId3"/>
                        </a:rPr>
                        <a:t>continue statement</a:t>
                      </a:r>
                      <a:endParaRPr lang="en-IN" sz="1400" kern="100" dirty="0">
                        <a:effectLst/>
                      </a:endParaRPr>
                    </a:p>
                    <a:p>
                      <a:pPr algn="just">
                        <a:lnSpc>
                          <a:spcPct val="107000"/>
                        </a:lnSpc>
                        <a:spcBef>
                          <a:spcPts val="600"/>
                        </a:spcBef>
                        <a:spcAft>
                          <a:spcPts val="720"/>
                        </a:spcAft>
                      </a:pPr>
                      <a:r>
                        <a:rPr lang="en-IN" sz="1400" kern="0" dirty="0">
                          <a:effectLst/>
                        </a:rPr>
                        <a:t>Causes the loop to skip the remainder of its body and immediately retest its condition prior to reiterating.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687669157"/>
                  </a:ext>
                </a:extLst>
              </a:tr>
            </a:tbl>
          </a:graphicData>
        </a:graphic>
      </p:graphicFrame>
      <p:pic>
        <p:nvPicPr>
          <p:cNvPr id="6" name="Picture 5">
            <a:extLst>
              <a:ext uri="{FF2B5EF4-FFF2-40B4-BE49-F238E27FC236}">
                <a16:creationId xmlns:a16="http://schemas.microsoft.com/office/drawing/2014/main" id="{D106F4DF-9360-420D-CEE6-0E2BB8BFF0A6}"/>
              </a:ext>
            </a:extLst>
          </p:cNvPr>
          <p:cNvPicPr>
            <a:picLocks noChangeAspect="1"/>
          </p:cNvPicPr>
          <p:nvPr/>
        </p:nvPicPr>
        <p:blipFill>
          <a:blip r:embed="rId4"/>
          <a:stretch>
            <a:fillRect/>
          </a:stretch>
        </p:blipFill>
        <p:spPr>
          <a:xfrm>
            <a:off x="9966168" y="107274"/>
            <a:ext cx="2156647" cy="434378"/>
          </a:xfrm>
          <a:prstGeom prst="rect">
            <a:avLst/>
          </a:prstGeom>
        </p:spPr>
      </p:pic>
    </p:spTree>
    <p:extLst>
      <p:ext uri="{BB962C8B-B14F-4D97-AF65-F5344CB8AC3E}">
        <p14:creationId xmlns:p14="http://schemas.microsoft.com/office/powerpoint/2010/main" val="1471339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The working of continue statement with Java while, do...while, and for loop.">
            <a:extLst>
              <a:ext uri="{FF2B5EF4-FFF2-40B4-BE49-F238E27FC236}">
                <a16:creationId xmlns:a16="http://schemas.microsoft.com/office/drawing/2014/main" id="{A72C0FC8-6C5E-0905-ACA7-B0D8673D988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92072" y="1305231"/>
            <a:ext cx="5480456" cy="490875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ow break statement works in Java programming?">
            <a:extLst>
              <a:ext uri="{FF2B5EF4-FFF2-40B4-BE49-F238E27FC236}">
                <a16:creationId xmlns:a16="http://schemas.microsoft.com/office/drawing/2014/main" id="{4CCC5BEB-1DCC-29FE-FED6-CFE103C6549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7014160" y="1562038"/>
            <a:ext cx="5040190" cy="4395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424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F43B-240D-33D9-F45B-97AAC3A921F7}"/>
              </a:ext>
            </a:extLst>
          </p:cNvPr>
          <p:cNvSpPr>
            <a:spLocks noGrp="1"/>
          </p:cNvSpPr>
          <p:nvPr>
            <p:ph type="title"/>
          </p:nvPr>
        </p:nvSpPr>
        <p:spPr>
          <a:xfrm>
            <a:off x="6872749" y="698090"/>
            <a:ext cx="4798142" cy="5820697"/>
          </a:xfrm>
        </p:spPr>
        <p:txBody>
          <a:bodyPr>
            <a:normAutofit fontScale="90000"/>
          </a:bodyPr>
          <a:lstStyle/>
          <a:p>
            <a:pPr algn="l"/>
            <a:r>
              <a:rPr lang="en-IN" sz="1800" i="0" dirty="0">
                <a:effectLst/>
                <a:latin typeface="inter-regular"/>
              </a:rPr>
              <a:t>2. public class </a:t>
            </a:r>
            <a:r>
              <a:rPr lang="en-IN" sz="1800" i="0" dirty="0" err="1">
                <a:effectLst/>
                <a:latin typeface="inter-regular"/>
              </a:rPr>
              <a:t>LabeledForExample</a:t>
            </a:r>
            <a:r>
              <a:rPr lang="en-IN" sz="1800" i="0" dirty="0">
                <a:effectLst/>
                <a:latin typeface="inter-regular"/>
              </a:rPr>
              <a:t> {  </a:t>
            </a:r>
            <a:br>
              <a:rPr lang="en-IN" sz="1800" i="0" dirty="0">
                <a:effectLst/>
                <a:latin typeface="inter-regular"/>
              </a:rPr>
            </a:br>
            <a:r>
              <a:rPr lang="en-IN" sz="1800" i="0" dirty="0">
                <a:effectLst/>
                <a:latin typeface="inter-regular"/>
              </a:rPr>
              <a:t>public static void main(String[] </a:t>
            </a:r>
            <a:r>
              <a:rPr lang="en-IN" sz="1800" i="0" dirty="0" err="1">
                <a:effectLst/>
                <a:latin typeface="inter-regular"/>
              </a:rPr>
              <a:t>args</a:t>
            </a:r>
            <a:r>
              <a:rPr lang="en-IN" sz="1800" i="0" dirty="0">
                <a:effectLst/>
                <a:latin typeface="inter-regular"/>
              </a:rPr>
              <a:t>) {  </a:t>
            </a:r>
            <a:br>
              <a:rPr lang="en-IN" sz="1800" i="0" dirty="0">
                <a:effectLst/>
                <a:latin typeface="inter-regular"/>
              </a:rPr>
            </a:br>
            <a:r>
              <a:rPr lang="en-IN" sz="1800" i="0" dirty="0">
                <a:effectLst/>
                <a:latin typeface="inter-regular"/>
              </a:rPr>
              <a:t>    //Using Label for outer and for loop  </a:t>
            </a:r>
            <a:br>
              <a:rPr lang="en-IN" sz="1800" i="0" dirty="0">
                <a:effectLst/>
                <a:latin typeface="inter-regular"/>
              </a:rPr>
            </a:br>
            <a:r>
              <a:rPr lang="en-IN" sz="1800" i="0" dirty="0">
                <a:effectLst/>
                <a:latin typeface="inter-regular"/>
              </a:rPr>
              <a:t>    aa:  </a:t>
            </a:r>
            <a:br>
              <a:rPr lang="en-IN" sz="1800" i="0" dirty="0">
                <a:effectLst/>
                <a:latin typeface="inter-regular"/>
              </a:rPr>
            </a:br>
            <a:r>
              <a:rPr lang="en-IN" sz="1800" i="0" dirty="0">
                <a:effectLst/>
                <a:latin typeface="inter-regular"/>
              </a:rPr>
              <a:t>        for(int </a:t>
            </a:r>
            <a:r>
              <a:rPr lang="en-IN" sz="1800" i="0" dirty="0" err="1">
                <a:effectLst/>
                <a:latin typeface="inter-regular"/>
              </a:rPr>
              <a:t>i</a:t>
            </a:r>
            <a:r>
              <a:rPr lang="en-IN" sz="1800" i="0" dirty="0">
                <a:effectLst/>
                <a:latin typeface="inter-regular"/>
              </a:rPr>
              <a:t>=1;i&lt;=3;i++){  </a:t>
            </a:r>
            <a:br>
              <a:rPr lang="en-IN" sz="1800" i="0" dirty="0">
                <a:effectLst/>
                <a:latin typeface="inter-regular"/>
              </a:rPr>
            </a:br>
            <a:r>
              <a:rPr lang="en-IN" sz="1800" i="0" dirty="0">
                <a:effectLst/>
                <a:latin typeface="inter-regular"/>
              </a:rPr>
              <a:t>            bb:  </a:t>
            </a:r>
            <a:br>
              <a:rPr lang="en-IN" sz="1800" i="0" dirty="0">
                <a:effectLst/>
                <a:latin typeface="inter-regular"/>
              </a:rPr>
            </a:br>
            <a:r>
              <a:rPr lang="en-IN" sz="1800" i="0" dirty="0">
                <a:effectLst/>
                <a:latin typeface="inter-regular"/>
              </a:rPr>
              <a:t>                for(int j=1;j&lt;=3;j++){  </a:t>
            </a:r>
            <a:br>
              <a:rPr lang="en-IN" sz="1800" i="0" dirty="0">
                <a:effectLst/>
                <a:latin typeface="inter-regular"/>
              </a:rPr>
            </a:br>
            <a:r>
              <a:rPr lang="en-IN" sz="1800" i="0" dirty="0">
                <a:effectLst/>
                <a:latin typeface="inter-regular"/>
              </a:rPr>
              <a:t>                    if(</a:t>
            </a:r>
            <a:r>
              <a:rPr lang="en-IN" sz="1800" i="0" dirty="0" err="1">
                <a:effectLst/>
                <a:latin typeface="inter-regular"/>
              </a:rPr>
              <a:t>i</a:t>
            </a:r>
            <a:r>
              <a:rPr lang="en-IN" sz="1800" i="0" dirty="0">
                <a:effectLst/>
                <a:latin typeface="inter-regular"/>
              </a:rPr>
              <a:t>==2&amp;&amp;j==2){  </a:t>
            </a:r>
            <a:br>
              <a:rPr lang="en-IN" sz="1800" i="0" dirty="0">
                <a:effectLst/>
                <a:latin typeface="inter-regular"/>
              </a:rPr>
            </a:br>
            <a:r>
              <a:rPr lang="en-IN" sz="1800" i="0" dirty="0">
                <a:effectLst/>
                <a:latin typeface="inter-regular"/>
              </a:rPr>
              <a:t>                        break aa;  </a:t>
            </a:r>
            <a:br>
              <a:rPr lang="en-IN" sz="1800" i="0" dirty="0">
                <a:effectLst/>
                <a:latin typeface="inter-regular"/>
              </a:rPr>
            </a:br>
            <a:r>
              <a:rPr lang="en-IN" sz="1800" i="0" dirty="0">
                <a:effectLst/>
                <a:latin typeface="inter-regular"/>
              </a:rPr>
              <a:t>                    }  </a:t>
            </a:r>
            <a:br>
              <a:rPr lang="en-IN" sz="1800" i="0" dirty="0">
                <a:effectLst/>
                <a:latin typeface="inter-regular"/>
              </a:rPr>
            </a:br>
            <a:r>
              <a:rPr lang="en-IN" sz="1800" i="0" dirty="0">
                <a:effectLst/>
                <a:latin typeface="inter-regular"/>
              </a:rPr>
              <a:t>                    </a:t>
            </a:r>
            <a:r>
              <a:rPr lang="en-IN" sz="1800" i="0" dirty="0" err="1">
                <a:effectLst/>
                <a:latin typeface="inter-regular"/>
              </a:rPr>
              <a:t>System.out.println</a:t>
            </a:r>
            <a:r>
              <a:rPr lang="en-IN" sz="1800" i="0" dirty="0">
                <a:effectLst/>
                <a:latin typeface="inter-regular"/>
              </a:rPr>
              <a:t>(</a:t>
            </a:r>
            <a:r>
              <a:rPr lang="en-IN" sz="1800" i="0" dirty="0" err="1">
                <a:effectLst/>
                <a:latin typeface="inter-regular"/>
              </a:rPr>
              <a:t>i</a:t>
            </a:r>
            <a:r>
              <a:rPr lang="en-IN" sz="1800" i="0" dirty="0">
                <a:effectLst/>
                <a:latin typeface="inter-regular"/>
              </a:rPr>
              <a:t>+" "+j);  </a:t>
            </a:r>
            <a:br>
              <a:rPr lang="en-IN" sz="1800" i="0" dirty="0">
                <a:effectLst/>
                <a:latin typeface="inter-regular"/>
              </a:rPr>
            </a:br>
            <a:r>
              <a:rPr lang="en-IN" sz="1800" i="0" dirty="0">
                <a:effectLst/>
                <a:latin typeface="inter-regular"/>
              </a:rPr>
              <a:t>                }  </a:t>
            </a:r>
            <a:br>
              <a:rPr lang="en-IN" sz="1800" i="0" dirty="0">
                <a:effectLst/>
                <a:latin typeface="inter-regular"/>
              </a:rPr>
            </a:br>
            <a:r>
              <a:rPr lang="en-IN" sz="1800" i="0" dirty="0">
                <a:effectLst/>
                <a:latin typeface="inter-regular"/>
              </a:rPr>
              <a:t>        }  </a:t>
            </a:r>
            <a:br>
              <a:rPr lang="en-IN" sz="1800" i="0" dirty="0">
                <a:effectLst/>
                <a:latin typeface="inter-regular"/>
              </a:rPr>
            </a:br>
            <a:r>
              <a:rPr lang="en-IN" sz="1800" i="0" dirty="0">
                <a:effectLst/>
                <a:latin typeface="inter-regular"/>
              </a:rPr>
              <a:t>}  </a:t>
            </a:r>
            <a:br>
              <a:rPr lang="en-IN" sz="1800" i="0" dirty="0">
                <a:effectLst/>
                <a:latin typeface="inter-regular"/>
              </a:rPr>
            </a:br>
            <a:r>
              <a:rPr lang="en-IN" sz="1800" i="0" dirty="0">
                <a:effectLst/>
                <a:latin typeface="inter-regular"/>
              </a:rPr>
              <a:t>}  </a:t>
            </a:r>
            <a:br>
              <a:rPr lang="en-IN" sz="1800" b="0" i="0" dirty="0">
                <a:solidFill>
                  <a:srgbClr val="000000"/>
                </a:solidFill>
                <a:effectLst/>
                <a:latin typeface="inter-regular"/>
              </a:rPr>
            </a:br>
            <a:br>
              <a:rPr lang="en-IN" sz="1800" b="0" i="0" dirty="0">
                <a:solidFill>
                  <a:srgbClr val="000000"/>
                </a:solidFill>
                <a:effectLst/>
                <a:latin typeface="inter-regular"/>
              </a:rPr>
            </a:br>
            <a:br>
              <a:rPr lang="en-IN" sz="1800" dirty="0">
                <a:solidFill>
                  <a:srgbClr val="000000"/>
                </a:solidFill>
                <a:latin typeface="inter-regular"/>
              </a:rPr>
            </a:br>
            <a:r>
              <a:rPr lang="en-IN" sz="1800" dirty="0">
                <a:solidFill>
                  <a:srgbClr val="000000"/>
                </a:solidFill>
                <a:latin typeface="inter-regular"/>
              </a:rPr>
              <a:t>3. </a:t>
            </a:r>
            <a:r>
              <a:rPr lang="en-US" sz="1800" dirty="0"/>
              <a:t>statement to execute when the value of </a:t>
            </a:r>
            <a:r>
              <a:rPr lang="en-US" sz="1800" dirty="0" err="1"/>
              <a:t>i</a:t>
            </a:r>
            <a:r>
              <a:rPr lang="en-US" sz="1800" dirty="0"/>
              <a:t> becomes more than </a:t>
            </a:r>
            <a:r>
              <a:rPr lang="en-US" sz="1800" b="1" dirty="0"/>
              <a:t>4</a:t>
            </a:r>
            <a:r>
              <a:rPr lang="en-US" sz="1800" dirty="0"/>
              <a:t> and less than </a:t>
            </a:r>
            <a:r>
              <a:rPr lang="en-US" sz="1800" b="1" dirty="0"/>
              <a:t>9</a:t>
            </a:r>
            <a:r>
              <a:rPr lang="en-US" sz="1800" dirty="0"/>
              <a:t>.</a:t>
            </a:r>
            <a:br>
              <a:rPr lang="en-IN" sz="1800" b="0" i="0" dirty="0">
                <a:solidFill>
                  <a:srgbClr val="000000"/>
                </a:solidFill>
                <a:effectLst/>
                <a:latin typeface="inter-regular"/>
              </a:rPr>
            </a:br>
            <a:br>
              <a:rPr lang="en-IN" sz="1800" b="0" i="0" dirty="0">
                <a:solidFill>
                  <a:srgbClr val="000000"/>
                </a:solidFill>
                <a:effectLst/>
                <a:latin typeface="inter-regular"/>
              </a:rPr>
            </a:br>
            <a:br>
              <a:rPr lang="en-IN" sz="1800" b="0" i="0" dirty="0">
                <a:solidFill>
                  <a:srgbClr val="000000"/>
                </a:solidFill>
                <a:effectLst/>
                <a:latin typeface="inter-regular"/>
              </a:rPr>
            </a:br>
            <a:br>
              <a:rPr lang="en-IN" sz="1800" b="0" i="0" dirty="0">
                <a:solidFill>
                  <a:srgbClr val="000000"/>
                </a:solidFill>
                <a:effectLst/>
                <a:latin typeface="inter-regular"/>
              </a:rPr>
            </a:br>
            <a:br>
              <a:rPr lang="en-IN" sz="1800" b="0" i="0" dirty="0">
                <a:solidFill>
                  <a:srgbClr val="000000"/>
                </a:solidFill>
                <a:effectLst/>
                <a:latin typeface="inter-regular"/>
              </a:rPr>
            </a:br>
            <a:endParaRPr lang="en-IN" sz="1800" dirty="0"/>
          </a:p>
        </p:txBody>
      </p:sp>
      <p:sp>
        <p:nvSpPr>
          <p:cNvPr id="3" name="Content Placeholder 2">
            <a:extLst>
              <a:ext uri="{FF2B5EF4-FFF2-40B4-BE49-F238E27FC236}">
                <a16:creationId xmlns:a16="http://schemas.microsoft.com/office/drawing/2014/main" id="{4B1B851C-E291-E3BE-3510-F6F8B9E18A16}"/>
              </a:ext>
            </a:extLst>
          </p:cNvPr>
          <p:cNvSpPr>
            <a:spLocks noGrp="1"/>
          </p:cNvSpPr>
          <p:nvPr>
            <p:ph idx="1"/>
          </p:nvPr>
        </p:nvSpPr>
        <p:spPr>
          <a:xfrm>
            <a:off x="1484310" y="442452"/>
            <a:ext cx="4965651" cy="5722373"/>
          </a:xfrm>
        </p:spPr>
        <p:txBody>
          <a:bodyPr>
            <a:normAutofit/>
          </a:bodyPr>
          <a:lstStyle/>
          <a:p>
            <a:pPr marL="0" indent="0">
              <a:buNone/>
            </a:pPr>
            <a:r>
              <a:rPr lang="en-IN" sz="1600" dirty="0"/>
              <a:t>1. public class A {</a:t>
            </a:r>
          </a:p>
          <a:p>
            <a:pPr marL="0" indent="0">
              <a:buNone/>
            </a:pPr>
            <a:r>
              <a:rPr lang="en-IN" sz="1600" dirty="0"/>
              <a:t>	public static void main(String[] </a:t>
            </a:r>
            <a:r>
              <a:rPr lang="en-IN" sz="1600" dirty="0" err="1"/>
              <a:t>args</a:t>
            </a:r>
            <a:r>
              <a:rPr lang="en-IN" sz="1600" dirty="0"/>
              <a:t>)</a:t>
            </a:r>
          </a:p>
          <a:p>
            <a:pPr marL="0" indent="0">
              <a:buNone/>
            </a:pPr>
            <a:r>
              <a:rPr lang="en-IN" sz="1600" dirty="0"/>
              <a:t>	{</a:t>
            </a:r>
          </a:p>
          <a:p>
            <a:pPr marL="0" indent="0">
              <a:buNone/>
            </a:pPr>
            <a:r>
              <a:rPr lang="en-IN" sz="1600" dirty="0"/>
              <a:t>		if (true)</a:t>
            </a:r>
          </a:p>
          <a:p>
            <a:pPr marL="0" indent="0">
              <a:buNone/>
            </a:pPr>
            <a:r>
              <a:rPr lang="en-IN" sz="1600" dirty="0"/>
              <a:t>			break;</a:t>
            </a:r>
          </a:p>
          <a:p>
            <a:pPr marL="0" indent="0">
              <a:buNone/>
            </a:pPr>
            <a:r>
              <a:rPr lang="en-IN" sz="1600" dirty="0"/>
              <a:t>	}</a:t>
            </a:r>
          </a:p>
          <a:p>
            <a:pPr marL="0" indent="0">
              <a:buNone/>
            </a:pPr>
            <a:endParaRPr lang="en-IN" sz="1600" dirty="0"/>
          </a:p>
          <a:p>
            <a:pPr marL="0" indent="0" algn="l" fontAlgn="base">
              <a:buNone/>
            </a:pPr>
            <a:r>
              <a:rPr lang="en-IN" sz="1400" b="0" i="0" dirty="0">
                <a:solidFill>
                  <a:srgbClr val="273239"/>
                </a:solidFill>
                <a:effectLst/>
                <a:latin typeface="urw-din"/>
              </a:rPr>
              <a:t>a) Nothing</a:t>
            </a:r>
          </a:p>
          <a:p>
            <a:pPr marL="0" indent="0" algn="l" fontAlgn="base">
              <a:buNone/>
            </a:pPr>
            <a:r>
              <a:rPr lang="en-IN" sz="1400" b="0" i="0" dirty="0">
                <a:solidFill>
                  <a:srgbClr val="273239"/>
                </a:solidFill>
                <a:effectLst/>
                <a:latin typeface="urw-din"/>
              </a:rPr>
              <a:t>b) Error</a:t>
            </a:r>
          </a:p>
          <a:p>
            <a:endParaRPr lang="en-IN" sz="1600" dirty="0"/>
          </a:p>
          <a:p>
            <a:r>
              <a:rPr lang="en-IN" sz="1600" dirty="0"/>
              <a:t>ANS – Error (</a:t>
            </a:r>
            <a:r>
              <a:rPr lang="en-US" sz="1600" dirty="0"/>
              <a:t>break outside switch or loop)</a:t>
            </a:r>
            <a:endParaRPr lang="en-IN" sz="1600" dirty="0"/>
          </a:p>
          <a:p>
            <a:r>
              <a:rPr lang="en-IN" sz="1600" dirty="0"/>
              <a:t>ANS –11 12,13 21</a:t>
            </a:r>
          </a:p>
          <a:p>
            <a:r>
              <a:rPr lang="en-IN" sz="1600" dirty="0"/>
              <a:t>ANS - If (</a:t>
            </a:r>
            <a:r>
              <a:rPr lang="en-IN" sz="1600" dirty="0" err="1"/>
              <a:t>i</a:t>
            </a:r>
            <a:r>
              <a:rPr lang="en-IN" sz="1600" dirty="0"/>
              <a:t>&gt;4 &amp;&amp; </a:t>
            </a:r>
            <a:r>
              <a:rPr lang="en-IN" sz="1600" dirty="0" err="1"/>
              <a:t>i</a:t>
            </a:r>
            <a:r>
              <a:rPr lang="en-IN" sz="1600" dirty="0"/>
              <a:t> &lt;9 ) continue ;</a:t>
            </a:r>
          </a:p>
          <a:p>
            <a:endParaRPr lang="en-IN" sz="1600" dirty="0"/>
          </a:p>
        </p:txBody>
      </p:sp>
      <p:pic>
        <p:nvPicPr>
          <p:cNvPr id="9" name="Picture 8">
            <a:extLst>
              <a:ext uri="{FF2B5EF4-FFF2-40B4-BE49-F238E27FC236}">
                <a16:creationId xmlns:a16="http://schemas.microsoft.com/office/drawing/2014/main" id="{744DF393-4AEF-0B78-D6F0-C434B02911CA}"/>
              </a:ext>
            </a:extLst>
          </p:cNvPr>
          <p:cNvPicPr>
            <a:picLocks noChangeAspect="1"/>
          </p:cNvPicPr>
          <p:nvPr/>
        </p:nvPicPr>
        <p:blipFill>
          <a:blip r:embed="rId2"/>
          <a:stretch>
            <a:fillRect/>
          </a:stretch>
        </p:blipFill>
        <p:spPr>
          <a:xfrm>
            <a:off x="10035353" y="8953"/>
            <a:ext cx="2156647" cy="434378"/>
          </a:xfrm>
          <a:prstGeom prst="rect">
            <a:avLst/>
          </a:prstGeom>
        </p:spPr>
      </p:pic>
    </p:spTree>
    <p:extLst>
      <p:ext uri="{BB962C8B-B14F-4D97-AF65-F5344CB8AC3E}">
        <p14:creationId xmlns:p14="http://schemas.microsoft.com/office/powerpoint/2010/main" val="248203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1000"/>
                                        <p:tgtEl>
                                          <p:spTgt spid="3">
                                            <p:txEl>
                                              <p:pRg st="12" end="12"/>
                                            </p:txEl>
                                          </p:spTgt>
                                        </p:tgtEl>
                                      </p:cBhvr>
                                    </p:animEffect>
                                    <p:anim calcmode="lin" valueType="num">
                                      <p:cBhvr>
                                        <p:cTn id="1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7C9C-967A-AD25-17BD-6808B96662C7}"/>
              </a:ext>
            </a:extLst>
          </p:cNvPr>
          <p:cNvSpPr>
            <a:spLocks noGrp="1"/>
          </p:cNvSpPr>
          <p:nvPr>
            <p:ph type="title"/>
          </p:nvPr>
        </p:nvSpPr>
        <p:spPr>
          <a:xfrm>
            <a:off x="1484311" y="685800"/>
            <a:ext cx="10018713" cy="513735"/>
          </a:xfrm>
        </p:spPr>
        <p:txBody>
          <a:bodyPr>
            <a:normAutofit fontScale="90000"/>
          </a:bodyPr>
          <a:lstStyle/>
          <a:p>
            <a:r>
              <a:rPr lang="en-IN" dirty="0"/>
              <a:t>Contents </a:t>
            </a:r>
          </a:p>
        </p:txBody>
      </p:sp>
      <p:sp>
        <p:nvSpPr>
          <p:cNvPr id="3" name="Content Placeholder 2">
            <a:extLst>
              <a:ext uri="{FF2B5EF4-FFF2-40B4-BE49-F238E27FC236}">
                <a16:creationId xmlns:a16="http://schemas.microsoft.com/office/drawing/2014/main" id="{67C4FDCD-03CE-DAEF-0034-2E3FEEAB2569}"/>
              </a:ext>
            </a:extLst>
          </p:cNvPr>
          <p:cNvSpPr>
            <a:spLocks noGrp="1"/>
          </p:cNvSpPr>
          <p:nvPr>
            <p:ph idx="1"/>
          </p:nvPr>
        </p:nvSpPr>
        <p:spPr>
          <a:xfrm>
            <a:off x="2310581" y="1828800"/>
            <a:ext cx="9192442" cy="4343400"/>
          </a:xfrm>
        </p:spPr>
        <p:txBody>
          <a:bodyPr>
            <a:normAutofit/>
          </a:bodyPr>
          <a:lstStyle/>
          <a:p>
            <a:r>
              <a:rPr lang="en-US" dirty="0"/>
              <a:t>Basic Operators</a:t>
            </a:r>
          </a:p>
          <a:p>
            <a:r>
              <a:rPr lang="en-US" dirty="0"/>
              <a:t>Loop Control</a:t>
            </a:r>
          </a:p>
          <a:p>
            <a:r>
              <a:rPr lang="en-US" dirty="0"/>
              <a:t>Decision Making</a:t>
            </a:r>
          </a:p>
          <a:p>
            <a:r>
              <a:rPr lang="en-US" dirty="0"/>
              <a:t>Wrapper classes</a:t>
            </a:r>
          </a:p>
          <a:p>
            <a:r>
              <a:rPr lang="en-US" dirty="0"/>
              <a:t>Arrays</a:t>
            </a:r>
          </a:p>
          <a:p>
            <a:r>
              <a:rPr lang="en-US" dirty="0"/>
              <a:t>Regular Expressions</a:t>
            </a:r>
          </a:p>
          <a:p>
            <a:r>
              <a:rPr lang="en-US" dirty="0"/>
              <a:t>Java - Methods</a:t>
            </a:r>
            <a:endParaRPr lang="en-IN" dirty="0"/>
          </a:p>
          <a:p>
            <a:endParaRPr lang="en-IN" dirty="0">
              <a:latin typeface="Bahnschrift" panose="020B0502040204020203" pitchFamily="34" charset="0"/>
            </a:endParaRPr>
          </a:p>
        </p:txBody>
      </p:sp>
      <p:pic>
        <p:nvPicPr>
          <p:cNvPr id="7" name="Picture 6">
            <a:extLst>
              <a:ext uri="{FF2B5EF4-FFF2-40B4-BE49-F238E27FC236}">
                <a16:creationId xmlns:a16="http://schemas.microsoft.com/office/drawing/2014/main" id="{DED5AC8A-5359-535F-86E1-AF1AB1352E65}"/>
              </a:ext>
            </a:extLst>
          </p:cNvPr>
          <p:cNvPicPr>
            <a:picLocks noChangeAspect="1"/>
          </p:cNvPicPr>
          <p:nvPr/>
        </p:nvPicPr>
        <p:blipFill>
          <a:blip r:embed="rId2"/>
          <a:stretch>
            <a:fillRect/>
          </a:stretch>
        </p:blipFill>
        <p:spPr>
          <a:xfrm>
            <a:off x="9933806" y="56535"/>
            <a:ext cx="2156647" cy="434378"/>
          </a:xfrm>
          <a:prstGeom prst="rect">
            <a:avLst/>
          </a:prstGeom>
        </p:spPr>
      </p:pic>
    </p:spTree>
    <p:extLst>
      <p:ext uri="{BB962C8B-B14F-4D97-AF65-F5344CB8AC3E}">
        <p14:creationId xmlns:p14="http://schemas.microsoft.com/office/powerpoint/2010/main" val="1856513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7D9C-D5A6-9C7A-558F-194946530337}"/>
              </a:ext>
            </a:extLst>
          </p:cNvPr>
          <p:cNvSpPr>
            <a:spLocks noGrp="1"/>
          </p:cNvSpPr>
          <p:nvPr>
            <p:ph type="title"/>
          </p:nvPr>
        </p:nvSpPr>
        <p:spPr>
          <a:xfrm>
            <a:off x="2418736" y="29498"/>
            <a:ext cx="3677264" cy="5024283"/>
          </a:xfrm>
        </p:spPr>
        <p:txBody>
          <a:bodyPr>
            <a:normAutofit/>
          </a:bodyPr>
          <a:lstStyle/>
          <a:p>
            <a:pPr algn="l"/>
            <a:r>
              <a:rPr lang="en-IN" sz="2800" dirty="0"/>
              <a:t>For Each loop </a:t>
            </a:r>
            <a:br>
              <a:rPr lang="en-IN" dirty="0"/>
            </a:br>
            <a:br>
              <a:rPr lang="en-IN" dirty="0"/>
            </a:br>
            <a:r>
              <a:rPr lang="en-IN" sz="1800" b="0" dirty="0">
                <a:solidFill>
                  <a:srgbClr val="000000"/>
                </a:solidFill>
                <a:effectLst/>
                <a:latin typeface="Heebo" pitchFamily="2" charset="-79"/>
                <a:ea typeface="Times New Roman" panose="02020603050405020304" pitchFamily="18" charset="0"/>
              </a:rPr>
              <a:t> </a:t>
            </a:r>
            <a:br>
              <a:rPr lang="en-IN" sz="1800" b="1" dirty="0">
                <a:effectLst/>
                <a:latin typeface="Times New Roman" panose="02020603050405020304" pitchFamily="18" charset="0"/>
                <a:ea typeface="Times New Roman" panose="02020603050405020304" pitchFamily="18" charset="0"/>
              </a:rPr>
            </a:br>
            <a:r>
              <a:rPr lang="en-IN" sz="1800" kern="0" dirty="0">
                <a:solidFill>
                  <a:srgbClr val="000000"/>
                </a:solidFill>
                <a:effectLst/>
                <a:latin typeface="var(--bs-font-monospace)"/>
                <a:ea typeface="Times New Roman" panose="02020603050405020304" pitchFamily="18" charset="0"/>
                <a:cs typeface="Courier New" panose="02070309020205020404" pitchFamily="49" charset="0"/>
              </a:rPr>
              <a:t>for(declaration : expression)</a:t>
            </a:r>
            <a:br>
              <a:rPr lang="en-IN" sz="1800" kern="0" dirty="0">
                <a:solidFill>
                  <a:srgbClr val="000000"/>
                </a:solidFill>
                <a:effectLst/>
                <a:latin typeface="var(--bs-font-monospace)"/>
                <a:ea typeface="Times New Roman" panose="02020603050405020304" pitchFamily="18" charset="0"/>
                <a:cs typeface="Courier New" panose="02070309020205020404" pitchFamily="49" charset="0"/>
              </a:rPr>
            </a:br>
            <a:r>
              <a:rPr lang="en-IN" sz="1800" kern="0" dirty="0">
                <a:solidFill>
                  <a:srgbClr val="000000"/>
                </a:solidFill>
                <a:effectLst/>
                <a:latin typeface="var(--bs-font-monospace)"/>
                <a:ea typeface="Times New Roman" panose="02020603050405020304" pitchFamily="18" charset="0"/>
                <a:cs typeface="Courier New" panose="02070309020205020404" pitchFamily="49"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000000"/>
                </a:solidFill>
                <a:effectLst/>
                <a:latin typeface="var(--bs-font-monospace)"/>
                <a:ea typeface="Times New Roman" panose="02020603050405020304" pitchFamily="18" charset="0"/>
                <a:cs typeface="Courier New" panose="02070309020205020404" pitchFamily="49" charset="0"/>
              </a:rPr>
              <a:t>   // Statements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000000"/>
                </a:solidFill>
                <a:effectLst/>
                <a:latin typeface="var(--bs-font-monospace)"/>
                <a:ea typeface="Times New Roman" panose="02020603050405020304" pitchFamily="18" charset="0"/>
                <a:cs typeface="Courier New" panose="02070309020205020404" pitchFamily="49"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A02E23-3F20-8F03-F005-5D93A09A3C37}"/>
              </a:ext>
            </a:extLst>
          </p:cNvPr>
          <p:cNvSpPr>
            <a:spLocks noGrp="1"/>
          </p:cNvSpPr>
          <p:nvPr>
            <p:ph idx="1"/>
          </p:nvPr>
        </p:nvSpPr>
        <p:spPr>
          <a:xfrm>
            <a:off x="7354528" y="1573161"/>
            <a:ext cx="4227871" cy="5024283"/>
          </a:xfrm>
        </p:spPr>
        <p:txBody>
          <a:bodyPr>
            <a:normAutofit/>
          </a:bodyPr>
          <a:lstStyle/>
          <a:p>
            <a:pPr marL="0" indent="0">
              <a:buNone/>
            </a:pPr>
            <a:r>
              <a:rPr lang="en-IN" sz="1600" dirty="0"/>
              <a:t>public class </a:t>
            </a:r>
            <a:r>
              <a:rPr lang="en-IN" sz="1600" dirty="0" err="1"/>
              <a:t>ForEachEx</a:t>
            </a:r>
            <a:endParaRPr lang="en-IN" sz="1600" dirty="0"/>
          </a:p>
          <a:p>
            <a:pPr marL="0" indent="0">
              <a:buNone/>
            </a:pPr>
            <a:r>
              <a:rPr lang="en-IN" sz="1600" dirty="0"/>
              <a:t>{  </a:t>
            </a:r>
          </a:p>
          <a:p>
            <a:pPr marL="0" indent="0">
              <a:buNone/>
            </a:pPr>
            <a:r>
              <a:rPr lang="en-IN" sz="1600" dirty="0"/>
              <a:t>public static void main(String[] </a:t>
            </a:r>
            <a:r>
              <a:rPr lang="en-IN" sz="1600" dirty="0" err="1"/>
              <a:t>args</a:t>
            </a:r>
            <a:r>
              <a:rPr lang="en-IN" sz="1600" dirty="0"/>
              <a:t>)</a:t>
            </a:r>
          </a:p>
          <a:p>
            <a:pPr marL="0" indent="0">
              <a:buNone/>
            </a:pPr>
            <a:r>
              <a:rPr lang="en-IN" sz="1600" dirty="0"/>
              <a:t> {  </a:t>
            </a:r>
          </a:p>
          <a:p>
            <a:pPr marL="0" indent="0">
              <a:buNone/>
            </a:pPr>
            <a:r>
              <a:rPr lang="en-IN" sz="1600" dirty="0"/>
              <a:t>int </a:t>
            </a:r>
            <a:r>
              <a:rPr lang="en-IN" sz="1600" dirty="0" err="1"/>
              <a:t>arr</a:t>
            </a:r>
            <a:r>
              <a:rPr lang="en-IN" sz="1600" dirty="0"/>
              <a:t>[]={12,23,44,56,78};  </a:t>
            </a:r>
          </a:p>
          <a:p>
            <a:pPr marL="0" indent="0">
              <a:buNone/>
            </a:pPr>
            <a:r>
              <a:rPr lang="en-IN" sz="1600" dirty="0"/>
              <a:t>for(int i:arr)</a:t>
            </a:r>
          </a:p>
          <a:p>
            <a:pPr marL="0" indent="0">
              <a:buNone/>
            </a:pPr>
            <a:r>
              <a:rPr lang="en-IN" sz="1600" dirty="0"/>
              <a:t>{  </a:t>
            </a:r>
          </a:p>
          <a:p>
            <a:pPr marL="0" indent="0">
              <a:buNone/>
            </a:pPr>
            <a:r>
              <a:rPr lang="en-IN" sz="1600" dirty="0"/>
              <a:t>        </a:t>
            </a:r>
            <a:r>
              <a:rPr lang="en-IN" sz="1600" dirty="0" err="1"/>
              <a:t>System.out.println</a:t>
            </a:r>
            <a:r>
              <a:rPr lang="en-IN" sz="1600" dirty="0"/>
              <a:t>(</a:t>
            </a:r>
            <a:r>
              <a:rPr lang="en-IN" sz="1600" dirty="0" err="1"/>
              <a:t>i</a:t>
            </a:r>
            <a:r>
              <a:rPr lang="en-IN" sz="1600" dirty="0"/>
              <a:t>);  </a:t>
            </a:r>
          </a:p>
          <a:p>
            <a:pPr marL="0" indent="0">
              <a:buNone/>
            </a:pPr>
            <a:r>
              <a:rPr lang="en-IN" sz="1600" dirty="0"/>
              <a:t>    }  </a:t>
            </a:r>
          </a:p>
          <a:p>
            <a:pPr marL="0" indent="0">
              <a:buNone/>
            </a:pPr>
            <a:r>
              <a:rPr lang="en-IN" sz="1600" dirty="0"/>
              <a:t>}  </a:t>
            </a:r>
          </a:p>
          <a:p>
            <a:pPr marL="0" indent="0">
              <a:buNone/>
            </a:pPr>
            <a:r>
              <a:rPr lang="en-IN" sz="1600" dirty="0"/>
              <a:t>} </a:t>
            </a:r>
          </a:p>
        </p:txBody>
      </p:sp>
      <p:pic>
        <p:nvPicPr>
          <p:cNvPr id="5" name="Picture 4">
            <a:extLst>
              <a:ext uri="{FF2B5EF4-FFF2-40B4-BE49-F238E27FC236}">
                <a16:creationId xmlns:a16="http://schemas.microsoft.com/office/drawing/2014/main" id="{F8A44FD4-C0A3-051F-EA7E-BE296E3428AE}"/>
              </a:ext>
            </a:extLst>
          </p:cNvPr>
          <p:cNvPicPr>
            <a:picLocks noChangeAspect="1"/>
          </p:cNvPicPr>
          <p:nvPr/>
        </p:nvPicPr>
        <p:blipFill>
          <a:blip r:embed="rId2"/>
          <a:stretch>
            <a:fillRect/>
          </a:stretch>
        </p:blipFill>
        <p:spPr>
          <a:xfrm>
            <a:off x="10035353" y="43367"/>
            <a:ext cx="2156647" cy="434378"/>
          </a:xfrm>
          <a:prstGeom prst="rect">
            <a:avLst/>
          </a:prstGeom>
        </p:spPr>
      </p:pic>
    </p:spTree>
    <p:extLst>
      <p:ext uri="{BB962C8B-B14F-4D97-AF65-F5344CB8AC3E}">
        <p14:creationId xmlns:p14="http://schemas.microsoft.com/office/powerpoint/2010/main" val="32753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5884-36A7-F6C2-0B0E-780B3B575CB8}"/>
              </a:ext>
            </a:extLst>
          </p:cNvPr>
          <p:cNvSpPr>
            <a:spLocks noGrp="1"/>
          </p:cNvSpPr>
          <p:nvPr>
            <p:ph type="title"/>
          </p:nvPr>
        </p:nvSpPr>
        <p:spPr>
          <a:xfrm>
            <a:off x="1484311" y="462116"/>
            <a:ext cx="10018713" cy="884903"/>
          </a:xfrm>
        </p:spPr>
        <p:txBody>
          <a:bodyPr>
            <a:noAutofit/>
          </a:bodyPr>
          <a:lstStyle/>
          <a:p>
            <a:r>
              <a:rPr lang="en-IN" sz="3600" kern="100" dirty="0">
                <a:effectLst/>
                <a:latin typeface="Calibri" panose="020F0502020204030204" pitchFamily="34" charset="0"/>
                <a:ea typeface="Calibri" panose="020F0502020204030204" pitchFamily="34" charset="0"/>
                <a:cs typeface="Calibri" panose="020F0502020204030204" pitchFamily="34" charset="0"/>
              </a:rPr>
              <a:t>Decision Making</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graphicFrame>
        <p:nvGraphicFramePr>
          <p:cNvPr id="4" name="Content Placeholder 3">
            <a:extLst>
              <a:ext uri="{FF2B5EF4-FFF2-40B4-BE49-F238E27FC236}">
                <a16:creationId xmlns:a16="http://schemas.microsoft.com/office/drawing/2014/main" id="{51F4748B-FD9D-BC0C-DF2F-D37FFA7DF3CA}"/>
              </a:ext>
            </a:extLst>
          </p:cNvPr>
          <p:cNvGraphicFramePr>
            <a:graphicFrameLocks noGrp="1"/>
          </p:cNvGraphicFramePr>
          <p:nvPr>
            <p:ph idx="1"/>
            <p:extLst>
              <p:ext uri="{D42A27DB-BD31-4B8C-83A1-F6EECF244321}">
                <p14:modId xmlns:p14="http://schemas.microsoft.com/office/powerpoint/2010/main" val="3138444827"/>
              </p:ext>
            </p:extLst>
          </p:nvPr>
        </p:nvGraphicFramePr>
        <p:xfrm>
          <a:off x="2054942" y="1415845"/>
          <a:ext cx="9665110" cy="4914658"/>
        </p:xfrm>
        <a:graphic>
          <a:graphicData uri="http://schemas.openxmlformats.org/drawingml/2006/table">
            <a:tbl>
              <a:tblPr firstRow="1" firstCol="1" bandRow="1">
                <a:tableStyleId>{5C22544A-7EE6-4342-B048-85BDC9FD1C3A}</a:tableStyleId>
              </a:tblPr>
              <a:tblGrid>
                <a:gridCol w="1085697">
                  <a:extLst>
                    <a:ext uri="{9D8B030D-6E8A-4147-A177-3AD203B41FA5}">
                      <a16:colId xmlns:a16="http://schemas.microsoft.com/office/drawing/2014/main" val="2278459992"/>
                    </a:ext>
                  </a:extLst>
                </a:gridCol>
                <a:gridCol w="8579413">
                  <a:extLst>
                    <a:ext uri="{9D8B030D-6E8A-4147-A177-3AD203B41FA5}">
                      <a16:colId xmlns:a16="http://schemas.microsoft.com/office/drawing/2014/main" val="123603433"/>
                    </a:ext>
                  </a:extLst>
                </a:gridCol>
              </a:tblGrid>
              <a:tr h="415741">
                <a:tc>
                  <a:txBody>
                    <a:bodyPr/>
                    <a:lstStyle/>
                    <a:p>
                      <a:pPr algn="ctr">
                        <a:lnSpc>
                          <a:spcPct val="107000"/>
                        </a:lnSpc>
                        <a:spcAft>
                          <a:spcPts val="800"/>
                        </a:spcAft>
                      </a:pPr>
                      <a:r>
                        <a:rPr lang="en-IN" sz="1600" kern="0">
                          <a:effectLst/>
                        </a:rPr>
                        <a:t>Sr.No.</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tc>
                  <a:txBody>
                    <a:bodyPr/>
                    <a:lstStyle/>
                    <a:p>
                      <a:pPr algn="ctr">
                        <a:lnSpc>
                          <a:spcPct val="107000"/>
                        </a:lnSpc>
                        <a:spcAft>
                          <a:spcPts val="800"/>
                        </a:spcAft>
                      </a:pPr>
                      <a:r>
                        <a:rPr lang="en-IN" sz="1600" kern="0">
                          <a:effectLst/>
                        </a:rPr>
                        <a:t>Statement &amp; Description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extLst>
                  <a:ext uri="{0D108BD9-81ED-4DB2-BD59-A6C34878D82A}">
                    <a16:rowId xmlns:a16="http://schemas.microsoft.com/office/drawing/2014/main" val="79527923"/>
                  </a:ext>
                </a:extLst>
              </a:tr>
              <a:tr h="1067088">
                <a:tc>
                  <a:txBody>
                    <a:bodyPr/>
                    <a:lstStyle/>
                    <a:p>
                      <a:pPr>
                        <a:lnSpc>
                          <a:spcPct val="107000"/>
                        </a:lnSpc>
                        <a:spcAft>
                          <a:spcPts val="800"/>
                        </a:spcAft>
                      </a:pPr>
                      <a:r>
                        <a:rPr lang="en-IN" sz="1600" kern="0">
                          <a:effectLst/>
                        </a:rPr>
                        <a:t>1</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tc>
                  <a:txBody>
                    <a:bodyPr/>
                    <a:lstStyle/>
                    <a:p>
                      <a:pPr>
                        <a:lnSpc>
                          <a:spcPct val="107000"/>
                        </a:lnSpc>
                        <a:spcAft>
                          <a:spcPts val="800"/>
                        </a:spcAft>
                      </a:pPr>
                      <a:r>
                        <a:rPr lang="en-IN" sz="1600" u="sng" kern="0" dirty="0">
                          <a:effectLst/>
                          <a:hlinkClick r:id="rId2"/>
                        </a:rPr>
                        <a:t>if statement</a:t>
                      </a:r>
                      <a:endParaRPr lang="en-IN" sz="1600" kern="100" dirty="0">
                        <a:effectLst/>
                      </a:endParaRPr>
                    </a:p>
                    <a:p>
                      <a:pPr algn="just">
                        <a:lnSpc>
                          <a:spcPct val="107000"/>
                        </a:lnSpc>
                        <a:spcBef>
                          <a:spcPts val="600"/>
                        </a:spcBef>
                        <a:spcAft>
                          <a:spcPts val="720"/>
                        </a:spcAft>
                      </a:pPr>
                      <a:r>
                        <a:rPr lang="en-IN" sz="1600" kern="0" dirty="0">
                          <a:effectLst/>
                        </a:rPr>
                        <a:t>An if statement consists of a </a:t>
                      </a:r>
                      <a:r>
                        <a:rPr lang="en-IN" sz="1600" kern="0" dirty="0" err="1">
                          <a:effectLst/>
                        </a:rPr>
                        <a:t>boolean</a:t>
                      </a:r>
                      <a:r>
                        <a:rPr lang="en-IN" sz="1600" kern="0" dirty="0">
                          <a:effectLst/>
                        </a:rPr>
                        <a:t> expression followed by one or more statements.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extLst>
                  <a:ext uri="{0D108BD9-81ED-4DB2-BD59-A6C34878D82A}">
                    <a16:rowId xmlns:a16="http://schemas.microsoft.com/office/drawing/2014/main" val="3640591627"/>
                  </a:ext>
                </a:extLst>
              </a:tr>
              <a:tr h="1297653">
                <a:tc>
                  <a:txBody>
                    <a:bodyPr/>
                    <a:lstStyle/>
                    <a:p>
                      <a:pPr>
                        <a:lnSpc>
                          <a:spcPct val="107000"/>
                        </a:lnSpc>
                        <a:spcAft>
                          <a:spcPts val="800"/>
                        </a:spcAft>
                      </a:pPr>
                      <a:r>
                        <a:rPr lang="en-IN" sz="1600" kern="0">
                          <a:effectLst/>
                        </a:rPr>
                        <a:t>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tc>
                  <a:txBody>
                    <a:bodyPr/>
                    <a:lstStyle/>
                    <a:p>
                      <a:pPr>
                        <a:lnSpc>
                          <a:spcPct val="107000"/>
                        </a:lnSpc>
                        <a:spcAft>
                          <a:spcPts val="800"/>
                        </a:spcAft>
                      </a:pPr>
                      <a:r>
                        <a:rPr lang="en-IN" sz="1600" u="sng" kern="0">
                          <a:effectLst/>
                          <a:hlinkClick r:id="rId3"/>
                        </a:rPr>
                        <a:t>if...else statement</a:t>
                      </a:r>
                      <a:endParaRPr lang="en-IN" sz="1600" kern="100">
                        <a:effectLst/>
                      </a:endParaRPr>
                    </a:p>
                    <a:p>
                      <a:pPr algn="just">
                        <a:lnSpc>
                          <a:spcPct val="107000"/>
                        </a:lnSpc>
                        <a:spcBef>
                          <a:spcPts val="600"/>
                        </a:spcBef>
                        <a:spcAft>
                          <a:spcPts val="720"/>
                        </a:spcAft>
                      </a:pPr>
                      <a:r>
                        <a:rPr lang="en-IN" sz="1600" kern="0">
                          <a:effectLst/>
                        </a:rPr>
                        <a:t>An if statement can be followed by an optional else statement, which executes when the boolean expression is false.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extLst>
                  <a:ext uri="{0D108BD9-81ED-4DB2-BD59-A6C34878D82A}">
                    <a16:rowId xmlns:a16="http://schemas.microsoft.com/office/drawing/2014/main" val="3232516732"/>
                  </a:ext>
                </a:extLst>
              </a:tr>
              <a:tr h="1067088">
                <a:tc>
                  <a:txBody>
                    <a:bodyPr/>
                    <a:lstStyle/>
                    <a:p>
                      <a:pPr>
                        <a:lnSpc>
                          <a:spcPct val="107000"/>
                        </a:lnSpc>
                        <a:spcAft>
                          <a:spcPts val="800"/>
                        </a:spcAft>
                      </a:pPr>
                      <a:r>
                        <a:rPr lang="en-IN" sz="1600" kern="0">
                          <a:effectLst/>
                        </a:rPr>
                        <a:t>3</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tc>
                  <a:txBody>
                    <a:bodyPr/>
                    <a:lstStyle/>
                    <a:p>
                      <a:pPr>
                        <a:lnSpc>
                          <a:spcPct val="107000"/>
                        </a:lnSpc>
                        <a:spcAft>
                          <a:spcPts val="800"/>
                        </a:spcAft>
                      </a:pPr>
                      <a:r>
                        <a:rPr lang="en-IN" sz="1600" u="sng" kern="0">
                          <a:effectLst/>
                          <a:hlinkClick r:id="rId4"/>
                        </a:rPr>
                        <a:t>nested if statement</a:t>
                      </a:r>
                      <a:endParaRPr lang="en-IN" sz="1600" kern="100">
                        <a:effectLst/>
                      </a:endParaRPr>
                    </a:p>
                    <a:p>
                      <a:pPr algn="just">
                        <a:lnSpc>
                          <a:spcPct val="107000"/>
                        </a:lnSpc>
                        <a:spcBef>
                          <a:spcPts val="600"/>
                        </a:spcBef>
                        <a:spcAft>
                          <a:spcPts val="720"/>
                        </a:spcAft>
                      </a:pPr>
                      <a:r>
                        <a:rPr lang="en-IN" sz="1600" kern="0">
                          <a:effectLst/>
                        </a:rPr>
                        <a:t>You can use one if or else if statement inside another if or else if statement(s).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extLst>
                  <a:ext uri="{0D108BD9-81ED-4DB2-BD59-A6C34878D82A}">
                    <a16:rowId xmlns:a16="http://schemas.microsoft.com/office/drawing/2014/main" val="2862009389"/>
                  </a:ext>
                </a:extLst>
              </a:tr>
              <a:tr h="1067088">
                <a:tc>
                  <a:txBody>
                    <a:bodyPr/>
                    <a:lstStyle/>
                    <a:p>
                      <a:pPr>
                        <a:lnSpc>
                          <a:spcPct val="107000"/>
                        </a:lnSpc>
                        <a:spcAft>
                          <a:spcPts val="800"/>
                        </a:spcAft>
                      </a:pPr>
                      <a:r>
                        <a:rPr lang="en-IN" sz="1600" kern="0">
                          <a:effectLst/>
                        </a:rPr>
                        <a:t>4</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tc>
                  <a:txBody>
                    <a:bodyPr/>
                    <a:lstStyle/>
                    <a:p>
                      <a:pPr>
                        <a:lnSpc>
                          <a:spcPct val="107000"/>
                        </a:lnSpc>
                        <a:spcAft>
                          <a:spcPts val="800"/>
                        </a:spcAft>
                      </a:pPr>
                      <a:r>
                        <a:rPr lang="en-IN" sz="1600" u="sng" kern="0" dirty="0">
                          <a:effectLst/>
                          <a:hlinkClick r:id="rId5"/>
                        </a:rPr>
                        <a:t>switch statement</a:t>
                      </a:r>
                      <a:endParaRPr lang="en-IN" sz="1600" kern="100" dirty="0">
                        <a:effectLst/>
                      </a:endParaRPr>
                    </a:p>
                    <a:p>
                      <a:pPr algn="just">
                        <a:lnSpc>
                          <a:spcPct val="107000"/>
                        </a:lnSpc>
                        <a:spcBef>
                          <a:spcPts val="600"/>
                        </a:spcBef>
                        <a:spcAft>
                          <a:spcPts val="720"/>
                        </a:spcAft>
                      </a:pPr>
                      <a:r>
                        <a:rPr lang="en-IN" sz="1600" kern="0" dirty="0">
                          <a:effectLst/>
                        </a:rPr>
                        <a:t>A switch statement allows a variable to be tested for equality against a list of values.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3388" marR="73388" marT="73388" marB="73388"/>
                </a:tc>
                <a:extLst>
                  <a:ext uri="{0D108BD9-81ED-4DB2-BD59-A6C34878D82A}">
                    <a16:rowId xmlns:a16="http://schemas.microsoft.com/office/drawing/2014/main" val="1278831744"/>
                  </a:ext>
                </a:extLst>
              </a:tr>
            </a:tbl>
          </a:graphicData>
        </a:graphic>
      </p:graphicFrame>
      <p:pic>
        <p:nvPicPr>
          <p:cNvPr id="6" name="Picture 5">
            <a:extLst>
              <a:ext uri="{FF2B5EF4-FFF2-40B4-BE49-F238E27FC236}">
                <a16:creationId xmlns:a16="http://schemas.microsoft.com/office/drawing/2014/main" id="{9D403E18-7763-EF2B-C49A-6751FEA0E5CA}"/>
              </a:ext>
            </a:extLst>
          </p:cNvPr>
          <p:cNvPicPr>
            <a:picLocks noChangeAspect="1"/>
          </p:cNvPicPr>
          <p:nvPr/>
        </p:nvPicPr>
        <p:blipFill>
          <a:blip r:embed="rId6"/>
          <a:stretch>
            <a:fillRect/>
          </a:stretch>
        </p:blipFill>
        <p:spPr>
          <a:xfrm>
            <a:off x="10035353" y="102951"/>
            <a:ext cx="2156647" cy="434378"/>
          </a:xfrm>
          <a:prstGeom prst="rect">
            <a:avLst/>
          </a:prstGeom>
        </p:spPr>
      </p:pic>
    </p:spTree>
    <p:extLst>
      <p:ext uri="{BB962C8B-B14F-4D97-AF65-F5344CB8AC3E}">
        <p14:creationId xmlns:p14="http://schemas.microsoft.com/office/powerpoint/2010/main" val="3844204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E446-46C3-9216-C886-9FB2AD3E635D}"/>
              </a:ext>
            </a:extLst>
          </p:cNvPr>
          <p:cNvSpPr>
            <a:spLocks noGrp="1"/>
          </p:cNvSpPr>
          <p:nvPr>
            <p:ph type="title"/>
          </p:nvPr>
        </p:nvSpPr>
        <p:spPr>
          <a:xfrm>
            <a:off x="1484311" y="685801"/>
            <a:ext cx="10018713" cy="584071"/>
          </a:xfrm>
        </p:spPr>
        <p:txBody>
          <a:bodyPr>
            <a:normAutofit fontScale="90000"/>
          </a:bodyPr>
          <a:lstStyle/>
          <a:p>
            <a:r>
              <a:rPr lang="en-IN" sz="3600" kern="100" dirty="0">
                <a:effectLst/>
                <a:latin typeface="Calibri" panose="020F0502020204030204" pitchFamily="34" charset="0"/>
                <a:ea typeface="Calibri" panose="020F0502020204030204" pitchFamily="34" charset="0"/>
                <a:cs typeface="Calibri" panose="020F0502020204030204" pitchFamily="34" charset="0"/>
              </a:rPr>
              <a:t>Wrapper Class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9FE8030-D460-475B-5B1C-4F6E85067616}"/>
              </a:ext>
            </a:extLst>
          </p:cNvPr>
          <p:cNvSpPr>
            <a:spLocks noGrp="1"/>
          </p:cNvSpPr>
          <p:nvPr>
            <p:ph idx="1"/>
          </p:nvPr>
        </p:nvSpPr>
        <p:spPr>
          <a:xfrm>
            <a:off x="1641986" y="1582994"/>
            <a:ext cx="4935795" cy="4975116"/>
          </a:xfrm>
        </p:spPr>
        <p:txBody>
          <a:bodyPr>
            <a:normAutofit/>
          </a:bodyPr>
          <a:lstStyle/>
          <a:p>
            <a:r>
              <a:rPr lang="en-US" sz="1800" b="0" i="0" dirty="0">
                <a:solidFill>
                  <a:srgbClr val="202124"/>
                </a:solidFill>
                <a:effectLst/>
                <a:latin typeface="arial" panose="020B0604020202020204" pitchFamily="34" charset="0"/>
              </a:rPr>
              <a:t>The wrapper class in Java </a:t>
            </a:r>
            <a:r>
              <a:rPr lang="en-US" sz="1800" b="1" i="0" dirty="0">
                <a:solidFill>
                  <a:srgbClr val="202124"/>
                </a:solidFill>
                <a:effectLst/>
                <a:latin typeface="arial" panose="020B0604020202020204" pitchFamily="34" charset="0"/>
              </a:rPr>
              <a:t>provides the mechanism to convert primitive into object and object into primitive</a:t>
            </a:r>
            <a:r>
              <a:rPr lang="en-US" sz="1800" b="0" i="0" dirty="0">
                <a:solidFill>
                  <a:srgbClr val="202124"/>
                </a:solidFill>
                <a:effectLst/>
                <a:latin typeface="arial" panose="020B0604020202020204" pitchFamily="34" charset="0"/>
              </a:rPr>
              <a:t>.</a:t>
            </a:r>
          </a:p>
          <a:p>
            <a:r>
              <a:rPr lang="en-US" sz="1800" b="0" i="0" dirty="0">
                <a:solidFill>
                  <a:srgbClr val="202124"/>
                </a:solidFill>
                <a:effectLst/>
                <a:latin typeface="arial" panose="020B0604020202020204" pitchFamily="34" charset="0"/>
              </a:rPr>
              <a:t> Collection , serialization </a:t>
            </a:r>
          </a:p>
          <a:p>
            <a:r>
              <a:rPr lang="en-US" sz="1800" b="0" i="0" dirty="0">
                <a:solidFill>
                  <a:srgbClr val="202124"/>
                </a:solidFill>
                <a:effectLst/>
                <a:latin typeface="arial" panose="020B0604020202020204" pitchFamily="34" charset="0"/>
              </a:rPr>
              <a:t>Since J2SE 5.0, </a:t>
            </a:r>
            <a:r>
              <a:rPr lang="en-US" sz="1800" b="1" i="0" dirty="0">
                <a:solidFill>
                  <a:srgbClr val="202124"/>
                </a:solidFill>
                <a:effectLst/>
                <a:latin typeface="arial" panose="020B0604020202020204" pitchFamily="34" charset="0"/>
              </a:rPr>
              <a:t>autoboxing and unboxing </a:t>
            </a:r>
            <a:r>
              <a:rPr lang="en-US" sz="1800" b="0" i="0" dirty="0">
                <a:solidFill>
                  <a:srgbClr val="202124"/>
                </a:solidFill>
                <a:effectLst/>
                <a:latin typeface="arial" panose="020B0604020202020204" pitchFamily="34" charset="0"/>
              </a:rPr>
              <a:t>feature convert primitives into objects and objects into primitives automatically.</a:t>
            </a:r>
          </a:p>
          <a:p>
            <a:endParaRPr lang="en-US" sz="1800" b="0" i="0" dirty="0">
              <a:solidFill>
                <a:srgbClr val="202124"/>
              </a:solidFill>
              <a:effectLst/>
              <a:latin typeface="arial" panose="020B0604020202020204" pitchFamily="34" charset="0"/>
            </a:endParaRPr>
          </a:p>
          <a:p>
            <a:endParaRPr lang="en-US" sz="1800" dirty="0">
              <a:solidFill>
                <a:srgbClr val="202124"/>
              </a:solidFill>
              <a:latin typeface="arial" panose="020B0604020202020204" pitchFamily="34" charset="0"/>
            </a:endParaRPr>
          </a:p>
          <a:p>
            <a:endParaRPr lang="en-US" sz="1800" dirty="0">
              <a:solidFill>
                <a:srgbClr val="202124"/>
              </a:solidFill>
              <a:latin typeface="arial" panose="020B0604020202020204" pitchFamily="34" charset="0"/>
            </a:endParaRPr>
          </a:p>
          <a:p>
            <a:pPr marL="0" indent="0">
              <a:buNone/>
            </a:pPr>
            <a:endParaRPr lang="en-IN" sz="1800" dirty="0"/>
          </a:p>
        </p:txBody>
      </p:sp>
      <p:graphicFrame>
        <p:nvGraphicFramePr>
          <p:cNvPr id="4" name="Table 3">
            <a:extLst>
              <a:ext uri="{FF2B5EF4-FFF2-40B4-BE49-F238E27FC236}">
                <a16:creationId xmlns:a16="http://schemas.microsoft.com/office/drawing/2014/main" id="{3F1CD56C-FFE6-4541-95D8-6BA547F6289B}"/>
              </a:ext>
            </a:extLst>
          </p:cNvPr>
          <p:cNvGraphicFramePr>
            <a:graphicFrameLocks noGrp="1"/>
          </p:cNvGraphicFramePr>
          <p:nvPr>
            <p:extLst>
              <p:ext uri="{D42A27DB-BD31-4B8C-83A1-F6EECF244321}">
                <p14:modId xmlns:p14="http://schemas.microsoft.com/office/powerpoint/2010/main" val="3726707131"/>
              </p:ext>
            </p:extLst>
          </p:nvPr>
        </p:nvGraphicFramePr>
        <p:xfrm>
          <a:off x="7443019" y="1269872"/>
          <a:ext cx="4591665" cy="5562462"/>
        </p:xfrm>
        <a:graphic>
          <a:graphicData uri="http://schemas.openxmlformats.org/drawingml/2006/table">
            <a:tbl>
              <a:tblPr firstRow="1" firstCol="1" bandRow="1">
                <a:tableStyleId>{5C22544A-7EE6-4342-B048-85BDC9FD1C3A}</a:tableStyleId>
              </a:tblPr>
              <a:tblGrid>
                <a:gridCol w="1901314">
                  <a:extLst>
                    <a:ext uri="{9D8B030D-6E8A-4147-A177-3AD203B41FA5}">
                      <a16:colId xmlns:a16="http://schemas.microsoft.com/office/drawing/2014/main" val="1784495863"/>
                    </a:ext>
                  </a:extLst>
                </a:gridCol>
                <a:gridCol w="2690351">
                  <a:extLst>
                    <a:ext uri="{9D8B030D-6E8A-4147-A177-3AD203B41FA5}">
                      <a16:colId xmlns:a16="http://schemas.microsoft.com/office/drawing/2014/main" val="190698633"/>
                    </a:ext>
                  </a:extLst>
                </a:gridCol>
              </a:tblGrid>
              <a:tr h="719745">
                <a:tc>
                  <a:txBody>
                    <a:bodyPr/>
                    <a:lstStyle/>
                    <a:p>
                      <a:pPr algn="l">
                        <a:lnSpc>
                          <a:spcPct val="107000"/>
                        </a:lnSpc>
                        <a:spcAft>
                          <a:spcPts val="800"/>
                        </a:spcAft>
                      </a:pPr>
                      <a:r>
                        <a:rPr lang="en-IN" sz="2400" kern="0">
                          <a:effectLst/>
                        </a:rPr>
                        <a:t>Primitive Type</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gn="l">
                        <a:lnSpc>
                          <a:spcPct val="107000"/>
                        </a:lnSpc>
                        <a:spcAft>
                          <a:spcPts val="800"/>
                        </a:spcAft>
                      </a:pPr>
                      <a:r>
                        <a:rPr lang="en-IN" sz="2400" kern="0">
                          <a:effectLst/>
                        </a:rPr>
                        <a:t>Wrapper class</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328951268"/>
                  </a:ext>
                </a:extLst>
              </a:tr>
              <a:tr h="571062">
                <a:tc>
                  <a:txBody>
                    <a:bodyPr/>
                    <a:lstStyle/>
                    <a:p>
                      <a:pPr algn="just">
                        <a:lnSpc>
                          <a:spcPct val="107000"/>
                        </a:lnSpc>
                        <a:spcAft>
                          <a:spcPts val="800"/>
                        </a:spcAft>
                      </a:pPr>
                      <a:r>
                        <a:rPr lang="en-IN" sz="2400" kern="0">
                          <a:effectLst/>
                        </a:rPr>
                        <a:t>boolean</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400" u="sng" kern="0">
                          <a:effectLst/>
                          <a:hlinkClick r:id="rId2"/>
                        </a:rPr>
                        <a:t>Boolean</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182040725"/>
                  </a:ext>
                </a:extLst>
              </a:tr>
              <a:tr h="571062">
                <a:tc>
                  <a:txBody>
                    <a:bodyPr/>
                    <a:lstStyle/>
                    <a:p>
                      <a:pPr algn="just">
                        <a:lnSpc>
                          <a:spcPct val="107000"/>
                        </a:lnSpc>
                        <a:spcAft>
                          <a:spcPts val="800"/>
                        </a:spcAft>
                      </a:pPr>
                      <a:r>
                        <a:rPr lang="en-IN" sz="2400" kern="0" dirty="0">
                          <a:effectLst/>
                        </a:rPr>
                        <a:t>char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400" u="sng" kern="0">
                          <a:effectLst/>
                          <a:hlinkClick r:id="rId3"/>
                        </a:rPr>
                        <a:t>Character</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76226991"/>
                  </a:ext>
                </a:extLst>
              </a:tr>
              <a:tr h="571062">
                <a:tc>
                  <a:txBody>
                    <a:bodyPr/>
                    <a:lstStyle/>
                    <a:p>
                      <a:pPr algn="just">
                        <a:lnSpc>
                          <a:spcPct val="107000"/>
                        </a:lnSpc>
                        <a:spcAft>
                          <a:spcPts val="800"/>
                        </a:spcAft>
                      </a:pPr>
                      <a:r>
                        <a:rPr lang="en-IN" sz="2400" kern="0">
                          <a:effectLst/>
                        </a:rPr>
                        <a:t>byte</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400" u="sng" kern="0">
                          <a:effectLst/>
                          <a:hlinkClick r:id="rId4"/>
                        </a:rPr>
                        <a:t>Byte</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410416391"/>
                  </a:ext>
                </a:extLst>
              </a:tr>
              <a:tr h="571062">
                <a:tc>
                  <a:txBody>
                    <a:bodyPr/>
                    <a:lstStyle/>
                    <a:p>
                      <a:pPr algn="just">
                        <a:lnSpc>
                          <a:spcPct val="107000"/>
                        </a:lnSpc>
                        <a:spcAft>
                          <a:spcPts val="800"/>
                        </a:spcAft>
                      </a:pPr>
                      <a:r>
                        <a:rPr lang="en-IN" sz="2400" kern="0">
                          <a:effectLst/>
                        </a:rPr>
                        <a:t>short</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400" u="sng" kern="0">
                          <a:effectLst/>
                          <a:hlinkClick r:id="rId5"/>
                        </a:rPr>
                        <a:t>Short</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18095245"/>
                  </a:ext>
                </a:extLst>
              </a:tr>
              <a:tr h="571062">
                <a:tc>
                  <a:txBody>
                    <a:bodyPr/>
                    <a:lstStyle/>
                    <a:p>
                      <a:pPr algn="just">
                        <a:lnSpc>
                          <a:spcPct val="107000"/>
                        </a:lnSpc>
                        <a:spcAft>
                          <a:spcPts val="800"/>
                        </a:spcAft>
                      </a:pPr>
                      <a:r>
                        <a:rPr lang="en-IN" sz="2400" kern="0">
                          <a:effectLst/>
                        </a:rPr>
                        <a:t>int</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400" u="sng" kern="0">
                          <a:effectLst/>
                          <a:hlinkClick r:id="rId6"/>
                        </a:rPr>
                        <a:t>Integer</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500153816"/>
                  </a:ext>
                </a:extLst>
              </a:tr>
              <a:tr h="571062">
                <a:tc>
                  <a:txBody>
                    <a:bodyPr/>
                    <a:lstStyle/>
                    <a:p>
                      <a:pPr algn="just">
                        <a:lnSpc>
                          <a:spcPct val="107000"/>
                        </a:lnSpc>
                        <a:spcAft>
                          <a:spcPts val="800"/>
                        </a:spcAft>
                      </a:pPr>
                      <a:r>
                        <a:rPr lang="en-IN" sz="2400" kern="0">
                          <a:effectLst/>
                        </a:rPr>
                        <a:t>long</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400" u="sng" kern="0">
                          <a:effectLst/>
                          <a:hlinkClick r:id="rId7"/>
                        </a:rPr>
                        <a:t>Long</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94421734"/>
                  </a:ext>
                </a:extLst>
              </a:tr>
              <a:tr h="571062">
                <a:tc>
                  <a:txBody>
                    <a:bodyPr/>
                    <a:lstStyle/>
                    <a:p>
                      <a:pPr algn="just">
                        <a:lnSpc>
                          <a:spcPct val="107000"/>
                        </a:lnSpc>
                        <a:spcAft>
                          <a:spcPts val="800"/>
                        </a:spcAft>
                      </a:pPr>
                      <a:r>
                        <a:rPr lang="en-IN" sz="2400" kern="0">
                          <a:effectLst/>
                        </a:rPr>
                        <a:t>float</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400" u="sng" kern="0">
                          <a:effectLst/>
                          <a:hlinkClick r:id="rId8"/>
                        </a:rPr>
                        <a:t>Float</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191840552"/>
                  </a:ext>
                </a:extLst>
              </a:tr>
              <a:tr h="571062">
                <a:tc>
                  <a:txBody>
                    <a:bodyPr/>
                    <a:lstStyle/>
                    <a:p>
                      <a:pPr algn="just">
                        <a:lnSpc>
                          <a:spcPct val="107000"/>
                        </a:lnSpc>
                        <a:spcAft>
                          <a:spcPts val="800"/>
                        </a:spcAft>
                      </a:pPr>
                      <a:r>
                        <a:rPr lang="en-IN" sz="2400" kern="0">
                          <a:effectLst/>
                        </a:rPr>
                        <a:t>double</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400" u="sng" kern="0" dirty="0">
                          <a:effectLst/>
                          <a:hlinkClick r:id="rId9"/>
                        </a:rPr>
                        <a:t>Double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96536948"/>
                  </a:ext>
                </a:extLst>
              </a:tr>
            </a:tbl>
          </a:graphicData>
        </a:graphic>
      </p:graphicFrame>
      <p:pic>
        <p:nvPicPr>
          <p:cNvPr id="6" name="Picture 5">
            <a:extLst>
              <a:ext uri="{FF2B5EF4-FFF2-40B4-BE49-F238E27FC236}">
                <a16:creationId xmlns:a16="http://schemas.microsoft.com/office/drawing/2014/main" id="{AD98A0B0-E5AF-4AEE-AAC0-28704553472E}"/>
              </a:ext>
            </a:extLst>
          </p:cNvPr>
          <p:cNvPicPr>
            <a:picLocks noChangeAspect="1"/>
          </p:cNvPicPr>
          <p:nvPr/>
        </p:nvPicPr>
        <p:blipFill>
          <a:blip r:embed="rId10"/>
          <a:stretch>
            <a:fillRect/>
          </a:stretch>
        </p:blipFill>
        <p:spPr>
          <a:xfrm>
            <a:off x="10035353" y="155490"/>
            <a:ext cx="2156647" cy="434378"/>
          </a:xfrm>
          <a:prstGeom prst="rect">
            <a:avLst/>
          </a:prstGeom>
        </p:spPr>
      </p:pic>
    </p:spTree>
    <p:extLst>
      <p:ext uri="{BB962C8B-B14F-4D97-AF65-F5344CB8AC3E}">
        <p14:creationId xmlns:p14="http://schemas.microsoft.com/office/powerpoint/2010/main" val="46997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33E7-BB2B-08B0-7A21-1F12571DC98E}"/>
              </a:ext>
            </a:extLst>
          </p:cNvPr>
          <p:cNvSpPr>
            <a:spLocks noGrp="1"/>
          </p:cNvSpPr>
          <p:nvPr>
            <p:ph type="title"/>
          </p:nvPr>
        </p:nvSpPr>
        <p:spPr>
          <a:xfrm>
            <a:off x="2281084" y="132735"/>
            <a:ext cx="9094839" cy="899652"/>
          </a:xfrm>
        </p:spPr>
        <p:txBody>
          <a:bodyPr/>
          <a:lstStyle/>
          <a:p>
            <a:pPr algn="l"/>
            <a:r>
              <a:rPr lang="en-IN" sz="2800" dirty="0"/>
              <a:t>Example</a:t>
            </a:r>
            <a:r>
              <a:rPr lang="en-IN" dirty="0"/>
              <a:t> </a:t>
            </a:r>
          </a:p>
        </p:txBody>
      </p:sp>
      <p:sp>
        <p:nvSpPr>
          <p:cNvPr id="3" name="Content Placeholder 2">
            <a:extLst>
              <a:ext uri="{FF2B5EF4-FFF2-40B4-BE49-F238E27FC236}">
                <a16:creationId xmlns:a16="http://schemas.microsoft.com/office/drawing/2014/main" id="{B92ECAEF-B3E3-CAD0-290F-3A725201C384}"/>
              </a:ext>
            </a:extLst>
          </p:cNvPr>
          <p:cNvSpPr>
            <a:spLocks noGrp="1"/>
          </p:cNvSpPr>
          <p:nvPr>
            <p:ph idx="1"/>
          </p:nvPr>
        </p:nvSpPr>
        <p:spPr>
          <a:xfrm>
            <a:off x="2202425" y="132735"/>
            <a:ext cx="9300597" cy="6592530"/>
          </a:xfrm>
        </p:spPr>
        <p:txBody>
          <a:bodyPr>
            <a:noAutofit/>
          </a:bodyPr>
          <a:lstStyle/>
          <a:p>
            <a:pPr marL="0" indent="0">
              <a:buNone/>
            </a:pPr>
            <a:r>
              <a:rPr lang="en-IN" sz="1400" dirty="0"/>
              <a:t>public class WrapperExample1   {  </a:t>
            </a:r>
          </a:p>
          <a:p>
            <a:pPr marL="0" indent="0">
              <a:buNone/>
            </a:pPr>
            <a:r>
              <a:rPr lang="en-IN" sz="1400" dirty="0"/>
              <a:t>public static void main(String </a:t>
            </a:r>
            <a:r>
              <a:rPr lang="en-IN" sz="1400" dirty="0" err="1"/>
              <a:t>args</a:t>
            </a:r>
            <a:r>
              <a:rPr lang="en-IN" sz="1400" dirty="0"/>
              <a:t>[])   {  </a:t>
            </a:r>
          </a:p>
          <a:p>
            <a:pPr marL="0" indent="0">
              <a:buNone/>
            </a:pPr>
            <a:r>
              <a:rPr lang="en-IN" sz="1400" dirty="0"/>
              <a:t>//Converting int into Integer  </a:t>
            </a:r>
          </a:p>
          <a:p>
            <a:pPr marL="0" indent="0">
              <a:buNone/>
            </a:pPr>
            <a:r>
              <a:rPr lang="en-IN" sz="1400" dirty="0"/>
              <a:t>int a=20;  </a:t>
            </a:r>
          </a:p>
          <a:p>
            <a:pPr marL="0" indent="0">
              <a:buNone/>
            </a:pPr>
            <a:r>
              <a:rPr lang="en-IN" sz="1400" b="1" dirty="0"/>
              <a:t>Integer </a:t>
            </a:r>
            <a:r>
              <a:rPr lang="en-IN" sz="1400" b="1" dirty="0" err="1"/>
              <a:t>i</a:t>
            </a:r>
            <a:r>
              <a:rPr lang="en-IN" sz="1400" b="1" dirty="0"/>
              <a:t>=</a:t>
            </a:r>
            <a:r>
              <a:rPr lang="en-IN" sz="1400" b="1" dirty="0" err="1"/>
              <a:t>Integer.valueOf</a:t>
            </a:r>
            <a:r>
              <a:rPr lang="en-IN" sz="1400" b="1" dirty="0"/>
              <a:t>(a);     </a:t>
            </a:r>
            <a:r>
              <a:rPr lang="en-IN" sz="1400" dirty="0"/>
              <a:t>//converting int into Integer explicitly  </a:t>
            </a:r>
          </a:p>
          <a:p>
            <a:pPr marL="0" indent="0">
              <a:buNone/>
            </a:pPr>
            <a:r>
              <a:rPr lang="en-IN" sz="1400" b="1" dirty="0"/>
              <a:t>Integer j=a;                      </a:t>
            </a:r>
            <a:r>
              <a:rPr lang="en-IN" sz="1400" dirty="0"/>
              <a:t>//autoboxing, now compiler will write </a:t>
            </a:r>
            <a:r>
              <a:rPr lang="en-IN" sz="1400" dirty="0" err="1"/>
              <a:t>Integer.valueOf</a:t>
            </a:r>
            <a:r>
              <a:rPr lang="en-IN" sz="1400" dirty="0"/>
              <a:t>(a) internally  </a:t>
            </a:r>
          </a:p>
          <a:p>
            <a:pPr marL="0" indent="0">
              <a:buNone/>
            </a:pPr>
            <a:r>
              <a:rPr lang="en-IN" sz="1400" dirty="0"/>
              <a:t>       Integer I = </a:t>
            </a:r>
            <a:r>
              <a:rPr lang="en-IN" sz="1400" dirty="0" err="1"/>
              <a:t>Integer.valueOf</a:t>
            </a:r>
            <a:r>
              <a:rPr lang="en-IN" sz="1400" dirty="0"/>
              <a:t>(10);</a:t>
            </a:r>
          </a:p>
          <a:p>
            <a:pPr marL="0" indent="0">
              <a:buNone/>
            </a:pPr>
            <a:r>
              <a:rPr lang="en-IN" sz="1400" dirty="0"/>
              <a:t>        Double D = </a:t>
            </a:r>
            <a:r>
              <a:rPr lang="en-IN" sz="1400" dirty="0" err="1"/>
              <a:t>Double.valueOf</a:t>
            </a:r>
            <a:r>
              <a:rPr lang="en-IN" sz="1400" dirty="0"/>
              <a:t>(10.5);</a:t>
            </a:r>
          </a:p>
          <a:p>
            <a:pPr marL="0" indent="0">
              <a:buNone/>
            </a:pPr>
            <a:r>
              <a:rPr lang="en-IN" sz="1400" dirty="0"/>
              <a:t>        Character C = </a:t>
            </a:r>
            <a:r>
              <a:rPr lang="en-IN" sz="1400" dirty="0" err="1"/>
              <a:t>Character.valueOf</a:t>
            </a:r>
            <a:r>
              <a:rPr lang="en-IN" sz="1400" dirty="0"/>
              <a:t>('a');  </a:t>
            </a:r>
          </a:p>
          <a:p>
            <a:pPr marL="0" indent="0">
              <a:buNone/>
            </a:pPr>
            <a:r>
              <a:rPr lang="en-IN" sz="1400" dirty="0" err="1"/>
              <a:t>System.out.println</a:t>
            </a:r>
            <a:r>
              <a:rPr lang="en-IN" sz="1400" dirty="0"/>
              <a:t>(a+" "+</a:t>
            </a:r>
            <a:r>
              <a:rPr lang="en-IN" sz="1400" dirty="0" err="1"/>
              <a:t>i</a:t>
            </a:r>
            <a:r>
              <a:rPr lang="en-IN" sz="1400" dirty="0"/>
              <a:t>+" "+j);  </a:t>
            </a:r>
          </a:p>
          <a:p>
            <a:pPr marL="0" indent="0">
              <a:buNone/>
            </a:pPr>
            <a:r>
              <a:rPr lang="en-IN" sz="1400" dirty="0"/>
              <a:t>Integer a=new Integer(3);    </a:t>
            </a:r>
          </a:p>
          <a:p>
            <a:pPr marL="0" indent="0">
              <a:buNone/>
            </a:pPr>
            <a:r>
              <a:rPr lang="en-IN" sz="1400" b="1" dirty="0"/>
              <a:t>int </a:t>
            </a:r>
            <a:r>
              <a:rPr lang="en-IN" sz="1400" b="1" dirty="0" err="1"/>
              <a:t>i</a:t>
            </a:r>
            <a:r>
              <a:rPr lang="en-IN" sz="1400" b="1" dirty="0"/>
              <a:t>=</a:t>
            </a:r>
            <a:r>
              <a:rPr lang="en-IN" sz="1400" b="1" dirty="0" err="1"/>
              <a:t>a.intValue</a:t>
            </a:r>
            <a:r>
              <a:rPr lang="en-IN" sz="1400" b="1" dirty="0"/>
              <a:t>();           </a:t>
            </a:r>
            <a:r>
              <a:rPr lang="en-IN" sz="1400" dirty="0"/>
              <a:t>//converting Integer to int explicitly  </a:t>
            </a:r>
          </a:p>
          <a:p>
            <a:pPr marL="0" indent="0">
              <a:buNone/>
            </a:pPr>
            <a:r>
              <a:rPr lang="en-IN" sz="1400" b="1" dirty="0"/>
              <a:t>int j=a;                     </a:t>
            </a:r>
            <a:r>
              <a:rPr lang="en-IN" sz="1400" dirty="0"/>
              <a:t>//unboxing, now compiler will write </a:t>
            </a:r>
            <a:r>
              <a:rPr lang="en-IN" sz="1400" dirty="0" err="1"/>
              <a:t>a.intValue</a:t>
            </a:r>
            <a:r>
              <a:rPr lang="en-IN" sz="1400" dirty="0"/>
              <a:t>() internally  </a:t>
            </a:r>
          </a:p>
          <a:p>
            <a:pPr marL="0" indent="0">
              <a:buNone/>
            </a:pPr>
            <a:r>
              <a:rPr lang="en-IN" sz="1400" dirty="0"/>
              <a:t>}} </a:t>
            </a:r>
          </a:p>
        </p:txBody>
      </p:sp>
      <p:pic>
        <p:nvPicPr>
          <p:cNvPr id="5" name="Picture 4">
            <a:extLst>
              <a:ext uri="{FF2B5EF4-FFF2-40B4-BE49-F238E27FC236}">
                <a16:creationId xmlns:a16="http://schemas.microsoft.com/office/drawing/2014/main" id="{40F6E422-5DA3-4433-BFB9-0986BA68A70C}"/>
              </a:ext>
            </a:extLst>
          </p:cNvPr>
          <p:cNvPicPr>
            <a:picLocks noChangeAspect="1"/>
          </p:cNvPicPr>
          <p:nvPr/>
        </p:nvPicPr>
        <p:blipFill>
          <a:blip r:embed="rId2"/>
          <a:stretch>
            <a:fillRect/>
          </a:stretch>
        </p:blipFill>
        <p:spPr>
          <a:xfrm>
            <a:off x="9989575" y="132735"/>
            <a:ext cx="2156647" cy="434378"/>
          </a:xfrm>
          <a:prstGeom prst="rect">
            <a:avLst/>
          </a:prstGeom>
        </p:spPr>
      </p:pic>
    </p:spTree>
    <p:extLst>
      <p:ext uri="{BB962C8B-B14F-4D97-AF65-F5344CB8AC3E}">
        <p14:creationId xmlns:p14="http://schemas.microsoft.com/office/powerpoint/2010/main" val="80737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8BCA-A5B6-F605-D87D-FF4A40019A35}"/>
              </a:ext>
            </a:extLst>
          </p:cNvPr>
          <p:cNvSpPr>
            <a:spLocks noGrp="1"/>
          </p:cNvSpPr>
          <p:nvPr>
            <p:ph type="title"/>
          </p:nvPr>
        </p:nvSpPr>
        <p:spPr>
          <a:xfrm>
            <a:off x="1484311" y="685800"/>
            <a:ext cx="10018713" cy="867697"/>
          </a:xfrm>
        </p:spPr>
        <p:txBody>
          <a:bodyPr>
            <a:normAutofit fontScale="90000"/>
          </a:bodyPr>
          <a:lstStyle/>
          <a:p>
            <a:r>
              <a:rPr lang="en-IN" kern="100" dirty="0">
                <a:effectLst/>
                <a:latin typeface="Calibri" panose="020F0502020204030204" pitchFamily="34" charset="0"/>
                <a:ea typeface="Calibri" panose="020F0502020204030204" pitchFamily="34" charset="0"/>
                <a:cs typeface="Calibri" panose="020F0502020204030204" pitchFamily="34" charset="0"/>
              </a:rPr>
              <a:t>Arrays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7F9BFE-5097-E4A3-0307-A8A136093A01}"/>
              </a:ext>
            </a:extLst>
          </p:cNvPr>
          <p:cNvSpPr>
            <a:spLocks noGrp="1"/>
          </p:cNvSpPr>
          <p:nvPr>
            <p:ph idx="1"/>
          </p:nvPr>
        </p:nvSpPr>
        <p:spPr>
          <a:xfrm>
            <a:off x="1484310" y="1553497"/>
            <a:ext cx="10018713" cy="5152103"/>
          </a:xfrm>
        </p:spPr>
        <p:txBody>
          <a:bodyPr>
            <a:normAutofit/>
          </a:bodyPr>
          <a:lstStyle/>
          <a:p>
            <a:pPr lvl="0" fontAlgn="base">
              <a:lnSpc>
                <a:spcPct val="107000"/>
              </a:lnSpc>
              <a:spcAft>
                <a:spcPts val="800"/>
              </a:spcAft>
              <a:buSzPts val="1000"/>
              <a:buFont typeface="Arial" panose="020B0604020202020204" pitchFamily="34" charset="0"/>
              <a:buChar char="•"/>
              <a:tabLst>
                <a:tab pos="457200" algn="l"/>
              </a:tabLst>
            </a:pPr>
            <a:endPar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endParaRPr>
          </a:p>
          <a:p>
            <a:pPr lvl="0" fontAlgn="base">
              <a:lnSpc>
                <a:spcPct val="107000"/>
              </a:lnSpc>
              <a:spcAft>
                <a:spcPts val="800"/>
              </a:spcAft>
              <a:buSzPts val="1000"/>
              <a:buFont typeface="Arial" panose="020B0604020202020204" pitchFamily="34" charset="0"/>
              <a:buChar char="•"/>
              <a:tabLst>
                <a:tab pos="457200" algn="l"/>
              </a:tabLst>
            </a:pPr>
            <a:endParaRPr lang="en-IN" sz="1800" kern="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endParaRPr>
          </a:p>
          <a:p>
            <a:pPr lvl="0" fontAlgn="base">
              <a:lnSpc>
                <a:spcPct val="107000"/>
              </a:lnSpc>
              <a:spcAft>
                <a:spcPts val="800"/>
              </a:spcAft>
              <a:buSzPts val="1000"/>
              <a:buFont typeface="Arial" panose="020B0604020202020204" pitchFamily="34" charset="0"/>
              <a:buChar char="•"/>
              <a:tabLst>
                <a:tab pos="457200" algn="l"/>
              </a:tabLst>
            </a:pPr>
            <a:endPar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endParaRPr>
          </a:p>
          <a:p>
            <a:pPr lvl="0" fontAlgn="base">
              <a:lnSpc>
                <a:spcPct val="107000"/>
              </a:lnSpc>
              <a:spcAft>
                <a:spcPts val="800"/>
              </a:spcAft>
              <a:buSzPts val="1000"/>
              <a:buFont typeface="Arial" panose="020B0604020202020204" pitchFamily="34" charset="0"/>
              <a:buChar char="•"/>
              <a:tabLst>
                <a:tab pos="457200" algn="l"/>
              </a:tabLst>
            </a:pPr>
            <a:endParaRPr lang="en-IN" sz="1800" kern="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endParaRPr>
          </a:p>
          <a:p>
            <a:pPr lvl="0" fontAlgn="base">
              <a:lnSpc>
                <a:spcPct val="107000"/>
              </a:lnSpc>
              <a:spcAft>
                <a:spcPts val="800"/>
              </a:spcAft>
              <a:buSzPts val="1000"/>
              <a:buFont typeface="Arial" panose="020B0604020202020204" pitchFamily="34" charset="0"/>
              <a:buChar char="•"/>
              <a:tabLst>
                <a:tab pos="457200" algn="l"/>
              </a:tabLst>
            </a:pPr>
            <a:endPar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endParaRPr>
          </a:p>
          <a:p>
            <a:pPr lvl="0" fontAlgn="base">
              <a:lnSpc>
                <a:spcPct val="107000"/>
              </a:lnSpc>
              <a:spcAft>
                <a:spcPts val="800"/>
              </a:spcAft>
              <a:buSzPts val="1000"/>
              <a:buFont typeface="Arial" panose="020B0604020202020204" pitchFamily="34" charset="0"/>
              <a:buChar char="•"/>
              <a:tabLst>
                <a:tab pos="457200" algn="l"/>
              </a:tabLst>
            </a:pPr>
            <a:endPar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endParaRPr>
          </a:p>
          <a:p>
            <a:pPr lvl="0" fontAlgn="base">
              <a:lnSpc>
                <a:spcPct val="107000"/>
              </a:lnSpc>
              <a:spcAft>
                <a:spcPts val="800"/>
              </a:spcAft>
              <a:buSzPts val="1000"/>
              <a:buFont typeface="Arial" panose="020B0604020202020204" pitchFamily="34" charset="0"/>
              <a:buChar char="•"/>
              <a:tabLst>
                <a:tab pos="457200" algn="l"/>
              </a:tabLst>
            </a:pPr>
            <a:r>
              <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Arrays store multiple data of similar types with the same name.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800"/>
              </a:spcAft>
              <a:buSzPts val="1000"/>
              <a:buFont typeface="Arial" panose="020B0604020202020204" pitchFamily="34" charset="0"/>
              <a:buChar char="•"/>
              <a:tabLst>
                <a:tab pos="457200" algn="l"/>
              </a:tabLst>
            </a:pPr>
            <a:r>
              <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It allows random access to elements.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800"/>
              </a:spcAft>
              <a:buSzPts val="1000"/>
              <a:buFont typeface="Arial" panose="020B0604020202020204" pitchFamily="34" charset="0"/>
              <a:buChar char="•"/>
              <a:tabLst>
                <a:tab pos="457200" algn="l"/>
              </a:tabLst>
            </a:pPr>
            <a:r>
              <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It is helpful to store any type of data with a fixed size.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fontAlgn="base">
              <a:lnSpc>
                <a:spcPct val="107000"/>
              </a:lnSpc>
              <a:spcAft>
                <a:spcPts val="800"/>
              </a:spcAft>
              <a:buSzPts val="1000"/>
              <a:buFont typeface="Arial" panose="020B0604020202020204" pitchFamily="34" charset="0"/>
              <a:buChar char="•"/>
              <a:tabLst>
                <a:tab pos="457200" algn="l"/>
              </a:tabLst>
            </a:pPr>
            <a:r>
              <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Since the elements in the array are stored at contiguous memory locations it is easy to iterate in this data structure and unit time is required to access an element if the index is known.</a:t>
            </a:r>
          </a:p>
          <a:p>
            <a:pPr marL="342900" lvl="0" indent="-342900" fontAlgn="base">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18434" name="Picture 2" descr="Java Array - Javatpoint">
            <a:extLst>
              <a:ext uri="{FF2B5EF4-FFF2-40B4-BE49-F238E27FC236}">
                <a16:creationId xmlns:a16="http://schemas.microsoft.com/office/drawing/2014/main" id="{728FD6F7-D004-2D7C-4A2A-EBD2490E6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329" y="2215637"/>
            <a:ext cx="5968181" cy="13894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4947E75-4CE0-DF9D-89C8-D719C88680D2}"/>
              </a:ext>
            </a:extLst>
          </p:cNvPr>
          <p:cNvPicPr>
            <a:picLocks noChangeAspect="1"/>
          </p:cNvPicPr>
          <p:nvPr/>
        </p:nvPicPr>
        <p:blipFill>
          <a:blip r:embed="rId3"/>
          <a:stretch>
            <a:fillRect/>
          </a:stretch>
        </p:blipFill>
        <p:spPr>
          <a:xfrm>
            <a:off x="10035353" y="34763"/>
            <a:ext cx="2156647" cy="434378"/>
          </a:xfrm>
          <a:prstGeom prst="rect">
            <a:avLst/>
          </a:prstGeom>
        </p:spPr>
      </p:pic>
    </p:spTree>
    <p:extLst>
      <p:ext uri="{BB962C8B-B14F-4D97-AF65-F5344CB8AC3E}">
        <p14:creationId xmlns:p14="http://schemas.microsoft.com/office/powerpoint/2010/main" val="416365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B71C5-141A-3FD5-C4C7-95C3E19B1967}"/>
              </a:ext>
            </a:extLst>
          </p:cNvPr>
          <p:cNvSpPr>
            <a:spLocks noGrp="1"/>
          </p:cNvSpPr>
          <p:nvPr>
            <p:ph idx="1"/>
          </p:nvPr>
        </p:nvSpPr>
        <p:spPr>
          <a:xfrm>
            <a:off x="1484310" y="914401"/>
            <a:ext cx="10412722" cy="5132438"/>
          </a:xfrm>
        </p:spPr>
        <p:txBody>
          <a:bodyPr/>
          <a:lstStyle/>
          <a:p>
            <a:r>
              <a:rPr lang="en-IN" sz="2000" spc="10" dirty="0">
                <a:solidFill>
                  <a:srgbClr val="273239"/>
                </a:solidFill>
                <a:effectLst/>
                <a:latin typeface="Arial" panose="020B0604020202020204" pitchFamily="34" charset="0"/>
                <a:ea typeface="Times New Roman" panose="02020603050405020304" pitchFamily="18" charset="0"/>
              </a:rPr>
              <a:t>One dimensional Array </a:t>
            </a:r>
            <a:br>
              <a:rPr lang="en-IN" sz="2000" spc="10" dirty="0">
                <a:solidFill>
                  <a:srgbClr val="273239"/>
                </a:solidFill>
                <a:effectLst/>
                <a:latin typeface="Arial" panose="020B0604020202020204" pitchFamily="34" charset="0"/>
                <a:ea typeface="Times New Roman" panose="02020603050405020304" pitchFamily="18" charset="0"/>
              </a:rPr>
            </a:br>
            <a:br>
              <a:rPr lang="en-IN" sz="2000" spc="10" dirty="0">
                <a:solidFill>
                  <a:srgbClr val="273239"/>
                </a:solidFill>
                <a:effectLst/>
                <a:latin typeface="Arial" panose="020B0604020202020204" pitchFamily="34" charset="0"/>
                <a:ea typeface="Times New Roman" panose="02020603050405020304" pitchFamily="18" charset="0"/>
              </a:rPr>
            </a:br>
            <a:r>
              <a:rPr lang="en-IN" sz="2000" spc="10" dirty="0">
                <a:solidFill>
                  <a:srgbClr val="273239"/>
                </a:solidFill>
                <a:effectLst/>
                <a:latin typeface="Arial" panose="020B0604020202020204" pitchFamily="34" charset="0"/>
                <a:ea typeface="Times New Roman" panose="02020603050405020304" pitchFamily="18" charset="0"/>
              </a:rPr>
              <a:t>Int[] </a:t>
            </a:r>
            <a:r>
              <a:rPr lang="en-IN" sz="2000" spc="10" dirty="0" err="1">
                <a:solidFill>
                  <a:srgbClr val="273239"/>
                </a:solidFill>
                <a:effectLst/>
                <a:latin typeface="Arial" panose="020B0604020202020204" pitchFamily="34" charset="0"/>
                <a:ea typeface="Times New Roman" panose="02020603050405020304" pitchFamily="18" charset="0"/>
              </a:rPr>
              <a:t>arrInt</a:t>
            </a:r>
            <a:r>
              <a:rPr lang="en-IN" sz="2000" spc="10" dirty="0">
                <a:solidFill>
                  <a:srgbClr val="273239"/>
                </a:solidFill>
                <a:effectLst/>
                <a:latin typeface="Arial" panose="020B0604020202020204" pitchFamily="34" charset="0"/>
                <a:ea typeface="Times New Roman" panose="02020603050405020304" pitchFamily="18" charset="0"/>
              </a:rPr>
              <a:t>;     // Array declaration </a:t>
            </a:r>
          </a:p>
          <a:p>
            <a:pPr marL="0" indent="0">
              <a:buNone/>
            </a:pPr>
            <a:r>
              <a:rPr lang="en-IN" sz="2000" spc="10" dirty="0">
                <a:solidFill>
                  <a:srgbClr val="273239"/>
                </a:solidFill>
                <a:latin typeface="Arial" panose="020B0604020202020204" pitchFamily="34" charset="0"/>
                <a:ea typeface="Times New Roman" panose="02020603050405020304" pitchFamily="18" charset="0"/>
              </a:rPr>
              <a:t>     -- can we write as int[10 ] arrant</a:t>
            </a:r>
          </a:p>
          <a:p>
            <a:pPr marL="0" indent="0">
              <a:buNone/>
            </a:pP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     </a:t>
            </a:r>
            <a:r>
              <a:rPr lang="en-IN" sz="2000" spc="10" dirty="0" err="1">
                <a:solidFill>
                  <a:srgbClr val="273239"/>
                </a:solidFill>
                <a:effectLst/>
                <a:latin typeface="Arial" panose="020B0604020202020204" pitchFamily="34" charset="0"/>
                <a:ea typeface="Times New Roman" panose="02020603050405020304" pitchFamily="18" charset="0"/>
              </a:rPr>
              <a:t>arrInt</a:t>
            </a:r>
            <a:r>
              <a:rPr lang="en-IN" sz="2000" spc="10" dirty="0">
                <a:solidFill>
                  <a:srgbClr val="273239"/>
                </a:solidFill>
                <a:effectLst/>
                <a:latin typeface="Arial" panose="020B0604020202020204" pitchFamily="34" charset="0"/>
                <a:ea typeface="Times New Roman" panose="02020603050405020304" pitchFamily="18" charset="0"/>
              </a:rPr>
              <a:t> =new int [10]  // memory allocation</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     </a:t>
            </a:r>
            <a:r>
              <a:rPr lang="en-IN" sz="2000" spc="10" dirty="0">
                <a:solidFill>
                  <a:srgbClr val="273239"/>
                </a:solidFill>
                <a:effectLst/>
                <a:latin typeface="Arial" panose="020B0604020202020204" pitchFamily="34" charset="0"/>
                <a:ea typeface="Times New Roman" panose="02020603050405020304" pitchFamily="18" charset="0"/>
              </a:rPr>
              <a:t>int [] age = {2,4,7.4,4}    // declaration and initialization </a:t>
            </a:r>
          </a:p>
          <a:p>
            <a:endParaRPr lang="en-IN" sz="2000" spc="10" dirty="0">
              <a:solidFill>
                <a:srgbClr val="273239"/>
              </a:solidFill>
              <a:latin typeface="Arial" panose="020B0604020202020204" pitchFamily="34" charset="0"/>
              <a:ea typeface="Times New Roman" panose="02020603050405020304" pitchFamily="18" charset="0"/>
            </a:endParaRPr>
          </a:p>
          <a:p>
            <a:r>
              <a:rPr lang="en-IN" sz="2000" spc="10" dirty="0">
                <a:solidFill>
                  <a:srgbClr val="273239"/>
                </a:solidFill>
                <a:latin typeface="Arial" panose="020B0604020202020204" pitchFamily="34" charset="0"/>
                <a:ea typeface="Times New Roman" panose="02020603050405020304" pitchFamily="18" charset="0"/>
              </a:rPr>
              <a:t>Multi</a:t>
            </a:r>
            <a:r>
              <a:rPr lang="en-IN" sz="2000" spc="10" dirty="0">
                <a:solidFill>
                  <a:srgbClr val="273239"/>
                </a:solidFill>
                <a:effectLst/>
                <a:latin typeface="Arial" panose="020B0604020202020204" pitchFamily="34" charset="0"/>
                <a:ea typeface="Times New Roman" panose="02020603050405020304" pitchFamily="18" charset="0"/>
              </a:rPr>
              <a:t>dimensional Array –</a:t>
            </a:r>
          </a:p>
          <a:p>
            <a:pPr marL="0" indent="0">
              <a:buNone/>
            </a:pPr>
            <a:r>
              <a:rPr lang="en-IN" sz="2000" spc="10" dirty="0">
                <a:solidFill>
                  <a:srgbClr val="273239"/>
                </a:solidFill>
                <a:effectLst/>
                <a:latin typeface="Arial" panose="020B0604020202020204" pitchFamily="34" charset="0"/>
                <a:ea typeface="Times New Roman" panose="02020603050405020304" pitchFamily="18" charset="0"/>
              </a:rPr>
              <a:t>     Int [] [] </a:t>
            </a:r>
            <a:r>
              <a:rPr lang="en-IN" sz="2000" spc="10" dirty="0" err="1">
                <a:solidFill>
                  <a:srgbClr val="273239"/>
                </a:solidFill>
                <a:effectLst/>
                <a:latin typeface="Arial" panose="020B0604020202020204" pitchFamily="34" charset="0"/>
                <a:ea typeface="Times New Roman" panose="02020603050405020304" pitchFamily="18" charset="0"/>
              </a:rPr>
              <a:t>arr</a:t>
            </a:r>
            <a:r>
              <a:rPr lang="en-IN" sz="2000" spc="10" dirty="0">
                <a:solidFill>
                  <a:srgbClr val="273239"/>
                </a:solidFill>
                <a:effectLst/>
                <a:latin typeface="Arial" panose="020B0604020202020204" pitchFamily="34" charset="0"/>
                <a:ea typeface="Times New Roman" panose="02020603050405020304" pitchFamily="18" charset="0"/>
              </a:rPr>
              <a:t> = new int [10] [10]</a:t>
            </a:r>
          </a:p>
          <a:p>
            <a:pPr marL="0" indent="0">
              <a:buNone/>
            </a:pPr>
            <a:endParaRPr lang="en-IN" spc="10" dirty="0">
              <a:solidFill>
                <a:srgbClr val="273239"/>
              </a:solidFill>
              <a:latin typeface="Arial" panose="020B0604020202020204" pitchFamily="34" charset="0"/>
            </a:endParaRPr>
          </a:p>
        </p:txBody>
      </p:sp>
      <p:pic>
        <p:nvPicPr>
          <p:cNvPr id="9" name="Picture 8">
            <a:extLst>
              <a:ext uri="{FF2B5EF4-FFF2-40B4-BE49-F238E27FC236}">
                <a16:creationId xmlns:a16="http://schemas.microsoft.com/office/drawing/2014/main" id="{16749AF4-07BB-8299-4FD3-905CD42CE00E}"/>
              </a:ext>
            </a:extLst>
          </p:cNvPr>
          <p:cNvPicPr>
            <a:picLocks noChangeAspect="1"/>
          </p:cNvPicPr>
          <p:nvPr/>
        </p:nvPicPr>
        <p:blipFill>
          <a:blip r:embed="rId2"/>
          <a:stretch>
            <a:fillRect/>
          </a:stretch>
        </p:blipFill>
        <p:spPr>
          <a:xfrm>
            <a:off x="10035353" y="94985"/>
            <a:ext cx="2156647" cy="434378"/>
          </a:xfrm>
          <a:prstGeom prst="rect">
            <a:avLst/>
          </a:prstGeom>
        </p:spPr>
      </p:pic>
    </p:spTree>
    <p:extLst>
      <p:ext uri="{BB962C8B-B14F-4D97-AF65-F5344CB8AC3E}">
        <p14:creationId xmlns:p14="http://schemas.microsoft.com/office/powerpoint/2010/main" val="1682835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EC84-75B2-8B7E-FF1B-ED6266A69B50}"/>
              </a:ext>
            </a:extLst>
          </p:cNvPr>
          <p:cNvSpPr>
            <a:spLocks noGrp="1"/>
          </p:cNvSpPr>
          <p:nvPr>
            <p:ph type="title"/>
          </p:nvPr>
        </p:nvSpPr>
        <p:spPr>
          <a:xfrm>
            <a:off x="1484311" y="685800"/>
            <a:ext cx="10018713" cy="818535"/>
          </a:xfrm>
        </p:spPr>
        <p:txBody>
          <a:bodyPr>
            <a:normAutofit/>
          </a:bodyPr>
          <a:lstStyle/>
          <a:p>
            <a:r>
              <a:rPr lang="en-IN" sz="3600" kern="0" spc="10" dirty="0">
                <a:solidFill>
                  <a:srgbClr val="273239"/>
                </a:solidFill>
                <a:effectLst/>
                <a:latin typeface="Arial" panose="020B0604020202020204" pitchFamily="34" charset="0"/>
                <a:ea typeface="Times New Roman" panose="02020603050405020304" pitchFamily="18" charset="0"/>
              </a:rPr>
              <a:t>Disadvantages </a:t>
            </a:r>
            <a:endParaRPr lang="en-IN" sz="3600" dirty="0"/>
          </a:p>
        </p:txBody>
      </p:sp>
      <p:sp>
        <p:nvSpPr>
          <p:cNvPr id="3" name="Content Placeholder 2">
            <a:extLst>
              <a:ext uri="{FF2B5EF4-FFF2-40B4-BE49-F238E27FC236}">
                <a16:creationId xmlns:a16="http://schemas.microsoft.com/office/drawing/2014/main" id="{1A6BD797-F75B-3261-72E6-CF516CBFCE35}"/>
              </a:ext>
            </a:extLst>
          </p:cNvPr>
          <p:cNvSpPr>
            <a:spLocks noGrp="1"/>
          </p:cNvSpPr>
          <p:nvPr>
            <p:ph idx="1"/>
          </p:nvPr>
        </p:nvSpPr>
        <p:spPr>
          <a:xfrm>
            <a:off x="1779639" y="1533832"/>
            <a:ext cx="9723384" cy="4286865"/>
          </a:xfrm>
        </p:spPr>
        <p:txBody>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size of the array should be known in advance.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Array can store </a:t>
            </a:r>
            <a:r>
              <a:rPr lang="en-IN" sz="1800" kern="0"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only homogeneous </a:t>
            </a:r>
            <a:r>
              <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datatype.</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Insertion and deletion operations are costly in arrays as elements are stored in contiguous memory.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kern="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If the size of the declared array is more than the required size then, it can lead to memory wastage.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4334315E-7818-EEF1-5DCD-4C49E2F3F8E9}"/>
              </a:ext>
            </a:extLst>
          </p:cNvPr>
          <p:cNvPicPr>
            <a:picLocks noChangeAspect="1"/>
          </p:cNvPicPr>
          <p:nvPr/>
        </p:nvPicPr>
        <p:blipFill>
          <a:blip r:embed="rId2"/>
          <a:stretch>
            <a:fillRect/>
          </a:stretch>
        </p:blipFill>
        <p:spPr>
          <a:xfrm>
            <a:off x="10035353" y="59344"/>
            <a:ext cx="2156647" cy="434378"/>
          </a:xfrm>
          <a:prstGeom prst="rect">
            <a:avLst/>
          </a:prstGeom>
        </p:spPr>
      </p:pic>
    </p:spTree>
    <p:extLst>
      <p:ext uri="{BB962C8B-B14F-4D97-AF65-F5344CB8AC3E}">
        <p14:creationId xmlns:p14="http://schemas.microsoft.com/office/powerpoint/2010/main" val="126552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F34F5-573D-31BA-6C96-FC0293DF0CBE}"/>
              </a:ext>
            </a:extLst>
          </p:cNvPr>
          <p:cNvSpPr>
            <a:spLocks noGrp="1"/>
          </p:cNvSpPr>
          <p:nvPr>
            <p:ph idx="1"/>
          </p:nvPr>
        </p:nvSpPr>
        <p:spPr>
          <a:xfrm>
            <a:off x="1484310" y="2005781"/>
            <a:ext cx="10018713" cy="3785419"/>
          </a:xfrm>
        </p:spPr>
        <p:txBody>
          <a:bodyPr/>
          <a:lstStyle/>
          <a:p>
            <a:pPr marL="0" indent="0">
              <a:buNone/>
            </a:pPr>
            <a:r>
              <a:rPr lang="en-IN" sz="2000" dirty="0"/>
              <a:t>1. write a program to print sum of all even number in array </a:t>
            </a:r>
          </a:p>
          <a:p>
            <a:pPr marL="0" indent="0">
              <a:buNone/>
            </a:pPr>
            <a:r>
              <a:rPr lang="en-IN" sz="2000" dirty="0">
                <a:latin typeface="Times New Roman" panose="02020603050405020304" pitchFamily="18" charset="0"/>
                <a:cs typeface="Times New Roman" panose="02020603050405020304" pitchFamily="18" charset="0"/>
              </a:rPr>
              <a:t>E.G    </a:t>
            </a:r>
            <a:r>
              <a:rPr lang="en-IN" sz="2000" dirty="0" err="1">
                <a:latin typeface="Times New Roman" panose="02020603050405020304" pitchFamily="18" charset="0"/>
                <a:cs typeface="Times New Roman" panose="02020603050405020304" pitchFamily="18" charset="0"/>
              </a:rPr>
              <a:t>Arr</a:t>
            </a:r>
            <a:r>
              <a:rPr lang="en-IN" sz="2000" dirty="0">
                <a:latin typeface="Times New Roman" panose="02020603050405020304" pitchFamily="18" charset="0"/>
                <a:cs typeface="Times New Roman" panose="02020603050405020304" pitchFamily="18" charset="0"/>
              </a:rPr>
              <a:t>= {1,2,3,4,5} o/p = 6</a:t>
            </a:r>
          </a:p>
          <a:p>
            <a:pPr marL="0" indent="0">
              <a:buNone/>
            </a:pPr>
            <a:r>
              <a:rPr lang="en-IN" sz="2000" dirty="0"/>
              <a:t>2. take one array as an input and separate even and odd number in separate arrays</a:t>
            </a:r>
          </a:p>
          <a:p>
            <a:endParaRPr lang="en-IN" dirty="0"/>
          </a:p>
        </p:txBody>
      </p:sp>
      <p:pic>
        <p:nvPicPr>
          <p:cNvPr id="5" name="Picture 4">
            <a:extLst>
              <a:ext uri="{FF2B5EF4-FFF2-40B4-BE49-F238E27FC236}">
                <a16:creationId xmlns:a16="http://schemas.microsoft.com/office/drawing/2014/main" id="{FD4C5C35-7ACC-AEFB-9D40-7BB0CC8E6282}"/>
              </a:ext>
            </a:extLst>
          </p:cNvPr>
          <p:cNvPicPr>
            <a:picLocks noChangeAspect="1"/>
          </p:cNvPicPr>
          <p:nvPr/>
        </p:nvPicPr>
        <p:blipFill>
          <a:blip r:embed="rId2"/>
          <a:stretch>
            <a:fillRect/>
          </a:stretch>
        </p:blipFill>
        <p:spPr>
          <a:xfrm>
            <a:off x="10035353" y="107625"/>
            <a:ext cx="2156647" cy="434378"/>
          </a:xfrm>
          <a:prstGeom prst="rect">
            <a:avLst/>
          </a:prstGeom>
        </p:spPr>
      </p:pic>
    </p:spTree>
    <p:extLst>
      <p:ext uri="{BB962C8B-B14F-4D97-AF65-F5344CB8AC3E}">
        <p14:creationId xmlns:p14="http://schemas.microsoft.com/office/powerpoint/2010/main" val="2149504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A16E-AD50-7C09-132D-371376DB30F5}"/>
              </a:ext>
            </a:extLst>
          </p:cNvPr>
          <p:cNvSpPr>
            <a:spLocks noGrp="1"/>
          </p:cNvSpPr>
          <p:nvPr>
            <p:ph type="title"/>
          </p:nvPr>
        </p:nvSpPr>
        <p:spPr>
          <a:xfrm>
            <a:off x="1730477" y="235974"/>
            <a:ext cx="9772547" cy="1170039"/>
          </a:xfrm>
        </p:spPr>
        <p:txBody>
          <a:bodyPr>
            <a:normAutofit fontScale="90000"/>
          </a:bodyPr>
          <a:lstStyle/>
          <a:p>
            <a:r>
              <a:rPr lang="en-IN" sz="3600" kern="100" dirty="0">
                <a:effectLst/>
                <a:latin typeface="Calibri" panose="020F0502020204030204" pitchFamily="34" charset="0"/>
                <a:ea typeface="Calibri" panose="020F0502020204030204" pitchFamily="34" charset="0"/>
                <a:cs typeface="Calibri" panose="020F0502020204030204" pitchFamily="34" charset="0"/>
              </a:rPr>
              <a:t>Regular Expressions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6" name="Table 5">
            <a:extLst>
              <a:ext uri="{FF2B5EF4-FFF2-40B4-BE49-F238E27FC236}">
                <a16:creationId xmlns:a16="http://schemas.microsoft.com/office/drawing/2014/main" id="{E344CA61-4BC2-9F37-A7DE-80C5D24A9819}"/>
              </a:ext>
            </a:extLst>
          </p:cNvPr>
          <p:cNvGraphicFramePr>
            <a:graphicFrameLocks noGrp="1"/>
          </p:cNvGraphicFramePr>
          <p:nvPr>
            <p:extLst>
              <p:ext uri="{D42A27DB-BD31-4B8C-83A1-F6EECF244321}">
                <p14:modId xmlns:p14="http://schemas.microsoft.com/office/powerpoint/2010/main" val="3814213477"/>
              </p:ext>
            </p:extLst>
          </p:nvPr>
        </p:nvGraphicFramePr>
        <p:xfrm>
          <a:off x="2300749" y="1966452"/>
          <a:ext cx="8849032" cy="2379406"/>
        </p:xfrm>
        <a:graphic>
          <a:graphicData uri="http://schemas.openxmlformats.org/drawingml/2006/table">
            <a:tbl>
              <a:tblPr firstRow="1" firstCol="1" bandRow="1">
                <a:tableStyleId>{5C22544A-7EE6-4342-B048-85BDC9FD1C3A}</a:tableStyleId>
              </a:tblPr>
              <a:tblGrid>
                <a:gridCol w="1055026">
                  <a:extLst>
                    <a:ext uri="{9D8B030D-6E8A-4147-A177-3AD203B41FA5}">
                      <a16:colId xmlns:a16="http://schemas.microsoft.com/office/drawing/2014/main" val="2348723197"/>
                    </a:ext>
                  </a:extLst>
                </a:gridCol>
                <a:gridCol w="7794006">
                  <a:extLst>
                    <a:ext uri="{9D8B030D-6E8A-4147-A177-3AD203B41FA5}">
                      <a16:colId xmlns:a16="http://schemas.microsoft.com/office/drawing/2014/main" val="413682930"/>
                    </a:ext>
                  </a:extLst>
                </a:gridCol>
              </a:tblGrid>
              <a:tr h="805748">
                <a:tc>
                  <a:txBody>
                    <a:bodyPr/>
                    <a:lstStyle/>
                    <a:p>
                      <a:pPr>
                        <a:lnSpc>
                          <a:spcPct val="107000"/>
                        </a:lnSpc>
                        <a:spcAft>
                          <a:spcPts val="800"/>
                        </a:spcAft>
                      </a:pPr>
                      <a:r>
                        <a:rPr lang="en-IN" sz="1800" kern="0">
                          <a:effectLst/>
                        </a:rPr>
                        <a:t>Expression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0" dirty="0">
                          <a:effectLst/>
                        </a:rPr>
                        <a:t>Description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8152921"/>
                  </a:ext>
                </a:extLst>
              </a:tr>
              <a:tr h="624945">
                <a:tc>
                  <a:txBody>
                    <a:bodyPr/>
                    <a:lstStyle/>
                    <a:p>
                      <a:pPr>
                        <a:lnSpc>
                          <a:spcPct val="107000"/>
                        </a:lnSpc>
                        <a:spcAft>
                          <a:spcPts val="800"/>
                        </a:spcAft>
                      </a:pPr>
                      <a:r>
                        <a:rPr lang="en-IN" sz="1800" kern="0" dirty="0">
                          <a:effectLst/>
                        </a:rPr>
                        <a:t>[</a:t>
                      </a:r>
                      <a:r>
                        <a:rPr lang="en-IN" sz="1800" kern="0" dirty="0" err="1">
                          <a:effectLst/>
                        </a:rPr>
                        <a:t>abc</a:t>
                      </a:r>
                      <a:r>
                        <a:rPr lang="en-IN" sz="1800" kern="0" dirty="0">
                          <a:effectLst/>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0" dirty="0">
                          <a:effectLst/>
                        </a:rPr>
                        <a:t>Find one character from the options between the brackets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7729028"/>
                  </a:ext>
                </a:extLst>
              </a:tr>
              <a:tr h="554975">
                <a:tc>
                  <a:txBody>
                    <a:bodyPr/>
                    <a:lstStyle/>
                    <a:p>
                      <a:pPr>
                        <a:lnSpc>
                          <a:spcPct val="107000"/>
                        </a:lnSpc>
                        <a:spcAft>
                          <a:spcPts val="800"/>
                        </a:spcAft>
                      </a:pPr>
                      <a:r>
                        <a:rPr lang="en-IN" sz="1800" kern="0" dirty="0">
                          <a:effectLst/>
                        </a:rPr>
                        <a:t>[^</a:t>
                      </a:r>
                      <a:r>
                        <a:rPr lang="en-IN" sz="1800" kern="0" dirty="0" err="1">
                          <a:effectLst/>
                        </a:rPr>
                        <a:t>abc</a:t>
                      </a:r>
                      <a:r>
                        <a:rPr lang="en-IN" sz="1800" kern="0" dirty="0">
                          <a:effectLst/>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0" dirty="0">
                          <a:effectLst/>
                        </a:rPr>
                        <a:t>Find one character NOT between the brackets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564853"/>
                  </a:ext>
                </a:extLst>
              </a:tr>
              <a:tr h="393738">
                <a:tc>
                  <a:txBody>
                    <a:bodyPr/>
                    <a:lstStyle/>
                    <a:p>
                      <a:pPr>
                        <a:lnSpc>
                          <a:spcPct val="107000"/>
                        </a:lnSpc>
                        <a:spcAft>
                          <a:spcPts val="800"/>
                        </a:spcAft>
                      </a:pPr>
                      <a:r>
                        <a:rPr lang="en-IN" sz="1800" kern="0" dirty="0">
                          <a:effectLst/>
                        </a:rPr>
                        <a:t>[0-9]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kern="0" dirty="0">
                          <a:effectLst/>
                        </a:rPr>
                        <a:t>Find one character from the range 0 to 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5421558"/>
                  </a:ext>
                </a:extLst>
              </a:tr>
            </a:tbl>
          </a:graphicData>
        </a:graphic>
      </p:graphicFrame>
      <p:pic>
        <p:nvPicPr>
          <p:cNvPr id="8" name="Picture 7">
            <a:extLst>
              <a:ext uri="{FF2B5EF4-FFF2-40B4-BE49-F238E27FC236}">
                <a16:creationId xmlns:a16="http://schemas.microsoft.com/office/drawing/2014/main" id="{4BA0CE94-A3F8-8A45-BF5E-002F0993ADCA}"/>
              </a:ext>
            </a:extLst>
          </p:cNvPr>
          <p:cNvPicPr>
            <a:picLocks noChangeAspect="1"/>
          </p:cNvPicPr>
          <p:nvPr/>
        </p:nvPicPr>
        <p:blipFill>
          <a:blip r:embed="rId2"/>
          <a:stretch>
            <a:fillRect/>
          </a:stretch>
        </p:blipFill>
        <p:spPr>
          <a:xfrm>
            <a:off x="9963302" y="17027"/>
            <a:ext cx="2156647" cy="434378"/>
          </a:xfrm>
          <a:prstGeom prst="rect">
            <a:avLst/>
          </a:prstGeom>
        </p:spPr>
      </p:pic>
    </p:spTree>
    <p:extLst>
      <p:ext uri="{BB962C8B-B14F-4D97-AF65-F5344CB8AC3E}">
        <p14:creationId xmlns:p14="http://schemas.microsoft.com/office/powerpoint/2010/main" val="1999426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8ABB-EE3C-1D3E-86DA-1620177430B0}"/>
              </a:ext>
            </a:extLst>
          </p:cNvPr>
          <p:cNvSpPr>
            <a:spLocks noGrp="1"/>
          </p:cNvSpPr>
          <p:nvPr>
            <p:ph type="title"/>
          </p:nvPr>
        </p:nvSpPr>
        <p:spPr>
          <a:xfrm>
            <a:off x="1484311" y="521110"/>
            <a:ext cx="10018713" cy="1425677"/>
          </a:xfrm>
        </p:spPr>
        <p:txBody>
          <a:bodyPr/>
          <a:lstStyle/>
          <a:p>
            <a:r>
              <a:rPr lang="en-IN" sz="4000" kern="100" dirty="0">
                <a:effectLst/>
                <a:latin typeface="Calibri" panose="020F0502020204030204" pitchFamily="34" charset="0"/>
                <a:ea typeface="Calibri" panose="020F0502020204030204" pitchFamily="34" charset="0"/>
                <a:cs typeface="Calibri" panose="020F0502020204030204" pitchFamily="34" charset="0"/>
              </a:rPr>
              <a:t>Regular Expressions</a:t>
            </a:r>
            <a:endParaRPr lang="en-IN" dirty="0"/>
          </a:p>
        </p:txBody>
      </p:sp>
      <p:sp>
        <p:nvSpPr>
          <p:cNvPr id="3" name="Content Placeholder 2">
            <a:extLst>
              <a:ext uri="{FF2B5EF4-FFF2-40B4-BE49-F238E27FC236}">
                <a16:creationId xmlns:a16="http://schemas.microsoft.com/office/drawing/2014/main" id="{05A48E94-938E-E9C8-8A17-464166DAE5C3}"/>
              </a:ext>
            </a:extLst>
          </p:cNvPr>
          <p:cNvSpPr>
            <a:spLocks noGrp="1"/>
          </p:cNvSpPr>
          <p:nvPr>
            <p:ph idx="1"/>
          </p:nvPr>
        </p:nvSpPr>
        <p:spPr>
          <a:xfrm>
            <a:off x="2231923" y="2438399"/>
            <a:ext cx="9271100" cy="4267201"/>
          </a:xfrm>
        </p:spPr>
        <p:txBody>
          <a:bodyPr>
            <a:normAutofit fontScale="85000" lnSpcReduction="10000"/>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If we want to Represent a Group of Strings according to a Particular Pattern, then we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Calibri" panose="020F0502020204030204" pitchFamily="34" charset="0"/>
              </a:rPr>
              <a:t>      should go for Regular Expression.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err="1">
                <a:effectLst/>
                <a:latin typeface="Calibri" panose="020F0502020204030204" pitchFamily="34" charset="0"/>
                <a:ea typeface="Calibri" panose="020F0502020204030204" pitchFamily="34" charset="0"/>
                <a:cs typeface="Calibri" panose="020F0502020204030204" pitchFamily="34" charset="0"/>
              </a:rPr>
              <a:t>Eg</a:t>
            </a:r>
            <a:r>
              <a:rPr lang="en-IN" sz="2400" kern="100" dirty="0">
                <a:effectLst/>
                <a:latin typeface="Calibri" panose="020F0502020204030204" pitchFamily="34" charset="0"/>
                <a:ea typeface="Calibri" panose="020F0502020204030204" pitchFamily="34" charset="0"/>
                <a:cs typeface="Calibri" panose="020F0502020204030204" pitchFamily="34" charset="0"/>
              </a:rPr>
              <a:t> 1: We can write a Regular Expression to Represent All Mobile Numbers.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err="1">
                <a:effectLst/>
                <a:latin typeface="Calibri" panose="020F0502020204030204" pitchFamily="34" charset="0"/>
                <a:ea typeface="Calibri" panose="020F0502020204030204" pitchFamily="34" charset="0"/>
                <a:cs typeface="Calibri" panose="020F0502020204030204" pitchFamily="34" charset="0"/>
              </a:rPr>
              <a:t>Eg</a:t>
            </a:r>
            <a:r>
              <a:rPr lang="en-IN" sz="2400" kern="100" dirty="0">
                <a:effectLst/>
                <a:latin typeface="Calibri" panose="020F0502020204030204" pitchFamily="34" charset="0"/>
                <a:ea typeface="Calibri" panose="020F0502020204030204" pitchFamily="34" charset="0"/>
                <a:cs typeface="Calibri" panose="020F0502020204030204" pitchFamily="34" charset="0"/>
              </a:rPr>
              <a:t> 2: We can write a Regular Expression to Represent All Mail ID’s. </a:t>
            </a:r>
            <a:r>
              <a:rPr lang="en-IN" sz="2400" kern="100" dirty="0" err="1">
                <a:effectLst/>
                <a:latin typeface="Calibri" panose="020F0502020204030204" pitchFamily="34" charset="0"/>
                <a:ea typeface="Calibri" panose="020F0502020204030204" pitchFamily="34" charset="0"/>
                <a:cs typeface="Calibri" panose="020F0502020204030204" pitchFamily="34" charset="0"/>
              </a:rPr>
              <a:t>aaa@bbb.xxx</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Some Application Areas of Regular Expressions are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 To Develop Validation Frameworks </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To Develop Pattern Matching Applications (Ctrl + F in Windows, grep in UNIX)</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Calibri" panose="020F0502020204030204" pitchFamily="34" charset="0"/>
              </a:rPr>
              <a:t>To Develop Translators Like Compilers, Interpreters, and Assemblers Etc.</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375E32AD-941F-F398-2215-5C7C50A7A39A}"/>
              </a:ext>
            </a:extLst>
          </p:cNvPr>
          <p:cNvPicPr>
            <a:picLocks noChangeAspect="1"/>
          </p:cNvPicPr>
          <p:nvPr/>
        </p:nvPicPr>
        <p:blipFill>
          <a:blip r:embed="rId2"/>
          <a:stretch>
            <a:fillRect/>
          </a:stretch>
        </p:blipFill>
        <p:spPr>
          <a:xfrm>
            <a:off x="9933805" y="152400"/>
            <a:ext cx="2156647" cy="434378"/>
          </a:xfrm>
          <a:prstGeom prst="rect">
            <a:avLst/>
          </a:prstGeom>
        </p:spPr>
      </p:pic>
    </p:spTree>
    <p:extLst>
      <p:ext uri="{BB962C8B-B14F-4D97-AF65-F5344CB8AC3E}">
        <p14:creationId xmlns:p14="http://schemas.microsoft.com/office/powerpoint/2010/main" val="31394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8BE-C794-EAD9-7878-FFA02732768B}"/>
              </a:ext>
            </a:extLst>
          </p:cNvPr>
          <p:cNvSpPr>
            <a:spLocks noGrp="1"/>
          </p:cNvSpPr>
          <p:nvPr>
            <p:ph type="title"/>
          </p:nvPr>
        </p:nvSpPr>
        <p:spPr>
          <a:xfrm>
            <a:off x="1484311" y="685801"/>
            <a:ext cx="10018713" cy="700548"/>
          </a:xfrm>
        </p:spPr>
        <p:txBody>
          <a:bodyPr>
            <a:normAutofit fontScale="90000"/>
          </a:bodyPr>
          <a:lstStyle/>
          <a:p>
            <a:r>
              <a:rPr lang="en-IN" dirty="0"/>
              <a:t>1. Basic Operators </a:t>
            </a:r>
          </a:p>
        </p:txBody>
      </p:sp>
      <p:sp>
        <p:nvSpPr>
          <p:cNvPr id="3" name="Content Placeholder 2">
            <a:extLst>
              <a:ext uri="{FF2B5EF4-FFF2-40B4-BE49-F238E27FC236}">
                <a16:creationId xmlns:a16="http://schemas.microsoft.com/office/drawing/2014/main" id="{F191571F-156B-6064-8016-FADDD83EEB66}"/>
              </a:ext>
            </a:extLst>
          </p:cNvPr>
          <p:cNvSpPr>
            <a:spLocks noGrp="1"/>
          </p:cNvSpPr>
          <p:nvPr>
            <p:ph idx="1"/>
          </p:nvPr>
        </p:nvSpPr>
        <p:spPr>
          <a:xfrm>
            <a:off x="1651458" y="1573161"/>
            <a:ext cx="10018713" cy="4227871"/>
          </a:xfrm>
        </p:spPr>
        <p:txBody>
          <a:bodyPr/>
          <a:lstStyle/>
          <a:p>
            <a:pPr marL="457200" indent="-457200">
              <a:buFont typeface="+mj-lt"/>
              <a:buAutoNum type="arabicPeriod"/>
            </a:pPr>
            <a:r>
              <a:rPr lang="en-US" dirty="0"/>
              <a:t>Arithmetic Operators</a:t>
            </a:r>
          </a:p>
          <a:p>
            <a:pPr marL="457200" indent="-457200">
              <a:buFont typeface="+mj-lt"/>
              <a:buAutoNum type="arabicPeriod"/>
            </a:pPr>
            <a:r>
              <a:rPr lang="en-US" dirty="0"/>
              <a:t>Assignment Operators</a:t>
            </a:r>
          </a:p>
          <a:p>
            <a:pPr marL="457200" indent="-457200">
              <a:buFont typeface="+mj-lt"/>
              <a:buAutoNum type="arabicPeriod"/>
            </a:pPr>
            <a:r>
              <a:rPr lang="en-US" dirty="0"/>
              <a:t>Logical Operators</a:t>
            </a:r>
          </a:p>
          <a:p>
            <a:pPr marL="457200" indent="-457200">
              <a:buFont typeface="+mj-lt"/>
              <a:buAutoNum type="arabicPeriod"/>
            </a:pPr>
            <a:r>
              <a:rPr lang="en-US" dirty="0"/>
              <a:t>Relational Operators</a:t>
            </a:r>
          </a:p>
          <a:p>
            <a:pPr marL="457200" indent="-457200">
              <a:buFont typeface="+mj-lt"/>
              <a:buAutoNum type="arabicPeriod"/>
            </a:pPr>
            <a:r>
              <a:rPr lang="en-US" dirty="0"/>
              <a:t>Unary Operators</a:t>
            </a:r>
          </a:p>
          <a:p>
            <a:pPr marL="457200" indent="-457200">
              <a:buFont typeface="+mj-lt"/>
              <a:buAutoNum type="arabicPeriod"/>
            </a:pPr>
            <a:r>
              <a:rPr lang="en-US" dirty="0"/>
              <a:t>Bitwise Operators</a:t>
            </a:r>
          </a:p>
          <a:p>
            <a:pPr marL="457200" indent="-457200">
              <a:buFont typeface="+mj-lt"/>
              <a:buAutoNum type="arabicPeriod"/>
            </a:pPr>
            <a:r>
              <a:rPr lang="en-US" dirty="0"/>
              <a:t>Ternary Operators</a:t>
            </a:r>
          </a:p>
          <a:p>
            <a:pPr marL="457200" indent="-457200">
              <a:buFont typeface="+mj-lt"/>
              <a:buAutoNum type="arabicPeriod"/>
            </a:pPr>
            <a:r>
              <a:rPr lang="en-US" dirty="0"/>
              <a:t>Shift Operators</a:t>
            </a:r>
            <a:endParaRPr lang="en-IN" dirty="0"/>
          </a:p>
        </p:txBody>
      </p:sp>
      <p:pic>
        <p:nvPicPr>
          <p:cNvPr id="5" name="Picture 4">
            <a:extLst>
              <a:ext uri="{FF2B5EF4-FFF2-40B4-BE49-F238E27FC236}">
                <a16:creationId xmlns:a16="http://schemas.microsoft.com/office/drawing/2014/main" id="{AFB248CA-8716-18EE-4C05-2D0F95B6E7EB}"/>
              </a:ext>
            </a:extLst>
          </p:cNvPr>
          <p:cNvPicPr>
            <a:picLocks noChangeAspect="1"/>
          </p:cNvPicPr>
          <p:nvPr/>
        </p:nvPicPr>
        <p:blipFill>
          <a:blip r:embed="rId2"/>
          <a:stretch>
            <a:fillRect/>
          </a:stretch>
        </p:blipFill>
        <p:spPr>
          <a:xfrm>
            <a:off x="9923971" y="64611"/>
            <a:ext cx="2156647" cy="434378"/>
          </a:xfrm>
          <a:prstGeom prst="rect">
            <a:avLst/>
          </a:prstGeom>
        </p:spPr>
      </p:pic>
    </p:spTree>
    <p:extLst>
      <p:ext uri="{BB962C8B-B14F-4D97-AF65-F5344CB8AC3E}">
        <p14:creationId xmlns:p14="http://schemas.microsoft.com/office/powerpoint/2010/main" val="126833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AB8C-CB63-33A8-8E54-93367F32D545}"/>
              </a:ext>
            </a:extLst>
          </p:cNvPr>
          <p:cNvSpPr>
            <a:spLocks noGrp="1"/>
          </p:cNvSpPr>
          <p:nvPr>
            <p:ph type="title"/>
          </p:nvPr>
        </p:nvSpPr>
        <p:spPr>
          <a:xfrm>
            <a:off x="2271252" y="344129"/>
            <a:ext cx="9231772" cy="1160206"/>
          </a:xfrm>
        </p:spPr>
        <p:txBody>
          <a:bodyPr>
            <a:normAutofit/>
          </a:bodyPr>
          <a:lstStyle/>
          <a:p>
            <a:pPr algn="l"/>
            <a:r>
              <a:rPr lang="en-US" sz="1600" i="0" dirty="0">
                <a:solidFill>
                  <a:srgbClr val="000000"/>
                </a:solidFill>
                <a:effectLst/>
                <a:latin typeface="+mn-lt"/>
              </a:rPr>
              <a:t>check if the number has ten digits and nothing else --</a:t>
            </a:r>
            <a:r>
              <a:rPr lang="en-IN" sz="900" b="0" i="0" dirty="0">
                <a:solidFill>
                  <a:srgbClr val="4E9359"/>
                </a:solidFill>
                <a:effectLst/>
                <a:latin typeface="Source Code Pro" panose="020B0604020202020204" pitchFamily="49" charset="0"/>
              </a:rPr>
              <a:t> </a:t>
            </a:r>
            <a:r>
              <a:rPr lang="en-IN" sz="1800" b="1" i="0" dirty="0">
                <a:effectLst/>
                <a:latin typeface="+mn-lt"/>
              </a:rPr>
              <a:t>^\\d{10}$</a:t>
            </a:r>
            <a:br>
              <a:rPr lang="en-IN" sz="1800" b="1" i="0" dirty="0">
                <a:effectLst/>
                <a:latin typeface="+mn-lt"/>
              </a:rPr>
            </a:br>
            <a:endParaRPr lang="en-IN" sz="1800" b="1" dirty="0">
              <a:latin typeface="+mn-lt"/>
            </a:endParaRPr>
          </a:p>
        </p:txBody>
      </p:sp>
      <p:graphicFrame>
        <p:nvGraphicFramePr>
          <p:cNvPr id="6" name="Table 5">
            <a:extLst>
              <a:ext uri="{FF2B5EF4-FFF2-40B4-BE49-F238E27FC236}">
                <a16:creationId xmlns:a16="http://schemas.microsoft.com/office/drawing/2014/main" id="{262110F4-F27C-1672-344F-F8ECD033D511}"/>
              </a:ext>
            </a:extLst>
          </p:cNvPr>
          <p:cNvGraphicFramePr>
            <a:graphicFrameLocks noGrp="1"/>
          </p:cNvGraphicFramePr>
          <p:nvPr>
            <p:extLst>
              <p:ext uri="{D42A27DB-BD31-4B8C-83A1-F6EECF244321}">
                <p14:modId xmlns:p14="http://schemas.microsoft.com/office/powerpoint/2010/main" val="373831771"/>
              </p:ext>
            </p:extLst>
          </p:nvPr>
        </p:nvGraphicFramePr>
        <p:xfrm>
          <a:off x="2144149" y="1612490"/>
          <a:ext cx="9723386" cy="4729177"/>
        </p:xfrm>
        <a:graphic>
          <a:graphicData uri="http://schemas.openxmlformats.org/drawingml/2006/table">
            <a:tbl>
              <a:tblPr firstRow="1" firstCol="1" bandRow="1">
                <a:tableStyleId>{3C2FFA5D-87B4-456A-9821-1D502468CF0F}</a:tableStyleId>
              </a:tblPr>
              <a:tblGrid>
                <a:gridCol w="2137379">
                  <a:extLst>
                    <a:ext uri="{9D8B030D-6E8A-4147-A177-3AD203B41FA5}">
                      <a16:colId xmlns:a16="http://schemas.microsoft.com/office/drawing/2014/main" val="2983196680"/>
                    </a:ext>
                  </a:extLst>
                </a:gridCol>
                <a:gridCol w="7586007">
                  <a:extLst>
                    <a:ext uri="{9D8B030D-6E8A-4147-A177-3AD203B41FA5}">
                      <a16:colId xmlns:a16="http://schemas.microsoft.com/office/drawing/2014/main" val="2440221690"/>
                    </a:ext>
                  </a:extLst>
                </a:gridCol>
              </a:tblGrid>
              <a:tr h="562900">
                <a:tc>
                  <a:txBody>
                    <a:bodyPr/>
                    <a:lstStyle/>
                    <a:p>
                      <a:pPr algn="l" fontAlgn="t"/>
                      <a:r>
                        <a:rPr lang="en-IN" sz="1800">
                          <a:effectLst/>
                        </a:rPr>
                        <a:t>Metacharacter</a:t>
                      </a:r>
                    </a:p>
                  </a:txBody>
                  <a:tcPr marL="99181" marR="49590" marT="49590" marB="49590"/>
                </a:tc>
                <a:tc>
                  <a:txBody>
                    <a:bodyPr/>
                    <a:lstStyle/>
                    <a:p>
                      <a:pPr algn="l" fontAlgn="t"/>
                      <a:r>
                        <a:rPr lang="en-IN" sz="1800">
                          <a:effectLst/>
                        </a:rPr>
                        <a:t>Description</a:t>
                      </a:r>
                    </a:p>
                  </a:txBody>
                  <a:tcPr marL="49590" marR="49590" marT="49590" marB="49590"/>
                </a:tc>
                <a:extLst>
                  <a:ext uri="{0D108BD9-81ED-4DB2-BD59-A6C34878D82A}">
                    <a16:rowId xmlns:a16="http://schemas.microsoft.com/office/drawing/2014/main" val="16444471"/>
                  </a:ext>
                </a:extLst>
              </a:tr>
              <a:tr h="562900">
                <a:tc>
                  <a:txBody>
                    <a:bodyPr/>
                    <a:lstStyle/>
                    <a:p>
                      <a:pPr algn="l" fontAlgn="t"/>
                      <a:r>
                        <a:rPr lang="en-IN" sz="1800" dirty="0">
                          <a:effectLst/>
                        </a:rPr>
                        <a:t>|</a:t>
                      </a:r>
                    </a:p>
                  </a:txBody>
                  <a:tcPr marL="99181" marR="49590" marT="49590" marB="49590"/>
                </a:tc>
                <a:tc>
                  <a:txBody>
                    <a:bodyPr/>
                    <a:lstStyle/>
                    <a:p>
                      <a:pPr algn="l" fontAlgn="t"/>
                      <a:r>
                        <a:rPr lang="en-US" sz="1800" dirty="0">
                          <a:effectLst/>
                        </a:rPr>
                        <a:t>Find a match for any one of the patterns separated by | as in: </a:t>
                      </a:r>
                      <a:r>
                        <a:rPr lang="en-US" sz="1800" dirty="0" err="1">
                          <a:effectLst/>
                        </a:rPr>
                        <a:t>cat|dog|fish</a:t>
                      </a:r>
                      <a:endParaRPr lang="en-US" sz="1800" dirty="0">
                        <a:effectLst/>
                      </a:endParaRPr>
                    </a:p>
                  </a:txBody>
                  <a:tcPr marL="49590" marR="49590" marT="49590" marB="49590"/>
                </a:tc>
                <a:extLst>
                  <a:ext uri="{0D108BD9-81ED-4DB2-BD59-A6C34878D82A}">
                    <a16:rowId xmlns:a16="http://schemas.microsoft.com/office/drawing/2014/main" val="102974552"/>
                  </a:ext>
                </a:extLst>
              </a:tr>
              <a:tr h="366992">
                <a:tc>
                  <a:txBody>
                    <a:bodyPr/>
                    <a:lstStyle/>
                    <a:p>
                      <a:pPr algn="l" fontAlgn="t"/>
                      <a:r>
                        <a:rPr lang="en-IN" sz="1800" dirty="0">
                          <a:effectLst/>
                        </a:rPr>
                        <a:t>.</a:t>
                      </a:r>
                    </a:p>
                  </a:txBody>
                  <a:tcPr marL="99181" marR="49590" marT="49590" marB="49590"/>
                </a:tc>
                <a:tc>
                  <a:txBody>
                    <a:bodyPr/>
                    <a:lstStyle/>
                    <a:p>
                      <a:pPr algn="l" fontAlgn="t"/>
                      <a:r>
                        <a:rPr lang="en-US" sz="1800">
                          <a:effectLst/>
                        </a:rPr>
                        <a:t>Find just one instance of any character</a:t>
                      </a:r>
                    </a:p>
                  </a:txBody>
                  <a:tcPr marL="49590" marR="49590" marT="49590" marB="49590"/>
                </a:tc>
                <a:extLst>
                  <a:ext uri="{0D108BD9-81ED-4DB2-BD59-A6C34878D82A}">
                    <a16:rowId xmlns:a16="http://schemas.microsoft.com/office/drawing/2014/main" val="2005065542"/>
                  </a:ext>
                </a:extLst>
              </a:tr>
              <a:tr h="562900">
                <a:tc>
                  <a:txBody>
                    <a:bodyPr/>
                    <a:lstStyle/>
                    <a:p>
                      <a:pPr algn="l" fontAlgn="t"/>
                      <a:r>
                        <a:rPr lang="en-IN" sz="1800">
                          <a:effectLst/>
                        </a:rPr>
                        <a:t>^</a:t>
                      </a:r>
                    </a:p>
                  </a:txBody>
                  <a:tcPr marL="99181" marR="49590" marT="49590" marB="49590"/>
                </a:tc>
                <a:tc>
                  <a:txBody>
                    <a:bodyPr/>
                    <a:lstStyle/>
                    <a:p>
                      <a:pPr algn="l" fontAlgn="t"/>
                      <a:r>
                        <a:rPr lang="en-US" sz="1800" dirty="0">
                          <a:effectLst/>
                        </a:rPr>
                        <a:t>Finds a match as the beginning of a string as in: ^Hello</a:t>
                      </a:r>
                    </a:p>
                  </a:txBody>
                  <a:tcPr marL="49590" marR="49590" marT="49590" marB="49590"/>
                </a:tc>
                <a:extLst>
                  <a:ext uri="{0D108BD9-81ED-4DB2-BD59-A6C34878D82A}">
                    <a16:rowId xmlns:a16="http://schemas.microsoft.com/office/drawing/2014/main" val="2205826438"/>
                  </a:ext>
                </a:extLst>
              </a:tr>
              <a:tr h="562900">
                <a:tc>
                  <a:txBody>
                    <a:bodyPr/>
                    <a:lstStyle/>
                    <a:p>
                      <a:pPr algn="l" fontAlgn="t"/>
                      <a:r>
                        <a:rPr lang="en-IN" sz="1800" dirty="0">
                          <a:effectLst/>
                        </a:rPr>
                        <a:t>$</a:t>
                      </a:r>
                    </a:p>
                  </a:txBody>
                  <a:tcPr marL="99181" marR="49590" marT="49590" marB="49590"/>
                </a:tc>
                <a:tc>
                  <a:txBody>
                    <a:bodyPr/>
                    <a:lstStyle/>
                    <a:p>
                      <a:pPr algn="l" fontAlgn="t"/>
                      <a:r>
                        <a:rPr lang="en-US" sz="1800">
                          <a:effectLst/>
                        </a:rPr>
                        <a:t>Finds a match at the end of the string as in: World$</a:t>
                      </a:r>
                    </a:p>
                  </a:txBody>
                  <a:tcPr marL="49590" marR="49590" marT="49590" marB="49590"/>
                </a:tc>
                <a:extLst>
                  <a:ext uri="{0D108BD9-81ED-4DB2-BD59-A6C34878D82A}">
                    <a16:rowId xmlns:a16="http://schemas.microsoft.com/office/drawing/2014/main" val="1283024758"/>
                  </a:ext>
                </a:extLst>
              </a:tr>
              <a:tr h="366992">
                <a:tc>
                  <a:txBody>
                    <a:bodyPr/>
                    <a:lstStyle/>
                    <a:p>
                      <a:pPr algn="l" fontAlgn="t"/>
                      <a:r>
                        <a:rPr lang="en-IN" sz="1800">
                          <a:effectLst/>
                        </a:rPr>
                        <a:t>\d</a:t>
                      </a:r>
                    </a:p>
                  </a:txBody>
                  <a:tcPr marL="99181" marR="49590" marT="49590" marB="49590"/>
                </a:tc>
                <a:tc>
                  <a:txBody>
                    <a:bodyPr/>
                    <a:lstStyle/>
                    <a:p>
                      <a:pPr algn="l" fontAlgn="t"/>
                      <a:r>
                        <a:rPr lang="en-IN" sz="1800">
                          <a:effectLst/>
                        </a:rPr>
                        <a:t>Find a digit</a:t>
                      </a:r>
                    </a:p>
                  </a:txBody>
                  <a:tcPr marL="49590" marR="49590" marT="49590" marB="49590"/>
                </a:tc>
                <a:extLst>
                  <a:ext uri="{0D108BD9-81ED-4DB2-BD59-A6C34878D82A}">
                    <a16:rowId xmlns:a16="http://schemas.microsoft.com/office/drawing/2014/main" val="4245734586"/>
                  </a:ext>
                </a:extLst>
              </a:tr>
              <a:tr h="366992">
                <a:tc>
                  <a:txBody>
                    <a:bodyPr/>
                    <a:lstStyle/>
                    <a:p>
                      <a:pPr algn="l" fontAlgn="t"/>
                      <a:r>
                        <a:rPr lang="en-IN" sz="1800">
                          <a:effectLst/>
                        </a:rPr>
                        <a:t>\s</a:t>
                      </a:r>
                    </a:p>
                  </a:txBody>
                  <a:tcPr marL="99181" marR="49590" marT="49590" marB="49590"/>
                </a:tc>
                <a:tc>
                  <a:txBody>
                    <a:bodyPr/>
                    <a:lstStyle/>
                    <a:p>
                      <a:pPr algn="l" fontAlgn="t"/>
                      <a:r>
                        <a:rPr lang="en-IN" sz="1800">
                          <a:effectLst/>
                        </a:rPr>
                        <a:t>Find a whitespace character</a:t>
                      </a:r>
                    </a:p>
                  </a:txBody>
                  <a:tcPr marL="49590" marR="49590" marT="49590" marB="49590"/>
                </a:tc>
                <a:extLst>
                  <a:ext uri="{0D108BD9-81ED-4DB2-BD59-A6C34878D82A}">
                    <a16:rowId xmlns:a16="http://schemas.microsoft.com/office/drawing/2014/main" val="408926791"/>
                  </a:ext>
                </a:extLst>
              </a:tr>
              <a:tr h="794177">
                <a:tc>
                  <a:txBody>
                    <a:bodyPr/>
                    <a:lstStyle/>
                    <a:p>
                      <a:pPr algn="l" fontAlgn="t"/>
                      <a:r>
                        <a:rPr lang="en-IN" sz="1800">
                          <a:effectLst/>
                        </a:rPr>
                        <a:t>\b</a:t>
                      </a:r>
                    </a:p>
                  </a:txBody>
                  <a:tcPr marL="99181" marR="49590" marT="49590" marB="49590"/>
                </a:tc>
                <a:tc>
                  <a:txBody>
                    <a:bodyPr/>
                    <a:lstStyle/>
                    <a:p>
                      <a:pPr algn="l" fontAlgn="t"/>
                      <a:r>
                        <a:rPr lang="en-US" sz="1800">
                          <a:effectLst/>
                        </a:rPr>
                        <a:t>Find a match at the beginning of a word like this: \bWORD, or at the end of a word like this: WORD\b</a:t>
                      </a:r>
                    </a:p>
                  </a:txBody>
                  <a:tcPr marL="49590" marR="49590" marT="49590" marB="49590"/>
                </a:tc>
                <a:extLst>
                  <a:ext uri="{0D108BD9-81ED-4DB2-BD59-A6C34878D82A}">
                    <a16:rowId xmlns:a16="http://schemas.microsoft.com/office/drawing/2014/main" val="1283862398"/>
                  </a:ext>
                </a:extLst>
              </a:tr>
              <a:tr h="562900">
                <a:tc>
                  <a:txBody>
                    <a:bodyPr/>
                    <a:lstStyle/>
                    <a:p>
                      <a:pPr algn="l" fontAlgn="t"/>
                      <a:r>
                        <a:rPr lang="en-IN" sz="1800">
                          <a:effectLst/>
                        </a:rPr>
                        <a:t>\uxxxx</a:t>
                      </a:r>
                    </a:p>
                  </a:txBody>
                  <a:tcPr marL="99181" marR="49590" marT="49590" marB="49590"/>
                </a:tc>
                <a:tc>
                  <a:txBody>
                    <a:bodyPr/>
                    <a:lstStyle/>
                    <a:p>
                      <a:pPr algn="l" fontAlgn="t"/>
                      <a:r>
                        <a:rPr lang="en-US" sz="1800" dirty="0">
                          <a:effectLst/>
                        </a:rPr>
                        <a:t>Find the Unicode character specified by the hexadecimal number </a:t>
                      </a:r>
                      <a:r>
                        <a:rPr lang="en-US" sz="1800" dirty="0" err="1">
                          <a:effectLst/>
                        </a:rPr>
                        <a:t>xxxx</a:t>
                      </a:r>
                      <a:endParaRPr lang="en-US" sz="1800" dirty="0">
                        <a:effectLst/>
                      </a:endParaRPr>
                    </a:p>
                  </a:txBody>
                  <a:tcPr marL="49590" marR="49590" marT="49590" marB="49590"/>
                </a:tc>
                <a:extLst>
                  <a:ext uri="{0D108BD9-81ED-4DB2-BD59-A6C34878D82A}">
                    <a16:rowId xmlns:a16="http://schemas.microsoft.com/office/drawing/2014/main" val="281528467"/>
                  </a:ext>
                </a:extLst>
              </a:tr>
            </a:tbl>
          </a:graphicData>
        </a:graphic>
      </p:graphicFrame>
      <p:pic>
        <p:nvPicPr>
          <p:cNvPr id="10" name="Picture 9">
            <a:extLst>
              <a:ext uri="{FF2B5EF4-FFF2-40B4-BE49-F238E27FC236}">
                <a16:creationId xmlns:a16="http://schemas.microsoft.com/office/drawing/2014/main" id="{463B1682-C1DA-AD7E-E1FD-DBA82DF9B52F}"/>
              </a:ext>
            </a:extLst>
          </p:cNvPr>
          <p:cNvPicPr>
            <a:picLocks noChangeAspect="1"/>
          </p:cNvPicPr>
          <p:nvPr/>
        </p:nvPicPr>
        <p:blipFill>
          <a:blip r:embed="rId2"/>
          <a:stretch>
            <a:fillRect/>
          </a:stretch>
        </p:blipFill>
        <p:spPr>
          <a:xfrm>
            <a:off x="9930580" y="62291"/>
            <a:ext cx="2156647" cy="434378"/>
          </a:xfrm>
          <a:prstGeom prst="rect">
            <a:avLst/>
          </a:prstGeom>
        </p:spPr>
      </p:pic>
    </p:spTree>
    <p:extLst>
      <p:ext uri="{BB962C8B-B14F-4D97-AF65-F5344CB8AC3E}">
        <p14:creationId xmlns:p14="http://schemas.microsoft.com/office/powerpoint/2010/main" val="201729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AC23-61A1-28AF-1C71-C49EE6E81A05}"/>
              </a:ext>
            </a:extLst>
          </p:cNvPr>
          <p:cNvSpPr>
            <a:spLocks noGrp="1"/>
          </p:cNvSpPr>
          <p:nvPr>
            <p:ph type="title"/>
          </p:nvPr>
        </p:nvSpPr>
        <p:spPr>
          <a:xfrm>
            <a:off x="1907459" y="511277"/>
            <a:ext cx="9595566" cy="953730"/>
          </a:xfrm>
        </p:spPr>
        <p:txBody>
          <a:bodyPr>
            <a:normAutofit fontScale="90000"/>
          </a:bodyPr>
          <a:lstStyle/>
          <a:p>
            <a:r>
              <a:rPr lang="en-IN" sz="3600" kern="100" dirty="0">
                <a:effectLst/>
                <a:latin typeface="Calibri" panose="020F0502020204030204" pitchFamily="34" charset="0"/>
                <a:ea typeface="Calibri" panose="020F0502020204030204" pitchFamily="34" charset="0"/>
                <a:cs typeface="Calibri" panose="020F0502020204030204" pitchFamily="34" charset="0"/>
              </a:rPr>
              <a:t>Java Methods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F74964B-8603-CF93-AFC7-E0159C3351A7}"/>
              </a:ext>
            </a:extLst>
          </p:cNvPr>
          <p:cNvSpPr>
            <a:spLocks noGrp="1"/>
          </p:cNvSpPr>
          <p:nvPr>
            <p:ph idx="1"/>
          </p:nvPr>
        </p:nvSpPr>
        <p:spPr>
          <a:xfrm>
            <a:off x="1907457" y="1140543"/>
            <a:ext cx="9792930" cy="5279922"/>
          </a:xfrm>
        </p:spPr>
        <p:txBody>
          <a:bodyPr/>
          <a:lstStyle/>
          <a:p>
            <a:r>
              <a:rPr lang="en-IN" sz="1800" dirty="0">
                <a:solidFill>
                  <a:srgbClr val="000000"/>
                </a:solidFill>
                <a:effectLst/>
                <a:ea typeface="Times New Roman" panose="02020603050405020304" pitchFamily="18" charset="0"/>
              </a:rPr>
              <a:t>A </a:t>
            </a:r>
            <a:r>
              <a:rPr lang="en-IN" sz="1800" b="1" dirty="0">
                <a:solidFill>
                  <a:srgbClr val="000000"/>
                </a:solidFill>
                <a:effectLst/>
                <a:ea typeface="Times New Roman" panose="02020603050405020304" pitchFamily="18" charset="0"/>
              </a:rPr>
              <a:t>method</a:t>
            </a:r>
            <a:r>
              <a:rPr lang="en-IN" sz="1800" dirty="0">
                <a:solidFill>
                  <a:srgbClr val="000000"/>
                </a:solidFill>
                <a:effectLst/>
                <a:ea typeface="Times New Roman" panose="02020603050405020304" pitchFamily="18" charset="0"/>
              </a:rPr>
              <a:t> is a block of code which only runs when it is called.</a:t>
            </a:r>
            <a:endParaRPr lang="en-IN" sz="1800" dirty="0">
              <a:effectLst/>
              <a:ea typeface="Times New Roman" panose="02020603050405020304" pitchFamily="18" charset="0"/>
            </a:endParaRPr>
          </a:p>
          <a:p>
            <a:r>
              <a:rPr lang="en-IN" sz="1800" dirty="0">
                <a:solidFill>
                  <a:srgbClr val="000000"/>
                </a:solidFill>
                <a:effectLst/>
                <a:ea typeface="Times New Roman" panose="02020603050405020304" pitchFamily="18" charset="0"/>
              </a:rPr>
              <a:t>You can pass data, known as parameters, into a method.</a:t>
            </a:r>
            <a:endParaRPr lang="en-IN" sz="1800" dirty="0">
              <a:effectLst/>
              <a:ea typeface="Times New Roman" panose="02020603050405020304" pitchFamily="18" charset="0"/>
            </a:endParaRPr>
          </a:p>
          <a:p>
            <a:r>
              <a:rPr lang="en-IN" sz="1800" b="1" kern="100" dirty="0">
                <a:solidFill>
                  <a:srgbClr val="000000"/>
                </a:solidFill>
                <a:effectLst/>
                <a:ea typeface="Calibri" panose="020F0502020204030204" pitchFamily="34" charset="0"/>
                <a:cs typeface="Times New Roman" panose="02020603050405020304" pitchFamily="18" charset="0"/>
              </a:rPr>
              <a:t>Why use methods?</a:t>
            </a:r>
            <a:r>
              <a:rPr lang="en-IN" sz="1800" kern="100" dirty="0">
                <a:solidFill>
                  <a:srgbClr val="000000"/>
                </a:solidFill>
                <a:effectLst/>
                <a:ea typeface="Calibri" panose="020F0502020204030204" pitchFamily="34" charset="0"/>
                <a:cs typeface="Times New Roman" panose="02020603050405020304" pitchFamily="18" charset="0"/>
              </a:rPr>
              <a:t> To reuse code: define the code once, and use it many times.</a:t>
            </a:r>
          </a:p>
          <a:p>
            <a:endParaRPr lang="en-IN" sz="1400" kern="100" dirty="0">
              <a:solidFill>
                <a:srgbClr val="000000"/>
              </a:solidFill>
              <a:ea typeface="Calibri" panose="020F0502020204030204" pitchFamily="34" charset="0"/>
              <a:cs typeface="Times New Roman" panose="02020603050405020304" pitchFamily="18" charset="0"/>
            </a:endParaRPr>
          </a:p>
          <a:p>
            <a:endParaRPr lang="en-IN" sz="1400" kern="100" dirty="0">
              <a:solidFill>
                <a:srgbClr val="000000"/>
              </a:solidFill>
              <a:effectLst/>
              <a:ea typeface="Calibri" panose="020F0502020204030204" pitchFamily="34" charset="0"/>
              <a:cs typeface="Times New Roman" panose="02020603050405020304" pitchFamily="18" charset="0"/>
            </a:endParaRPr>
          </a:p>
          <a:p>
            <a:endParaRPr lang="en-IN" sz="1400" kern="100" dirty="0">
              <a:solidFill>
                <a:srgbClr val="000000"/>
              </a:solidFill>
              <a:ea typeface="Calibri" panose="020F0502020204030204" pitchFamily="34" charset="0"/>
              <a:cs typeface="Times New Roman" panose="02020603050405020304" pitchFamily="18" charset="0"/>
            </a:endParaRPr>
          </a:p>
          <a:p>
            <a:endParaRPr lang="en-IN" sz="1400" kern="100" dirty="0">
              <a:solidFill>
                <a:srgbClr val="000000"/>
              </a:solidFill>
              <a:effectLst/>
              <a:ea typeface="Calibri" panose="020F0502020204030204" pitchFamily="34" charset="0"/>
              <a:cs typeface="Times New Roman" panose="02020603050405020304" pitchFamily="18" charset="0"/>
            </a:endParaRPr>
          </a:p>
          <a:p>
            <a:endParaRPr lang="en-IN" sz="1400" kern="100" dirty="0">
              <a:effectLst/>
              <a:ea typeface="Calibri" panose="020F0502020204030204" pitchFamily="34" charset="0"/>
              <a:cs typeface="Times New Roman" panose="02020603050405020304" pitchFamily="18" charset="0"/>
            </a:endParaRPr>
          </a:p>
          <a:p>
            <a:endParaRPr lang="en-IN" dirty="0"/>
          </a:p>
          <a:p>
            <a:endParaRPr lang="en-IN" dirty="0"/>
          </a:p>
        </p:txBody>
      </p:sp>
      <p:pic>
        <p:nvPicPr>
          <p:cNvPr id="4" name="Picture 3" descr="Method in Java">
            <a:extLst>
              <a:ext uri="{FF2B5EF4-FFF2-40B4-BE49-F238E27FC236}">
                <a16:creationId xmlns:a16="http://schemas.microsoft.com/office/drawing/2014/main" id="{2EFE1490-B012-D87E-6E4A-2471E92DC2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4219" y="3429000"/>
            <a:ext cx="10382045" cy="2991465"/>
          </a:xfrm>
          <a:prstGeom prst="rect">
            <a:avLst/>
          </a:prstGeom>
          <a:noFill/>
          <a:ln>
            <a:noFill/>
          </a:ln>
        </p:spPr>
      </p:pic>
      <p:pic>
        <p:nvPicPr>
          <p:cNvPr id="6" name="Picture 5">
            <a:extLst>
              <a:ext uri="{FF2B5EF4-FFF2-40B4-BE49-F238E27FC236}">
                <a16:creationId xmlns:a16="http://schemas.microsoft.com/office/drawing/2014/main" id="{6B193DF1-9082-92D5-A23F-65CAD5F42F6D}"/>
              </a:ext>
            </a:extLst>
          </p:cNvPr>
          <p:cNvPicPr>
            <a:picLocks noChangeAspect="1"/>
          </p:cNvPicPr>
          <p:nvPr/>
        </p:nvPicPr>
        <p:blipFill>
          <a:blip r:embed="rId3"/>
          <a:stretch>
            <a:fillRect/>
          </a:stretch>
        </p:blipFill>
        <p:spPr>
          <a:xfrm>
            <a:off x="9949703" y="76899"/>
            <a:ext cx="2156647" cy="434378"/>
          </a:xfrm>
          <a:prstGeom prst="rect">
            <a:avLst/>
          </a:prstGeom>
        </p:spPr>
      </p:pic>
    </p:spTree>
    <p:extLst>
      <p:ext uri="{BB962C8B-B14F-4D97-AF65-F5344CB8AC3E}">
        <p14:creationId xmlns:p14="http://schemas.microsoft.com/office/powerpoint/2010/main" val="402805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7B37-E31F-F0C0-6CFB-5245D7BAD96A}"/>
              </a:ext>
            </a:extLst>
          </p:cNvPr>
          <p:cNvSpPr>
            <a:spLocks noGrp="1"/>
          </p:cNvSpPr>
          <p:nvPr>
            <p:ph type="title"/>
          </p:nvPr>
        </p:nvSpPr>
        <p:spPr/>
        <p:txBody>
          <a:bodyPr/>
          <a:lstStyle/>
          <a:p>
            <a:r>
              <a:rPr lang="en-IN" dirty="0"/>
              <a:t>Assignment Questions -</a:t>
            </a:r>
          </a:p>
        </p:txBody>
      </p:sp>
      <p:sp>
        <p:nvSpPr>
          <p:cNvPr id="3" name="Content Placeholder 2">
            <a:extLst>
              <a:ext uri="{FF2B5EF4-FFF2-40B4-BE49-F238E27FC236}">
                <a16:creationId xmlns:a16="http://schemas.microsoft.com/office/drawing/2014/main" id="{23733732-0D40-BFB9-36BE-8B697EF37C27}"/>
              </a:ext>
            </a:extLst>
          </p:cNvPr>
          <p:cNvSpPr>
            <a:spLocks noGrp="1"/>
          </p:cNvSpPr>
          <p:nvPr>
            <p:ph idx="1"/>
          </p:nvPr>
        </p:nvSpPr>
        <p:spPr/>
        <p:txBody>
          <a:bodyPr/>
          <a:lstStyle/>
          <a:p>
            <a:pPr marL="0" indent="0">
              <a:buNone/>
            </a:pPr>
            <a:r>
              <a:rPr lang="en-IN" dirty="0"/>
              <a:t>1. write a program to calculate Simple interest and compound interest </a:t>
            </a:r>
          </a:p>
          <a:p>
            <a:pPr marL="0" indent="0">
              <a:buNone/>
            </a:pPr>
            <a:r>
              <a:rPr lang="en-IN" dirty="0"/>
              <a:t>2. write a program to search 2nd highest number from an array .</a:t>
            </a:r>
          </a:p>
          <a:p>
            <a:pPr marL="0" indent="0">
              <a:buNone/>
            </a:pPr>
            <a:r>
              <a:rPr lang="en-IN" dirty="0"/>
              <a:t>3.Write a program to convert currency in respective country value . (switch case)</a:t>
            </a:r>
            <a:r>
              <a:rPr lang="en-IN" dirty="0" err="1"/>
              <a:t>Eg</a:t>
            </a:r>
            <a:r>
              <a:rPr lang="en-IN" dirty="0"/>
              <a:t> – </a:t>
            </a:r>
            <a:r>
              <a:rPr lang="en-IN" dirty="0" err="1"/>
              <a:t>i</a:t>
            </a:r>
            <a:r>
              <a:rPr lang="en-IN" dirty="0"/>
              <a:t>/p X </a:t>
            </a:r>
            <a:r>
              <a:rPr lang="en-IN" dirty="0" err="1"/>
              <a:t>rs</a:t>
            </a:r>
            <a:r>
              <a:rPr lang="en-IN" dirty="0"/>
              <a:t> o/p Y$</a:t>
            </a:r>
          </a:p>
          <a:p>
            <a:pPr marL="0" indent="0">
              <a:buNone/>
            </a:pPr>
            <a:r>
              <a:rPr lang="en-IN" dirty="0"/>
              <a:t>4. Program to find highest of 3 numbers .</a:t>
            </a:r>
          </a:p>
          <a:p>
            <a:pPr marL="0" indent="0">
              <a:buNone/>
            </a:pPr>
            <a:r>
              <a:rPr lang="en-IN" dirty="0"/>
              <a:t>5. Write a program to check valid  </a:t>
            </a:r>
            <a:r>
              <a:rPr lang="en-IN" dirty="0" err="1"/>
              <a:t>i</a:t>
            </a:r>
            <a:r>
              <a:rPr lang="en-IN" dirty="0"/>
              <a:t>/p pin num. format – ex. 443 122 </a:t>
            </a:r>
          </a:p>
          <a:p>
            <a:pPr marL="0" indent="0">
              <a:buNone/>
            </a:pPr>
            <a:endParaRPr lang="en-IN" dirty="0"/>
          </a:p>
        </p:txBody>
      </p:sp>
      <p:pic>
        <p:nvPicPr>
          <p:cNvPr id="5" name="Picture 4">
            <a:extLst>
              <a:ext uri="{FF2B5EF4-FFF2-40B4-BE49-F238E27FC236}">
                <a16:creationId xmlns:a16="http://schemas.microsoft.com/office/drawing/2014/main" id="{EF14FF2E-F947-F8FD-0C1E-A75773140F8C}"/>
              </a:ext>
            </a:extLst>
          </p:cNvPr>
          <p:cNvPicPr>
            <a:picLocks noChangeAspect="1"/>
          </p:cNvPicPr>
          <p:nvPr/>
        </p:nvPicPr>
        <p:blipFill>
          <a:blip r:embed="rId2"/>
          <a:stretch>
            <a:fillRect/>
          </a:stretch>
        </p:blipFill>
        <p:spPr>
          <a:xfrm>
            <a:off x="9953469" y="20364"/>
            <a:ext cx="2156647" cy="434378"/>
          </a:xfrm>
          <a:prstGeom prst="rect">
            <a:avLst/>
          </a:prstGeom>
        </p:spPr>
      </p:pic>
    </p:spTree>
    <p:extLst>
      <p:ext uri="{BB962C8B-B14F-4D97-AF65-F5344CB8AC3E}">
        <p14:creationId xmlns:p14="http://schemas.microsoft.com/office/powerpoint/2010/main" val="2781342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2" name="Picture 8">
            <a:extLst>
              <a:ext uri="{FF2B5EF4-FFF2-40B4-BE49-F238E27FC236}">
                <a16:creationId xmlns:a16="http://schemas.microsoft.com/office/drawing/2014/main" id="{FF5F95B3-1A18-D9BF-9239-78ED2B512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533" y="1066799"/>
            <a:ext cx="8063544" cy="453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8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649F-8D33-978A-3748-D03905AB7677}"/>
              </a:ext>
            </a:extLst>
          </p:cNvPr>
          <p:cNvSpPr>
            <a:spLocks noGrp="1"/>
          </p:cNvSpPr>
          <p:nvPr>
            <p:ph type="title"/>
          </p:nvPr>
        </p:nvSpPr>
        <p:spPr>
          <a:xfrm>
            <a:off x="1484311" y="685801"/>
            <a:ext cx="10018713" cy="848032"/>
          </a:xfrm>
        </p:spPr>
        <p:txBody>
          <a:bodyPr>
            <a:normAutofit fontScale="90000"/>
          </a:bodyPr>
          <a:lstStyle/>
          <a:p>
            <a:r>
              <a:rPr lang="en-US" dirty="0"/>
              <a:t>Arithmetic Operators</a:t>
            </a:r>
            <a:br>
              <a:rPr lang="en-US" dirty="0"/>
            </a:br>
            <a:endParaRPr lang="en-IN" dirty="0"/>
          </a:p>
        </p:txBody>
      </p:sp>
      <p:graphicFrame>
        <p:nvGraphicFramePr>
          <p:cNvPr id="5" name="Table 4">
            <a:extLst>
              <a:ext uri="{FF2B5EF4-FFF2-40B4-BE49-F238E27FC236}">
                <a16:creationId xmlns:a16="http://schemas.microsoft.com/office/drawing/2014/main" id="{67EBA852-CEDF-B17F-F673-843DD344AEE0}"/>
              </a:ext>
            </a:extLst>
          </p:cNvPr>
          <p:cNvGraphicFramePr>
            <a:graphicFrameLocks noGrp="1"/>
          </p:cNvGraphicFramePr>
          <p:nvPr>
            <p:extLst>
              <p:ext uri="{D42A27DB-BD31-4B8C-83A1-F6EECF244321}">
                <p14:modId xmlns:p14="http://schemas.microsoft.com/office/powerpoint/2010/main" val="2565055852"/>
              </p:ext>
            </p:extLst>
          </p:nvPr>
        </p:nvGraphicFramePr>
        <p:xfrm>
          <a:off x="2418736" y="1779639"/>
          <a:ext cx="8042787" cy="4139377"/>
        </p:xfrm>
        <a:graphic>
          <a:graphicData uri="http://schemas.openxmlformats.org/drawingml/2006/table">
            <a:tbl>
              <a:tblPr firstRow="1" firstCol="1" bandRow="1">
                <a:tableStyleId>{5C22544A-7EE6-4342-B048-85BDC9FD1C3A}</a:tableStyleId>
              </a:tblPr>
              <a:tblGrid>
                <a:gridCol w="2680929">
                  <a:extLst>
                    <a:ext uri="{9D8B030D-6E8A-4147-A177-3AD203B41FA5}">
                      <a16:colId xmlns:a16="http://schemas.microsoft.com/office/drawing/2014/main" val="4098306686"/>
                    </a:ext>
                  </a:extLst>
                </a:gridCol>
                <a:gridCol w="2680929">
                  <a:extLst>
                    <a:ext uri="{9D8B030D-6E8A-4147-A177-3AD203B41FA5}">
                      <a16:colId xmlns:a16="http://schemas.microsoft.com/office/drawing/2014/main" val="1417363751"/>
                    </a:ext>
                  </a:extLst>
                </a:gridCol>
                <a:gridCol w="2680929">
                  <a:extLst>
                    <a:ext uri="{9D8B030D-6E8A-4147-A177-3AD203B41FA5}">
                      <a16:colId xmlns:a16="http://schemas.microsoft.com/office/drawing/2014/main" val="2436469023"/>
                    </a:ext>
                  </a:extLst>
                </a:gridCol>
              </a:tblGrid>
              <a:tr h="385152">
                <a:tc>
                  <a:txBody>
                    <a:bodyPr/>
                    <a:lstStyle/>
                    <a:p>
                      <a:pPr algn="ctr">
                        <a:lnSpc>
                          <a:spcPct val="107000"/>
                        </a:lnSpc>
                        <a:spcAft>
                          <a:spcPts val="800"/>
                        </a:spcAft>
                      </a:pPr>
                      <a:r>
                        <a:rPr lang="en-IN" sz="1200" kern="0">
                          <a:effectLst/>
                        </a:rPr>
                        <a:t>Operator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Example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072683504"/>
                  </a:ext>
                </a:extLst>
              </a:tr>
              <a:tr h="750845">
                <a:tc>
                  <a:txBody>
                    <a:bodyPr/>
                    <a:lstStyle/>
                    <a:p>
                      <a:pPr algn="ctr">
                        <a:lnSpc>
                          <a:spcPct val="107000"/>
                        </a:lnSpc>
                        <a:spcAft>
                          <a:spcPts val="800"/>
                        </a:spcAft>
                      </a:pPr>
                      <a:r>
                        <a:rPr lang="en-IN" sz="1200" kern="0">
                          <a:effectLst/>
                        </a:rPr>
                        <a:t>+ Addition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Adds values on either side of the operator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A+B=30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225467258"/>
                  </a:ext>
                </a:extLst>
              </a:tr>
              <a:tr h="750845">
                <a:tc>
                  <a:txBody>
                    <a:bodyPr/>
                    <a:lstStyle/>
                    <a:p>
                      <a:pPr algn="ctr">
                        <a:lnSpc>
                          <a:spcPct val="107000"/>
                        </a:lnSpc>
                        <a:spcAft>
                          <a:spcPts val="800"/>
                        </a:spcAft>
                      </a:pPr>
                      <a:r>
                        <a:rPr lang="en-IN" sz="1200" kern="0">
                          <a:effectLst/>
                        </a:rPr>
                        <a:t>– Subtraction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Subtracts the right-hand operator with left-hand operator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A-B=-10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241494757"/>
                  </a:ext>
                </a:extLst>
              </a:tr>
              <a:tr h="750845">
                <a:tc>
                  <a:txBody>
                    <a:bodyPr/>
                    <a:lstStyle/>
                    <a:p>
                      <a:pPr algn="ctr">
                        <a:lnSpc>
                          <a:spcPct val="107000"/>
                        </a:lnSpc>
                        <a:spcAft>
                          <a:spcPts val="800"/>
                        </a:spcAft>
                      </a:pPr>
                      <a:r>
                        <a:rPr lang="en-IN" sz="1200" kern="0">
                          <a:effectLst/>
                        </a:rPr>
                        <a:t>* Multiplication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Multiplies values on either side of the operator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A*B=200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855201141"/>
                  </a:ext>
                </a:extLst>
              </a:tr>
              <a:tr h="750845">
                <a:tc>
                  <a:txBody>
                    <a:bodyPr/>
                    <a:lstStyle/>
                    <a:p>
                      <a:pPr algn="ctr">
                        <a:lnSpc>
                          <a:spcPct val="107000"/>
                        </a:lnSpc>
                        <a:spcAft>
                          <a:spcPts val="800"/>
                        </a:spcAft>
                      </a:pPr>
                      <a:r>
                        <a:rPr lang="en-IN" sz="1200" kern="0">
                          <a:effectLst/>
                        </a:rPr>
                        <a:t>/ Division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Divides left hand operand with right hand operator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A/B=0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4223429448"/>
                  </a:ext>
                </a:extLst>
              </a:tr>
              <a:tr h="750845">
                <a:tc>
                  <a:txBody>
                    <a:bodyPr/>
                    <a:lstStyle/>
                    <a:p>
                      <a:pPr algn="ctr">
                        <a:lnSpc>
                          <a:spcPct val="107000"/>
                        </a:lnSpc>
                        <a:spcAft>
                          <a:spcPts val="800"/>
                        </a:spcAft>
                      </a:pPr>
                      <a:r>
                        <a:rPr lang="en-IN" sz="1200" kern="0">
                          <a:effectLst/>
                        </a:rPr>
                        <a:t>% Modulus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Divides left hand operand by right hand operand and returns remainder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dirty="0">
                          <a:effectLst/>
                        </a:rPr>
                        <a:t>A%B=0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38814174"/>
                  </a:ext>
                </a:extLst>
              </a:tr>
            </a:tbl>
          </a:graphicData>
        </a:graphic>
      </p:graphicFrame>
      <p:pic>
        <p:nvPicPr>
          <p:cNvPr id="7" name="Picture 6">
            <a:extLst>
              <a:ext uri="{FF2B5EF4-FFF2-40B4-BE49-F238E27FC236}">
                <a16:creationId xmlns:a16="http://schemas.microsoft.com/office/drawing/2014/main" id="{AD36491C-E076-BD67-5963-3CE6ADFE9504}"/>
              </a:ext>
            </a:extLst>
          </p:cNvPr>
          <p:cNvPicPr>
            <a:picLocks noChangeAspect="1"/>
          </p:cNvPicPr>
          <p:nvPr/>
        </p:nvPicPr>
        <p:blipFill>
          <a:blip r:embed="rId2"/>
          <a:stretch>
            <a:fillRect/>
          </a:stretch>
        </p:blipFill>
        <p:spPr>
          <a:xfrm>
            <a:off x="9963302" y="128520"/>
            <a:ext cx="2156647" cy="434378"/>
          </a:xfrm>
          <a:prstGeom prst="rect">
            <a:avLst/>
          </a:prstGeom>
        </p:spPr>
      </p:pic>
    </p:spTree>
    <p:extLst>
      <p:ext uri="{BB962C8B-B14F-4D97-AF65-F5344CB8AC3E}">
        <p14:creationId xmlns:p14="http://schemas.microsoft.com/office/powerpoint/2010/main" val="370555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CFBA-5689-F6A3-DC56-CF45F94F91C0}"/>
              </a:ext>
            </a:extLst>
          </p:cNvPr>
          <p:cNvSpPr>
            <a:spLocks noGrp="1"/>
          </p:cNvSpPr>
          <p:nvPr>
            <p:ph type="title"/>
          </p:nvPr>
        </p:nvSpPr>
        <p:spPr>
          <a:xfrm>
            <a:off x="1533471" y="580103"/>
            <a:ext cx="10018713" cy="648929"/>
          </a:xfrm>
        </p:spPr>
        <p:txBody>
          <a:bodyPr>
            <a:normAutofit fontScale="90000"/>
          </a:bodyPr>
          <a:lstStyle/>
          <a:p>
            <a:br>
              <a:rPr lang="en-US" dirty="0"/>
            </a:br>
            <a:endParaRPr lang="en-IN" dirty="0"/>
          </a:p>
        </p:txBody>
      </p:sp>
      <p:sp>
        <p:nvSpPr>
          <p:cNvPr id="3" name="Content Placeholder 2">
            <a:extLst>
              <a:ext uri="{FF2B5EF4-FFF2-40B4-BE49-F238E27FC236}">
                <a16:creationId xmlns:a16="http://schemas.microsoft.com/office/drawing/2014/main" id="{9D776723-AB88-ED24-12BC-23B973738EB7}"/>
              </a:ext>
            </a:extLst>
          </p:cNvPr>
          <p:cNvSpPr>
            <a:spLocks noGrp="1"/>
          </p:cNvSpPr>
          <p:nvPr>
            <p:ph idx="1"/>
          </p:nvPr>
        </p:nvSpPr>
        <p:spPr>
          <a:xfrm>
            <a:off x="1691148" y="737419"/>
            <a:ext cx="9811875" cy="914399"/>
          </a:xfrm>
        </p:spPr>
        <p:txBody>
          <a:bodyPr/>
          <a:lstStyle/>
          <a:p>
            <a:pPr marL="0" indent="0" algn="ctr">
              <a:buNone/>
            </a:pPr>
            <a:r>
              <a:rPr lang="en-US" sz="3600" dirty="0"/>
              <a:t>Assignment Operators</a:t>
            </a:r>
          </a:p>
          <a:p>
            <a:pPr algn="ctr"/>
            <a:endParaRPr lang="en-IN" dirty="0"/>
          </a:p>
        </p:txBody>
      </p:sp>
      <p:graphicFrame>
        <p:nvGraphicFramePr>
          <p:cNvPr id="10" name="Table 9">
            <a:extLst>
              <a:ext uri="{FF2B5EF4-FFF2-40B4-BE49-F238E27FC236}">
                <a16:creationId xmlns:a16="http://schemas.microsoft.com/office/drawing/2014/main" id="{220B35D3-9E72-7D6D-BF65-57F2AAB46956}"/>
              </a:ext>
            </a:extLst>
          </p:cNvPr>
          <p:cNvGraphicFramePr>
            <a:graphicFrameLocks noGrp="1"/>
          </p:cNvGraphicFramePr>
          <p:nvPr>
            <p:extLst>
              <p:ext uri="{D42A27DB-BD31-4B8C-83A1-F6EECF244321}">
                <p14:modId xmlns:p14="http://schemas.microsoft.com/office/powerpoint/2010/main" val="4174698816"/>
              </p:ext>
            </p:extLst>
          </p:nvPr>
        </p:nvGraphicFramePr>
        <p:xfrm>
          <a:off x="1691148" y="1651818"/>
          <a:ext cx="9458632" cy="4468762"/>
        </p:xfrm>
        <a:graphic>
          <a:graphicData uri="http://schemas.openxmlformats.org/drawingml/2006/table">
            <a:tbl>
              <a:tblPr firstRow="1" firstCol="1" bandRow="1">
                <a:tableStyleId>{5C22544A-7EE6-4342-B048-85BDC9FD1C3A}</a:tableStyleId>
              </a:tblPr>
              <a:tblGrid>
                <a:gridCol w="1658789">
                  <a:extLst>
                    <a:ext uri="{9D8B030D-6E8A-4147-A177-3AD203B41FA5}">
                      <a16:colId xmlns:a16="http://schemas.microsoft.com/office/drawing/2014/main" val="1320219574"/>
                    </a:ext>
                  </a:extLst>
                </a:gridCol>
                <a:gridCol w="5788119">
                  <a:extLst>
                    <a:ext uri="{9D8B030D-6E8A-4147-A177-3AD203B41FA5}">
                      <a16:colId xmlns:a16="http://schemas.microsoft.com/office/drawing/2014/main" val="2943247803"/>
                    </a:ext>
                  </a:extLst>
                </a:gridCol>
                <a:gridCol w="2011724">
                  <a:extLst>
                    <a:ext uri="{9D8B030D-6E8A-4147-A177-3AD203B41FA5}">
                      <a16:colId xmlns:a16="http://schemas.microsoft.com/office/drawing/2014/main" val="3589606742"/>
                    </a:ext>
                  </a:extLst>
                </a:gridCol>
              </a:tblGrid>
              <a:tr h="326261">
                <a:tc>
                  <a:txBody>
                    <a:bodyPr/>
                    <a:lstStyle/>
                    <a:p>
                      <a:pPr algn="ctr">
                        <a:lnSpc>
                          <a:spcPct val="107000"/>
                        </a:lnSpc>
                        <a:spcAft>
                          <a:spcPts val="800"/>
                        </a:spcAft>
                      </a:pPr>
                      <a:r>
                        <a:rPr lang="en-IN" sz="1200" kern="0">
                          <a:effectLst/>
                        </a:rPr>
                        <a:t>Operator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Example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432861593"/>
                  </a:ext>
                </a:extLst>
              </a:tr>
              <a:tr h="326261">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Assigns values from right side operands to left side operand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c = a + b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142373345"/>
                  </a:ext>
                </a:extLst>
              </a:tr>
              <a:tr h="636040">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It adds right operand to the left operand and assigns the result to left operand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c += 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472009273"/>
                  </a:ext>
                </a:extLst>
              </a:tr>
              <a:tr h="636040">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It subtracts right operand from the left operand and assigns the result to left operand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c -= 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666294607"/>
                  </a:ext>
                </a:extLst>
              </a:tr>
              <a:tr h="636040">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It multiplies right operand with the left operand and assigns the result to left operand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c *= 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933657733"/>
                  </a:ext>
                </a:extLst>
              </a:tr>
              <a:tr h="636040">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It divides left operand with the right operand and assigns the result to left operand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c /= 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88235511"/>
                  </a:ext>
                </a:extLst>
              </a:tr>
              <a:tr h="636040">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It takes modulus using two operands and assigns the result to left operand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c %= 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469653353"/>
                  </a:ext>
                </a:extLst>
              </a:tr>
              <a:tr h="636040">
                <a:tc>
                  <a:txBody>
                    <a:bodyPr/>
                    <a:lstStyle/>
                    <a:p>
                      <a:pPr algn="ct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a:effectLst/>
                        </a:rPr>
                        <a:t>Performs exponential (power) calculation on operators and assign value to the left operand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200" kern="0" dirty="0">
                          <a:effectLst/>
                        </a:rPr>
                        <a:t>c ^= 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879479799"/>
                  </a:ext>
                </a:extLst>
              </a:tr>
            </a:tbl>
          </a:graphicData>
        </a:graphic>
      </p:graphicFrame>
      <p:pic>
        <p:nvPicPr>
          <p:cNvPr id="12" name="Picture 11">
            <a:extLst>
              <a:ext uri="{FF2B5EF4-FFF2-40B4-BE49-F238E27FC236}">
                <a16:creationId xmlns:a16="http://schemas.microsoft.com/office/drawing/2014/main" id="{7BEF8999-ABF7-BEDD-FA2E-84D0B88AA47F}"/>
              </a:ext>
            </a:extLst>
          </p:cNvPr>
          <p:cNvPicPr>
            <a:picLocks noChangeAspect="1"/>
          </p:cNvPicPr>
          <p:nvPr/>
        </p:nvPicPr>
        <p:blipFill>
          <a:blip r:embed="rId2"/>
          <a:stretch>
            <a:fillRect/>
          </a:stretch>
        </p:blipFill>
        <p:spPr>
          <a:xfrm>
            <a:off x="9907173" y="91648"/>
            <a:ext cx="2156647" cy="434378"/>
          </a:xfrm>
          <a:prstGeom prst="rect">
            <a:avLst/>
          </a:prstGeom>
        </p:spPr>
      </p:pic>
    </p:spTree>
    <p:extLst>
      <p:ext uri="{BB962C8B-B14F-4D97-AF65-F5344CB8AC3E}">
        <p14:creationId xmlns:p14="http://schemas.microsoft.com/office/powerpoint/2010/main" val="182126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888E-7643-A26A-0B9F-844FBA2E3631}"/>
              </a:ext>
            </a:extLst>
          </p:cNvPr>
          <p:cNvSpPr>
            <a:spLocks noGrp="1"/>
          </p:cNvSpPr>
          <p:nvPr>
            <p:ph type="title"/>
          </p:nvPr>
        </p:nvSpPr>
        <p:spPr>
          <a:xfrm>
            <a:off x="1463929" y="349044"/>
            <a:ext cx="10018713" cy="1064342"/>
          </a:xfrm>
        </p:spPr>
        <p:txBody>
          <a:bodyPr>
            <a:normAutofit/>
          </a:bodyPr>
          <a:lstStyle/>
          <a:p>
            <a:r>
              <a:rPr lang="en-US" sz="2800" dirty="0"/>
              <a:t>Logical Operators</a:t>
            </a:r>
          </a:p>
        </p:txBody>
      </p:sp>
      <p:graphicFrame>
        <p:nvGraphicFramePr>
          <p:cNvPr id="4" name="Table 3">
            <a:extLst>
              <a:ext uri="{FF2B5EF4-FFF2-40B4-BE49-F238E27FC236}">
                <a16:creationId xmlns:a16="http://schemas.microsoft.com/office/drawing/2014/main" id="{306A9538-FCD5-CE0C-3366-3DDAB5C87625}"/>
              </a:ext>
            </a:extLst>
          </p:cNvPr>
          <p:cNvGraphicFramePr>
            <a:graphicFrameLocks noGrp="1"/>
          </p:cNvGraphicFramePr>
          <p:nvPr>
            <p:extLst>
              <p:ext uri="{D42A27DB-BD31-4B8C-83A1-F6EECF244321}">
                <p14:modId xmlns:p14="http://schemas.microsoft.com/office/powerpoint/2010/main" val="688201310"/>
              </p:ext>
            </p:extLst>
          </p:nvPr>
        </p:nvGraphicFramePr>
        <p:xfrm>
          <a:off x="1729400" y="1413386"/>
          <a:ext cx="10018712" cy="5078078"/>
        </p:xfrm>
        <a:graphic>
          <a:graphicData uri="http://schemas.openxmlformats.org/drawingml/2006/table">
            <a:tbl>
              <a:tblPr firstRow="1" firstCol="1" bandRow="1">
                <a:tableStyleId>{5C22544A-7EE6-4342-B048-85BDC9FD1C3A}</a:tableStyleId>
              </a:tblPr>
              <a:tblGrid>
                <a:gridCol w="1085578">
                  <a:extLst>
                    <a:ext uri="{9D8B030D-6E8A-4147-A177-3AD203B41FA5}">
                      <a16:colId xmlns:a16="http://schemas.microsoft.com/office/drawing/2014/main" val="2156878699"/>
                    </a:ext>
                  </a:extLst>
                </a:gridCol>
                <a:gridCol w="6899293">
                  <a:extLst>
                    <a:ext uri="{9D8B030D-6E8A-4147-A177-3AD203B41FA5}">
                      <a16:colId xmlns:a16="http://schemas.microsoft.com/office/drawing/2014/main" val="2892938887"/>
                    </a:ext>
                  </a:extLst>
                </a:gridCol>
                <a:gridCol w="2033841">
                  <a:extLst>
                    <a:ext uri="{9D8B030D-6E8A-4147-A177-3AD203B41FA5}">
                      <a16:colId xmlns:a16="http://schemas.microsoft.com/office/drawing/2014/main" val="3432814267"/>
                    </a:ext>
                  </a:extLst>
                </a:gridCol>
              </a:tblGrid>
              <a:tr h="759543">
                <a:tc>
                  <a:txBody>
                    <a:bodyPr/>
                    <a:lstStyle/>
                    <a:p>
                      <a:pPr algn="ctr">
                        <a:lnSpc>
                          <a:spcPct val="107000"/>
                        </a:lnSpc>
                        <a:spcAft>
                          <a:spcPts val="800"/>
                        </a:spcAft>
                      </a:pPr>
                      <a:r>
                        <a:rPr lang="en-IN" sz="1400" kern="0">
                          <a:effectLst/>
                        </a:rPr>
                        <a:t>Operator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Description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Example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09327484"/>
                  </a:ext>
                </a:extLst>
              </a:tr>
              <a:tr h="671417">
                <a:tc>
                  <a:txBody>
                    <a:bodyPr/>
                    <a:lstStyle/>
                    <a:p>
                      <a:pPr algn="ctr">
                        <a:lnSpc>
                          <a:spcPct val="107000"/>
                        </a:lnSpc>
                        <a:spcAft>
                          <a:spcPts val="800"/>
                        </a:spcAft>
                      </a:pPr>
                      <a:r>
                        <a:rPr lang="en-IN" sz="1400" kern="0">
                          <a:effectLst/>
                        </a:rPr>
                        <a: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US" sz="1800" b="0" i="0" kern="1200" dirty="0">
                          <a:solidFill>
                            <a:schemeClr val="dk1"/>
                          </a:solidFill>
                          <a:effectLst/>
                          <a:latin typeface="+mn-lt"/>
                          <a:ea typeface="+mn-ea"/>
                          <a:cs typeface="+mn-cs"/>
                        </a:rPr>
                        <a:t> </a:t>
                      </a:r>
                      <a:r>
                        <a:rPr lang="en-US" sz="1400" b="0" i="0" kern="1200" dirty="0">
                          <a:solidFill>
                            <a:schemeClr val="dk1"/>
                          </a:solidFill>
                          <a:effectLst/>
                          <a:latin typeface="+mn-lt"/>
                          <a:ea typeface="+mn-ea"/>
                          <a:cs typeface="+mn-cs"/>
                        </a:rPr>
                        <a:t>operator that compares the memory or reference location of an object in the heap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(A == B)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525552054"/>
                  </a:ext>
                </a:extLst>
              </a:tr>
              <a:tr h="679288">
                <a:tc>
                  <a:txBody>
                    <a:bodyPr/>
                    <a:lstStyle/>
                    <a:p>
                      <a:pPr algn="ctr">
                        <a:lnSpc>
                          <a:spcPct val="107000"/>
                        </a:lnSpc>
                        <a:spcAft>
                          <a:spcPts val="800"/>
                        </a:spcAft>
                      </a:pPr>
                      <a:r>
                        <a:rPr lang="en-IN" sz="1400" kern="0">
                          <a:effectLst/>
                        </a:rPr>
                        <a: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If the values of two operands are not equal, then condition becomes true.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(A != B)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97523896"/>
                  </a:ext>
                </a:extLst>
              </a:tr>
              <a:tr h="774627">
                <a:tc>
                  <a:txBody>
                    <a:bodyPr/>
                    <a:lstStyle/>
                    <a:p>
                      <a:pPr algn="ctr">
                        <a:lnSpc>
                          <a:spcPct val="107000"/>
                        </a:lnSpc>
                        <a:spcAft>
                          <a:spcPts val="800"/>
                        </a:spcAft>
                      </a:pPr>
                      <a:r>
                        <a:rPr lang="en-IN" sz="1400" kern="0">
                          <a:effectLst/>
                        </a:rPr>
                        <a:t>&gt; </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If the value of the left operand is greater than the value of right operand, then condition becomes true.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 (a &gt; b)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173461032"/>
                  </a:ext>
                </a:extLst>
              </a:tr>
              <a:tr h="715039">
                <a:tc>
                  <a:txBody>
                    <a:bodyPr/>
                    <a:lstStyle/>
                    <a:p>
                      <a:pPr algn="ctr">
                        <a:lnSpc>
                          <a:spcPct val="107000"/>
                        </a:lnSpc>
                        <a:spcAft>
                          <a:spcPts val="800"/>
                        </a:spcAft>
                      </a:pPr>
                      <a:r>
                        <a:rPr lang="en-IN" sz="1400" kern="0">
                          <a:effectLst/>
                        </a:rPr>
                        <a:t>&lt; </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If the value of the left operand is less than the value of right operand, then condition becomes true.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 (a &lt; b)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473751124"/>
                  </a:ext>
                </a:extLst>
              </a:tr>
              <a:tr h="583949">
                <a:tc>
                  <a:txBody>
                    <a:bodyPr/>
                    <a:lstStyle/>
                    <a:p>
                      <a:pPr algn="ctr">
                        <a:lnSpc>
                          <a:spcPct val="107000"/>
                        </a:lnSpc>
                        <a:spcAft>
                          <a:spcPts val="800"/>
                        </a:spcAft>
                      </a:pPr>
                      <a:r>
                        <a:rPr lang="en-IN" sz="1400" kern="0">
                          <a:effectLst/>
                        </a:rPr>
                        <a:t>&gt;=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If the value of the left operand is greater than or equal to the value of the right operand, then condition becomes true.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 (a &gt;= b)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625271052"/>
                  </a:ext>
                </a:extLst>
              </a:tr>
              <a:tr h="894215">
                <a:tc>
                  <a:txBody>
                    <a:bodyPr/>
                    <a:lstStyle/>
                    <a:p>
                      <a:pPr algn="ctr">
                        <a:lnSpc>
                          <a:spcPct val="107000"/>
                        </a:lnSpc>
                        <a:spcAft>
                          <a:spcPts val="800"/>
                        </a:spcAft>
                      </a:pPr>
                      <a:r>
                        <a:rPr lang="en-IN" sz="1400" kern="0">
                          <a:effectLst/>
                        </a:rPr>
                        <a:t>&lt;=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If the value of the left operand is less than or equal to the value of right operand, then condition becomes true.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 (a &lt;= b)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188833194"/>
                  </a:ext>
                </a:extLst>
              </a:tr>
            </a:tbl>
          </a:graphicData>
        </a:graphic>
      </p:graphicFrame>
      <p:pic>
        <p:nvPicPr>
          <p:cNvPr id="6" name="Picture 5">
            <a:extLst>
              <a:ext uri="{FF2B5EF4-FFF2-40B4-BE49-F238E27FC236}">
                <a16:creationId xmlns:a16="http://schemas.microsoft.com/office/drawing/2014/main" id="{411DD462-CEEC-A6CC-726B-A03847C9456D}"/>
              </a:ext>
            </a:extLst>
          </p:cNvPr>
          <p:cNvPicPr>
            <a:picLocks noChangeAspect="1"/>
          </p:cNvPicPr>
          <p:nvPr/>
        </p:nvPicPr>
        <p:blipFill>
          <a:blip r:embed="rId2"/>
          <a:stretch>
            <a:fillRect/>
          </a:stretch>
        </p:blipFill>
        <p:spPr>
          <a:xfrm>
            <a:off x="10035353" y="0"/>
            <a:ext cx="2156647" cy="434378"/>
          </a:xfrm>
          <a:prstGeom prst="rect">
            <a:avLst/>
          </a:prstGeom>
        </p:spPr>
      </p:pic>
    </p:spTree>
    <p:extLst>
      <p:ext uri="{BB962C8B-B14F-4D97-AF65-F5344CB8AC3E}">
        <p14:creationId xmlns:p14="http://schemas.microsoft.com/office/powerpoint/2010/main" val="184383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0CF4-5AB1-D077-4737-5AECEA859D05}"/>
              </a:ext>
            </a:extLst>
          </p:cNvPr>
          <p:cNvSpPr>
            <a:spLocks noGrp="1"/>
          </p:cNvSpPr>
          <p:nvPr>
            <p:ph type="title"/>
          </p:nvPr>
        </p:nvSpPr>
        <p:spPr>
          <a:xfrm>
            <a:off x="1503976" y="981998"/>
            <a:ext cx="10018713" cy="621890"/>
          </a:xfrm>
        </p:spPr>
        <p:txBody>
          <a:bodyPr>
            <a:normAutofit fontScale="90000"/>
          </a:bodyPr>
          <a:lstStyle/>
          <a:p>
            <a:r>
              <a:rPr lang="en-US" dirty="0"/>
              <a:t>Relational Operators</a:t>
            </a:r>
            <a:br>
              <a:rPr lang="en-US" dirty="0"/>
            </a:br>
            <a:endParaRPr lang="en-IN" dirty="0"/>
          </a:p>
        </p:txBody>
      </p:sp>
      <p:graphicFrame>
        <p:nvGraphicFramePr>
          <p:cNvPr id="8" name="Table 7">
            <a:extLst>
              <a:ext uri="{FF2B5EF4-FFF2-40B4-BE49-F238E27FC236}">
                <a16:creationId xmlns:a16="http://schemas.microsoft.com/office/drawing/2014/main" id="{3FEE207E-F59A-BEAA-A7A5-7F4DCE88B0CB}"/>
              </a:ext>
            </a:extLst>
          </p:cNvPr>
          <p:cNvGraphicFramePr>
            <a:graphicFrameLocks noGrp="1"/>
          </p:cNvGraphicFramePr>
          <p:nvPr>
            <p:extLst>
              <p:ext uri="{D42A27DB-BD31-4B8C-83A1-F6EECF244321}">
                <p14:modId xmlns:p14="http://schemas.microsoft.com/office/powerpoint/2010/main" val="573577869"/>
              </p:ext>
            </p:extLst>
          </p:nvPr>
        </p:nvGraphicFramePr>
        <p:xfrm>
          <a:off x="2693193" y="2507226"/>
          <a:ext cx="8073129" cy="3057831"/>
        </p:xfrm>
        <a:graphic>
          <a:graphicData uri="http://schemas.openxmlformats.org/drawingml/2006/table">
            <a:tbl>
              <a:tblPr firstRow="1" firstCol="1" bandRow="1">
                <a:tableStyleId>{5C22544A-7EE6-4342-B048-85BDC9FD1C3A}</a:tableStyleId>
              </a:tblPr>
              <a:tblGrid>
                <a:gridCol w="1269207">
                  <a:extLst>
                    <a:ext uri="{9D8B030D-6E8A-4147-A177-3AD203B41FA5}">
                      <a16:colId xmlns:a16="http://schemas.microsoft.com/office/drawing/2014/main" val="2861809853"/>
                    </a:ext>
                  </a:extLst>
                </a:gridCol>
                <a:gridCol w="5053781">
                  <a:extLst>
                    <a:ext uri="{9D8B030D-6E8A-4147-A177-3AD203B41FA5}">
                      <a16:colId xmlns:a16="http://schemas.microsoft.com/office/drawing/2014/main" val="2059846837"/>
                    </a:ext>
                  </a:extLst>
                </a:gridCol>
                <a:gridCol w="1750141">
                  <a:extLst>
                    <a:ext uri="{9D8B030D-6E8A-4147-A177-3AD203B41FA5}">
                      <a16:colId xmlns:a16="http://schemas.microsoft.com/office/drawing/2014/main" val="2022859465"/>
                    </a:ext>
                  </a:extLst>
                </a:gridCol>
              </a:tblGrid>
              <a:tr h="762340">
                <a:tc>
                  <a:txBody>
                    <a:bodyPr/>
                    <a:lstStyle/>
                    <a:p>
                      <a:pPr algn="ctr">
                        <a:lnSpc>
                          <a:spcPct val="107000"/>
                        </a:lnSpc>
                        <a:spcAft>
                          <a:spcPts val="800"/>
                        </a:spcAft>
                      </a:pPr>
                      <a:r>
                        <a:rPr lang="en-IN" sz="1400" kern="0">
                          <a:effectLst/>
                        </a:rPr>
                        <a:t>Operator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Description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Example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2968073706"/>
                  </a:ext>
                </a:extLst>
              </a:tr>
              <a:tr h="770811">
                <a:tc>
                  <a:txBody>
                    <a:bodyPr/>
                    <a:lstStyle/>
                    <a:p>
                      <a:pPr algn="ctr">
                        <a:lnSpc>
                          <a:spcPct val="107000"/>
                        </a:lnSpc>
                        <a:spcAft>
                          <a:spcPts val="800"/>
                        </a:spcAft>
                      </a:pPr>
                      <a:r>
                        <a:rPr lang="en-IN" sz="1400" kern="0">
                          <a:effectLst/>
                        </a:rPr>
                        <a:t>&amp;&amp; (and)</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True if both the operands is true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a&lt;10 &amp;&amp; a&lt;20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203779794"/>
                  </a:ext>
                </a:extLst>
              </a:tr>
              <a:tr h="762340">
                <a:tc>
                  <a:txBody>
                    <a:bodyPr/>
                    <a:lstStyle/>
                    <a:p>
                      <a:pPr algn="ctr">
                        <a:lnSpc>
                          <a:spcPct val="107000"/>
                        </a:lnSpc>
                        <a:spcAft>
                          <a:spcPts val="800"/>
                        </a:spcAft>
                      </a:pPr>
                      <a:r>
                        <a:rPr lang="en-IN" sz="1400" kern="0">
                          <a:effectLst/>
                        </a:rPr>
                        <a:t>|| (or)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True if either of the operands is true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a&lt;10 || a&lt;20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3754650246"/>
                  </a:ext>
                </a:extLst>
              </a:tr>
              <a:tr h="762340">
                <a:tc>
                  <a:txBody>
                    <a:bodyPr/>
                    <a:lstStyle/>
                    <a:p>
                      <a:pPr algn="ctr">
                        <a:lnSpc>
                          <a:spcPct val="107000"/>
                        </a:lnSpc>
                        <a:spcAft>
                          <a:spcPts val="800"/>
                        </a:spcAft>
                      </a:pPr>
                      <a:r>
                        <a:rPr lang="en-IN" sz="1400" kern="0">
                          <a:effectLst/>
                        </a:rPr>
                        <a:t>! (not)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True if an operand is false (complements the operand)</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!(x&lt;10 &amp;&amp; a&lt;20)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4143577851"/>
                  </a:ext>
                </a:extLst>
              </a:tr>
            </a:tbl>
          </a:graphicData>
        </a:graphic>
      </p:graphicFrame>
      <p:pic>
        <p:nvPicPr>
          <p:cNvPr id="10" name="Picture 9">
            <a:extLst>
              <a:ext uri="{FF2B5EF4-FFF2-40B4-BE49-F238E27FC236}">
                <a16:creationId xmlns:a16="http://schemas.microsoft.com/office/drawing/2014/main" id="{73FB89CD-21C9-5593-4623-56057375495E}"/>
              </a:ext>
            </a:extLst>
          </p:cNvPr>
          <p:cNvPicPr>
            <a:picLocks noChangeAspect="1"/>
          </p:cNvPicPr>
          <p:nvPr/>
        </p:nvPicPr>
        <p:blipFill>
          <a:blip r:embed="rId2"/>
          <a:stretch>
            <a:fillRect/>
          </a:stretch>
        </p:blipFill>
        <p:spPr>
          <a:xfrm>
            <a:off x="10035353" y="95951"/>
            <a:ext cx="2156647" cy="434378"/>
          </a:xfrm>
          <a:prstGeom prst="rect">
            <a:avLst/>
          </a:prstGeom>
        </p:spPr>
      </p:pic>
    </p:spTree>
    <p:extLst>
      <p:ext uri="{BB962C8B-B14F-4D97-AF65-F5344CB8AC3E}">
        <p14:creationId xmlns:p14="http://schemas.microsoft.com/office/powerpoint/2010/main" val="23175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B0E2-55A9-8544-568F-D0EBBD80BC4E}"/>
              </a:ext>
            </a:extLst>
          </p:cNvPr>
          <p:cNvSpPr>
            <a:spLocks noGrp="1"/>
          </p:cNvSpPr>
          <p:nvPr>
            <p:ph type="title"/>
          </p:nvPr>
        </p:nvSpPr>
        <p:spPr>
          <a:xfrm>
            <a:off x="1484311" y="685801"/>
            <a:ext cx="10018713" cy="759542"/>
          </a:xfrm>
        </p:spPr>
        <p:txBody>
          <a:bodyPr>
            <a:normAutofit fontScale="90000"/>
          </a:bodyPr>
          <a:lstStyle/>
          <a:p>
            <a:r>
              <a:rPr lang="en-US" dirty="0"/>
              <a:t>Unary Operators</a:t>
            </a:r>
            <a:br>
              <a:rPr lang="en-US" dirty="0"/>
            </a:br>
            <a:endParaRPr lang="en-IN" dirty="0"/>
          </a:p>
        </p:txBody>
      </p:sp>
      <p:graphicFrame>
        <p:nvGraphicFramePr>
          <p:cNvPr id="4" name="Table 3">
            <a:extLst>
              <a:ext uri="{FF2B5EF4-FFF2-40B4-BE49-F238E27FC236}">
                <a16:creationId xmlns:a16="http://schemas.microsoft.com/office/drawing/2014/main" id="{3DBB3F82-4D91-4857-3A6B-883D53D33F24}"/>
              </a:ext>
            </a:extLst>
          </p:cNvPr>
          <p:cNvGraphicFramePr>
            <a:graphicFrameLocks noGrp="1"/>
          </p:cNvGraphicFramePr>
          <p:nvPr>
            <p:extLst>
              <p:ext uri="{D42A27DB-BD31-4B8C-83A1-F6EECF244321}">
                <p14:modId xmlns:p14="http://schemas.microsoft.com/office/powerpoint/2010/main" val="405023028"/>
              </p:ext>
            </p:extLst>
          </p:nvPr>
        </p:nvGraphicFramePr>
        <p:xfrm>
          <a:off x="2251587" y="1868129"/>
          <a:ext cx="8858865" cy="3883741"/>
        </p:xfrm>
        <a:graphic>
          <a:graphicData uri="http://schemas.openxmlformats.org/drawingml/2006/table">
            <a:tbl>
              <a:tblPr firstRow="1" firstCol="1" bandRow="1">
                <a:tableStyleId>{5C22544A-7EE6-4342-B048-85BDC9FD1C3A}</a:tableStyleId>
              </a:tblPr>
              <a:tblGrid>
                <a:gridCol w="1179871">
                  <a:extLst>
                    <a:ext uri="{9D8B030D-6E8A-4147-A177-3AD203B41FA5}">
                      <a16:colId xmlns:a16="http://schemas.microsoft.com/office/drawing/2014/main" val="3416749602"/>
                    </a:ext>
                  </a:extLst>
                </a:gridCol>
                <a:gridCol w="6147010">
                  <a:extLst>
                    <a:ext uri="{9D8B030D-6E8A-4147-A177-3AD203B41FA5}">
                      <a16:colId xmlns:a16="http://schemas.microsoft.com/office/drawing/2014/main" val="564377276"/>
                    </a:ext>
                  </a:extLst>
                </a:gridCol>
                <a:gridCol w="1531984">
                  <a:extLst>
                    <a:ext uri="{9D8B030D-6E8A-4147-A177-3AD203B41FA5}">
                      <a16:colId xmlns:a16="http://schemas.microsoft.com/office/drawing/2014/main" val="1230732433"/>
                    </a:ext>
                  </a:extLst>
                </a:gridCol>
              </a:tblGrid>
              <a:tr h="983810">
                <a:tc>
                  <a:txBody>
                    <a:bodyPr/>
                    <a:lstStyle/>
                    <a:p>
                      <a:pPr algn="ctr">
                        <a:lnSpc>
                          <a:spcPct val="107000"/>
                        </a:lnSpc>
                        <a:spcAft>
                          <a:spcPts val="800"/>
                        </a:spcAft>
                      </a:pPr>
                      <a:r>
                        <a:rPr lang="en-IN" sz="1400" kern="0">
                          <a:effectLst/>
                        </a:rPr>
                        <a:t>Operator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Description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Example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7291668"/>
                  </a:ext>
                </a:extLst>
              </a:tr>
              <a:tr h="932311">
                <a:tc>
                  <a:txBody>
                    <a:bodyPr/>
                    <a:lstStyle/>
                    <a:p>
                      <a:pPr algn="ctr">
                        <a:lnSpc>
                          <a:spcPct val="107000"/>
                        </a:lnSpc>
                        <a:spcAft>
                          <a:spcPts val="800"/>
                        </a:spcAft>
                      </a:pPr>
                      <a:r>
                        <a:rPr lang="en-IN" sz="1400" kern="0">
                          <a:effectLst/>
                        </a:rPr>
                        <a: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increments the value by 1. There is post-increment and pre-increment operators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a++ and ++a</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210695220"/>
                  </a:ext>
                </a:extLst>
              </a:tr>
              <a:tr h="983810">
                <a:tc>
                  <a:txBody>
                    <a:bodyPr/>
                    <a:lstStyle/>
                    <a:p>
                      <a:pPr algn="ctr">
                        <a:lnSpc>
                          <a:spcPct val="107000"/>
                        </a:lnSpc>
                        <a:spcAft>
                          <a:spcPts val="800"/>
                        </a:spcAft>
                      </a:pPr>
                      <a:r>
                        <a:rPr lang="en-IN" sz="1400" kern="0">
                          <a:effectLst/>
                        </a:rPr>
                        <a: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decrements the value by 1. There is post decrement and pre decrement operators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a:effectLst/>
                        </a:rPr>
                        <a:t>a– or –a</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1276851216"/>
                  </a:ext>
                </a:extLst>
              </a:tr>
              <a:tr h="983810">
                <a:tc>
                  <a:txBody>
                    <a:bodyPr/>
                    <a:lstStyle/>
                    <a:p>
                      <a:pPr algn="ctr">
                        <a:lnSpc>
                          <a:spcPct val="107000"/>
                        </a:lnSpc>
                        <a:spcAft>
                          <a:spcPts val="800"/>
                        </a:spcAft>
                      </a:pPr>
                      <a:r>
                        <a:rPr lang="en-IN" sz="1400" kern="0">
                          <a:effectLst/>
                        </a:rPr>
                        <a: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invert a </a:t>
                      </a:r>
                      <a:r>
                        <a:rPr lang="en-IN" sz="1400" kern="0" dirty="0" err="1">
                          <a:effectLst/>
                        </a:rPr>
                        <a:t>boolean</a:t>
                      </a:r>
                      <a:r>
                        <a:rPr lang="en-IN" sz="1400" kern="0" dirty="0">
                          <a:effectLst/>
                        </a:rPr>
                        <a:t> value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tc>
                  <a:txBody>
                    <a:bodyPr/>
                    <a:lstStyle/>
                    <a:p>
                      <a:pPr algn="ctr">
                        <a:lnSpc>
                          <a:spcPct val="107000"/>
                        </a:lnSpc>
                        <a:spcAft>
                          <a:spcPts val="800"/>
                        </a:spcAft>
                      </a:pPr>
                      <a:r>
                        <a:rPr lang="en-IN" sz="1400" kern="0" dirty="0">
                          <a:effectLst/>
                        </a:rPr>
                        <a:t>!a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9525" marT="9525" marB="9525" anchor="ctr"/>
                </a:tc>
                <a:extLst>
                  <a:ext uri="{0D108BD9-81ED-4DB2-BD59-A6C34878D82A}">
                    <a16:rowId xmlns:a16="http://schemas.microsoft.com/office/drawing/2014/main" val="4056218690"/>
                  </a:ext>
                </a:extLst>
              </a:tr>
            </a:tbl>
          </a:graphicData>
        </a:graphic>
      </p:graphicFrame>
      <p:pic>
        <p:nvPicPr>
          <p:cNvPr id="6" name="Picture 5">
            <a:extLst>
              <a:ext uri="{FF2B5EF4-FFF2-40B4-BE49-F238E27FC236}">
                <a16:creationId xmlns:a16="http://schemas.microsoft.com/office/drawing/2014/main" id="{C70F8B2B-A3AE-AA47-3BDD-B607033ABE61}"/>
              </a:ext>
            </a:extLst>
          </p:cNvPr>
          <p:cNvPicPr>
            <a:picLocks noChangeAspect="1"/>
          </p:cNvPicPr>
          <p:nvPr/>
        </p:nvPicPr>
        <p:blipFill>
          <a:blip r:embed="rId2"/>
          <a:stretch>
            <a:fillRect/>
          </a:stretch>
        </p:blipFill>
        <p:spPr>
          <a:xfrm>
            <a:off x="9934165" y="40030"/>
            <a:ext cx="2156647" cy="434378"/>
          </a:xfrm>
          <a:prstGeom prst="rect">
            <a:avLst/>
          </a:prstGeom>
        </p:spPr>
      </p:pic>
    </p:spTree>
    <p:extLst>
      <p:ext uri="{BB962C8B-B14F-4D97-AF65-F5344CB8AC3E}">
        <p14:creationId xmlns:p14="http://schemas.microsoft.com/office/powerpoint/2010/main" val="57512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90C7-DDDC-7AAD-B24F-664408F2BE22}"/>
              </a:ext>
            </a:extLst>
          </p:cNvPr>
          <p:cNvSpPr>
            <a:spLocks noGrp="1"/>
          </p:cNvSpPr>
          <p:nvPr>
            <p:ph type="title"/>
          </p:nvPr>
        </p:nvSpPr>
        <p:spPr>
          <a:xfrm>
            <a:off x="7757652" y="685800"/>
            <a:ext cx="3745372" cy="5449529"/>
          </a:xfrm>
        </p:spPr>
        <p:txBody>
          <a:bodyPr>
            <a:normAutofit fontScale="90000"/>
          </a:bodyPr>
          <a:lstStyle/>
          <a:p>
            <a:pPr algn="l"/>
            <a:r>
              <a:rPr lang="en-IN" sz="2400" dirty="0"/>
              <a:t>public class </a:t>
            </a:r>
            <a:r>
              <a:rPr lang="en-IN" sz="2400" dirty="0" err="1"/>
              <a:t>MyClass</a:t>
            </a:r>
            <a:r>
              <a:rPr lang="en-IN" sz="2400" dirty="0"/>
              <a:t> {</a:t>
            </a:r>
            <a:br>
              <a:rPr lang="en-IN" sz="2400" dirty="0"/>
            </a:br>
            <a:r>
              <a:rPr lang="en-IN" sz="2400" dirty="0"/>
              <a:t>public static void main(String[] </a:t>
            </a:r>
            <a:r>
              <a:rPr lang="en-IN" sz="2400" dirty="0" err="1"/>
              <a:t>args</a:t>
            </a:r>
            <a:r>
              <a:rPr lang="en-IN" sz="2400" dirty="0"/>
              <a:t>){</a:t>
            </a:r>
            <a:br>
              <a:rPr lang="en-IN" sz="2400" dirty="0"/>
            </a:br>
            <a:r>
              <a:rPr lang="en-IN" sz="2400" dirty="0"/>
              <a:t> int a = 10;</a:t>
            </a:r>
            <a:br>
              <a:rPr lang="en-IN" sz="2400" dirty="0"/>
            </a:br>
            <a:r>
              <a:rPr lang="en-IN" sz="2400" dirty="0"/>
              <a:t> </a:t>
            </a:r>
            <a:r>
              <a:rPr lang="en-IN" sz="2400" dirty="0" err="1"/>
              <a:t>System.out.println</a:t>
            </a:r>
            <a:r>
              <a:rPr lang="en-IN" sz="2400" dirty="0"/>
              <a:t>(a++++);</a:t>
            </a:r>
            <a:br>
              <a:rPr lang="en-IN" sz="2400" dirty="0"/>
            </a:br>
            <a:r>
              <a:rPr lang="en-IN" sz="2400" dirty="0"/>
              <a:t>}</a:t>
            </a:r>
            <a:br>
              <a:rPr lang="en-IN" sz="2400" dirty="0"/>
            </a:br>
            <a:r>
              <a:rPr lang="en-IN" sz="2400" dirty="0"/>
              <a:t>}</a:t>
            </a:r>
            <a:br>
              <a:rPr lang="en-IN" sz="2400" dirty="0"/>
            </a:br>
            <a:br>
              <a:rPr lang="en-IN" sz="2400" dirty="0"/>
            </a:br>
            <a:br>
              <a:rPr lang="en-IN" sz="2400" dirty="0"/>
            </a:br>
            <a:r>
              <a:rPr lang="es-ES" sz="1400" b="0" i="0" dirty="0">
                <a:solidFill>
                  <a:srgbClr val="365899"/>
                </a:solidFill>
                <a:effectLst/>
                <a:latin typeface="Arial" panose="020B0604020202020204" pitchFamily="34" charset="0"/>
              </a:rPr>
              <a:t>(A)</a:t>
            </a:r>
            <a:r>
              <a:rPr lang="es-ES" sz="1400" b="0" i="0" dirty="0">
                <a:solidFill>
                  <a:srgbClr val="242729"/>
                </a:solidFill>
                <a:effectLst/>
                <a:latin typeface="Arial" panose="020B0604020202020204" pitchFamily="34" charset="0"/>
              </a:rPr>
              <a:t> 11</a:t>
            </a:r>
            <a:br>
              <a:rPr lang="es-ES" sz="1400" dirty="0"/>
            </a:br>
            <a:r>
              <a:rPr lang="es-ES" sz="1400" b="0" i="0" dirty="0">
                <a:solidFill>
                  <a:srgbClr val="365899"/>
                </a:solidFill>
                <a:effectLst/>
                <a:latin typeface="Arial" panose="020B0604020202020204" pitchFamily="34" charset="0"/>
              </a:rPr>
              <a:t>(B)</a:t>
            </a:r>
            <a:r>
              <a:rPr lang="es-ES" sz="1400" b="0" i="0" dirty="0">
                <a:solidFill>
                  <a:srgbClr val="242729"/>
                </a:solidFill>
                <a:effectLst/>
                <a:latin typeface="Arial" panose="020B0604020202020204" pitchFamily="34" charset="0"/>
              </a:rPr>
              <a:t> 12</a:t>
            </a:r>
            <a:br>
              <a:rPr lang="es-ES" sz="1400" dirty="0"/>
            </a:br>
            <a:r>
              <a:rPr lang="es-ES" sz="1400" b="0" i="0" dirty="0">
                <a:solidFill>
                  <a:srgbClr val="365899"/>
                </a:solidFill>
                <a:effectLst/>
                <a:latin typeface="Arial" panose="020B0604020202020204" pitchFamily="34" charset="0"/>
              </a:rPr>
              <a:t>(C)</a:t>
            </a:r>
            <a:r>
              <a:rPr lang="es-ES" sz="1400" b="0" i="0" dirty="0">
                <a:solidFill>
                  <a:srgbClr val="242729"/>
                </a:solidFill>
                <a:effectLst/>
                <a:latin typeface="Arial" panose="020B0604020202020204" pitchFamily="34" charset="0"/>
              </a:rPr>
              <a:t> 13</a:t>
            </a:r>
            <a:br>
              <a:rPr lang="es-ES" sz="1400" dirty="0"/>
            </a:br>
            <a:r>
              <a:rPr lang="es-ES" sz="1400" b="0" i="0" dirty="0">
                <a:solidFill>
                  <a:srgbClr val="365899"/>
                </a:solidFill>
                <a:effectLst/>
                <a:latin typeface="Arial" panose="020B0604020202020204" pitchFamily="34" charset="0"/>
              </a:rPr>
              <a:t>(D)</a:t>
            </a:r>
            <a:r>
              <a:rPr lang="es-ES" sz="1400" b="0" i="0" dirty="0">
                <a:solidFill>
                  <a:srgbClr val="242729"/>
                </a:solidFill>
                <a:effectLst/>
                <a:latin typeface="Arial" panose="020B0604020202020204" pitchFamily="34" charset="0"/>
              </a:rPr>
              <a:t> </a:t>
            </a:r>
            <a:r>
              <a:rPr lang="es-ES" sz="1400" b="0" i="0" dirty="0" err="1">
                <a:solidFill>
                  <a:srgbClr val="242729"/>
                </a:solidFill>
                <a:effectLst/>
                <a:latin typeface="Arial" panose="020B0604020202020204" pitchFamily="34" charset="0"/>
              </a:rPr>
              <a:t>Compilation</a:t>
            </a:r>
            <a:r>
              <a:rPr lang="es-ES" sz="1400" b="0" i="0" dirty="0">
                <a:solidFill>
                  <a:srgbClr val="242729"/>
                </a:solidFill>
                <a:effectLst/>
                <a:latin typeface="Arial" panose="020B0604020202020204" pitchFamily="34" charset="0"/>
              </a:rPr>
              <a:t> Error</a:t>
            </a:r>
            <a:br>
              <a:rPr lang="es-ES" sz="1400" b="0" i="0" dirty="0">
                <a:solidFill>
                  <a:srgbClr val="242729"/>
                </a:solidFill>
                <a:effectLst/>
                <a:latin typeface="Arial" panose="020B0604020202020204" pitchFamily="34" charset="0"/>
              </a:rPr>
            </a:br>
            <a:br>
              <a:rPr lang="es-ES" sz="1400" dirty="0">
                <a:solidFill>
                  <a:srgbClr val="242729"/>
                </a:solidFill>
                <a:latin typeface="Arial" panose="020B0604020202020204" pitchFamily="34" charset="0"/>
              </a:rPr>
            </a:br>
            <a:br>
              <a:rPr lang="es-ES" sz="1800" dirty="0">
                <a:solidFill>
                  <a:srgbClr val="242729"/>
                </a:solidFill>
                <a:latin typeface="Arial" panose="020B0604020202020204" pitchFamily="34" charset="0"/>
              </a:rPr>
            </a:br>
            <a:r>
              <a:rPr lang="es-ES" sz="1800" dirty="0">
                <a:solidFill>
                  <a:srgbClr val="242729"/>
                </a:solidFill>
                <a:latin typeface="Arial" panose="020B0604020202020204" pitchFamily="34" charset="0"/>
              </a:rPr>
              <a:t>final </a:t>
            </a:r>
            <a:r>
              <a:rPr lang="es-ES" sz="1800" dirty="0" err="1">
                <a:solidFill>
                  <a:srgbClr val="242729"/>
                </a:solidFill>
                <a:latin typeface="Arial" panose="020B0604020202020204" pitchFamily="34" charset="0"/>
              </a:rPr>
              <a:t>int</a:t>
            </a:r>
            <a:r>
              <a:rPr lang="es-ES" sz="1800" dirty="0">
                <a:solidFill>
                  <a:srgbClr val="242729"/>
                </a:solidFill>
                <a:latin typeface="Arial" panose="020B0604020202020204" pitchFamily="34" charset="0"/>
              </a:rPr>
              <a:t> a=10 ;</a:t>
            </a:r>
            <a:br>
              <a:rPr lang="es-ES" sz="1800" dirty="0">
                <a:solidFill>
                  <a:srgbClr val="242729"/>
                </a:solidFill>
                <a:latin typeface="Arial" panose="020B0604020202020204" pitchFamily="34" charset="0"/>
              </a:rPr>
            </a:br>
            <a:r>
              <a:rPr lang="es-ES" sz="1800" dirty="0">
                <a:solidFill>
                  <a:srgbClr val="242729"/>
                </a:solidFill>
                <a:latin typeface="Arial" panose="020B0604020202020204" pitchFamily="34" charset="0"/>
              </a:rPr>
              <a:t>a++</a:t>
            </a:r>
            <a:br>
              <a:rPr lang="es-ES" sz="1800" dirty="0">
                <a:solidFill>
                  <a:srgbClr val="242729"/>
                </a:solidFill>
                <a:latin typeface="Arial" panose="020B0604020202020204" pitchFamily="34" charset="0"/>
              </a:rPr>
            </a:br>
            <a:r>
              <a:rPr lang="en-IN" sz="1800" dirty="0" err="1"/>
              <a:t>System.out.println</a:t>
            </a:r>
            <a:r>
              <a:rPr lang="es-ES" sz="1800" dirty="0">
                <a:solidFill>
                  <a:srgbClr val="242729"/>
                </a:solidFill>
                <a:latin typeface="Arial" panose="020B0604020202020204" pitchFamily="34" charset="0"/>
              </a:rPr>
              <a:t> (a)</a:t>
            </a:r>
            <a:br>
              <a:rPr lang="es-ES" sz="1800" b="0" i="0" dirty="0">
                <a:solidFill>
                  <a:srgbClr val="242729"/>
                </a:solidFill>
                <a:effectLst/>
                <a:latin typeface="Arial" panose="020B0604020202020204" pitchFamily="34" charset="0"/>
              </a:rPr>
            </a:br>
            <a:br>
              <a:rPr lang="es-ES" sz="1400" dirty="0">
                <a:solidFill>
                  <a:srgbClr val="242729"/>
                </a:solidFill>
                <a:latin typeface="Arial" panose="020B0604020202020204" pitchFamily="34" charset="0"/>
              </a:rPr>
            </a:br>
            <a:endParaRPr lang="en-IN" sz="1400" dirty="0"/>
          </a:p>
        </p:txBody>
      </p:sp>
      <p:sp>
        <p:nvSpPr>
          <p:cNvPr id="3" name="Content Placeholder 2">
            <a:extLst>
              <a:ext uri="{FF2B5EF4-FFF2-40B4-BE49-F238E27FC236}">
                <a16:creationId xmlns:a16="http://schemas.microsoft.com/office/drawing/2014/main" id="{866821DB-087D-C54A-F67F-AA87E03486C3}"/>
              </a:ext>
            </a:extLst>
          </p:cNvPr>
          <p:cNvSpPr>
            <a:spLocks noGrp="1"/>
          </p:cNvSpPr>
          <p:nvPr>
            <p:ph idx="1"/>
          </p:nvPr>
        </p:nvSpPr>
        <p:spPr>
          <a:xfrm>
            <a:off x="1976283" y="452285"/>
            <a:ext cx="5102943" cy="5909186"/>
          </a:xfrm>
        </p:spPr>
        <p:txBody>
          <a:bodyPr/>
          <a:lstStyle/>
          <a:p>
            <a:pPr marL="0" indent="0">
              <a:buNone/>
            </a:pPr>
            <a:r>
              <a:rPr lang="en-IN" sz="2000" dirty="0"/>
              <a:t>public class </a:t>
            </a:r>
            <a:r>
              <a:rPr lang="en-IN" sz="2000" dirty="0" err="1"/>
              <a:t>CppBuzz</a:t>
            </a:r>
            <a:r>
              <a:rPr lang="en-IN" sz="2000" dirty="0"/>
              <a:t> {</a:t>
            </a:r>
          </a:p>
          <a:p>
            <a:pPr marL="0" indent="0">
              <a:buNone/>
            </a:pPr>
            <a:r>
              <a:rPr lang="en-IN" sz="2000" dirty="0"/>
              <a:t>public static void main(String[] </a:t>
            </a:r>
            <a:r>
              <a:rPr lang="en-IN" sz="2000" dirty="0" err="1"/>
              <a:t>args</a:t>
            </a:r>
            <a:r>
              <a:rPr lang="en-IN" sz="2000" dirty="0"/>
              <a:t>){</a:t>
            </a:r>
          </a:p>
          <a:p>
            <a:pPr marL="0" indent="0">
              <a:buNone/>
            </a:pPr>
            <a:r>
              <a:rPr lang="en-IN" sz="2000" dirty="0"/>
              <a:t> int a = 10;</a:t>
            </a:r>
          </a:p>
          <a:p>
            <a:pPr marL="0" indent="0">
              <a:buNone/>
            </a:pPr>
            <a:r>
              <a:rPr lang="en-IN" sz="2000" dirty="0"/>
              <a:t> </a:t>
            </a:r>
            <a:r>
              <a:rPr lang="en-IN" sz="2000" dirty="0" err="1"/>
              <a:t>System.out.println</a:t>
            </a:r>
            <a:r>
              <a:rPr lang="en-IN" sz="2000" dirty="0"/>
              <a:t>(a*a++);</a:t>
            </a:r>
          </a:p>
          <a:p>
            <a:pPr marL="0" indent="0">
              <a:buNone/>
            </a:pPr>
            <a:r>
              <a:rPr lang="en-IN" sz="2000" dirty="0"/>
              <a:t>}</a:t>
            </a:r>
          </a:p>
          <a:p>
            <a:pPr marL="0" indent="0">
              <a:buNone/>
            </a:pPr>
            <a:r>
              <a:rPr lang="en-IN" sz="2000" dirty="0"/>
              <a:t>}</a:t>
            </a:r>
          </a:p>
          <a:p>
            <a:pPr marL="0" indent="0">
              <a:buNone/>
            </a:pPr>
            <a:endParaRPr lang="en-IN" sz="2000" dirty="0"/>
          </a:p>
          <a:p>
            <a:pPr marL="0" indent="0">
              <a:buNone/>
            </a:pPr>
            <a:r>
              <a:rPr lang="es-ES" sz="1400" b="0" i="0" dirty="0">
                <a:solidFill>
                  <a:srgbClr val="365899"/>
                </a:solidFill>
                <a:effectLst/>
                <a:latin typeface="Arial" panose="020B0604020202020204" pitchFamily="34" charset="0"/>
              </a:rPr>
              <a:t>(A)</a:t>
            </a:r>
            <a:r>
              <a:rPr lang="es-ES" sz="1400" b="0" i="0" dirty="0">
                <a:solidFill>
                  <a:srgbClr val="242729"/>
                </a:solidFill>
                <a:effectLst/>
                <a:latin typeface="Arial" panose="020B0604020202020204" pitchFamily="34" charset="0"/>
              </a:rPr>
              <a:t> 100</a:t>
            </a:r>
            <a:br>
              <a:rPr lang="es-ES" sz="1400" dirty="0"/>
            </a:br>
            <a:r>
              <a:rPr lang="es-ES" sz="1400" b="0" i="0" dirty="0">
                <a:solidFill>
                  <a:srgbClr val="365899"/>
                </a:solidFill>
                <a:effectLst/>
                <a:latin typeface="Arial" panose="020B0604020202020204" pitchFamily="34" charset="0"/>
              </a:rPr>
              <a:t>(B)</a:t>
            </a:r>
            <a:r>
              <a:rPr lang="es-ES" sz="1400" b="0" i="0" dirty="0">
                <a:solidFill>
                  <a:srgbClr val="242729"/>
                </a:solidFill>
                <a:effectLst/>
                <a:latin typeface="Arial" panose="020B0604020202020204" pitchFamily="34" charset="0"/>
              </a:rPr>
              <a:t> 110</a:t>
            </a:r>
            <a:br>
              <a:rPr lang="es-ES" sz="1400" dirty="0"/>
            </a:br>
            <a:r>
              <a:rPr lang="es-ES" sz="1400" b="0" i="0" dirty="0">
                <a:solidFill>
                  <a:srgbClr val="365899"/>
                </a:solidFill>
                <a:effectLst/>
                <a:latin typeface="Arial" panose="020B0604020202020204" pitchFamily="34" charset="0"/>
              </a:rPr>
              <a:t>(C)</a:t>
            </a:r>
            <a:r>
              <a:rPr lang="es-ES" sz="1400" b="0" i="0" dirty="0">
                <a:solidFill>
                  <a:srgbClr val="242729"/>
                </a:solidFill>
                <a:effectLst/>
                <a:latin typeface="Arial" panose="020B0604020202020204" pitchFamily="34" charset="0"/>
              </a:rPr>
              <a:t> 121</a:t>
            </a:r>
            <a:br>
              <a:rPr lang="es-ES" sz="1400" dirty="0"/>
            </a:br>
            <a:r>
              <a:rPr lang="es-ES" sz="1400" b="0" i="0" dirty="0">
                <a:solidFill>
                  <a:srgbClr val="365899"/>
                </a:solidFill>
                <a:effectLst/>
                <a:latin typeface="Arial" panose="020B0604020202020204" pitchFamily="34" charset="0"/>
              </a:rPr>
              <a:t>(D)</a:t>
            </a:r>
            <a:r>
              <a:rPr lang="es-ES" sz="1400" b="0" i="0" dirty="0">
                <a:solidFill>
                  <a:srgbClr val="242729"/>
                </a:solidFill>
                <a:effectLst/>
                <a:latin typeface="Arial" panose="020B0604020202020204" pitchFamily="34" charset="0"/>
              </a:rPr>
              <a:t> </a:t>
            </a:r>
            <a:r>
              <a:rPr lang="es-ES" sz="1400" b="0" i="0" dirty="0" err="1">
                <a:solidFill>
                  <a:srgbClr val="242729"/>
                </a:solidFill>
                <a:effectLst/>
                <a:latin typeface="Arial" panose="020B0604020202020204" pitchFamily="34" charset="0"/>
              </a:rPr>
              <a:t>compilation</a:t>
            </a:r>
            <a:r>
              <a:rPr lang="es-ES" sz="1400" b="0" i="0" dirty="0">
                <a:solidFill>
                  <a:srgbClr val="242729"/>
                </a:solidFill>
                <a:effectLst/>
                <a:latin typeface="Arial" panose="020B0604020202020204" pitchFamily="34" charset="0"/>
              </a:rPr>
              <a:t> error </a:t>
            </a:r>
          </a:p>
          <a:p>
            <a:pPr marL="0" indent="0">
              <a:buNone/>
            </a:pPr>
            <a:endParaRPr lang="es-ES" sz="1400" dirty="0">
              <a:solidFill>
                <a:srgbClr val="242729"/>
              </a:solidFill>
              <a:latin typeface="Arial" panose="020B0604020202020204" pitchFamily="34" charset="0"/>
            </a:endParaRPr>
          </a:p>
          <a:p>
            <a:pPr marL="0" indent="0">
              <a:buNone/>
            </a:pPr>
            <a:r>
              <a:rPr lang="es-ES" sz="1400" dirty="0">
                <a:solidFill>
                  <a:srgbClr val="242729"/>
                </a:solidFill>
                <a:latin typeface="Arial" panose="020B0604020202020204" pitchFamily="34" charset="0"/>
              </a:rPr>
              <a:t>ANS – 100</a:t>
            </a:r>
          </a:p>
          <a:p>
            <a:pPr marL="0" indent="0">
              <a:buNone/>
            </a:pPr>
            <a:r>
              <a:rPr lang="es-ES" sz="1400" dirty="0">
                <a:solidFill>
                  <a:srgbClr val="242729"/>
                </a:solidFill>
                <a:latin typeface="Arial" panose="020B0604020202020204" pitchFamily="34" charset="0"/>
              </a:rPr>
              <a:t>ANS - </a:t>
            </a:r>
            <a:r>
              <a:rPr lang="es-ES" sz="1400" dirty="0" err="1">
                <a:solidFill>
                  <a:srgbClr val="242729"/>
                </a:solidFill>
                <a:latin typeface="Arial" panose="020B0604020202020204" pitchFamily="34" charset="0"/>
              </a:rPr>
              <a:t>Compilation</a:t>
            </a:r>
            <a:r>
              <a:rPr lang="es-ES" sz="1400" dirty="0">
                <a:solidFill>
                  <a:srgbClr val="242729"/>
                </a:solidFill>
                <a:latin typeface="Arial" panose="020B0604020202020204" pitchFamily="34" charset="0"/>
              </a:rPr>
              <a:t> Error</a:t>
            </a:r>
          </a:p>
          <a:p>
            <a:pPr marL="0" indent="0">
              <a:buNone/>
            </a:pPr>
            <a:endParaRPr lang="en-IN" sz="1400" dirty="0"/>
          </a:p>
        </p:txBody>
      </p:sp>
      <p:pic>
        <p:nvPicPr>
          <p:cNvPr id="5" name="Picture 4">
            <a:extLst>
              <a:ext uri="{FF2B5EF4-FFF2-40B4-BE49-F238E27FC236}">
                <a16:creationId xmlns:a16="http://schemas.microsoft.com/office/drawing/2014/main" id="{1B4A0E99-A9D0-E20A-413B-C1A55C886DFB}"/>
              </a:ext>
            </a:extLst>
          </p:cNvPr>
          <p:cNvPicPr>
            <a:picLocks noChangeAspect="1"/>
          </p:cNvPicPr>
          <p:nvPr/>
        </p:nvPicPr>
        <p:blipFill>
          <a:blip r:embed="rId2"/>
          <a:stretch>
            <a:fillRect/>
          </a:stretch>
        </p:blipFill>
        <p:spPr>
          <a:xfrm>
            <a:off x="9953469" y="17907"/>
            <a:ext cx="2156647" cy="434378"/>
          </a:xfrm>
          <a:prstGeom prst="rect">
            <a:avLst/>
          </a:prstGeom>
        </p:spPr>
      </p:pic>
    </p:spTree>
    <p:extLst>
      <p:ext uri="{BB962C8B-B14F-4D97-AF65-F5344CB8AC3E}">
        <p14:creationId xmlns:p14="http://schemas.microsoft.com/office/powerpoint/2010/main" val="131209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2446</TotalTime>
  <Words>2507</Words>
  <Application>Microsoft Office PowerPoint</Application>
  <PresentationFormat>Widescreen</PresentationFormat>
  <Paragraphs>376</Paragraphs>
  <Slides>33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Arial</vt:lpstr>
      <vt:lpstr>Arial</vt:lpstr>
      <vt:lpstr>Bahnschrift</vt:lpstr>
      <vt:lpstr>Bahnschrift SemiBold Condensed</vt:lpstr>
      <vt:lpstr>Calibri</vt:lpstr>
      <vt:lpstr>Corbel</vt:lpstr>
      <vt:lpstr>Heebo</vt:lpstr>
      <vt:lpstr>inter-regular</vt:lpstr>
      <vt:lpstr>Roboto</vt:lpstr>
      <vt:lpstr>Source Code Pro</vt:lpstr>
      <vt:lpstr>Symbol</vt:lpstr>
      <vt:lpstr>Times New Roman</vt:lpstr>
      <vt:lpstr>urw-din</vt:lpstr>
      <vt:lpstr>var(--bs-font-monospace)</vt:lpstr>
      <vt:lpstr>Parallax</vt:lpstr>
      <vt:lpstr>  </vt:lpstr>
      <vt:lpstr>Contents </vt:lpstr>
      <vt:lpstr>1. Basic Operators </vt:lpstr>
      <vt:lpstr>Arithmetic Operators </vt:lpstr>
      <vt:lpstr> </vt:lpstr>
      <vt:lpstr>Logical Operators</vt:lpstr>
      <vt:lpstr>Relational Operators </vt:lpstr>
      <vt:lpstr>Unary Operators </vt:lpstr>
      <vt:lpstr>public class MyClass { public static void main(String[] args){  int a = 10;  System.out.println(a++++); } }   (A) 11 (B) 12 (C) 13 (D) Compilation Error   final int a=10 ; a++ System.out.println (a)  </vt:lpstr>
      <vt:lpstr>Bitwise Operators </vt:lpstr>
      <vt:lpstr>PowerPoint Presentation</vt:lpstr>
      <vt:lpstr>Ternary Operators </vt:lpstr>
      <vt:lpstr>Rewrite the following using ternary operator  </vt:lpstr>
      <vt:lpstr>Shift Operators </vt:lpstr>
      <vt:lpstr>PowerPoint Presentation</vt:lpstr>
      <vt:lpstr>Loop Control </vt:lpstr>
      <vt:lpstr>Loop Control Statements </vt:lpstr>
      <vt:lpstr>PowerPoint Presentation</vt:lpstr>
      <vt:lpstr>2. public class LabeledForExample {   public static void main(String[] args) {       //Using Label for outer and for loop       aa:           for(int i=1;i&lt;=3;i++){               bb:                   for(int j=1;j&lt;=3;j++){                       if(i==2&amp;&amp;j==2){                           break aa;                       }                       System.out.println(i+" "+j);                   }           }   }   }     3. statement to execute when the value of i becomes more than 4 and less than 9.     </vt:lpstr>
      <vt:lpstr>For Each loop     for(declaration : expression)  {    // Statements } </vt:lpstr>
      <vt:lpstr>Decision Making </vt:lpstr>
      <vt:lpstr>Wrapper Class </vt:lpstr>
      <vt:lpstr>Example </vt:lpstr>
      <vt:lpstr>Arrays </vt:lpstr>
      <vt:lpstr>PowerPoint Presentation</vt:lpstr>
      <vt:lpstr>Disadvantages </vt:lpstr>
      <vt:lpstr>PowerPoint Presentation</vt:lpstr>
      <vt:lpstr>Regular Expressions </vt:lpstr>
      <vt:lpstr>Regular Expressions</vt:lpstr>
      <vt:lpstr>check if the number has ten digits and nothing else -- ^\\d{10}$ </vt:lpstr>
      <vt:lpstr>Java Methods </vt:lpstr>
      <vt:lpstr>Assignment 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priyanka gadwe</dc:creator>
  <cp:lastModifiedBy>priyanka gadwe</cp:lastModifiedBy>
  <cp:revision>9</cp:revision>
  <dcterms:created xsi:type="dcterms:W3CDTF">2023-02-20T12:21:47Z</dcterms:created>
  <dcterms:modified xsi:type="dcterms:W3CDTF">2023-02-22T05:08:00Z</dcterms:modified>
</cp:coreProperties>
</file>