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02" r:id="rId6"/>
    <p:sldId id="303" r:id="rId7"/>
    <p:sldId id="304" r:id="rId8"/>
    <p:sldId id="305" r:id="rId9"/>
    <p:sldId id="307" r:id="rId10"/>
    <p:sldId id="308" r:id="rId11"/>
    <p:sldId id="309" r:id="rId12"/>
    <p:sldId id="311" r:id="rId13"/>
    <p:sldId id="312" r:id="rId14"/>
    <p:sldId id="306" r:id="rId15"/>
    <p:sldId id="318" r:id="rId16"/>
    <p:sldId id="317" r:id="rId17"/>
    <p:sldId id="315" r:id="rId18"/>
    <p:sldId id="316" r:id="rId19"/>
    <p:sldId id="314" r:id="rId20"/>
    <p:sldId id="301" r:id="rId21"/>
    <p:sldId id="322" r:id="rId22"/>
    <p:sldId id="319" r:id="rId23"/>
    <p:sldId id="320" r:id="rId24"/>
    <p:sldId id="321" r:id="rId25"/>
  </p:sldIdLst>
  <p:sldSz cx="9144000" cy="5143500" type="screen16x9"/>
  <p:notesSz cx="6858000" cy="9144000"/>
  <p:embeddedFontLst>
    <p:embeddedFont>
      <p:font typeface="Roboto" panose="02000000000000000000"/>
      <p:regular r:id="rId29"/>
    </p:embeddedFont>
    <p:embeddedFont>
      <p:font typeface="Roboto" panose="02000000000000000000" pitchFamily="2" charset="0"/>
      <p:regular r:id="rId30"/>
      <p:bold r:id="rId31"/>
      <p:italic r:id="rId32"/>
      <p:boldItalic r:id="rId33"/>
    </p:embeddedFont>
    <p:embeddedFont>
      <p:font typeface="Caveat"/>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370" y="7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7.fntdata"/><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g13e15c920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3e15c920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3"/>
        <p:cNvGrpSpPr/>
        <p:nvPr/>
      </p:nvGrpSpPr>
      <p:grpSpPr>
        <a:xfrm>
          <a:off x="0" y="0"/>
          <a:ext cx="0" cy="0"/>
          <a:chOff x="0" y="0"/>
          <a:chExt cx="0" cy="0"/>
        </a:xfrm>
      </p:grpSpPr>
      <p:sp>
        <p:nvSpPr>
          <p:cNvPr id="454" name="Google Shape;454;g1400d618bb0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400d618bb0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GIF"/><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GIF"/><Relationship Id="rId3" Type="http://schemas.openxmlformats.org/officeDocument/2006/relationships/hyperlink" Target="https://websparrow.org/java/java-enumeration-iterator-and-listiterator-example#:~:text=Java%20provides%20three%20cursors%20i.e.,advantages%20and%20disadvantages%20as%20well" TargetMode="External"/><Relationship Id="rId2" Type="http://schemas.openxmlformats.org/officeDocument/2006/relationships/hyperlink" Target="https://www.java67.com/2013/02/10-examples-of-hashmap-in-java-programming-tutorial.html" TargetMode="External"/><Relationship Id="rId1" Type="http://schemas.openxmlformats.org/officeDocument/2006/relationships/hyperlink" Target="https://www.java67.com/2013/06/how-get-method-of-hashmap-or-hashtable-works-internally.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GIF"/><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GIF"/><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11700" y="2346725"/>
            <a:ext cx="8520600" cy="80936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b="1" dirty="0"/>
              <a:t>COLLECTION</a:t>
            </a:r>
            <a:endParaRPr b="1" dirty="0"/>
          </a:p>
        </p:txBody>
      </p:sp>
      <p:sp>
        <p:nvSpPr>
          <p:cNvPr id="86" name="Google Shape;86;p13"/>
          <p:cNvSpPr txBox="1">
            <a:spLocks noGrp="1"/>
          </p:cNvSpPr>
          <p:nvPr>
            <p:ph type="subTitle" idx="1"/>
          </p:nvPr>
        </p:nvSpPr>
        <p:spPr>
          <a:xfrm>
            <a:off x="1837850" y="3411400"/>
            <a:ext cx="6603000" cy="4875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GB" sz="1600" dirty="0"/>
              <a:t>By Priyanka Gadwe</a:t>
            </a:r>
            <a:endParaRPr sz="1600" dirty="0"/>
          </a:p>
        </p:txBody>
      </p:sp>
      <p:pic>
        <p:nvPicPr>
          <p:cNvPr id="87" name="Google Shape;87;p13"/>
          <p:cNvPicPr preferRelativeResize="0"/>
          <p:nvPr/>
        </p:nvPicPr>
        <p:blipFill rotWithShape="1">
          <a:blip r:embed="rId1"/>
          <a:srcRect/>
          <a:stretch>
            <a:fillRect/>
          </a:stretch>
        </p:blipFill>
        <p:spPr>
          <a:xfrm>
            <a:off x="2553075" y="762250"/>
            <a:ext cx="3323697" cy="573600"/>
          </a:xfrm>
          <a:prstGeom prst="rect">
            <a:avLst/>
          </a:prstGeom>
          <a:noFill/>
          <a:ln>
            <a:noFill/>
          </a:ln>
        </p:spPr>
      </p:pic>
      <p:sp>
        <p:nvSpPr>
          <p:cNvPr id="88" name="Google Shape;88;p13"/>
          <p:cNvSpPr txBox="1"/>
          <p:nvPr/>
        </p:nvSpPr>
        <p:spPr>
          <a:xfrm>
            <a:off x="2241550" y="1587337"/>
            <a:ext cx="4106900"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dirty="0">
                <a:solidFill>
                  <a:schemeClr val="lt1"/>
                </a:solidFill>
                <a:latin typeface="Roboto" panose="02000000000000000000"/>
                <a:ea typeface="Roboto" panose="02000000000000000000"/>
                <a:cs typeface="Roboto" panose="02000000000000000000"/>
                <a:sym typeface="Roboto" panose="02000000000000000000"/>
              </a:rPr>
              <a:t>JAVA TRAINING WEEK - 6</a:t>
            </a:r>
            <a:endParaRPr b="1" dirty="0">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8546" y="713678"/>
            <a:ext cx="8091653" cy="691376"/>
          </a:xfrm>
        </p:spPr>
        <p:txBody>
          <a:bodyPr>
            <a:normAutofit fontScale="90000"/>
          </a:bodyPr>
          <a:lstStyle/>
          <a:p>
            <a:r>
              <a:rPr lang="en-IN" sz="4400" dirty="0"/>
              <a:t>Cursors</a:t>
            </a:r>
            <a:r>
              <a:rPr lang="en-IN" dirty="0"/>
              <a:t> </a:t>
            </a:r>
            <a:endParaRPr lang="en-IN" dirty="0"/>
          </a:p>
        </p:txBody>
      </p:sp>
      <p:sp>
        <p:nvSpPr>
          <p:cNvPr id="3" name="Subtitle 2"/>
          <p:cNvSpPr>
            <a:spLocks noGrp="1"/>
          </p:cNvSpPr>
          <p:nvPr>
            <p:ph type="subTitle" idx="1"/>
          </p:nvPr>
        </p:nvSpPr>
        <p:spPr>
          <a:xfrm>
            <a:off x="669072" y="1858537"/>
            <a:ext cx="8151115" cy="1687550"/>
          </a:xfrm>
        </p:spPr>
        <p:txBody>
          <a:bodyPr>
            <a:normAutofit/>
          </a:bodyPr>
          <a:lstStyle/>
          <a:p>
            <a:pPr>
              <a:lnSpc>
                <a:spcPct val="150000"/>
              </a:lnSpc>
              <a:buFont typeface="+mj-lt"/>
              <a:buAutoNum type="arabicPeriod"/>
            </a:pPr>
            <a:r>
              <a:rPr lang="en-IN"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Iterator</a:t>
            </a:r>
            <a:r>
              <a:rPr lang="en-IN" sz="1600" dirty="0">
                <a:solidFill>
                  <a:schemeClr val="bg1"/>
                </a:solidFill>
                <a:latin typeface="Roboto" panose="02000000000000000000" pitchFamily="2" charset="0"/>
                <a:ea typeface="Roboto" panose="02000000000000000000" pitchFamily="2" charset="0"/>
                <a:cs typeface="Roboto" panose="02000000000000000000" pitchFamily="2" charset="0"/>
              </a:rPr>
              <a:t> (for all collection type)</a:t>
            </a:r>
            <a:endParaRPr lang="en-IN" sz="16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a:lnSpc>
                <a:spcPct val="150000"/>
              </a:lnSpc>
              <a:buFont typeface="+mj-lt"/>
              <a:buAutoNum type="arabicPeriod"/>
            </a:pPr>
            <a:r>
              <a:rPr lang="en-IN" sz="1600"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ListIterator</a:t>
            </a:r>
            <a:r>
              <a:rPr lang="en-IN" sz="1600" dirty="0">
                <a:solidFill>
                  <a:schemeClr val="bg1"/>
                </a:solidFill>
                <a:latin typeface="Roboto" panose="02000000000000000000" pitchFamily="2" charset="0"/>
                <a:ea typeface="Roboto" panose="02000000000000000000" pitchFamily="2" charset="0"/>
                <a:cs typeface="Roboto" panose="02000000000000000000" pitchFamily="2" charset="0"/>
              </a:rPr>
              <a:t> ( for list objects only )</a:t>
            </a:r>
            <a:endParaRPr lang="en-IN" sz="16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a:lnSpc>
                <a:spcPct val="150000"/>
              </a:lnSpc>
              <a:buFont typeface="+mj-lt"/>
              <a:buAutoNum type="arabicPeriod"/>
            </a:pPr>
            <a:r>
              <a:rPr lang="en-IN"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Enumeration</a:t>
            </a:r>
            <a:r>
              <a:rPr lang="en-IN" sz="1600" dirty="0">
                <a:solidFill>
                  <a:schemeClr val="bg1"/>
                </a:solidFill>
                <a:latin typeface="Roboto" panose="02000000000000000000" pitchFamily="2" charset="0"/>
                <a:ea typeface="Roboto" panose="02000000000000000000" pitchFamily="2" charset="0"/>
                <a:cs typeface="Roboto" panose="02000000000000000000" pitchFamily="2" charset="0"/>
              </a:rPr>
              <a:t> ( for legacy classes only )</a:t>
            </a:r>
            <a:endParaRPr lang="en-IN" sz="1600" dirty="0">
              <a:solidFill>
                <a:schemeClr val="bg1"/>
              </a:solidFill>
              <a:latin typeface="Roboto" panose="02000000000000000000" pitchFamily="2" charset="0"/>
              <a:ea typeface="Roboto" panose="02000000000000000000" pitchFamily="2" charset="0"/>
              <a:cs typeface="Roboto" panose="02000000000000000000" pitchFamily="2" charset="0"/>
            </a:endParaRPr>
          </a:p>
          <a:p>
            <a:endParaRPr lang="en-IN" sz="1600" dirty="0">
              <a:latin typeface="Roboto" panose="02000000000000000000" pitchFamily="2" charset="0"/>
              <a:ea typeface="Roboto" panose="02000000000000000000" pitchFamily="2" charset="0"/>
              <a:cs typeface="Roboto" panose="02000000000000000000" pitchFamily="2" charset="0"/>
            </a:endParaRPr>
          </a:p>
        </p:txBody>
      </p:sp>
      <p:pic>
        <p:nvPicPr>
          <p:cNvPr id="4" name="Google Shape;87;p13"/>
          <p:cNvPicPr preferRelativeResize="0"/>
          <p:nvPr/>
        </p:nvPicPr>
        <p:blipFill rotWithShape="1">
          <a:blip r:embed="rId1"/>
          <a:srcRect/>
          <a:stretch>
            <a:fillRect/>
          </a:stretch>
        </p:blipFill>
        <p:spPr>
          <a:xfrm>
            <a:off x="7010401" y="4845205"/>
            <a:ext cx="2063054" cy="2012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normAutofit fontScale="92500" lnSpcReduction="20000"/>
          </a:bodyPr>
          <a:lstStyle/>
          <a:p>
            <a:endParaRPr lang="en-IN"/>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8400" y="273968"/>
            <a:ext cx="7690102" cy="4450316"/>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87;p13"/>
          <p:cNvPicPr preferRelativeResize="0"/>
          <p:nvPr/>
        </p:nvPicPr>
        <p:blipFill rotWithShape="1">
          <a:blip r:embed="rId2"/>
          <a:srcRect/>
          <a:stretch>
            <a:fillRect/>
          </a:stretch>
        </p:blipFill>
        <p:spPr>
          <a:xfrm>
            <a:off x="7010401" y="4869365"/>
            <a:ext cx="2063054" cy="201290"/>
          </a:xfrm>
          <a:prstGeom prst="rect">
            <a:avLst/>
          </a:prstGeom>
          <a:noFill/>
          <a:ln>
            <a:noFill/>
          </a:ln>
        </p:spPr>
      </p:pic>
      <p:sp>
        <p:nvSpPr>
          <p:cNvPr id="11" name="Rectangle 10"/>
          <p:cNvSpPr/>
          <p:nvPr/>
        </p:nvSpPr>
        <p:spPr>
          <a:xfrm>
            <a:off x="423746" y="4222595"/>
            <a:ext cx="7991708" cy="501689"/>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5259" y="1019521"/>
            <a:ext cx="8284941" cy="697767"/>
          </a:xfrm>
        </p:spPr>
        <p:txBody>
          <a:bodyPr>
            <a:normAutofit fontScale="90000"/>
          </a:bodyPr>
          <a:lstStyle/>
          <a:p>
            <a:r>
              <a:rPr lang="en-IN" dirty="0"/>
              <a:t>Java 8 Features - </a:t>
            </a:r>
            <a:endParaRPr lang="en-IN" dirty="0"/>
          </a:p>
        </p:txBody>
      </p:sp>
      <p:sp>
        <p:nvSpPr>
          <p:cNvPr id="3" name="Subtitle 2"/>
          <p:cNvSpPr>
            <a:spLocks noGrp="1"/>
          </p:cNvSpPr>
          <p:nvPr>
            <p:ph type="subTitle" idx="1"/>
          </p:nvPr>
        </p:nvSpPr>
        <p:spPr>
          <a:xfrm>
            <a:off x="535247" y="1880839"/>
            <a:ext cx="8284941" cy="2029522"/>
          </a:xfrm>
        </p:spPr>
        <p:txBody>
          <a:bodyPr>
            <a:normAutofit/>
          </a:bodyPr>
          <a:lstStyle/>
          <a:p>
            <a:pPr>
              <a:buFont typeface="Arial" panose="020B0604020202020204" pitchFamily="34" charset="0"/>
              <a:buChar char="•"/>
            </a:pPr>
            <a:r>
              <a:rPr lang="en-IN" sz="1600" dirty="0">
                <a:solidFill>
                  <a:schemeClr val="bg1"/>
                </a:solidFill>
              </a:rPr>
              <a:t>Lambda Function –</a:t>
            </a:r>
            <a:endParaRPr lang="en-IN" sz="1600" dirty="0">
              <a:solidFill>
                <a:schemeClr val="bg1"/>
              </a:solidFill>
            </a:endParaRPr>
          </a:p>
          <a:p>
            <a:pPr>
              <a:buFont typeface="Arial" panose="020B0604020202020204" pitchFamily="34" charset="0"/>
              <a:buChar char="•"/>
            </a:pPr>
            <a:r>
              <a:rPr lang="en-IN" sz="1600" dirty="0">
                <a:solidFill>
                  <a:schemeClr val="bg1"/>
                </a:solidFill>
              </a:rPr>
              <a:t>Stream API </a:t>
            </a:r>
            <a:endParaRPr lang="en-IN" sz="1600" dirty="0">
              <a:solidFill>
                <a:schemeClr val="bg1"/>
              </a:solidFill>
            </a:endParaRPr>
          </a:p>
          <a:p>
            <a:pPr>
              <a:buFont typeface="Arial" panose="020B0604020202020204" pitchFamily="34" charset="0"/>
              <a:buChar char="•"/>
            </a:pPr>
            <a:r>
              <a:rPr lang="en-IN" sz="1600" dirty="0">
                <a:solidFill>
                  <a:schemeClr val="bg1"/>
                </a:solidFill>
              </a:rPr>
              <a:t>Function interface</a:t>
            </a:r>
            <a:endParaRPr lang="en-IN" sz="1600" dirty="0">
              <a:solidFill>
                <a:schemeClr val="bg1"/>
              </a:solidFill>
            </a:endParaRPr>
          </a:p>
          <a:p>
            <a:pPr>
              <a:buFont typeface="Arial" panose="020B0604020202020204" pitchFamily="34" charset="0"/>
              <a:buChar char="•"/>
            </a:pPr>
            <a:r>
              <a:rPr lang="en-US" sz="1600" b="0" i="0" dirty="0">
                <a:solidFill>
                  <a:schemeClr val="bg1"/>
                </a:solidFill>
                <a:effectLst/>
                <a:latin typeface="Arial" panose="020B0604020202020204" pitchFamily="34" charset="0"/>
              </a:rPr>
              <a:t>default and static methods in Interfaces</a:t>
            </a:r>
            <a:endParaRPr lang="en-US" sz="1600" b="0" i="0" dirty="0">
              <a:solidFill>
                <a:schemeClr val="bg1"/>
              </a:solidFill>
              <a:effectLst/>
              <a:latin typeface="Arial" panose="020B0604020202020204" pitchFamily="34" charset="0"/>
            </a:endParaRPr>
          </a:p>
          <a:p>
            <a:pPr>
              <a:buFont typeface="Arial" panose="020B0604020202020204" pitchFamily="34" charset="0"/>
              <a:buChar char="•"/>
            </a:pPr>
            <a:r>
              <a:rPr lang="en-IN" sz="1600" b="0" i="0" dirty="0">
                <a:solidFill>
                  <a:schemeClr val="bg1"/>
                </a:solidFill>
                <a:effectLst/>
                <a:latin typeface="Arial" panose="020B0604020202020204" pitchFamily="34" charset="0"/>
              </a:rPr>
              <a:t>Collection API improvements</a:t>
            </a:r>
            <a:r>
              <a:rPr lang="en-US" sz="1600" dirty="0">
                <a:solidFill>
                  <a:schemeClr val="bg1"/>
                </a:solidFill>
                <a:latin typeface="Arial" panose="020B0604020202020204" pitchFamily="34" charset="0"/>
              </a:rPr>
              <a:t>.</a:t>
            </a:r>
            <a:endParaRPr lang="en-US" sz="1600" dirty="0">
              <a:solidFill>
                <a:schemeClr val="bg1"/>
              </a:solidFill>
              <a:latin typeface="Arial" panose="020B0604020202020204" pitchFamily="34" charset="0"/>
            </a:endParaRPr>
          </a:p>
          <a:p>
            <a:pPr>
              <a:buFont typeface="Arial" panose="020B0604020202020204" pitchFamily="34" charset="0"/>
              <a:buChar char="•"/>
            </a:pPr>
            <a:r>
              <a:rPr lang="en-IN" sz="1600" b="0" i="0" dirty="0">
                <a:solidFill>
                  <a:schemeClr val="bg1"/>
                </a:solidFill>
                <a:effectLst/>
                <a:latin typeface="Arial" panose="020B0604020202020204" pitchFamily="34" charset="0"/>
              </a:rPr>
              <a:t>Concurrency API improvements</a:t>
            </a:r>
            <a:endParaRPr lang="en-IN" sz="1600" dirty="0">
              <a:solidFill>
                <a:schemeClr val="bg1"/>
              </a:solidFill>
            </a:endParaRPr>
          </a:p>
          <a:p>
            <a:r>
              <a:rPr lang="en-IN" dirty="0"/>
              <a:t>…</a:t>
            </a:r>
            <a:endParaRPr lang="en-IN" dirty="0"/>
          </a:p>
          <a:p>
            <a:endParaRPr lang="en-IN" dirty="0"/>
          </a:p>
        </p:txBody>
      </p:sp>
      <p:pic>
        <p:nvPicPr>
          <p:cNvPr id="4" name="Google Shape;87;p13"/>
          <p:cNvPicPr preferRelativeResize="0"/>
          <p:nvPr/>
        </p:nvPicPr>
        <p:blipFill rotWithShape="1">
          <a:blip r:embed="rId1"/>
          <a:srcRect/>
          <a:stretch>
            <a:fillRect/>
          </a:stretch>
        </p:blipFill>
        <p:spPr>
          <a:xfrm>
            <a:off x="7010401" y="4845205"/>
            <a:ext cx="2063054" cy="2012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1376" y="1003610"/>
            <a:ext cx="8128824" cy="646770"/>
          </a:xfrm>
        </p:spPr>
        <p:txBody>
          <a:bodyPr>
            <a:normAutofit fontScale="90000"/>
          </a:bodyPr>
          <a:lstStyle/>
          <a:p>
            <a:r>
              <a:rPr lang="en-IN" sz="4400" dirty="0"/>
              <a:t>Lambda</a:t>
            </a:r>
            <a:r>
              <a:rPr lang="en-IN" dirty="0"/>
              <a:t> function</a:t>
            </a:r>
            <a:endParaRPr lang="en-IN" dirty="0"/>
          </a:p>
        </p:txBody>
      </p:sp>
      <p:sp>
        <p:nvSpPr>
          <p:cNvPr id="3" name="Subtitle 2"/>
          <p:cNvSpPr>
            <a:spLocks noGrp="1"/>
          </p:cNvSpPr>
          <p:nvPr>
            <p:ph type="subTitle" idx="1"/>
          </p:nvPr>
        </p:nvSpPr>
        <p:spPr>
          <a:xfrm>
            <a:off x="691364" y="1914631"/>
            <a:ext cx="8128824" cy="2419475"/>
          </a:xfrm>
        </p:spPr>
        <p:txBody>
          <a:bodyPr>
            <a:noAutofit/>
          </a:bodyPr>
          <a:lstStyle/>
          <a:p>
            <a:pPr>
              <a:buFont typeface="Arial" panose="020B0604020202020204" pitchFamily="34" charset="0"/>
              <a:buChar char="•"/>
            </a:pPr>
            <a:r>
              <a:rPr lang="en-US"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The Lambda expression is used to provide the implementation of an interface which has functional interface.</a:t>
            </a:r>
            <a:endParaRPr lang="en-US"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It saves a lot of code.</a:t>
            </a:r>
            <a:endParaRPr lang="en-US"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In case of lambda expression, we don't need to define the method again for providing the implementation. Here, we just write the implementation code.</a:t>
            </a:r>
            <a:endParaRPr lang="en-US"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endParaRPr lang="en-US"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r>
              <a:rPr lang="en-US" sz="1600" dirty="0">
                <a:solidFill>
                  <a:schemeClr val="bg1"/>
                </a:solidFill>
                <a:latin typeface="Roboto" panose="02000000000000000000" pitchFamily="2" charset="0"/>
                <a:ea typeface="Roboto" panose="02000000000000000000" pitchFamily="2" charset="0"/>
                <a:cs typeface="Roboto" panose="02000000000000000000" pitchFamily="2" charset="0"/>
              </a:rPr>
              <a:t>Syntax -</a:t>
            </a:r>
            <a:endParaRPr lang="en-US" sz="1600"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n-US"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No Argument  :   ()-&gt;{}</a:t>
            </a:r>
            <a:endParaRPr lang="en-US"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r>
              <a:rPr lang="en-US"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One Argument :  (p1)-&gt;{}</a:t>
            </a:r>
            <a:endParaRPr lang="en-US"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r>
              <a:rPr lang="en-US"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Two Argument  :  (p1,p2)-&gt;{}</a:t>
            </a:r>
            <a:endParaRPr lang="en-US"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endParaRPr lang="en-IN" sz="1600" dirty="0">
              <a:latin typeface="Roboto" panose="02000000000000000000" pitchFamily="2" charset="0"/>
              <a:ea typeface="Roboto" panose="02000000000000000000" pitchFamily="2" charset="0"/>
              <a:cs typeface="Roboto" panose="02000000000000000000" pitchFamily="2" charset="0"/>
            </a:endParaRPr>
          </a:p>
        </p:txBody>
      </p:sp>
      <p:sp>
        <p:nvSpPr>
          <p:cNvPr id="4" name="Subtitle 2"/>
          <p:cNvSpPr txBox="1"/>
          <p:nvPr/>
        </p:nvSpPr>
        <p:spPr>
          <a:xfrm>
            <a:off x="3022407" y="3261392"/>
            <a:ext cx="5430229" cy="132826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Roboto" panose="02000000000000000000"/>
              <a:buNone/>
              <a:defRPr sz="21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914400" marR="0" lvl="1" indent="-317500" algn="l" rtl="0">
              <a:lnSpc>
                <a:spcPct val="100000"/>
              </a:lnSpc>
              <a:spcBef>
                <a:spcPts val="0"/>
              </a:spcBef>
              <a:spcAft>
                <a:spcPts val="0"/>
              </a:spcAft>
              <a:buClr>
                <a:schemeClr val="lt1"/>
              </a:buClr>
              <a:buSzPts val="2100"/>
              <a:buFont typeface="Roboto" panose="02000000000000000000"/>
              <a:buNone/>
              <a:defRPr sz="21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1371600" marR="0" lvl="2" indent="-317500" algn="l" rtl="0">
              <a:lnSpc>
                <a:spcPct val="100000"/>
              </a:lnSpc>
              <a:spcBef>
                <a:spcPts val="0"/>
              </a:spcBef>
              <a:spcAft>
                <a:spcPts val="0"/>
              </a:spcAft>
              <a:buClr>
                <a:schemeClr val="lt1"/>
              </a:buClr>
              <a:buSzPts val="2100"/>
              <a:buFont typeface="Roboto" panose="02000000000000000000"/>
              <a:buNone/>
              <a:defRPr sz="21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1828800" marR="0" lvl="3" indent="-317500" algn="l" rtl="0">
              <a:lnSpc>
                <a:spcPct val="100000"/>
              </a:lnSpc>
              <a:spcBef>
                <a:spcPts val="0"/>
              </a:spcBef>
              <a:spcAft>
                <a:spcPts val="0"/>
              </a:spcAft>
              <a:buClr>
                <a:schemeClr val="lt1"/>
              </a:buClr>
              <a:buSzPts val="2100"/>
              <a:buFont typeface="Roboto" panose="02000000000000000000"/>
              <a:buNone/>
              <a:defRPr sz="21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2286000" marR="0" lvl="4" indent="-317500" algn="l" rtl="0">
              <a:lnSpc>
                <a:spcPct val="100000"/>
              </a:lnSpc>
              <a:spcBef>
                <a:spcPts val="0"/>
              </a:spcBef>
              <a:spcAft>
                <a:spcPts val="0"/>
              </a:spcAft>
              <a:buClr>
                <a:schemeClr val="lt1"/>
              </a:buClr>
              <a:buSzPts val="2100"/>
              <a:buFont typeface="Roboto" panose="02000000000000000000"/>
              <a:buNone/>
              <a:defRPr sz="21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100000"/>
              </a:lnSpc>
              <a:spcBef>
                <a:spcPts val="0"/>
              </a:spcBef>
              <a:spcAft>
                <a:spcPts val="0"/>
              </a:spcAft>
              <a:buClr>
                <a:schemeClr val="lt1"/>
              </a:buClr>
              <a:buSzPts val="2100"/>
              <a:buFont typeface="Roboto" panose="02000000000000000000"/>
              <a:buNone/>
              <a:defRPr sz="21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3200400" marR="0" lvl="6" indent="-317500" algn="l" rtl="0">
              <a:lnSpc>
                <a:spcPct val="100000"/>
              </a:lnSpc>
              <a:spcBef>
                <a:spcPts val="0"/>
              </a:spcBef>
              <a:spcAft>
                <a:spcPts val="0"/>
              </a:spcAft>
              <a:buClr>
                <a:schemeClr val="lt1"/>
              </a:buClr>
              <a:buSzPts val="2100"/>
              <a:buFont typeface="Roboto" panose="02000000000000000000"/>
              <a:buNone/>
              <a:defRPr sz="21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3657600" marR="0" lvl="7" indent="-317500" algn="l" rtl="0">
              <a:lnSpc>
                <a:spcPct val="100000"/>
              </a:lnSpc>
              <a:spcBef>
                <a:spcPts val="0"/>
              </a:spcBef>
              <a:spcAft>
                <a:spcPts val="0"/>
              </a:spcAft>
              <a:buClr>
                <a:schemeClr val="lt1"/>
              </a:buClr>
              <a:buSzPts val="2100"/>
              <a:buFont typeface="Roboto" panose="02000000000000000000"/>
              <a:buNone/>
              <a:defRPr sz="21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4114800" marR="0" lvl="8" indent="-317500" algn="l" rtl="0">
              <a:lnSpc>
                <a:spcPct val="100000"/>
              </a:lnSpc>
              <a:spcBef>
                <a:spcPts val="0"/>
              </a:spcBef>
              <a:spcAft>
                <a:spcPts val="0"/>
              </a:spcAft>
              <a:buClr>
                <a:schemeClr val="lt1"/>
              </a:buClr>
              <a:buSzPts val="2100"/>
              <a:buFont typeface="Roboto" panose="02000000000000000000"/>
              <a:buNone/>
              <a:defRPr sz="21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indent="0">
              <a:buNone/>
            </a:pPr>
            <a:br>
              <a:rPr lang="en-US" dirty="0"/>
            </a:br>
            <a:endParaRPr lang="en-IN" dirty="0"/>
          </a:p>
          <a:p>
            <a:endParaRPr lang="en-IN" dirty="0"/>
          </a:p>
        </p:txBody>
      </p:sp>
      <p:pic>
        <p:nvPicPr>
          <p:cNvPr id="9" name="Google Shape;87;p13"/>
          <p:cNvPicPr preferRelativeResize="0"/>
          <p:nvPr/>
        </p:nvPicPr>
        <p:blipFill rotWithShape="1">
          <a:blip r:embed="rId1"/>
          <a:srcRect/>
          <a:stretch>
            <a:fillRect/>
          </a:stretch>
        </p:blipFill>
        <p:spPr>
          <a:xfrm>
            <a:off x="7010401" y="4845205"/>
            <a:ext cx="2063054" cy="2012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8088" y="996176"/>
            <a:ext cx="8222112" cy="765717"/>
          </a:xfrm>
        </p:spPr>
        <p:txBody>
          <a:bodyPr>
            <a:normAutofit fontScale="90000"/>
          </a:bodyPr>
          <a:lstStyle/>
          <a:p>
            <a:r>
              <a:rPr lang="en-IN" sz="4400" dirty="0"/>
              <a:t>Stream</a:t>
            </a:r>
            <a:r>
              <a:rPr lang="en-IN" dirty="0"/>
              <a:t> API </a:t>
            </a:r>
            <a:endParaRPr lang="en-IN" dirty="0"/>
          </a:p>
        </p:txBody>
      </p:sp>
      <p:sp>
        <p:nvSpPr>
          <p:cNvPr id="3" name="Subtitle 2"/>
          <p:cNvSpPr>
            <a:spLocks noGrp="1"/>
          </p:cNvSpPr>
          <p:nvPr>
            <p:ph type="subTitle" idx="1"/>
          </p:nvPr>
        </p:nvSpPr>
        <p:spPr>
          <a:xfrm>
            <a:off x="654204" y="1918010"/>
            <a:ext cx="8165983" cy="2772936"/>
          </a:xfrm>
        </p:spPr>
        <p:txBody>
          <a:bodyPr>
            <a:normAutofit/>
          </a:bodyPr>
          <a:lstStyle/>
          <a:p>
            <a:pPr>
              <a:buFont typeface="Arial" panose="020B0604020202020204" pitchFamily="34" charset="0"/>
              <a:buChar char="•"/>
            </a:pPr>
            <a:r>
              <a:rPr lang="en-US" sz="1600" b="0" i="0" dirty="0">
                <a:solidFill>
                  <a:schemeClr val="bg1"/>
                </a:solidFill>
                <a:effectLst/>
                <a:latin typeface="inter-regular"/>
              </a:rPr>
              <a:t>Stream is lazy and evaluates code only when required.</a:t>
            </a:r>
            <a:endParaRPr lang="en-US" sz="1600" b="0" i="0" dirty="0">
              <a:solidFill>
                <a:schemeClr val="bg1"/>
              </a:solidFill>
              <a:effectLst/>
              <a:latin typeface="inter-regular"/>
            </a:endParaRPr>
          </a:p>
          <a:p>
            <a:pPr>
              <a:buFont typeface="Arial" panose="020B0604020202020204" pitchFamily="34" charset="0"/>
              <a:buChar char="•"/>
            </a:pPr>
            <a:r>
              <a:rPr lang="en-US" sz="1600" b="0" i="0" dirty="0">
                <a:solidFill>
                  <a:schemeClr val="bg1"/>
                </a:solidFill>
                <a:effectLst/>
                <a:latin typeface="DejaVu Serif"/>
              </a:rPr>
              <a:t>Streams differ from collections in several ways:</a:t>
            </a:r>
            <a:endParaRPr lang="en-US" sz="1600" b="0" i="0" dirty="0">
              <a:solidFill>
                <a:schemeClr val="bg1"/>
              </a:solidFill>
              <a:effectLst/>
              <a:latin typeface="DejaVu Serif"/>
            </a:endParaRPr>
          </a:p>
          <a:p>
            <a:pPr>
              <a:buFont typeface="Arial" panose="020B0604020202020204" pitchFamily="34" charset="0"/>
              <a:buChar char="•"/>
            </a:pPr>
            <a:r>
              <a:rPr lang="en-US" sz="1600" b="0" i="0" dirty="0">
                <a:solidFill>
                  <a:schemeClr val="bg1"/>
                </a:solidFill>
                <a:effectLst/>
                <a:latin typeface="DejaVu Serif"/>
              </a:rPr>
              <a:t>No storage. A stream is not a data structure that stores elements; instead, it conveys elements from a </a:t>
            </a:r>
            <a:r>
              <a:rPr lang="en-US"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source</a:t>
            </a:r>
            <a:r>
              <a:rPr lang="en-US" sz="1600" b="0" i="0" dirty="0">
                <a:solidFill>
                  <a:schemeClr val="bg1"/>
                </a:solidFill>
                <a:effectLst/>
                <a:latin typeface="DejaVu Serif"/>
              </a:rPr>
              <a:t> through a pipeline of computational operations.</a:t>
            </a:r>
            <a:endParaRPr lang="en-US" sz="1600" b="0" i="0" dirty="0">
              <a:solidFill>
                <a:schemeClr val="bg1"/>
              </a:solidFill>
              <a:effectLst/>
              <a:latin typeface="DejaVu Serif"/>
            </a:endParaRPr>
          </a:p>
          <a:p>
            <a:pPr>
              <a:buFont typeface="Arial" panose="020B0604020202020204" pitchFamily="34" charset="0"/>
              <a:buChar char="•"/>
            </a:pPr>
            <a:r>
              <a:rPr lang="en-US" sz="1600" b="0" i="0" dirty="0">
                <a:solidFill>
                  <a:schemeClr val="bg1"/>
                </a:solidFill>
                <a:effectLst/>
                <a:latin typeface="DejaVu Serif"/>
              </a:rPr>
              <a:t>Functional in nature. An operation on a stream produces a result, but does not modify its source</a:t>
            </a:r>
            <a:endParaRPr lang="en-US" sz="1600" b="0" i="0" dirty="0">
              <a:solidFill>
                <a:schemeClr val="bg1"/>
              </a:solidFill>
              <a:effectLst/>
              <a:latin typeface="DejaVu Serif"/>
            </a:endParaRPr>
          </a:p>
          <a:p>
            <a:endParaRPr lang="en-IN" sz="1600" dirty="0">
              <a:solidFill>
                <a:schemeClr val="bg1"/>
              </a:solidFill>
            </a:endParaRPr>
          </a:p>
          <a:p>
            <a:endParaRPr lang="en-IN" sz="1600" dirty="0">
              <a:solidFill>
                <a:schemeClr val="bg1"/>
              </a:solidFill>
            </a:endParaRPr>
          </a:p>
        </p:txBody>
      </p:sp>
      <p:pic>
        <p:nvPicPr>
          <p:cNvPr id="4" name="Google Shape;87;p13"/>
          <p:cNvPicPr preferRelativeResize="0"/>
          <p:nvPr/>
        </p:nvPicPr>
        <p:blipFill rotWithShape="1">
          <a:blip r:embed="rId1"/>
          <a:srcRect/>
          <a:stretch>
            <a:fillRect/>
          </a:stretch>
        </p:blipFill>
        <p:spPr>
          <a:xfrm>
            <a:off x="7010401" y="4845205"/>
            <a:ext cx="2063054" cy="2012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8088" y="326174"/>
            <a:ext cx="7943746" cy="1368812"/>
          </a:xfrm>
        </p:spPr>
        <p:txBody>
          <a:bodyPr>
            <a:normAutofit/>
          </a:bodyPr>
          <a:lstStyle/>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D</a:t>
            </a:r>
            <a:r>
              <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rPr>
              <a:t>efault</a:t>
            </a:r>
            <a:r>
              <a:rPr lang="en-US" b="0" i="0" dirty="0">
                <a:solidFill>
                  <a:schemeClr val="bg1"/>
                </a:solidFill>
                <a:effectLst/>
                <a:latin typeface="Arial" panose="020B0604020202020204" pitchFamily="34" charset="0"/>
              </a:rPr>
              <a:t> method Interfaces</a:t>
            </a:r>
            <a:endParaRPr lang="en-IN" dirty="0">
              <a:solidFill>
                <a:schemeClr val="bg1"/>
              </a:solidFill>
            </a:endParaRPr>
          </a:p>
        </p:txBody>
      </p:sp>
      <p:sp>
        <p:nvSpPr>
          <p:cNvPr id="3" name="Subtitle 2"/>
          <p:cNvSpPr>
            <a:spLocks noGrp="1"/>
          </p:cNvSpPr>
          <p:nvPr>
            <p:ph type="subTitle" idx="1"/>
          </p:nvPr>
        </p:nvSpPr>
        <p:spPr>
          <a:xfrm>
            <a:off x="364273" y="1828801"/>
            <a:ext cx="8455915" cy="2691160"/>
          </a:xfrm>
        </p:spPr>
        <p:txBody>
          <a:bodyPr>
            <a:normAutofit/>
          </a:bodyPr>
          <a:lstStyle/>
          <a:p>
            <a:pPr>
              <a:buFont typeface="Arial" panose="020B0604020202020204" pitchFamily="34" charset="0"/>
              <a:buChar char="•"/>
            </a:pPr>
            <a:r>
              <a:rPr lang="en-IN" sz="1600" dirty="0"/>
              <a:t>In java 8 Interfaces are enhanced to have method implementation.</a:t>
            </a:r>
            <a:endParaRPr lang="en-IN" sz="1600" dirty="0"/>
          </a:p>
          <a:p>
            <a:pPr>
              <a:buFont typeface="Arial" panose="020B0604020202020204" pitchFamily="34" charset="0"/>
              <a:buChar char="•"/>
            </a:pPr>
            <a:r>
              <a:rPr lang="en-IN" sz="1600" dirty="0"/>
              <a:t>We can use default and static keywords to create interfaces with method implementation. 	</a:t>
            </a:r>
            <a:endParaRPr lang="en-IN" sz="1600" dirty="0"/>
          </a:p>
          <a:p>
            <a:pPr>
              <a:buFont typeface="Arial" panose="020B0604020202020204" pitchFamily="34" charset="0"/>
              <a:buChar char="•"/>
            </a:pPr>
            <a:r>
              <a:rPr lang="en-US" sz="1600" b="0" i="0" dirty="0">
                <a:solidFill>
                  <a:srgbClr val="333333"/>
                </a:solidFill>
                <a:effectLst/>
                <a:latin typeface="inter-regular"/>
              </a:rPr>
              <a:t> </a:t>
            </a:r>
            <a:r>
              <a:rPr lang="en-US" sz="1600" b="0" i="0" dirty="0">
                <a:solidFill>
                  <a:schemeClr val="bg1"/>
                </a:solidFill>
                <a:effectLst/>
                <a:latin typeface="inter-regular"/>
              </a:rPr>
              <a:t>The concept of default method is used to define a method with default implementation. You can override default method also to provide more specific implementation for the method.</a:t>
            </a:r>
            <a:endParaRPr lang="en-IN" sz="1600" dirty="0">
              <a:solidFill>
                <a:schemeClr val="bg1"/>
              </a:solidFill>
            </a:endParaRPr>
          </a:p>
          <a:p>
            <a:pPr>
              <a:buFont typeface="Arial" panose="020B0604020202020204" pitchFamily="34" charset="0"/>
              <a:buChar char="•"/>
            </a:pPr>
            <a:r>
              <a:rPr lang="en-US" sz="1600" b="0" i="0" dirty="0">
                <a:solidFill>
                  <a:schemeClr val="bg1"/>
                </a:solidFill>
                <a:effectLst/>
                <a:latin typeface="inter-regular"/>
              </a:rPr>
              <a:t>You can also define static methods inside the interface. Static methods are used to define utility methods.</a:t>
            </a:r>
            <a:endParaRPr lang="en-IN" sz="1600" dirty="0">
              <a:solidFill>
                <a:schemeClr val="bg1"/>
              </a:solidFill>
            </a:endParaRPr>
          </a:p>
          <a:p>
            <a:endParaRPr lang="en-IN" sz="1600" dirty="0"/>
          </a:p>
          <a:p>
            <a:endParaRPr lang="en-IN" sz="1600" dirty="0"/>
          </a:p>
        </p:txBody>
      </p:sp>
      <p:pic>
        <p:nvPicPr>
          <p:cNvPr id="4" name="Google Shape;87;p13"/>
          <p:cNvPicPr preferRelativeResize="0"/>
          <p:nvPr/>
        </p:nvPicPr>
        <p:blipFill rotWithShape="1">
          <a:blip r:embed="rId1"/>
          <a:srcRect/>
          <a:stretch>
            <a:fillRect/>
          </a:stretch>
        </p:blipFill>
        <p:spPr>
          <a:xfrm>
            <a:off x="7010401" y="4845205"/>
            <a:ext cx="2063054" cy="2012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6244" y="840060"/>
            <a:ext cx="8113956" cy="817756"/>
          </a:xfrm>
        </p:spPr>
        <p:txBody>
          <a:bodyPr>
            <a:normAutofit fontScale="90000"/>
          </a:bodyPr>
          <a:lstStyle/>
          <a:p>
            <a:r>
              <a:rPr lang="en-IN" dirty="0"/>
              <a:t>Points to Self explore -</a:t>
            </a:r>
            <a:endParaRPr lang="en-IN" dirty="0"/>
          </a:p>
        </p:txBody>
      </p:sp>
      <p:sp>
        <p:nvSpPr>
          <p:cNvPr id="3" name="Subtitle 2"/>
          <p:cNvSpPr>
            <a:spLocks noGrp="1"/>
          </p:cNvSpPr>
          <p:nvPr>
            <p:ph type="subTitle" idx="1"/>
          </p:nvPr>
        </p:nvSpPr>
        <p:spPr>
          <a:xfrm>
            <a:off x="802888" y="1791628"/>
            <a:ext cx="8017300" cy="2579649"/>
          </a:xfrm>
        </p:spPr>
        <p:txBody>
          <a:bodyPr>
            <a:normAutofit/>
          </a:bodyPr>
          <a:lstStyle/>
          <a:p>
            <a:pPr marL="457200" lvl="0" indent="-317500" algn="l" rtl="0">
              <a:lnSpc>
                <a:spcPct val="150000"/>
              </a:lnSpc>
              <a:spcBef>
                <a:spcPts val="0"/>
              </a:spcBef>
              <a:spcAft>
                <a:spcPts val="0"/>
              </a:spcAft>
              <a:buClr>
                <a:schemeClr val="lt1"/>
              </a:buClr>
              <a:buSzPts val="1400"/>
              <a:buFont typeface="Roboto" panose="02000000000000000000"/>
              <a:buChar char="●"/>
            </a:pPr>
            <a:endParaRPr lang="en-US" sz="1400" dirty="0">
              <a:solidFill>
                <a:schemeClr val="lt1"/>
              </a:solidFill>
              <a:latin typeface="Roboto" panose="02000000000000000000" pitchFamily="2" charset="0"/>
              <a:ea typeface="Roboto" panose="02000000000000000000" pitchFamily="2" charset="0"/>
              <a:cs typeface="Roboto" panose="02000000000000000000" pitchFamily="2" charset="0"/>
              <a:sym typeface="Roboto" panose="02000000000000000000"/>
            </a:endParaRPr>
          </a:p>
          <a:p>
            <a:pPr indent="-317500">
              <a:lnSpc>
                <a:spcPct val="150000"/>
              </a:lnSpc>
              <a:buSzPts val="1400"/>
              <a:buFont typeface="Roboto" panose="02000000000000000000"/>
              <a:buChar char="●"/>
            </a:pPr>
            <a:r>
              <a:rPr lang="en-US" sz="1400" dirty="0">
                <a:solidFill>
                  <a:schemeClr val="bg1"/>
                </a:solidFill>
                <a:latin typeface="Roboto" panose="02000000000000000000" pitchFamily="2" charset="0"/>
                <a:ea typeface="Roboto" panose="02000000000000000000" pitchFamily="2" charset="0"/>
                <a:cs typeface="Roboto" panose="02000000000000000000" pitchFamily="2" charset="0"/>
              </a:rPr>
              <a:t>Java 8 features (</a:t>
            </a:r>
            <a:r>
              <a:rPr lang="en-IN" sz="1400" b="0" i="0" dirty="0">
                <a:solidFill>
                  <a:schemeClr val="bg1"/>
                </a:solidFill>
                <a:effectLst/>
                <a:latin typeface="inter-regular"/>
              </a:rPr>
              <a:t>Static methods in interface, Optional class, Concurrency Enhancements</a:t>
            </a:r>
            <a:r>
              <a:rPr lang="en-US" sz="1400" dirty="0">
                <a:solidFill>
                  <a:schemeClr val="bg1"/>
                </a:solidFill>
                <a:latin typeface="Roboto" panose="02000000000000000000" pitchFamily="2" charset="0"/>
                <a:ea typeface="Roboto" panose="02000000000000000000" pitchFamily="2" charset="0"/>
                <a:cs typeface="Roboto" panose="02000000000000000000" pitchFamily="2" charset="0"/>
              </a:rPr>
              <a:t>)</a:t>
            </a:r>
            <a:endParaRPr lang="en-US" sz="14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indent="-317500">
              <a:lnSpc>
                <a:spcPct val="150000"/>
              </a:lnSpc>
              <a:buSzPts val="1400"/>
              <a:buFont typeface="Roboto" panose="02000000000000000000"/>
              <a:buChar char="●"/>
            </a:pPr>
            <a:r>
              <a:rPr lang="en-IN" sz="1400" i="0" dirty="0">
                <a:solidFill>
                  <a:schemeClr val="bg1"/>
                </a:solidFill>
                <a:effectLst/>
                <a:latin typeface="Roboto" panose="02000000000000000000" pitchFamily="2" charset="0"/>
                <a:ea typeface="Roboto" panose="02000000000000000000" pitchFamily="2" charset="0"/>
                <a:cs typeface="Roboto" panose="02000000000000000000" pitchFamily="2" charset="0"/>
              </a:rPr>
              <a:t>Comparable and Comparator</a:t>
            </a:r>
            <a:endParaRPr lang="en-US" sz="14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indent="-317500">
              <a:lnSpc>
                <a:spcPct val="150000"/>
              </a:lnSpc>
              <a:buSzPts val="1400"/>
              <a:buFont typeface="Roboto" panose="02000000000000000000"/>
              <a:buChar char="●"/>
            </a:pPr>
            <a:r>
              <a:rPr lang="en-US" sz="1400" dirty="0">
                <a:solidFill>
                  <a:schemeClr val="bg1"/>
                </a:solidFill>
                <a:latin typeface="Roboto" panose="02000000000000000000" pitchFamily="2" charset="0"/>
                <a:ea typeface="Roboto" panose="02000000000000000000" pitchFamily="2" charset="0"/>
                <a:cs typeface="Roboto" panose="02000000000000000000" pitchFamily="2" charset="0"/>
              </a:rPr>
              <a:t>Serialization – Deserialization </a:t>
            </a:r>
            <a:endParaRPr lang="en-US" sz="14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indent="-317500">
              <a:lnSpc>
                <a:spcPct val="150000"/>
              </a:lnSpc>
              <a:buSzPts val="1400"/>
              <a:buFont typeface="Roboto" panose="02000000000000000000"/>
              <a:buChar char="●"/>
            </a:pPr>
            <a:endParaRPr lang="en-US" sz="14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indent="-317500">
              <a:lnSpc>
                <a:spcPct val="150000"/>
              </a:lnSpc>
              <a:buSzPts val="1400"/>
              <a:buFont typeface="Roboto" panose="02000000000000000000"/>
              <a:buChar char="●"/>
            </a:pPr>
            <a:endParaRPr lang="en-US" sz="14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139700" indent="0">
              <a:lnSpc>
                <a:spcPct val="150000"/>
              </a:lnSpc>
              <a:buSzPts val="1400"/>
            </a:pPr>
            <a:endParaRPr lang="en-US" sz="14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457200" lvl="0" indent="-317500" algn="l" rtl="0">
              <a:lnSpc>
                <a:spcPct val="150000"/>
              </a:lnSpc>
              <a:spcBef>
                <a:spcPts val="0"/>
              </a:spcBef>
              <a:spcAft>
                <a:spcPts val="0"/>
              </a:spcAft>
              <a:buClr>
                <a:schemeClr val="lt1"/>
              </a:buClr>
              <a:buSzPts val="1400"/>
              <a:buFont typeface="Roboto" panose="02000000000000000000"/>
              <a:buChar char="●"/>
            </a:pPr>
            <a:endParaRPr lang="en-US" sz="1400" dirty="0">
              <a:solidFill>
                <a:schemeClr val="lt1"/>
              </a:solidFill>
              <a:latin typeface="Roboto" panose="02000000000000000000" pitchFamily="2" charset="0"/>
              <a:ea typeface="Roboto" panose="02000000000000000000" pitchFamily="2" charset="0"/>
              <a:cs typeface="Roboto" panose="02000000000000000000" pitchFamily="2" charset="0"/>
              <a:sym typeface="Roboto" panose="02000000000000000000"/>
            </a:endParaRPr>
          </a:p>
          <a:p>
            <a:endParaRPr lang="en-US" sz="1400" b="0" i="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endParaRPr lang="en-IN" sz="1400" dirty="0">
              <a:solidFill>
                <a:schemeClr val="bg1"/>
              </a:solidFill>
              <a:latin typeface="Roboto" panose="02000000000000000000" pitchFamily="2" charset="0"/>
              <a:ea typeface="Roboto" panose="02000000000000000000" pitchFamily="2" charset="0"/>
              <a:cs typeface="Roboto" panose="02000000000000000000" pitchFamily="2" charset="0"/>
            </a:endParaRPr>
          </a:p>
          <a:p>
            <a:endParaRPr lang="en-IN" sz="14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4" name="Google Shape;87;p13"/>
          <p:cNvPicPr preferRelativeResize="0"/>
          <p:nvPr/>
        </p:nvPicPr>
        <p:blipFill rotWithShape="1">
          <a:blip r:embed="rId1"/>
          <a:srcRect/>
          <a:stretch>
            <a:fillRect/>
          </a:stretch>
        </p:blipFill>
        <p:spPr>
          <a:xfrm>
            <a:off x="7010401" y="4845205"/>
            <a:ext cx="2063054" cy="2012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9794" y="631903"/>
            <a:ext cx="7950405" cy="840058"/>
          </a:xfrm>
        </p:spPr>
        <p:txBody>
          <a:bodyPr/>
          <a:lstStyle/>
          <a:p>
            <a:r>
              <a:rPr lang="en-IN" dirty="0"/>
              <a:t>Reference-</a:t>
            </a:r>
            <a:endParaRPr lang="en-IN" dirty="0"/>
          </a:p>
        </p:txBody>
      </p:sp>
      <p:sp>
        <p:nvSpPr>
          <p:cNvPr id="3" name="Subtitle 2"/>
          <p:cNvSpPr>
            <a:spLocks noGrp="1"/>
          </p:cNvSpPr>
          <p:nvPr>
            <p:ph type="subTitle" idx="1"/>
          </p:nvPr>
        </p:nvSpPr>
        <p:spPr>
          <a:xfrm>
            <a:off x="654205" y="1739590"/>
            <a:ext cx="8165983" cy="2393795"/>
          </a:xfrm>
        </p:spPr>
        <p:txBody>
          <a:bodyPr>
            <a:noAutofit/>
          </a:bodyPr>
          <a:lstStyle/>
          <a:p>
            <a:pPr>
              <a:buFont typeface="Arial" panose="020B0604020202020204" pitchFamily="34" charset="0"/>
              <a:buChar char="•"/>
            </a:pPr>
            <a:r>
              <a:rPr lang="en-US" sz="1600" b="1" dirty="0">
                <a:solidFill>
                  <a:schemeClr val="bg1"/>
                </a:solidFill>
                <a:effectLst/>
                <a:latin typeface="Roboto" panose="02000000000000000000" pitchFamily="2" charset="0"/>
                <a:ea typeface="Roboto" panose="02000000000000000000" pitchFamily="2" charset="0"/>
                <a:cs typeface="Roboto" panose="02000000000000000000" pitchFamily="2" charset="0"/>
              </a:rPr>
              <a:t>How get() and put() methods of HashMap works -</a:t>
            </a:r>
            <a:r>
              <a:rPr lang="en-IN" sz="1400" i="1" dirty="0">
                <a:solidFill>
                  <a:schemeClr val="bg1"/>
                </a:solidFill>
                <a:latin typeface="Roboto" panose="02000000000000000000" pitchFamily="2" charset="0"/>
                <a:ea typeface="Roboto" panose="02000000000000000000" pitchFamily="2" charset="0"/>
                <a:cs typeface="Roboto" panose="02000000000000000000" pitchFamily="2" charset="0"/>
                <a:hlinkClick r:id="rId1"/>
              </a:rPr>
              <a:t>https://www.java67.com/2013/06/how-get-method-of-hashmap-or-hashtable-works-internally.html</a:t>
            </a:r>
            <a:endParaRPr lang="en-IN" sz="1400" i="1" dirty="0">
              <a:solidFill>
                <a:schemeClr val="bg1"/>
              </a:solidFill>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IN" sz="1600" b="1" dirty="0">
                <a:solidFill>
                  <a:schemeClr val="bg1"/>
                </a:solidFill>
                <a:effectLst/>
                <a:latin typeface="Roboto" panose="02000000000000000000" pitchFamily="2" charset="0"/>
                <a:ea typeface="Roboto" panose="02000000000000000000" pitchFamily="2" charset="0"/>
                <a:cs typeface="Roboto" panose="02000000000000000000" pitchFamily="2" charset="0"/>
              </a:rPr>
              <a:t>HashMap in Java - </a:t>
            </a:r>
            <a:r>
              <a:rPr lang="en-IN" sz="1400" i="1" dirty="0">
                <a:solidFill>
                  <a:schemeClr val="bg1"/>
                </a:solidFill>
                <a:effectLst/>
                <a:latin typeface="Roboto" panose="02000000000000000000" pitchFamily="2" charset="0"/>
                <a:ea typeface="Roboto" panose="02000000000000000000" pitchFamily="2" charset="0"/>
                <a:cs typeface="Roboto" panose="02000000000000000000" pitchFamily="2" charset="0"/>
                <a:hlinkClick r:id="rId2"/>
              </a:rPr>
              <a:t>https://www.java67.com/2013/02/10-examples-of-hashmap-in-java-programming-tutorial.html</a:t>
            </a:r>
            <a:endParaRPr lang="en-IN" sz="1400" i="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sz="1600" b="1" i="0" dirty="0">
                <a:solidFill>
                  <a:schemeClr val="bg1"/>
                </a:solidFill>
                <a:effectLst/>
                <a:latin typeface="Roboto" panose="02000000000000000000" pitchFamily="2" charset="0"/>
                <a:ea typeface="Roboto" panose="02000000000000000000" pitchFamily="2" charset="0"/>
                <a:cs typeface="Roboto" panose="02000000000000000000" pitchFamily="2" charset="0"/>
              </a:rPr>
              <a:t>Java Enumeration, Iterator and </a:t>
            </a:r>
            <a:r>
              <a:rPr lang="en-US" sz="1600" b="1"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ListIterator</a:t>
            </a:r>
            <a:r>
              <a:rPr lang="en-US" sz="1600" b="1" i="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600" i="1"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400" i="1" dirty="0">
                <a:solidFill>
                  <a:schemeClr val="bg1"/>
                </a:solidFill>
                <a:effectLst/>
                <a:latin typeface="Roboto" panose="02000000000000000000" pitchFamily="2" charset="0"/>
                <a:ea typeface="Roboto" panose="02000000000000000000" pitchFamily="2" charset="0"/>
                <a:cs typeface="Roboto" panose="02000000000000000000" pitchFamily="2" charset="0"/>
                <a:hlinkClick r:id="rId3"/>
              </a:rPr>
              <a:t>https://websparrow.org/java/java-enumeration-iterator-and-listiterator</a:t>
            </a:r>
            <a:endParaRPr lang="en-IN" sz="1400" i="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IN" sz="1600" i="1" dirty="0">
                <a:solidFill>
                  <a:schemeClr val="bg1"/>
                </a:solidFill>
                <a:effectLst/>
                <a:latin typeface="Roboto" panose="02000000000000000000" pitchFamily="2" charset="0"/>
                <a:ea typeface="Roboto" panose="02000000000000000000" pitchFamily="2" charset="0"/>
                <a:cs typeface="Roboto" panose="02000000000000000000" pitchFamily="2" charset="0"/>
                <a:hlinkClick r:id="rId3"/>
              </a:rPr>
              <a:t>example#:~:text=Java%20provides%20three%20cursors%20i.e.,advantages%20and%20disadvantages%20as%20well</a:t>
            </a:r>
            <a:r>
              <a:rPr lang="en-IN" sz="1600" b="1" dirty="0">
                <a:solidFill>
                  <a:schemeClr val="bg1"/>
                </a:solidFill>
                <a:effectLst/>
                <a:latin typeface="Roboto" panose="02000000000000000000" pitchFamily="2" charset="0"/>
                <a:ea typeface="Roboto" panose="02000000000000000000" pitchFamily="2" charset="0"/>
                <a:cs typeface="Roboto" panose="02000000000000000000" pitchFamily="2" charset="0"/>
              </a:rPr>
              <a:t>.</a:t>
            </a:r>
            <a:endParaRPr lang="en-IN" sz="16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endParaRPr lang="en-IN" sz="16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endParaRPr lang="en-IN" sz="16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endParaRPr lang="en-IN" sz="16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endParaRPr lang="en-IN" sz="16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4" name="Google Shape;87;p13"/>
          <p:cNvPicPr preferRelativeResize="0"/>
          <p:nvPr/>
        </p:nvPicPr>
        <p:blipFill rotWithShape="1">
          <a:blip r:embed="rId4"/>
          <a:srcRect/>
          <a:stretch>
            <a:fillRect/>
          </a:stretch>
        </p:blipFill>
        <p:spPr>
          <a:xfrm>
            <a:off x="7010401" y="4845205"/>
            <a:ext cx="2063054" cy="2012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8"/>
          <p:cNvSpPr txBox="1">
            <a:spLocks noGrp="1"/>
          </p:cNvSpPr>
          <p:nvPr>
            <p:ph type="title"/>
          </p:nvPr>
        </p:nvSpPr>
        <p:spPr>
          <a:xfrm>
            <a:off x="598100" y="2152350"/>
            <a:ext cx="38637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sz="8845">
                <a:latin typeface="Caveat"/>
                <a:ea typeface="Caveat"/>
                <a:cs typeface="Caveat"/>
                <a:sym typeface="Caveat"/>
              </a:rPr>
              <a:t>Thankyou</a:t>
            </a:r>
            <a:r>
              <a:rPr lang="en-GB">
                <a:latin typeface="Caveat"/>
                <a:ea typeface="Caveat"/>
                <a:cs typeface="Caveat"/>
                <a:sym typeface="Caveat"/>
              </a:rPr>
              <a:t> </a:t>
            </a:r>
            <a:endParaRPr>
              <a:latin typeface="Caveat"/>
              <a:ea typeface="Caveat"/>
              <a:cs typeface="Caveat"/>
              <a:sym typeface="Cave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0950" y="352822"/>
            <a:ext cx="8222100" cy="838800"/>
          </a:xfrm>
        </p:spPr>
        <p:txBody>
          <a:bodyPr/>
          <a:lstStyle/>
          <a:p>
            <a:r>
              <a:rPr lang="en-IN" dirty="0"/>
              <a:t>Suggestion - </a:t>
            </a:r>
            <a:endParaRPr lang="en-IN" dirty="0"/>
          </a:p>
        </p:txBody>
      </p:sp>
      <p:sp>
        <p:nvSpPr>
          <p:cNvPr id="3" name="Subtitle 2"/>
          <p:cNvSpPr>
            <a:spLocks noGrp="1"/>
          </p:cNvSpPr>
          <p:nvPr>
            <p:ph type="subTitle" idx="1"/>
          </p:nvPr>
        </p:nvSpPr>
        <p:spPr>
          <a:xfrm>
            <a:off x="460950" y="1384300"/>
            <a:ext cx="8359238" cy="1764513"/>
          </a:xfrm>
        </p:spPr>
        <p:txBody>
          <a:bodyPr>
            <a:normAutofit/>
          </a:bodyPr>
          <a:lstStyle/>
          <a:p>
            <a:r>
              <a:rPr lang="en-US" sz="1400" dirty="0"/>
              <a:t>kindly perform as many program as you can to explore diff functions in respective collection.</a:t>
            </a:r>
            <a:endParaRPr lang="en-US" sz="1400" dirty="0"/>
          </a:p>
          <a:p>
            <a:r>
              <a:rPr lang="en-US" sz="1400" dirty="0"/>
              <a:t>do not restrict yourself on given questions only .</a:t>
            </a:r>
            <a:endParaRPr lang="en-US" sz="1400" dirty="0"/>
          </a:p>
          <a:p>
            <a:endParaRPr lang="en-US" sz="1400" dirty="0"/>
          </a:p>
          <a:p>
            <a:endParaRPr lang="en-US" sz="1400" dirty="0"/>
          </a:p>
          <a:p>
            <a:r>
              <a:rPr lang="en-US" sz="1400" dirty="0"/>
              <a:t>its completely acceptable if you are not able to solve any of the program but you understood that collection. ultimate aim is to get familiar with collection and not logics building at this stage.</a:t>
            </a:r>
            <a:endParaRPr lang="en-US" sz="1400" dirty="0"/>
          </a:p>
          <a:p>
            <a:endParaRPr lang="en-US" sz="1400" dirty="0"/>
          </a:p>
          <a:p>
            <a:endParaRPr lang="en-US" sz="1400" dirty="0"/>
          </a:p>
          <a:p>
            <a:endParaRPr lang="en-IN"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691375" y="328598"/>
            <a:ext cx="7871649" cy="1032651"/>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Agenda</a:t>
            </a:r>
            <a:endParaRPr dirty="0"/>
          </a:p>
        </p:txBody>
      </p:sp>
      <p:sp>
        <p:nvSpPr>
          <p:cNvPr id="94" name="Google Shape;94;p14"/>
          <p:cNvSpPr txBox="1">
            <a:spLocks noGrp="1"/>
          </p:cNvSpPr>
          <p:nvPr>
            <p:ph type="subTitle" idx="1"/>
          </p:nvPr>
        </p:nvSpPr>
        <p:spPr>
          <a:xfrm>
            <a:off x="460950" y="1449658"/>
            <a:ext cx="8222100" cy="3329441"/>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IN" sz="1600" dirty="0"/>
              <a:t>Collection</a:t>
            </a:r>
            <a:endParaRPr lang="en-IN" sz="1600" dirty="0"/>
          </a:p>
          <a:p>
            <a:pPr marL="869950" lvl="1" indent="-285750">
              <a:lnSpc>
                <a:spcPct val="115000"/>
              </a:lnSpc>
              <a:buSzPts val="1600"/>
              <a:buFont typeface="Wingdings" panose="05000000000000000000" pitchFamily="2" charset="2"/>
              <a:buChar char="§"/>
            </a:pPr>
            <a:r>
              <a:rPr lang="en-IN" sz="1600" dirty="0"/>
              <a:t>List</a:t>
            </a:r>
            <a:endParaRPr lang="en-IN" sz="1600" dirty="0"/>
          </a:p>
          <a:p>
            <a:pPr marL="869950" lvl="1" indent="-285750">
              <a:lnSpc>
                <a:spcPct val="115000"/>
              </a:lnSpc>
              <a:buSzPts val="1600"/>
              <a:buFont typeface="Wingdings" panose="05000000000000000000" pitchFamily="2" charset="2"/>
              <a:buChar char="§"/>
            </a:pPr>
            <a:r>
              <a:rPr lang="en-IN" sz="1600" dirty="0"/>
              <a:t>Set</a:t>
            </a:r>
            <a:endParaRPr lang="en-IN" sz="1600" dirty="0"/>
          </a:p>
          <a:p>
            <a:pPr marL="869950" lvl="1" indent="-285750">
              <a:lnSpc>
                <a:spcPct val="115000"/>
              </a:lnSpc>
              <a:buSzPts val="1600"/>
              <a:buFont typeface="Wingdings" panose="05000000000000000000" pitchFamily="2" charset="2"/>
              <a:buChar char="§"/>
            </a:pPr>
            <a:r>
              <a:rPr lang="en-IN" sz="1600" dirty="0"/>
              <a:t>Queue</a:t>
            </a:r>
            <a:endParaRPr lang="en-IN" sz="1600" dirty="0"/>
          </a:p>
          <a:p>
            <a:pPr marL="869950" lvl="1" indent="-285750">
              <a:lnSpc>
                <a:spcPct val="115000"/>
              </a:lnSpc>
              <a:buSzPts val="1600"/>
              <a:buFont typeface="Wingdings" panose="05000000000000000000" pitchFamily="2" charset="2"/>
              <a:buChar char="§"/>
            </a:pPr>
            <a:r>
              <a:rPr lang="en-IN" sz="1600" dirty="0"/>
              <a:t>Map</a:t>
            </a:r>
            <a:endParaRPr lang="en-IN" sz="1600" dirty="0"/>
          </a:p>
          <a:p>
            <a:pPr marL="869950" lvl="1" indent="-285750">
              <a:lnSpc>
                <a:spcPct val="115000"/>
              </a:lnSpc>
              <a:buSzPts val="1600"/>
              <a:buFont typeface="Wingdings" panose="05000000000000000000" pitchFamily="2" charset="2"/>
              <a:buChar char="§"/>
            </a:pPr>
            <a:r>
              <a:rPr lang="en-IN" sz="1600" dirty="0"/>
              <a:t>Cursor</a:t>
            </a:r>
            <a:endParaRPr lang="en-IN" sz="1600" dirty="0"/>
          </a:p>
          <a:p>
            <a:pPr indent="-330200">
              <a:lnSpc>
                <a:spcPct val="115000"/>
              </a:lnSpc>
              <a:buSzPts val="1600"/>
              <a:buFont typeface="Roboto" panose="02000000000000000000"/>
              <a:buChar char="➢"/>
            </a:pPr>
            <a:r>
              <a:rPr lang="en-IN" sz="1600" dirty="0"/>
              <a:t>Java 8 Features </a:t>
            </a:r>
            <a:endParaRPr lang="en-IN" sz="1600" dirty="0"/>
          </a:p>
          <a:p>
            <a:pPr lvl="1" indent="-330200">
              <a:lnSpc>
                <a:spcPct val="115000"/>
              </a:lnSpc>
              <a:buSzPts val="1600"/>
              <a:buFont typeface="Wingdings" panose="05000000000000000000" pitchFamily="2" charset="2"/>
              <a:buChar char="§"/>
            </a:pPr>
            <a:r>
              <a:rPr lang="en-IN" sz="1600" dirty="0"/>
              <a:t>Lamba function</a:t>
            </a:r>
            <a:endParaRPr lang="en-IN" sz="1600" dirty="0"/>
          </a:p>
          <a:p>
            <a:pPr lvl="1" indent="-330200">
              <a:lnSpc>
                <a:spcPct val="115000"/>
              </a:lnSpc>
              <a:buSzPts val="1600"/>
              <a:buFont typeface="Wingdings" panose="05000000000000000000" pitchFamily="2" charset="2"/>
              <a:buChar char="§"/>
            </a:pPr>
            <a:r>
              <a:rPr lang="en-IN" sz="1600" dirty="0"/>
              <a:t>Stream API </a:t>
            </a:r>
            <a:endParaRPr lang="en-IN" sz="1600" dirty="0"/>
          </a:p>
          <a:p>
            <a:pPr lvl="1" indent="-330200">
              <a:lnSpc>
                <a:spcPct val="115000"/>
              </a:lnSpc>
              <a:buSzPts val="1600"/>
              <a:buFont typeface="Wingdings" panose="05000000000000000000" pitchFamily="2" charset="2"/>
              <a:buChar char="§"/>
            </a:pPr>
            <a:r>
              <a:rPr lang="en-US" sz="1600" dirty="0">
                <a:solidFill>
                  <a:schemeClr val="bg1"/>
                </a:solidFill>
                <a:latin typeface="Roboto" panose="02000000000000000000" pitchFamily="2" charset="0"/>
                <a:ea typeface="Roboto" panose="02000000000000000000" pitchFamily="2" charset="0"/>
                <a:cs typeface="Roboto" panose="02000000000000000000" pitchFamily="2" charset="0"/>
              </a:rPr>
              <a:t>D</a:t>
            </a:r>
            <a:r>
              <a:rPr lang="en-US"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efault</a:t>
            </a:r>
            <a:r>
              <a:rPr lang="en-US" sz="1600" b="0" i="0" dirty="0">
                <a:solidFill>
                  <a:schemeClr val="bg1"/>
                </a:solidFill>
                <a:effectLst/>
                <a:latin typeface="Arial" panose="020B0604020202020204" pitchFamily="34" charset="0"/>
              </a:rPr>
              <a:t> methods in Interfaces</a:t>
            </a:r>
            <a:endParaRPr lang="en-IN" sz="1600" dirty="0"/>
          </a:p>
          <a:p>
            <a:pPr lvl="1" indent="-330200">
              <a:lnSpc>
                <a:spcPct val="115000"/>
              </a:lnSpc>
              <a:buSzPts val="1600"/>
              <a:buFont typeface="Wingdings" panose="05000000000000000000" pitchFamily="2" charset="2"/>
              <a:buChar char="§"/>
            </a:pPr>
            <a:endParaRPr lang="en-IN" sz="1600" dirty="0"/>
          </a:p>
          <a:p>
            <a:pPr lvl="1" indent="-330200">
              <a:lnSpc>
                <a:spcPct val="115000"/>
              </a:lnSpc>
              <a:buSzPts val="1600"/>
              <a:buFont typeface="Wingdings" panose="05000000000000000000" pitchFamily="2" charset="2"/>
              <a:buChar char="§"/>
            </a:pPr>
            <a:endParaRPr lang="en-IN" sz="1600" dirty="0"/>
          </a:p>
          <a:p>
            <a:pPr marL="127000" indent="0">
              <a:lnSpc>
                <a:spcPct val="115000"/>
              </a:lnSpc>
              <a:buSzPts val="1600"/>
            </a:pPr>
            <a:endParaRPr lang="en-IN" sz="1600" dirty="0"/>
          </a:p>
          <a:p>
            <a:pPr marL="127000" indent="0">
              <a:lnSpc>
                <a:spcPct val="115000"/>
              </a:lnSpc>
              <a:buSzPts val="1600"/>
            </a:pPr>
            <a:r>
              <a:rPr lang="en-IN" sz="1600" dirty="0"/>
              <a:t>	</a:t>
            </a:r>
            <a:endParaRPr lang="en-IN" sz="1600" dirty="0"/>
          </a:p>
          <a:p>
            <a:pPr marL="127000" lvl="0" indent="0" algn="l" rtl="0">
              <a:lnSpc>
                <a:spcPct val="115000"/>
              </a:lnSpc>
              <a:spcBef>
                <a:spcPts val="0"/>
              </a:spcBef>
              <a:spcAft>
                <a:spcPts val="0"/>
              </a:spcAft>
              <a:buSzPts val="1600"/>
            </a:pPr>
            <a:endParaRPr lang="en-IN" sz="1600" dirty="0"/>
          </a:p>
        </p:txBody>
      </p:sp>
      <p:pic>
        <p:nvPicPr>
          <p:cNvPr id="2" name="Google Shape;87;p13"/>
          <p:cNvPicPr preferRelativeResize="0"/>
          <p:nvPr/>
        </p:nvPicPr>
        <p:blipFill rotWithShape="1">
          <a:blip r:embed="rId1"/>
          <a:srcRect/>
          <a:stretch>
            <a:fillRect/>
          </a:stretch>
        </p:blipFill>
        <p:spPr>
          <a:xfrm>
            <a:off x="7010401" y="4867507"/>
            <a:ext cx="2063054" cy="20129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0950" y="473472"/>
            <a:ext cx="8222100" cy="838800"/>
          </a:xfrm>
        </p:spPr>
        <p:txBody>
          <a:bodyPr/>
          <a:lstStyle/>
          <a:p>
            <a:r>
              <a:rPr lang="en-IN" dirty="0" err="1"/>
              <a:t>Assesment</a:t>
            </a:r>
            <a:r>
              <a:rPr lang="en-IN" dirty="0"/>
              <a:t>:</a:t>
            </a:r>
            <a:endParaRPr lang="en-IN" dirty="0"/>
          </a:p>
        </p:txBody>
      </p:sp>
      <p:sp>
        <p:nvSpPr>
          <p:cNvPr id="3" name="Subtitle 2"/>
          <p:cNvSpPr>
            <a:spLocks noGrp="1"/>
          </p:cNvSpPr>
          <p:nvPr>
            <p:ph type="subTitle" idx="1"/>
          </p:nvPr>
        </p:nvSpPr>
        <p:spPr>
          <a:xfrm>
            <a:off x="460950" y="1562100"/>
            <a:ext cx="8359238" cy="3409950"/>
          </a:xfrm>
        </p:spPr>
        <p:txBody>
          <a:bodyPr>
            <a:normAutofit/>
          </a:bodyPr>
          <a:lstStyle/>
          <a:p>
            <a:r>
              <a:rPr lang="en-IN" sz="1400" dirty="0"/>
              <a:t>List –</a:t>
            </a:r>
            <a:endParaRPr lang="en-IN" sz="1400" dirty="0"/>
          </a:p>
          <a:p>
            <a:endParaRPr lang="en-IN" sz="1400" dirty="0"/>
          </a:p>
          <a:p>
            <a:r>
              <a:rPr lang="en-US" sz="1400" dirty="0"/>
              <a:t>1. WAP(write a program) to store only unique elements in </a:t>
            </a:r>
            <a:r>
              <a:rPr lang="en-US" sz="1400" dirty="0" err="1"/>
              <a:t>arraylist</a:t>
            </a:r>
            <a:r>
              <a:rPr lang="en-US" sz="1400" dirty="0"/>
              <a:t> .</a:t>
            </a:r>
            <a:endParaRPr lang="en-US" sz="1400" dirty="0"/>
          </a:p>
          <a:p>
            <a:r>
              <a:rPr lang="en-US" sz="1400" dirty="0" err="1"/>
              <a:t>e.g</a:t>
            </a:r>
            <a:r>
              <a:rPr lang="en-US" sz="1400" dirty="0"/>
              <a:t> list - [1,2,1,2,1,2,1,2,1]</a:t>
            </a:r>
            <a:endParaRPr lang="en-US" sz="1400" dirty="0"/>
          </a:p>
          <a:p>
            <a:r>
              <a:rPr lang="en-US" sz="1400" dirty="0"/>
              <a:t>o/p list- [1,2]</a:t>
            </a:r>
            <a:endParaRPr lang="en-US" sz="1400" dirty="0"/>
          </a:p>
          <a:p>
            <a:endParaRPr lang="en-US" sz="1400" dirty="0"/>
          </a:p>
          <a:p>
            <a:r>
              <a:rPr lang="en-US" sz="1400" dirty="0"/>
              <a:t>2. create a menu program with following options .</a:t>
            </a:r>
            <a:endParaRPr lang="en-US" sz="1400" dirty="0"/>
          </a:p>
          <a:p>
            <a:r>
              <a:rPr lang="en-US" sz="1400" dirty="0"/>
              <a:t>1. add</a:t>
            </a:r>
            <a:endParaRPr lang="en-US" sz="1400" dirty="0"/>
          </a:p>
          <a:p>
            <a:r>
              <a:rPr lang="en-US" sz="1400" dirty="0"/>
              <a:t>2.remove </a:t>
            </a:r>
            <a:endParaRPr lang="en-US" sz="1400" dirty="0"/>
          </a:p>
          <a:p>
            <a:r>
              <a:rPr lang="en-US" sz="1400" dirty="0"/>
              <a:t>3.display element </a:t>
            </a:r>
            <a:endParaRPr lang="en-US" sz="1400" dirty="0"/>
          </a:p>
          <a:p>
            <a:r>
              <a:rPr lang="en-US" sz="1400" dirty="0"/>
              <a:t>4.exit </a:t>
            </a:r>
            <a:endParaRPr lang="en-US" sz="1400" dirty="0"/>
          </a:p>
          <a:p>
            <a:r>
              <a:rPr lang="en-US" sz="1400" dirty="0"/>
              <a:t>program should run until user choose 4th option.</a:t>
            </a:r>
            <a:endParaRPr lang="en-US" sz="1400" dirty="0"/>
          </a:p>
          <a:p>
            <a:endParaRPr lang="en-US" sz="1400" dirty="0"/>
          </a:p>
          <a:p>
            <a:endParaRPr lang="en-IN"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0450" y="800100"/>
            <a:ext cx="8469738" cy="4178300"/>
          </a:xfrm>
        </p:spPr>
        <p:txBody>
          <a:bodyPr>
            <a:normAutofit/>
          </a:bodyPr>
          <a:lstStyle/>
          <a:p>
            <a:r>
              <a:rPr lang="en-IN" sz="1400" dirty="0"/>
              <a:t>Set : </a:t>
            </a:r>
            <a:endParaRPr lang="en-IN" sz="1400" dirty="0"/>
          </a:p>
          <a:p>
            <a:endParaRPr lang="en-IN" sz="1400" dirty="0"/>
          </a:p>
          <a:p>
            <a:r>
              <a:rPr lang="en-US" sz="1400" dirty="0"/>
              <a:t>WAP to store only unique elements of array.</a:t>
            </a:r>
            <a:endParaRPr lang="en-US" sz="1400" dirty="0"/>
          </a:p>
          <a:p>
            <a:r>
              <a:rPr lang="en-US" sz="1400" dirty="0" err="1"/>
              <a:t>i</a:t>
            </a:r>
            <a:r>
              <a:rPr lang="en-US" sz="1400" dirty="0"/>
              <a:t>/p int[] </a:t>
            </a:r>
            <a:r>
              <a:rPr lang="en-US" sz="1400" dirty="0" err="1"/>
              <a:t>arr</a:t>
            </a:r>
            <a:r>
              <a:rPr lang="en-US" sz="1400" dirty="0"/>
              <a:t> = {1,2,3,1,2,3,3,3,3}</a:t>
            </a:r>
            <a:endParaRPr lang="en-US" sz="1400" dirty="0"/>
          </a:p>
          <a:p>
            <a:r>
              <a:rPr lang="en-US" sz="1400" dirty="0"/>
              <a:t>o/p set= (1,2,3)</a:t>
            </a:r>
            <a:endParaRPr lang="en-US" sz="1400" dirty="0"/>
          </a:p>
          <a:p>
            <a:endParaRPr lang="en-US" sz="1400" dirty="0"/>
          </a:p>
          <a:p>
            <a:endParaRPr lang="en-IN"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6800" y="704850"/>
            <a:ext cx="8463388" cy="4181078"/>
          </a:xfrm>
        </p:spPr>
        <p:txBody>
          <a:bodyPr/>
          <a:lstStyle/>
          <a:p>
            <a:r>
              <a:rPr lang="en-IN" sz="1400" dirty="0"/>
              <a:t>Map :</a:t>
            </a:r>
            <a:endParaRPr lang="en-IN" sz="1400" dirty="0"/>
          </a:p>
          <a:p>
            <a:endParaRPr lang="en-IN" dirty="0"/>
          </a:p>
          <a:p>
            <a:r>
              <a:rPr lang="en-US" sz="1400" dirty="0"/>
              <a:t>1. WAP to count frequency of give list of digit and alphabet in string .</a:t>
            </a:r>
            <a:endParaRPr lang="en-US" sz="1400" dirty="0"/>
          </a:p>
          <a:p>
            <a:r>
              <a:rPr lang="en-US" sz="1400" dirty="0" err="1"/>
              <a:t>i</a:t>
            </a:r>
            <a:r>
              <a:rPr lang="en-US" sz="1400" dirty="0"/>
              <a:t>/p {1,1,2,2}  --&gt; 1= 2, 2=2</a:t>
            </a:r>
            <a:endParaRPr lang="en-US" sz="1400" dirty="0"/>
          </a:p>
          <a:p>
            <a:r>
              <a:rPr lang="en-US" sz="1400" dirty="0"/>
              <a:t>believe in yourself --&gt;  e=4 , b=1 </a:t>
            </a:r>
            <a:r>
              <a:rPr lang="en-US" sz="1400" dirty="0" err="1"/>
              <a:t>etc</a:t>
            </a:r>
            <a:r>
              <a:rPr lang="en-US" sz="1400" dirty="0"/>
              <a:t> </a:t>
            </a:r>
            <a:endParaRPr lang="en-US" sz="1400" dirty="0"/>
          </a:p>
          <a:p>
            <a:endParaRPr lang="en-US" sz="1400" dirty="0"/>
          </a:p>
          <a:p>
            <a:endParaRPr lang="en-US" sz="1400" dirty="0"/>
          </a:p>
          <a:p>
            <a:r>
              <a:rPr lang="en-US" sz="1400" dirty="0"/>
              <a:t>Queue:</a:t>
            </a:r>
            <a:endParaRPr lang="en-US" sz="1400" dirty="0"/>
          </a:p>
          <a:p>
            <a:endParaRPr lang="en-US" sz="1400" dirty="0"/>
          </a:p>
          <a:p>
            <a:r>
              <a:rPr lang="en-US" sz="1400" dirty="0"/>
              <a:t>1. reverse First k element of Queue</a:t>
            </a:r>
            <a:endParaRPr lang="en-US" sz="1400" dirty="0"/>
          </a:p>
          <a:p>
            <a:r>
              <a:rPr lang="en-IN" sz="1400" dirty="0" err="1"/>
              <a:t>i</a:t>
            </a:r>
            <a:r>
              <a:rPr lang="en-IN" sz="1400" dirty="0"/>
              <a:t>/p :</a:t>
            </a:r>
            <a:endParaRPr lang="en-IN" sz="1400" dirty="0"/>
          </a:p>
          <a:p>
            <a:r>
              <a:rPr lang="en-IN" sz="1400" dirty="0"/>
              <a:t>5 (no. of inputs)</a:t>
            </a:r>
            <a:endParaRPr lang="en-IN" sz="1400" dirty="0"/>
          </a:p>
          <a:p>
            <a:r>
              <a:rPr lang="en-IN" sz="1400" dirty="0"/>
              <a:t>1,2,3,4,5</a:t>
            </a:r>
            <a:endParaRPr lang="en-IN" sz="1400" dirty="0"/>
          </a:p>
          <a:p>
            <a:r>
              <a:rPr lang="en-IN" sz="1400" dirty="0"/>
              <a:t>4( no. of elements to revers)</a:t>
            </a:r>
            <a:endParaRPr lang="en-IN" sz="1400" dirty="0"/>
          </a:p>
          <a:p>
            <a:endParaRPr lang="en-IN" sz="1400" dirty="0"/>
          </a:p>
          <a:p>
            <a:r>
              <a:rPr lang="en-IN" sz="1400" dirty="0"/>
              <a:t>o/p :</a:t>
            </a:r>
            <a:endParaRPr lang="en-IN" sz="1400" dirty="0"/>
          </a:p>
          <a:p>
            <a:r>
              <a:rPr lang="en-IN" sz="1400" dirty="0"/>
              <a:t>4,3,2,1,5</a:t>
            </a:r>
            <a:endParaRPr lang="en-IN"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8100" y="490654"/>
            <a:ext cx="8222100" cy="906966"/>
          </a:xfrm>
        </p:spPr>
        <p:txBody>
          <a:bodyPr>
            <a:normAutofit/>
          </a:bodyPr>
          <a:lstStyle/>
          <a:p>
            <a:r>
              <a:rPr lang="en-IN" sz="3200" dirty="0"/>
              <a:t>Collection </a:t>
            </a:r>
            <a:endParaRPr lang="en-IN" sz="3200" dirty="0"/>
          </a:p>
        </p:txBody>
      </p:sp>
      <p:sp>
        <p:nvSpPr>
          <p:cNvPr id="3" name="Subtitle 2"/>
          <p:cNvSpPr>
            <a:spLocks noGrp="1"/>
          </p:cNvSpPr>
          <p:nvPr>
            <p:ph type="subTitle" idx="1"/>
          </p:nvPr>
        </p:nvSpPr>
        <p:spPr>
          <a:xfrm>
            <a:off x="598088" y="1702420"/>
            <a:ext cx="8222100" cy="3048000"/>
          </a:xfrm>
        </p:spPr>
        <p:txBody>
          <a:bodyPr/>
          <a:lstStyle/>
          <a:p>
            <a:r>
              <a:rPr lang="en-IN" dirty="0"/>
              <a:t>Group of individual objects as a </a:t>
            </a:r>
            <a:endParaRPr lang="en-IN" dirty="0"/>
          </a:p>
          <a:p>
            <a:r>
              <a:rPr lang="en-IN" dirty="0"/>
              <a:t>Single entity is called collection .</a:t>
            </a:r>
            <a:endParaRPr lang="en-IN" dirty="0"/>
          </a:p>
          <a:p>
            <a:endParaRPr lang="en-IN" dirty="0"/>
          </a:p>
          <a:p>
            <a:endParaRPr lang="en-IN" dirty="0"/>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49973" y="3248511"/>
            <a:ext cx="1961690" cy="131362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648" y="3226420"/>
            <a:ext cx="1961691" cy="131362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5000" y="3226420"/>
            <a:ext cx="1809787" cy="1369646"/>
          </a:xfrm>
          <a:prstGeom prst="rect">
            <a:avLst/>
          </a:prstGeom>
        </p:spPr>
      </p:pic>
      <p:pic>
        <p:nvPicPr>
          <p:cNvPr id="7" name="Google Shape;87;p13"/>
          <p:cNvPicPr preferRelativeResize="0"/>
          <p:nvPr/>
        </p:nvPicPr>
        <p:blipFill rotWithShape="1">
          <a:blip r:embed="rId4"/>
          <a:srcRect/>
          <a:stretch>
            <a:fillRect/>
          </a:stretch>
        </p:blipFill>
        <p:spPr>
          <a:xfrm>
            <a:off x="7010401" y="4881037"/>
            <a:ext cx="2063054" cy="22141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8100" y="802888"/>
            <a:ext cx="8222100" cy="773151"/>
          </a:xfrm>
        </p:spPr>
        <p:txBody>
          <a:bodyPr>
            <a:noAutofit/>
          </a:bodyPr>
          <a:lstStyle/>
          <a:p>
            <a:r>
              <a:rPr lang="en-IN" sz="4000" dirty="0"/>
              <a:t>Need of collection </a:t>
            </a:r>
            <a:endParaRPr lang="en-IN" sz="4000" dirty="0"/>
          </a:p>
        </p:txBody>
      </p:sp>
      <p:sp>
        <p:nvSpPr>
          <p:cNvPr id="3" name="Subtitle 2"/>
          <p:cNvSpPr>
            <a:spLocks noGrp="1"/>
          </p:cNvSpPr>
          <p:nvPr>
            <p:ph type="subTitle" idx="1"/>
          </p:nvPr>
        </p:nvSpPr>
        <p:spPr>
          <a:xfrm>
            <a:off x="598100" y="2096430"/>
            <a:ext cx="8222100" cy="1970048"/>
          </a:xfrm>
        </p:spPr>
        <p:txBody>
          <a:bodyPr>
            <a:normAutofit/>
          </a:bodyPr>
          <a:lstStyle/>
          <a:p>
            <a:pPr>
              <a:buFont typeface="Arial" panose="020B0604020202020204" pitchFamily="34" charset="0"/>
              <a:buChar char="•"/>
            </a:pPr>
            <a:r>
              <a:rPr lang="en-IN" sz="1600" dirty="0"/>
              <a:t>Due to limitations of array .</a:t>
            </a:r>
            <a:endParaRPr lang="en-IN" sz="1600" dirty="0"/>
          </a:p>
          <a:p>
            <a:pPr>
              <a:buFont typeface="Arial" panose="020B0604020202020204" pitchFamily="34" charset="0"/>
              <a:buChar char="•"/>
            </a:pPr>
            <a:r>
              <a:rPr lang="en-IN" sz="1600" dirty="0"/>
              <a:t>Array stores homogenous data only .</a:t>
            </a:r>
            <a:endParaRPr lang="en-IN" sz="1600" dirty="0"/>
          </a:p>
          <a:p>
            <a:pPr>
              <a:buFont typeface="Arial" panose="020B0604020202020204" pitchFamily="34" charset="0"/>
              <a:buChar char="•"/>
            </a:pPr>
            <a:r>
              <a:rPr lang="en-IN" sz="1600" dirty="0"/>
              <a:t>Arrays have no underlying data structure .</a:t>
            </a:r>
            <a:endParaRPr lang="en-IN" sz="1600" dirty="0"/>
          </a:p>
          <a:p>
            <a:pPr>
              <a:buFont typeface="Arial" panose="020B0604020202020204" pitchFamily="34" charset="0"/>
              <a:buChar char="•"/>
            </a:pPr>
            <a:endParaRPr lang="en-IN" sz="1600" dirty="0"/>
          </a:p>
        </p:txBody>
      </p:sp>
      <p:pic>
        <p:nvPicPr>
          <p:cNvPr id="4" name="Google Shape;87;p13"/>
          <p:cNvPicPr preferRelativeResize="0"/>
          <p:nvPr/>
        </p:nvPicPr>
        <p:blipFill rotWithShape="1">
          <a:blip r:embed="rId1"/>
          <a:srcRect/>
          <a:stretch>
            <a:fillRect/>
          </a:stretch>
        </p:blipFill>
        <p:spPr>
          <a:xfrm>
            <a:off x="7010401" y="4845205"/>
            <a:ext cx="2063054" cy="2012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descr="collection framework hierarch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7753" y="185855"/>
            <a:ext cx="7780702" cy="4601736"/>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87;p13"/>
          <p:cNvPicPr preferRelativeResize="0"/>
          <p:nvPr/>
        </p:nvPicPr>
        <p:blipFill rotWithShape="1">
          <a:blip r:embed="rId2"/>
          <a:srcRect/>
          <a:stretch>
            <a:fillRect/>
          </a:stretch>
        </p:blipFill>
        <p:spPr>
          <a:xfrm>
            <a:off x="6995532" y="4856994"/>
            <a:ext cx="2063054" cy="2012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3610" y="550127"/>
            <a:ext cx="7816590" cy="1137423"/>
          </a:xfrm>
        </p:spPr>
        <p:txBody>
          <a:bodyPr>
            <a:normAutofit/>
          </a:bodyPr>
          <a:lstStyle/>
          <a:p>
            <a:r>
              <a:rPr lang="en-IN" dirty="0"/>
              <a:t> </a:t>
            </a:r>
            <a:r>
              <a:rPr lang="en-IN" sz="4000" dirty="0"/>
              <a:t>List</a:t>
            </a:r>
            <a:endParaRPr lang="en-IN" sz="4000" dirty="0"/>
          </a:p>
        </p:txBody>
      </p:sp>
      <p:sp>
        <p:nvSpPr>
          <p:cNvPr id="3" name="Subtitle 2"/>
          <p:cNvSpPr>
            <a:spLocks noGrp="1"/>
          </p:cNvSpPr>
          <p:nvPr>
            <p:ph type="subTitle" idx="1"/>
          </p:nvPr>
        </p:nvSpPr>
        <p:spPr>
          <a:xfrm>
            <a:off x="877229" y="1970048"/>
            <a:ext cx="7942958" cy="2475571"/>
          </a:xfrm>
        </p:spPr>
        <p:txBody>
          <a:bodyPr>
            <a:normAutofit/>
          </a:bodyPr>
          <a:lstStyle/>
          <a:p>
            <a:pPr>
              <a:buFont typeface="Arial" panose="020B0604020202020204" pitchFamily="34" charset="0"/>
              <a:buChar char="•"/>
            </a:pPr>
            <a:r>
              <a:rPr lang="en-US" altLang="en-US" sz="1600" dirty="0">
                <a:latin typeface="Roboto" panose="02000000000000000000" pitchFamily="2" charset="0"/>
                <a:ea typeface="Roboto" panose="02000000000000000000" pitchFamily="2" charset="0"/>
                <a:cs typeface="Roboto" panose="02000000000000000000" pitchFamily="2" charset="0"/>
              </a:rPr>
              <a:t>Ordered Collection that can contain duplicate elements.</a:t>
            </a:r>
            <a:endParaRPr lang="en-US" altLang="en-US" sz="1600" dirty="0">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altLang="en-US" sz="1600" dirty="0">
                <a:latin typeface="Roboto" panose="02000000000000000000" pitchFamily="2" charset="0"/>
                <a:ea typeface="Roboto" panose="02000000000000000000" pitchFamily="2" charset="0"/>
                <a:cs typeface="Roboto" panose="02000000000000000000" pitchFamily="2" charset="0"/>
              </a:rPr>
              <a:t>Duplicates identified by index.</a:t>
            </a:r>
            <a:endParaRPr lang="en-US" altLang="en-US" sz="1600" dirty="0">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altLang="en-US" sz="1600" dirty="0">
                <a:latin typeface="Roboto" panose="02000000000000000000" pitchFamily="2" charset="0"/>
                <a:ea typeface="Roboto" panose="02000000000000000000" pitchFamily="2" charset="0"/>
                <a:cs typeface="Roboto" panose="02000000000000000000" pitchFamily="2" charset="0"/>
              </a:rPr>
              <a:t>Insertion order is preserved .</a:t>
            </a:r>
            <a:endParaRPr lang="en-US" altLang="en-US" sz="1600" dirty="0">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r>
              <a:rPr lang="en-US" sz="14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Provides fast iteration of elements using indexing.</a:t>
            </a:r>
            <a:endParaRPr lang="en-US" sz="1400" b="0" i="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0" indent="0">
              <a:buNone/>
            </a:pPr>
            <a:endParaRPr lang="en-US" altLang="en-US" sz="1600" dirty="0">
              <a:latin typeface="Roboto" panose="02000000000000000000" pitchFamily="2" charset="0"/>
              <a:ea typeface="Roboto" panose="02000000000000000000" pitchFamily="2" charset="0"/>
              <a:cs typeface="Roboto" panose="02000000000000000000" pitchFamily="2" charset="0"/>
            </a:endParaRPr>
          </a:p>
          <a:p>
            <a:pPr>
              <a:buFontTx/>
              <a:buChar char="-"/>
            </a:pPr>
            <a:r>
              <a:rPr lang="en-US" altLang="en-US" sz="1600" dirty="0" err="1">
                <a:latin typeface="Roboto" panose="02000000000000000000" pitchFamily="2" charset="0"/>
                <a:ea typeface="Roboto" panose="02000000000000000000" pitchFamily="2" charset="0"/>
                <a:cs typeface="Roboto" panose="02000000000000000000" pitchFamily="2" charset="0"/>
              </a:rPr>
              <a:t>ArrayList</a:t>
            </a:r>
            <a:endParaRPr lang="en-US" altLang="en-US" sz="1600" dirty="0">
              <a:latin typeface="Roboto" panose="02000000000000000000" pitchFamily="2" charset="0"/>
              <a:ea typeface="Roboto" panose="02000000000000000000" pitchFamily="2" charset="0"/>
              <a:cs typeface="Roboto" panose="02000000000000000000" pitchFamily="2" charset="0"/>
            </a:endParaRPr>
          </a:p>
          <a:p>
            <a:endParaRPr lang="en-IN" sz="1600" dirty="0"/>
          </a:p>
        </p:txBody>
      </p:sp>
      <p:pic>
        <p:nvPicPr>
          <p:cNvPr id="4" name="Google Shape;87;p13"/>
          <p:cNvPicPr preferRelativeResize="0"/>
          <p:nvPr/>
        </p:nvPicPr>
        <p:blipFill rotWithShape="1">
          <a:blip r:embed="rId1"/>
          <a:srcRect/>
          <a:stretch>
            <a:fillRect/>
          </a:stretch>
        </p:blipFill>
        <p:spPr>
          <a:xfrm>
            <a:off x="7010401" y="4845205"/>
            <a:ext cx="2063054" cy="2012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4662" y="773151"/>
            <a:ext cx="7935537" cy="773151"/>
          </a:xfrm>
        </p:spPr>
        <p:txBody>
          <a:bodyPr>
            <a:noAutofit/>
          </a:bodyPr>
          <a:lstStyle/>
          <a:p>
            <a:r>
              <a:rPr lang="en-IN" sz="4000" dirty="0"/>
              <a:t>Set</a:t>
            </a:r>
            <a:endParaRPr lang="en-IN" sz="4000" dirty="0"/>
          </a:p>
        </p:txBody>
      </p:sp>
      <p:sp>
        <p:nvSpPr>
          <p:cNvPr id="3" name="Subtitle 2"/>
          <p:cNvSpPr>
            <a:spLocks noGrp="1"/>
          </p:cNvSpPr>
          <p:nvPr>
            <p:ph type="subTitle" idx="1"/>
          </p:nvPr>
        </p:nvSpPr>
        <p:spPr>
          <a:xfrm>
            <a:off x="706244" y="1940312"/>
            <a:ext cx="8113944" cy="2237678"/>
          </a:xfrm>
        </p:spPr>
        <p:txBody>
          <a:bodyPr>
            <a:normAutofit/>
          </a:bodyPr>
          <a:lstStyle/>
          <a:p>
            <a:pPr>
              <a:buFont typeface="Arial" panose="020B0604020202020204" pitchFamily="34" charset="0"/>
              <a:buChar char="•"/>
            </a:pPr>
            <a:r>
              <a:rPr lang="en-IN" sz="1600" dirty="0"/>
              <a:t>Representing a group of object as a single entity with the condition that –</a:t>
            </a:r>
            <a:endParaRPr lang="en-IN" sz="1600" dirty="0"/>
          </a:p>
          <a:p>
            <a:pPr>
              <a:buFont typeface="Arial" panose="020B0604020202020204" pitchFamily="34" charset="0"/>
              <a:buChar char="•"/>
            </a:pPr>
            <a:r>
              <a:rPr lang="en-IN" sz="1600" dirty="0"/>
              <a:t>Duplicates are not allowed </a:t>
            </a:r>
            <a:endParaRPr lang="en-IN" sz="1600" dirty="0"/>
          </a:p>
          <a:p>
            <a:pPr>
              <a:buFont typeface="Arial" panose="020B0604020202020204" pitchFamily="34" charset="0"/>
              <a:buChar char="•"/>
            </a:pPr>
            <a:r>
              <a:rPr lang="en-IN" sz="1600" dirty="0"/>
              <a:t>Insertion order is not preserved .</a:t>
            </a:r>
            <a:endParaRPr lang="en-IN" sz="1600" dirty="0"/>
          </a:p>
          <a:p>
            <a:endParaRPr lang="en-IN" sz="1600" dirty="0"/>
          </a:p>
          <a:p>
            <a:r>
              <a:rPr lang="en-IN" sz="1600" dirty="0"/>
              <a:t>-</a:t>
            </a:r>
            <a:r>
              <a:rPr lang="en-IN" sz="1600" dirty="0" err="1"/>
              <a:t>Hashset</a:t>
            </a:r>
            <a:endParaRPr lang="en-IN" sz="1600" dirty="0"/>
          </a:p>
          <a:p>
            <a:endParaRPr lang="en-IN" sz="1600" dirty="0"/>
          </a:p>
          <a:p>
            <a:endParaRPr lang="en-IN" sz="1600" dirty="0"/>
          </a:p>
        </p:txBody>
      </p:sp>
      <p:pic>
        <p:nvPicPr>
          <p:cNvPr id="4" name="Google Shape;87;p13"/>
          <p:cNvPicPr preferRelativeResize="0"/>
          <p:nvPr/>
        </p:nvPicPr>
        <p:blipFill rotWithShape="1">
          <a:blip r:embed="rId1"/>
          <a:srcRect/>
          <a:stretch>
            <a:fillRect/>
          </a:stretch>
        </p:blipFill>
        <p:spPr>
          <a:xfrm>
            <a:off x="7010401" y="4845205"/>
            <a:ext cx="2063054" cy="2012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32" y="921834"/>
            <a:ext cx="7920668" cy="691376"/>
          </a:xfrm>
        </p:spPr>
        <p:txBody>
          <a:bodyPr>
            <a:normAutofit fontScale="90000"/>
          </a:bodyPr>
          <a:lstStyle/>
          <a:p>
            <a:r>
              <a:rPr lang="en-IN" dirty="0"/>
              <a:t>2. Queue</a:t>
            </a:r>
            <a:endParaRPr lang="en-IN" dirty="0"/>
          </a:p>
        </p:txBody>
      </p:sp>
      <p:sp>
        <p:nvSpPr>
          <p:cNvPr id="3" name="Subtitle 2"/>
          <p:cNvSpPr>
            <a:spLocks noGrp="1"/>
          </p:cNvSpPr>
          <p:nvPr>
            <p:ph type="subTitle" idx="1"/>
          </p:nvPr>
        </p:nvSpPr>
        <p:spPr>
          <a:xfrm>
            <a:off x="654204" y="1717288"/>
            <a:ext cx="8165983" cy="2356624"/>
          </a:xfrm>
        </p:spPr>
        <p:txBody>
          <a:bodyPr>
            <a:noAutofit/>
          </a:bodyPr>
          <a:lstStyle/>
          <a:p>
            <a:pPr>
              <a:buFont typeface="Arial" panose="020B0604020202020204" pitchFamily="34" charset="0"/>
              <a:buChar char="•"/>
            </a:pPr>
            <a:r>
              <a:rPr lang="en-IN" sz="1600" dirty="0"/>
              <a:t>If we want to represent a group of object prior to processing then we should go for Queue .</a:t>
            </a:r>
            <a:endParaRPr lang="en-IN" sz="1600" dirty="0"/>
          </a:p>
          <a:p>
            <a:pPr>
              <a:buFont typeface="Arial" panose="020B0604020202020204" pitchFamily="34" charset="0"/>
              <a:buChar char="•"/>
            </a:pPr>
            <a:r>
              <a:rPr lang="en-IN" sz="1600" dirty="0" err="1"/>
              <a:t>Eg.</a:t>
            </a:r>
            <a:r>
              <a:rPr lang="en-IN" sz="1600" dirty="0"/>
              <a:t> Suppose we have to send email to 100 email id’s so we have to store it somewhere and the email send in the same order they stored.</a:t>
            </a:r>
            <a:endParaRPr lang="en-IN" sz="1600" dirty="0"/>
          </a:p>
          <a:p>
            <a:endParaRPr lang="en-IN" sz="1600" dirty="0"/>
          </a:p>
          <a:p>
            <a:pPr marL="0" indent="0">
              <a:buNone/>
            </a:pPr>
            <a:r>
              <a:rPr lang="en-IN" sz="1600" dirty="0"/>
              <a:t>- linked list </a:t>
            </a:r>
            <a:endParaRPr lang="en-IN" sz="1600" dirty="0"/>
          </a:p>
          <a:p>
            <a:endParaRPr lang="en-IN" sz="1600" dirty="0"/>
          </a:p>
          <a:p>
            <a:endParaRPr lang="en-IN" sz="1600" dirty="0"/>
          </a:p>
        </p:txBody>
      </p:sp>
      <p:pic>
        <p:nvPicPr>
          <p:cNvPr id="6" name="Google Shape;87;p13"/>
          <p:cNvPicPr preferRelativeResize="0"/>
          <p:nvPr/>
        </p:nvPicPr>
        <p:blipFill rotWithShape="1">
          <a:blip r:embed="rId1"/>
          <a:srcRect/>
          <a:stretch>
            <a:fillRect/>
          </a:stretch>
        </p:blipFill>
        <p:spPr>
          <a:xfrm>
            <a:off x="7010401" y="4845205"/>
            <a:ext cx="2063054" cy="2012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2624" y="669073"/>
            <a:ext cx="7987576" cy="996175"/>
          </a:xfrm>
        </p:spPr>
        <p:txBody>
          <a:bodyPr>
            <a:normAutofit/>
          </a:bodyPr>
          <a:lstStyle/>
          <a:p>
            <a:r>
              <a:rPr lang="en-IN" dirty="0"/>
              <a:t>map</a:t>
            </a:r>
            <a:endParaRPr lang="en-IN" dirty="0"/>
          </a:p>
        </p:txBody>
      </p:sp>
      <p:sp>
        <p:nvSpPr>
          <p:cNvPr id="3" name="Subtitle 2"/>
          <p:cNvSpPr>
            <a:spLocks noGrp="1"/>
          </p:cNvSpPr>
          <p:nvPr>
            <p:ph type="subTitle" idx="1"/>
          </p:nvPr>
        </p:nvSpPr>
        <p:spPr>
          <a:xfrm>
            <a:off x="669073" y="1925444"/>
            <a:ext cx="8151114" cy="2297151"/>
          </a:xfrm>
        </p:spPr>
        <p:txBody>
          <a:bodyPr>
            <a:normAutofit/>
          </a:bodyPr>
          <a:lstStyle/>
          <a:p>
            <a:pPr>
              <a:buFont typeface="Arial" panose="020B0604020202020204" pitchFamily="34" charset="0"/>
              <a:buChar char="•"/>
            </a:pPr>
            <a:r>
              <a:rPr lang="en-US" altLang="en-US" sz="1600" dirty="0"/>
              <a:t>an object that maps keys to values.</a:t>
            </a:r>
            <a:endParaRPr lang="en-US" altLang="en-US" sz="1600" dirty="0"/>
          </a:p>
          <a:p>
            <a:pPr>
              <a:buFont typeface="Arial" panose="020B0604020202020204" pitchFamily="34" charset="0"/>
              <a:buChar char="•"/>
            </a:pPr>
            <a:r>
              <a:rPr lang="en-US" altLang="en-US" sz="1600" dirty="0"/>
              <a:t>Both the key and value are objects.</a:t>
            </a:r>
            <a:endParaRPr lang="en-US" altLang="en-US" sz="1600" dirty="0"/>
          </a:p>
          <a:p>
            <a:pPr>
              <a:buFont typeface="Arial" panose="020B0604020202020204" pitchFamily="34" charset="0"/>
              <a:buChar char="•"/>
            </a:pPr>
            <a:r>
              <a:rPr lang="en-US" altLang="en-US" sz="1600" dirty="0"/>
              <a:t>A Map cannot contain duplicate keys; each key can map to at most one value.</a:t>
            </a:r>
            <a:endParaRPr lang="en-US" altLang="en-US" sz="1600" dirty="0"/>
          </a:p>
          <a:p>
            <a:pPr>
              <a:buFont typeface="Arial" panose="020B0604020202020204" pitchFamily="34" charset="0"/>
              <a:buChar char="•"/>
            </a:pPr>
            <a:r>
              <a:rPr lang="en-US" sz="1600" dirty="0"/>
              <a:t>Value can be duplicate .</a:t>
            </a:r>
            <a:endParaRPr lang="en-US" sz="1600" dirty="0"/>
          </a:p>
          <a:p>
            <a:endParaRPr lang="en-US" sz="1600" dirty="0"/>
          </a:p>
          <a:p>
            <a:r>
              <a:rPr lang="en-IN" sz="1600" dirty="0"/>
              <a:t>-HashMap</a:t>
            </a:r>
            <a:endParaRPr lang="en-IN" sz="1600" dirty="0"/>
          </a:p>
          <a:p>
            <a:endParaRPr lang="en-IN" sz="1600" dirty="0"/>
          </a:p>
        </p:txBody>
      </p:sp>
      <p:pic>
        <p:nvPicPr>
          <p:cNvPr id="4" name="Google Shape;87;p13"/>
          <p:cNvPicPr preferRelativeResize="0"/>
          <p:nvPr/>
        </p:nvPicPr>
        <p:blipFill rotWithShape="1">
          <a:blip r:embed="rId1"/>
          <a:srcRect/>
          <a:stretch>
            <a:fillRect/>
          </a:stretch>
        </p:blipFill>
        <p:spPr>
          <a:xfrm>
            <a:off x="7010401" y="4845205"/>
            <a:ext cx="2063054" cy="20129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4231</Words>
  <Application>WPS Presentation</Application>
  <PresentationFormat>On-screen Show (16:9)</PresentationFormat>
  <Paragraphs>209</Paragraphs>
  <Slides>22</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SimSun</vt:lpstr>
      <vt:lpstr>Wingdings</vt:lpstr>
      <vt:lpstr>Arial</vt:lpstr>
      <vt:lpstr>Roboto</vt:lpstr>
      <vt:lpstr>Roboto</vt:lpstr>
      <vt:lpstr>Microsoft YaHei</vt:lpstr>
      <vt:lpstr>Arial Unicode MS</vt:lpstr>
      <vt:lpstr>inter-regular</vt:lpstr>
      <vt:lpstr>Segoe Print</vt:lpstr>
      <vt:lpstr>DejaVu Serif</vt:lpstr>
      <vt:lpstr>Caveat</vt:lpstr>
      <vt:lpstr>Geometric</vt:lpstr>
      <vt:lpstr>COLLECTION</vt:lpstr>
      <vt:lpstr>Agenda</vt:lpstr>
      <vt:lpstr>Collection </vt:lpstr>
      <vt:lpstr>Need of collection </vt:lpstr>
      <vt:lpstr>PowerPoint 演示文稿</vt:lpstr>
      <vt:lpstr> List</vt:lpstr>
      <vt:lpstr>Set</vt:lpstr>
      <vt:lpstr>2. Queue</vt:lpstr>
      <vt:lpstr>map</vt:lpstr>
      <vt:lpstr>Cursors </vt:lpstr>
      <vt:lpstr>PowerPoint 演示文稿</vt:lpstr>
      <vt:lpstr>Java 8 Features - </vt:lpstr>
      <vt:lpstr>Lambda function</vt:lpstr>
      <vt:lpstr>Stream API </vt:lpstr>
      <vt:lpstr>Default method Interfaces</vt:lpstr>
      <vt:lpstr>Points to Self explore -</vt:lpstr>
      <vt:lpstr>Reference-</vt:lpstr>
      <vt:lpstr>Thankyou </vt:lpstr>
      <vt:lpstr>Suggestion - </vt:lpstr>
      <vt:lpstr>Assesment: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 AND MULTITHREADING</dc:title>
  <dc:creator>priyanka gadwe</dc:creator>
  <cp:lastModifiedBy>madhu</cp:lastModifiedBy>
  <cp:revision>9</cp:revision>
  <dcterms:created xsi:type="dcterms:W3CDTF">2023-03-24T16:32:08Z</dcterms:created>
  <dcterms:modified xsi:type="dcterms:W3CDTF">2023-03-24T16:33:53Z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AE7611FDC49F4B01A6B4A63751976965</vt:lpwstr>
  </property>
  <property fmtid="{D5CDD505-2E9C-101B-9397-08002B2CF9AE}" pid="3" name="KSOProductBuildVer">
    <vt:lpwstr>1033-11.2.0.11219</vt:lpwstr>
  </property>
</Properties>
</file>