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64" r:id="rId2"/>
    <p:sldId id="265" r:id="rId3"/>
    <p:sldId id="258" r:id="rId4"/>
    <p:sldId id="269" r:id="rId5"/>
    <p:sldId id="268" r:id="rId6"/>
    <p:sldId id="261" r:id="rId7"/>
    <p:sldId id="262" r:id="rId8"/>
    <p:sldId id="266" r:id="rId9"/>
    <p:sldId id="553" r:id="rId10"/>
    <p:sldId id="259" r:id="rId11"/>
    <p:sldId id="263" r:id="rId12"/>
    <p:sldId id="551" r:id="rId13"/>
    <p:sldId id="256" r:id="rId14"/>
    <p:sldId id="270" r:id="rId15"/>
    <p:sldId id="271" r:id="rId16"/>
    <p:sldId id="272" r:id="rId17"/>
    <p:sldId id="273" r:id="rId18"/>
    <p:sldId id="274" r:id="rId19"/>
    <p:sldId id="275" r:id="rId20"/>
    <p:sldId id="382" r:id="rId21"/>
    <p:sldId id="309" r:id="rId22"/>
    <p:sldId id="310" r:id="rId23"/>
    <p:sldId id="315" r:id="rId24"/>
    <p:sldId id="316" r:id="rId25"/>
    <p:sldId id="317" r:id="rId26"/>
    <p:sldId id="318" r:id="rId27"/>
    <p:sldId id="319" r:id="rId28"/>
    <p:sldId id="548" r:id="rId29"/>
    <p:sldId id="549" r:id="rId30"/>
    <p:sldId id="550" r:id="rId31"/>
    <p:sldId id="552" r:id="rId32"/>
    <p:sldId id="55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56E6D7-E202-499D-8DAF-E836D48E2C11}" type="datetimeFigureOut">
              <a:rPr lang="en-IN" smtClean="0"/>
              <a:t>05-04-2023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2B6E1-C093-427D-BF7B-EB68F739BAEA}" type="slidenum">
              <a:rPr lang="en-IN" smtClean="0"/>
              <a:t>‹#›</a:t>
            </a:fld>
            <a:endParaRPr lang="en-IN"/>
          </a:p>
        </p:txBody>
      </p:sp>
    </p:spTree>
    <p:extLst>
      <p:ext uri="{BB962C8B-B14F-4D97-AF65-F5344CB8AC3E}">
        <p14:creationId xmlns:p14="http://schemas.microsoft.com/office/powerpoint/2010/main" val="1404228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919B2B-FBA9-4EA3-BAD3-94A21FB4DC70}" type="slidenum">
              <a:rPr lang="en-US" smtClean="0"/>
              <a:t>29</a:t>
            </a:fld>
            <a:endParaRPr lang="en-US" dirty="0"/>
          </a:p>
        </p:txBody>
      </p:sp>
    </p:spTree>
    <p:extLst>
      <p:ext uri="{BB962C8B-B14F-4D97-AF65-F5344CB8AC3E}">
        <p14:creationId xmlns:p14="http://schemas.microsoft.com/office/powerpoint/2010/main" val="118611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F727EA-A43D-4186-BD2A-3583D93A402B}"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271CC5-A4F3-4D1F-822F-C11187549003}" type="slidenum">
              <a:rPr lang="en-IN" smtClean="0"/>
              <a:t>‹#›</a:t>
            </a:fld>
            <a:endParaRPr lang="en-IN"/>
          </a:p>
        </p:txBody>
      </p:sp>
    </p:spTree>
    <p:extLst>
      <p:ext uri="{BB962C8B-B14F-4D97-AF65-F5344CB8AC3E}">
        <p14:creationId xmlns:p14="http://schemas.microsoft.com/office/powerpoint/2010/main" val="149712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F727EA-A43D-4186-BD2A-3583D93A402B}"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271CC5-A4F3-4D1F-822F-C11187549003}" type="slidenum">
              <a:rPr lang="en-IN" smtClean="0"/>
              <a:t>‹#›</a:t>
            </a:fld>
            <a:endParaRPr lang="en-IN"/>
          </a:p>
        </p:txBody>
      </p:sp>
    </p:spTree>
    <p:extLst>
      <p:ext uri="{BB962C8B-B14F-4D97-AF65-F5344CB8AC3E}">
        <p14:creationId xmlns:p14="http://schemas.microsoft.com/office/powerpoint/2010/main" val="3919823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F727EA-A43D-4186-BD2A-3583D93A402B}"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271CC5-A4F3-4D1F-822F-C1118754900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48164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F727EA-A43D-4186-BD2A-3583D93A402B}"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271CC5-A4F3-4D1F-822F-C11187549003}" type="slidenum">
              <a:rPr lang="en-IN" smtClean="0"/>
              <a:t>‹#›</a:t>
            </a:fld>
            <a:endParaRPr lang="en-IN"/>
          </a:p>
        </p:txBody>
      </p:sp>
    </p:spTree>
    <p:extLst>
      <p:ext uri="{BB962C8B-B14F-4D97-AF65-F5344CB8AC3E}">
        <p14:creationId xmlns:p14="http://schemas.microsoft.com/office/powerpoint/2010/main" val="2117052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F727EA-A43D-4186-BD2A-3583D93A402B}"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271CC5-A4F3-4D1F-822F-C1118754900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11217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F727EA-A43D-4186-BD2A-3583D93A402B}"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271CC5-A4F3-4D1F-822F-C11187549003}" type="slidenum">
              <a:rPr lang="en-IN" smtClean="0"/>
              <a:t>‹#›</a:t>
            </a:fld>
            <a:endParaRPr lang="en-IN"/>
          </a:p>
        </p:txBody>
      </p:sp>
    </p:spTree>
    <p:extLst>
      <p:ext uri="{BB962C8B-B14F-4D97-AF65-F5344CB8AC3E}">
        <p14:creationId xmlns:p14="http://schemas.microsoft.com/office/powerpoint/2010/main" val="1328009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F727EA-A43D-4186-BD2A-3583D93A402B}"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271CC5-A4F3-4D1F-822F-C11187549003}" type="slidenum">
              <a:rPr lang="en-IN" smtClean="0"/>
              <a:t>‹#›</a:t>
            </a:fld>
            <a:endParaRPr lang="en-IN"/>
          </a:p>
        </p:txBody>
      </p:sp>
    </p:spTree>
    <p:extLst>
      <p:ext uri="{BB962C8B-B14F-4D97-AF65-F5344CB8AC3E}">
        <p14:creationId xmlns:p14="http://schemas.microsoft.com/office/powerpoint/2010/main" val="2412863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F727EA-A43D-4186-BD2A-3583D93A402B}"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271CC5-A4F3-4D1F-822F-C11187549003}" type="slidenum">
              <a:rPr lang="en-IN" smtClean="0"/>
              <a:t>‹#›</a:t>
            </a:fld>
            <a:endParaRPr lang="en-IN"/>
          </a:p>
        </p:txBody>
      </p:sp>
    </p:spTree>
    <p:extLst>
      <p:ext uri="{BB962C8B-B14F-4D97-AF65-F5344CB8AC3E}">
        <p14:creationId xmlns:p14="http://schemas.microsoft.com/office/powerpoint/2010/main" val="2053401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F727EA-A43D-4186-BD2A-3583D93A402B}"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271CC5-A4F3-4D1F-822F-C11187549003}" type="slidenum">
              <a:rPr lang="en-IN" smtClean="0"/>
              <a:t>‹#›</a:t>
            </a:fld>
            <a:endParaRPr lang="en-IN"/>
          </a:p>
        </p:txBody>
      </p:sp>
    </p:spTree>
    <p:extLst>
      <p:ext uri="{BB962C8B-B14F-4D97-AF65-F5344CB8AC3E}">
        <p14:creationId xmlns:p14="http://schemas.microsoft.com/office/powerpoint/2010/main" val="1640652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F727EA-A43D-4186-BD2A-3583D93A402B}"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271CC5-A4F3-4D1F-822F-C11187549003}" type="slidenum">
              <a:rPr lang="en-IN" smtClean="0"/>
              <a:t>‹#›</a:t>
            </a:fld>
            <a:endParaRPr lang="en-IN"/>
          </a:p>
        </p:txBody>
      </p:sp>
    </p:spTree>
    <p:extLst>
      <p:ext uri="{BB962C8B-B14F-4D97-AF65-F5344CB8AC3E}">
        <p14:creationId xmlns:p14="http://schemas.microsoft.com/office/powerpoint/2010/main" val="4259583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F727EA-A43D-4186-BD2A-3583D93A402B}"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271CC5-A4F3-4D1F-822F-C11187549003}" type="slidenum">
              <a:rPr lang="en-IN" smtClean="0"/>
              <a:t>‹#›</a:t>
            </a:fld>
            <a:endParaRPr lang="en-IN"/>
          </a:p>
        </p:txBody>
      </p:sp>
    </p:spTree>
    <p:extLst>
      <p:ext uri="{BB962C8B-B14F-4D97-AF65-F5344CB8AC3E}">
        <p14:creationId xmlns:p14="http://schemas.microsoft.com/office/powerpoint/2010/main" val="2896799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F727EA-A43D-4186-BD2A-3583D93A402B}" type="datetimeFigureOut">
              <a:rPr lang="en-IN" smtClean="0"/>
              <a:t>05-04-2023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271CC5-A4F3-4D1F-822F-C11187549003}" type="slidenum">
              <a:rPr lang="en-IN" smtClean="0"/>
              <a:t>‹#›</a:t>
            </a:fld>
            <a:endParaRPr lang="en-IN"/>
          </a:p>
        </p:txBody>
      </p:sp>
    </p:spTree>
    <p:extLst>
      <p:ext uri="{BB962C8B-B14F-4D97-AF65-F5344CB8AC3E}">
        <p14:creationId xmlns:p14="http://schemas.microsoft.com/office/powerpoint/2010/main" val="3315213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F727EA-A43D-4186-BD2A-3583D93A402B}" type="datetimeFigureOut">
              <a:rPr lang="en-IN" smtClean="0"/>
              <a:t>05-04-2023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271CC5-A4F3-4D1F-822F-C11187549003}" type="slidenum">
              <a:rPr lang="en-IN" smtClean="0"/>
              <a:t>‹#›</a:t>
            </a:fld>
            <a:endParaRPr lang="en-IN"/>
          </a:p>
        </p:txBody>
      </p:sp>
    </p:spTree>
    <p:extLst>
      <p:ext uri="{BB962C8B-B14F-4D97-AF65-F5344CB8AC3E}">
        <p14:creationId xmlns:p14="http://schemas.microsoft.com/office/powerpoint/2010/main" val="853629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F727EA-A43D-4186-BD2A-3583D93A402B}" type="datetimeFigureOut">
              <a:rPr lang="en-IN" smtClean="0"/>
              <a:t>05-04-2023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271CC5-A4F3-4D1F-822F-C11187549003}" type="slidenum">
              <a:rPr lang="en-IN" smtClean="0"/>
              <a:t>‹#›</a:t>
            </a:fld>
            <a:endParaRPr lang="en-IN"/>
          </a:p>
        </p:txBody>
      </p:sp>
    </p:spTree>
    <p:extLst>
      <p:ext uri="{BB962C8B-B14F-4D97-AF65-F5344CB8AC3E}">
        <p14:creationId xmlns:p14="http://schemas.microsoft.com/office/powerpoint/2010/main" val="2153982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F727EA-A43D-4186-BD2A-3583D93A402B}"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271CC5-A4F3-4D1F-822F-C11187549003}" type="slidenum">
              <a:rPr lang="en-IN" smtClean="0"/>
              <a:t>‹#›</a:t>
            </a:fld>
            <a:endParaRPr lang="en-IN"/>
          </a:p>
        </p:txBody>
      </p:sp>
    </p:spTree>
    <p:extLst>
      <p:ext uri="{BB962C8B-B14F-4D97-AF65-F5344CB8AC3E}">
        <p14:creationId xmlns:p14="http://schemas.microsoft.com/office/powerpoint/2010/main" val="129575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F727EA-A43D-4186-BD2A-3583D93A402B}"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271CC5-A4F3-4D1F-822F-C11187549003}" type="slidenum">
              <a:rPr lang="en-IN" smtClean="0"/>
              <a:t>‹#›</a:t>
            </a:fld>
            <a:endParaRPr lang="en-IN"/>
          </a:p>
        </p:txBody>
      </p:sp>
    </p:spTree>
    <p:extLst>
      <p:ext uri="{BB962C8B-B14F-4D97-AF65-F5344CB8AC3E}">
        <p14:creationId xmlns:p14="http://schemas.microsoft.com/office/powerpoint/2010/main" val="1150926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F727EA-A43D-4186-BD2A-3583D93A402B}" type="datetimeFigureOut">
              <a:rPr lang="en-IN" smtClean="0"/>
              <a:t>05-04-2023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271CC5-A4F3-4D1F-822F-C11187549003}" type="slidenum">
              <a:rPr lang="en-IN" smtClean="0"/>
              <a:t>‹#›</a:t>
            </a:fld>
            <a:endParaRPr lang="en-IN"/>
          </a:p>
        </p:txBody>
      </p:sp>
    </p:spTree>
    <p:extLst>
      <p:ext uri="{BB962C8B-B14F-4D97-AF65-F5344CB8AC3E}">
        <p14:creationId xmlns:p14="http://schemas.microsoft.com/office/powerpoint/2010/main" val="1977251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1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restapitutorial.com/httpstatuscodes.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29.xml.rels><?xml version="1.0" encoding="UTF-8" standalone="yes"?>
<Relationships xmlns="http://schemas.openxmlformats.org/package/2006/relationships"><Relationship Id="rId8" Type="http://schemas.openxmlformats.org/officeDocument/2006/relationships/hyperlink" Target="https://www.google.com/search?sa=X&amp;bih=746&amp;biw=1536&amp;rlz=1C1RXQR_enIN1019IN1019&amp;hl=en-US&amp;q=postman+stable+release&amp;ved=2ahUKEwjK_a_d0I_-AhWBVPUHHSzWCpwQ6BMoAHoECFYQAg" TargetMode="External"/><Relationship Id="rId3" Type="http://schemas.openxmlformats.org/officeDocument/2006/relationships/hyperlink" Target="https://www.google.com/search?sa=X&amp;bih=746&amp;biw=1536&amp;rlz=1C1RXQR_enIN1019IN1019&amp;hl=en-US&amp;q=postman+license&amp;ved=2ahUKEwjK_a_d0I_-AhWBVPUHHSzWCpwQ6BMoAHoECFMQAg" TargetMode="External"/><Relationship Id="rId7" Type="http://schemas.openxmlformats.org/officeDocument/2006/relationships/hyperlink" Target="https://www.google.com/search?sa=X&amp;bih=746&amp;biw=1536&amp;rlz=1C1RXQR_enIN1019IN1019&amp;hl=en-US&amp;q=Linux&amp;stick=H4sIAAAAAAAAAONgVuLUz9U3SCuoqipYxMrqk5lXWgEATgerNhUAAAA&amp;ved=2ahUKEwjK_a_d0I_-AhWBVPUHHSzWCpwQmxMoAnoECFcQB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google.com/search?sa=X&amp;bih=746&amp;biw=1536&amp;rlz=1C1RXQR_enIN1019IN1019&amp;hl=en-US&amp;q=macOS&amp;stick=H4sIAAAAAAAAAONgVuLQz9U3MDWtLFrEypqbmOwfDADb5b_yFAAAAA&amp;ved=2ahUKEwjK_a_d0I_-AhWBVPUHHSzWCpwQmxMoAXoECFcQAw" TargetMode="External"/><Relationship Id="rId11" Type="http://schemas.openxmlformats.org/officeDocument/2006/relationships/image" Target="../media/image1.gif"/><Relationship Id="rId5" Type="http://schemas.openxmlformats.org/officeDocument/2006/relationships/hyperlink" Target="https://www.google.com/search?sa=X&amp;bih=746&amp;biw=1536&amp;rlz=1C1RXQR_enIN1019IN1019&amp;hl=en-US&amp;q=postman+operating+system&amp;ved=2ahUKEwjK_a_d0I_-AhWBVPUHHSzWCpwQ6BMoAHoECFcQAg" TargetMode="External"/><Relationship Id="rId10" Type="http://schemas.openxmlformats.org/officeDocument/2006/relationships/image" Target="../media/image15.png"/><Relationship Id="rId4" Type="http://schemas.openxmlformats.org/officeDocument/2006/relationships/hyperlink" Target="https://www.google.com/search?sa=X&amp;bih=746&amp;biw=1536&amp;rlz=1C1RXQR_enIN1019IN1019&amp;hl=en-US&amp;q=postman+initial+release&amp;ved=2ahUKEwjK_a_d0I_-AhWBVPUHHSzWCpwQ6BMoAHoECFUQAg" TargetMode="External"/><Relationship Id="rId9" Type="http://schemas.openxmlformats.org/officeDocument/2006/relationships/hyperlink" Target="https://insomnia.res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www.cloudflare.com/learning/dns/glossary/what-is-a-domain-name/" TargetMode="External"/><Relationship Id="rId2" Type="http://schemas.openxmlformats.org/officeDocument/2006/relationships/image" Target="../media/image1.gif"/><Relationship Id="rId1" Type="http://schemas.openxmlformats.org/officeDocument/2006/relationships/slideLayout" Target="../slideLayouts/slideLayout7.xml"/><Relationship Id="rId5" Type="http://schemas.openxmlformats.org/officeDocument/2006/relationships/hyperlink" Target="https://www.cloudflare.com/learning/dns/glossary/what-is-my-ip-address/" TargetMode="External"/><Relationship Id="rId4" Type="http://schemas.openxmlformats.org/officeDocument/2006/relationships/hyperlink" Target="https://www.cloudflare.com/learning/network-layer/internet-protoco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D8450-1732-3A27-E1B6-A8B34087B0B6}"/>
              </a:ext>
            </a:extLst>
          </p:cNvPr>
          <p:cNvSpPr>
            <a:spLocks noGrp="1"/>
          </p:cNvSpPr>
          <p:nvPr>
            <p:ph type="ctrTitle"/>
          </p:nvPr>
        </p:nvSpPr>
        <p:spPr>
          <a:xfrm>
            <a:off x="1339918" y="792043"/>
            <a:ext cx="7766936" cy="2059312"/>
          </a:xfrm>
        </p:spPr>
        <p:txBody>
          <a:bodyPr/>
          <a:lstStyle/>
          <a:p>
            <a:pPr algn="ctr"/>
            <a:r>
              <a:rPr lang="en-US" sz="4400" b="0" i="0" dirty="0">
                <a:solidFill>
                  <a:srgbClr val="161616"/>
                </a:solidFill>
                <a:effectLst/>
                <a:latin typeface="Bahnschrift" panose="020B0502040204020203" pitchFamily="34" charset="0"/>
                <a:cs typeface="Arial" panose="020B0604020202020204" pitchFamily="34" charset="0"/>
              </a:rPr>
              <a:t>SPRING BOOT</a:t>
            </a:r>
            <a:endParaRPr lang="en-IN" sz="4400" dirty="0">
              <a:latin typeface="Bahnschrift" panose="020B0502040204020203" pitchFamily="34" charset="0"/>
              <a:cs typeface="Arial" panose="020B0604020202020204" pitchFamily="34" charset="0"/>
            </a:endParaRPr>
          </a:p>
        </p:txBody>
      </p:sp>
      <p:sp>
        <p:nvSpPr>
          <p:cNvPr id="3" name="Subtitle 2">
            <a:extLst>
              <a:ext uri="{FF2B5EF4-FFF2-40B4-BE49-F238E27FC236}">
                <a16:creationId xmlns:a16="http://schemas.microsoft.com/office/drawing/2014/main" id="{F48B6C4D-D71D-1C18-00CE-147E53303E3A}"/>
              </a:ext>
            </a:extLst>
          </p:cNvPr>
          <p:cNvSpPr>
            <a:spLocks noGrp="1"/>
          </p:cNvSpPr>
          <p:nvPr>
            <p:ph type="subTitle" idx="1"/>
          </p:nvPr>
        </p:nvSpPr>
        <p:spPr>
          <a:xfrm>
            <a:off x="1339918" y="3429000"/>
            <a:ext cx="7934085" cy="1718732"/>
          </a:xfrm>
        </p:spPr>
        <p:txBody>
          <a:bodyPr/>
          <a:lstStyle/>
          <a:p>
            <a:pPr algn="l"/>
            <a:r>
              <a:rPr lang="en-IN" dirty="0"/>
              <a:t>											By –</a:t>
            </a:r>
          </a:p>
          <a:p>
            <a:pPr algn="l"/>
            <a:r>
              <a:rPr lang="en-IN" dirty="0"/>
              <a:t>											Priyanka Gadwe </a:t>
            </a:r>
          </a:p>
          <a:p>
            <a:pPr algn="l"/>
            <a:r>
              <a:rPr lang="en-IN" dirty="0"/>
              <a:t>											Hardik Gupta </a:t>
            </a:r>
          </a:p>
          <a:p>
            <a:pPr algn="l"/>
            <a:endParaRPr lang="en-IN" dirty="0"/>
          </a:p>
        </p:txBody>
      </p:sp>
      <p:pic>
        <p:nvPicPr>
          <p:cNvPr id="10" name="Google Shape;87;p13">
            <a:extLst>
              <a:ext uri="{FF2B5EF4-FFF2-40B4-BE49-F238E27FC236}">
                <a16:creationId xmlns:a16="http://schemas.microsoft.com/office/drawing/2014/main" id="{1F464221-C566-6EF8-CCA6-E3436A108D7C}"/>
              </a:ext>
            </a:extLst>
          </p:cNvPr>
          <p:cNvPicPr preferRelativeResize="0"/>
          <p:nvPr/>
        </p:nvPicPr>
        <p:blipFill rotWithShape="1">
          <a:blip r:embed="rId2">
            <a:alphaModFix/>
          </a:blip>
          <a:srcRect/>
          <a:stretch/>
        </p:blipFill>
        <p:spPr>
          <a:xfrm>
            <a:off x="2553075" y="792043"/>
            <a:ext cx="5420886" cy="673260"/>
          </a:xfrm>
          <a:prstGeom prst="rect">
            <a:avLst/>
          </a:prstGeom>
          <a:solidFill>
            <a:schemeClr val="accent2"/>
          </a:solidFill>
          <a:ln>
            <a:noFill/>
          </a:ln>
        </p:spPr>
      </p:pic>
    </p:spTree>
    <p:extLst>
      <p:ext uri="{BB962C8B-B14F-4D97-AF65-F5344CB8AC3E}">
        <p14:creationId xmlns:p14="http://schemas.microsoft.com/office/powerpoint/2010/main" val="314629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20D3A-817C-7676-73B3-5F149E2029E9}"/>
              </a:ext>
            </a:extLst>
          </p:cNvPr>
          <p:cNvSpPr>
            <a:spLocks noGrp="1"/>
          </p:cNvSpPr>
          <p:nvPr>
            <p:ph type="title"/>
          </p:nvPr>
        </p:nvSpPr>
        <p:spPr/>
        <p:txBody>
          <a:bodyPr>
            <a:normAutofit/>
          </a:bodyPr>
          <a:lstStyle/>
          <a:p>
            <a:pPr algn="ctr"/>
            <a:r>
              <a:rPr lang="en-IN" b="1" i="0" dirty="0">
                <a:solidFill>
                  <a:srgbClr val="273239"/>
                </a:solidFill>
                <a:effectLst/>
                <a:latin typeface="Arial" panose="020B0604020202020204" pitchFamily="34" charset="0"/>
                <a:cs typeface="Arial" panose="020B0604020202020204" pitchFamily="34" charset="0"/>
              </a:rPr>
              <a:t>JPA</a:t>
            </a:r>
            <a:br>
              <a:rPr lang="en-IN" sz="2800" b="1" i="0" dirty="0">
                <a:solidFill>
                  <a:srgbClr val="273239"/>
                </a:solidFill>
                <a:effectLst/>
                <a:latin typeface="Arial" panose="020B0604020202020204" pitchFamily="34" charset="0"/>
                <a:cs typeface="Arial" panose="020B0604020202020204" pitchFamily="34" charset="0"/>
              </a:rPr>
            </a:br>
            <a:endParaRPr lang="en-IN" sz="28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0E7FA0B-5EF4-9C48-61EB-E14F69B22242}"/>
              </a:ext>
            </a:extLst>
          </p:cNvPr>
          <p:cNvSpPr>
            <a:spLocks noGrp="1"/>
          </p:cNvSpPr>
          <p:nvPr>
            <p:ph idx="1"/>
          </p:nvPr>
        </p:nvSpPr>
        <p:spPr>
          <a:xfrm>
            <a:off x="845574" y="2074605"/>
            <a:ext cx="8428428" cy="3966757"/>
          </a:xfrm>
        </p:spPr>
        <p:txBody>
          <a:bodyPr/>
          <a:lstStyle/>
          <a:p>
            <a:r>
              <a:rPr lang="en-US" b="0" i="0" dirty="0">
                <a:solidFill>
                  <a:srgbClr val="273239"/>
                </a:solidFill>
                <a:effectLst/>
                <a:latin typeface="Arial" panose="020B0604020202020204" pitchFamily="34" charset="0"/>
                <a:cs typeface="Arial" panose="020B0604020202020204" pitchFamily="34" charset="0"/>
              </a:rPr>
              <a:t>JPA stands for</a:t>
            </a:r>
            <a:r>
              <a:rPr lang="en-US" b="1" i="0" dirty="0">
                <a:solidFill>
                  <a:srgbClr val="273239"/>
                </a:solidFill>
                <a:effectLst/>
                <a:latin typeface="Arial" panose="020B0604020202020204" pitchFamily="34" charset="0"/>
                <a:cs typeface="Arial" panose="020B0604020202020204" pitchFamily="34" charset="0"/>
              </a:rPr>
              <a:t> Java Persistence API,</a:t>
            </a:r>
          </a:p>
          <a:p>
            <a:r>
              <a:rPr lang="en-US" b="1" i="0" dirty="0">
                <a:solidFill>
                  <a:srgbClr val="273239"/>
                </a:solidFill>
                <a:effectLst/>
                <a:latin typeface="Arial" panose="020B0604020202020204" pitchFamily="34" charset="0"/>
                <a:cs typeface="Arial" panose="020B0604020202020204" pitchFamily="34" charset="0"/>
              </a:rPr>
              <a:t>JPA is a ORM tool - </a:t>
            </a:r>
            <a:r>
              <a:rPr lang="en-IN" b="1" i="0" dirty="0">
                <a:solidFill>
                  <a:srgbClr val="273239"/>
                </a:solidFill>
                <a:effectLst/>
                <a:latin typeface="Arial" panose="020B0604020202020204" pitchFamily="34" charset="0"/>
                <a:cs typeface="Arial" panose="020B0604020202020204" pitchFamily="34" charset="0"/>
              </a:rPr>
              <a:t>ORM (Object Relation Mapping ).</a:t>
            </a:r>
          </a:p>
          <a:p>
            <a:pPr marL="0" indent="0">
              <a:buNone/>
            </a:pPr>
            <a:r>
              <a:rPr lang="en-IN" b="1" i="0" dirty="0">
                <a:solidFill>
                  <a:srgbClr val="273239"/>
                </a:solidFill>
                <a:effectLst/>
                <a:latin typeface="Arial" panose="020B0604020202020204" pitchFamily="34" charset="0"/>
                <a:cs typeface="Arial" panose="020B0604020202020204" pitchFamily="34" charset="0"/>
              </a:rPr>
              <a:t>	 - </a:t>
            </a:r>
            <a:r>
              <a:rPr lang="en-US" b="0" i="0" dirty="0">
                <a:solidFill>
                  <a:srgbClr val="273239"/>
                </a:solidFill>
                <a:effectLst/>
                <a:latin typeface="Arial" panose="020B0604020202020204" pitchFamily="34" charset="0"/>
                <a:cs typeface="Arial" panose="020B0604020202020204" pitchFamily="34" charset="0"/>
              </a:rPr>
              <a:t> ORM is simply the process of persisting any java object directly into a 	database 	table. </a:t>
            </a:r>
          </a:p>
          <a:p>
            <a:pPr marL="0" indent="0">
              <a:buNone/>
            </a:pPr>
            <a:r>
              <a:rPr lang="en-US" dirty="0">
                <a:solidFill>
                  <a:srgbClr val="273239"/>
                </a:solidFill>
                <a:latin typeface="Arial" panose="020B0604020202020204" pitchFamily="34" charset="0"/>
                <a:cs typeface="Arial" panose="020B0604020202020204" pitchFamily="34" charset="0"/>
              </a:rPr>
              <a:t>	-</a:t>
            </a:r>
            <a:r>
              <a:rPr lang="en-US" b="0" i="0" dirty="0">
                <a:solidFill>
                  <a:srgbClr val="273239"/>
                </a:solidFill>
                <a:effectLst/>
                <a:latin typeface="Arial" panose="020B0604020202020204" pitchFamily="34" charset="0"/>
                <a:cs typeface="Arial" panose="020B0604020202020204" pitchFamily="34" charset="0"/>
              </a:rPr>
              <a:t>Usually, the name of the object being persisted becomes the name of the 	table, and 	each field within that object becomes a column.</a:t>
            </a:r>
            <a:endParaRPr lang="en-IN" b="1" i="0" dirty="0">
              <a:solidFill>
                <a:srgbClr val="273239"/>
              </a:solidFill>
              <a:effectLst/>
              <a:latin typeface="Arial" panose="020B0604020202020204" pitchFamily="34" charset="0"/>
              <a:cs typeface="Arial" panose="020B0604020202020204" pitchFamily="34" charset="0"/>
            </a:endParaRPr>
          </a:p>
          <a:p>
            <a:r>
              <a:rPr lang="en-US" b="0" i="0" dirty="0">
                <a:solidFill>
                  <a:srgbClr val="273239"/>
                </a:solidFill>
                <a:effectLst/>
                <a:latin typeface="Arial" panose="020B0604020202020204" pitchFamily="34" charset="0"/>
                <a:cs typeface="Arial" panose="020B0604020202020204" pitchFamily="34" charset="0"/>
              </a:rPr>
              <a:t> JPA is just guidelines to implement ORM and there is no underlying code for the implementation.</a:t>
            </a:r>
          </a:p>
          <a:p>
            <a:endParaRPr lang="en-IN" dirty="0">
              <a:latin typeface="Arial" panose="020B0604020202020204" pitchFamily="34" charset="0"/>
              <a:cs typeface="Arial" panose="020B0604020202020204" pitchFamily="34" charset="0"/>
            </a:endParaRPr>
          </a:p>
        </p:txBody>
      </p:sp>
      <p:pic>
        <p:nvPicPr>
          <p:cNvPr id="4" name="Google Shape;87;p13">
            <a:extLst>
              <a:ext uri="{FF2B5EF4-FFF2-40B4-BE49-F238E27FC236}">
                <a16:creationId xmlns:a16="http://schemas.microsoft.com/office/drawing/2014/main" id="{EA2B0D5A-68CA-A7CF-787A-BE9A10906D6F}"/>
              </a:ext>
            </a:extLst>
          </p:cNvPr>
          <p:cNvPicPr preferRelativeResize="0"/>
          <p:nvPr/>
        </p:nvPicPr>
        <p:blipFill rotWithShape="1">
          <a:blip r:embed="rId2">
            <a:alphaModFix/>
          </a:blip>
          <a:srcRect/>
          <a:stretch/>
        </p:blipFill>
        <p:spPr>
          <a:xfrm>
            <a:off x="10058401" y="6548284"/>
            <a:ext cx="2063054" cy="339213"/>
          </a:xfrm>
          <a:prstGeom prst="rect">
            <a:avLst/>
          </a:prstGeom>
          <a:noFill/>
          <a:ln>
            <a:noFill/>
          </a:ln>
        </p:spPr>
      </p:pic>
    </p:spTree>
    <p:extLst>
      <p:ext uri="{BB962C8B-B14F-4D97-AF65-F5344CB8AC3E}">
        <p14:creationId xmlns:p14="http://schemas.microsoft.com/office/powerpoint/2010/main" val="2115352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E69CDFF-3093-16C6-4013-B2288112BE53}"/>
              </a:ext>
            </a:extLst>
          </p:cNvPr>
          <p:cNvPicPr>
            <a:picLocks noGrp="1" noChangeAspect="1"/>
          </p:cNvPicPr>
          <p:nvPr>
            <p:ph idx="1"/>
          </p:nvPr>
        </p:nvPicPr>
        <p:blipFill>
          <a:blip r:embed="rId2"/>
          <a:stretch>
            <a:fillRect/>
          </a:stretch>
        </p:blipFill>
        <p:spPr>
          <a:xfrm>
            <a:off x="844835" y="1574175"/>
            <a:ext cx="10084096" cy="3459939"/>
          </a:xfrm>
        </p:spPr>
      </p:pic>
      <p:pic>
        <p:nvPicPr>
          <p:cNvPr id="6" name="Google Shape;87;p13">
            <a:extLst>
              <a:ext uri="{FF2B5EF4-FFF2-40B4-BE49-F238E27FC236}">
                <a16:creationId xmlns:a16="http://schemas.microsoft.com/office/drawing/2014/main" id="{515A96F4-8B99-E9C5-793F-15118195FB70}"/>
              </a:ext>
            </a:extLst>
          </p:cNvPr>
          <p:cNvPicPr preferRelativeResize="0"/>
          <p:nvPr/>
        </p:nvPicPr>
        <p:blipFill rotWithShape="1">
          <a:blip r:embed="rId3">
            <a:alphaModFix/>
          </a:blip>
          <a:srcRect/>
          <a:stretch/>
        </p:blipFill>
        <p:spPr>
          <a:xfrm>
            <a:off x="10058401" y="6548284"/>
            <a:ext cx="2063054" cy="339213"/>
          </a:xfrm>
          <a:prstGeom prst="rect">
            <a:avLst/>
          </a:prstGeom>
          <a:noFill/>
          <a:ln>
            <a:noFill/>
          </a:ln>
        </p:spPr>
      </p:pic>
    </p:spTree>
    <p:extLst>
      <p:ext uri="{BB962C8B-B14F-4D97-AF65-F5344CB8AC3E}">
        <p14:creationId xmlns:p14="http://schemas.microsoft.com/office/powerpoint/2010/main" val="1108550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696EF-65C1-2534-49E5-8A57C3E24DC6}"/>
              </a:ext>
            </a:extLst>
          </p:cNvPr>
          <p:cNvSpPr>
            <a:spLocks noGrp="1"/>
          </p:cNvSpPr>
          <p:nvPr>
            <p:ph type="title"/>
          </p:nvPr>
        </p:nvSpPr>
        <p:spPr/>
        <p:txBody>
          <a:bodyPr/>
          <a:lstStyle/>
          <a:p>
            <a:r>
              <a:rPr lang="en-US" dirty="0">
                <a:solidFill>
                  <a:schemeClr val="tx1"/>
                </a:solidFill>
                <a:latin typeface="Arial" panose="020B0604020202020204" pitchFamily="34" charset="0"/>
                <a:cs typeface="Arial" panose="020B0604020202020204" pitchFamily="34" charset="0"/>
              </a:rPr>
              <a:t>Useful Annotations</a:t>
            </a:r>
            <a:endParaRPr lang="en-IN" dirty="0">
              <a:solidFill>
                <a:schemeClr val="tx1"/>
              </a:solidFill>
              <a:latin typeface="Arial" panose="020B0604020202020204" pitchFamily="34" charset="0"/>
              <a:cs typeface="Arial" panose="020B0604020202020204" pitchFamily="34" charset="0"/>
            </a:endParaRPr>
          </a:p>
        </p:txBody>
      </p:sp>
      <p:pic>
        <p:nvPicPr>
          <p:cNvPr id="1026" name="Picture 2" descr="Spring Boot Annotations: Learn Spring Boot by Annotations - DEV Community">
            <a:extLst>
              <a:ext uri="{FF2B5EF4-FFF2-40B4-BE49-F238E27FC236}">
                <a16:creationId xmlns:a16="http://schemas.microsoft.com/office/drawing/2014/main" id="{C4F965CC-75B5-6491-14DA-C365448905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270000"/>
            <a:ext cx="8619364" cy="5093093"/>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87;p13">
            <a:extLst>
              <a:ext uri="{FF2B5EF4-FFF2-40B4-BE49-F238E27FC236}">
                <a16:creationId xmlns:a16="http://schemas.microsoft.com/office/drawing/2014/main" id="{B574210D-AB2C-9F0D-4E53-DC4427F44127}"/>
              </a:ext>
            </a:extLst>
          </p:cNvPr>
          <p:cNvPicPr preferRelativeResize="0"/>
          <p:nvPr/>
        </p:nvPicPr>
        <p:blipFill rotWithShape="1">
          <a:blip r:embed="rId3">
            <a:alphaModFix/>
          </a:blip>
          <a:srcRect/>
          <a:stretch/>
        </p:blipFill>
        <p:spPr>
          <a:xfrm>
            <a:off x="10058401" y="6548284"/>
            <a:ext cx="2063054" cy="339213"/>
          </a:xfrm>
          <a:prstGeom prst="rect">
            <a:avLst/>
          </a:prstGeom>
          <a:noFill/>
          <a:ln>
            <a:noFill/>
          </a:ln>
        </p:spPr>
      </p:pic>
    </p:spTree>
    <p:extLst>
      <p:ext uri="{BB962C8B-B14F-4D97-AF65-F5344CB8AC3E}">
        <p14:creationId xmlns:p14="http://schemas.microsoft.com/office/powerpoint/2010/main" val="3102717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FD30C8-235E-E846-7BE5-08097FBA501E}"/>
              </a:ext>
            </a:extLst>
          </p:cNvPr>
          <p:cNvSpPr txBox="1">
            <a:spLocks/>
          </p:cNvSpPr>
          <p:nvPr/>
        </p:nvSpPr>
        <p:spPr>
          <a:xfrm>
            <a:off x="408079" y="1122363"/>
            <a:ext cx="11501792" cy="23876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a:solidFill>
                  <a:schemeClr val="tx1"/>
                </a:solidFill>
                <a:latin typeface="Arial" panose="020B0604020202020204" pitchFamily="34" charset="0"/>
                <a:cs typeface="Arial" panose="020B0604020202020204" pitchFamily="34" charset="0"/>
              </a:rPr>
              <a:t>REST API Basics &amp; Tools</a:t>
            </a:r>
          </a:p>
        </p:txBody>
      </p:sp>
      <p:pic>
        <p:nvPicPr>
          <p:cNvPr id="7" name="Google Shape;87;p13">
            <a:extLst>
              <a:ext uri="{FF2B5EF4-FFF2-40B4-BE49-F238E27FC236}">
                <a16:creationId xmlns:a16="http://schemas.microsoft.com/office/drawing/2014/main" id="{A8755118-B90A-7D16-7971-F9E418BD07AB}"/>
              </a:ext>
            </a:extLst>
          </p:cNvPr>
          <p:cNvPicPr preferRelativeResize="0"/>
          <p:nvPr/>
        </p:nvPicPr>
        <p:blipFill rotWithShape="1">
          <a:blip r:embed="rId2">
            <a:alphaModFix/>
          </a:blip>
          <a:srcRect/>
          <a:stretch/>
        </p:blipFill>
        <p:spPr>
          <a:xfrm>
            <a:off x="10048975" y="6518787"/>
            <a:ext cx="2063054" cy="339213"/>
          </a:xfrm>
          <a:prstGeom prst="rect">
            <a:avLst/>
          </a:prstGeom>
          <a:noFill/>
          <a:ln>
            <a:noFill/>
          </a:ln>
        </p:spPr>
      </p:pic>
    </p:spTree>
    <p:extLst>
      <p:ext uri="{BB962C8B-B14F-4D97-AF65-F5344CB8AC3E}">
        <p14:creationId xmlns:p14="http://schemas.microsoft.com/office/powerpoint/2010/main" val="4265601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87;p13">
            <a:extLst>
              <a:ext uri="{FF2B5EF4-FFF2-40B4-BE49-F238E27FC236}">
                <a16:creationId xmlns:a16="http://schemas.microsoft.com/office/drawing/2014/main" id="{A8755118-B90A-7D16-7971-F9E418BD07AB}"/>
              </a:ext>
            </a:extLst>
          </p:cNvPr>
          <p:cNvPicPr preferRelativeResize="0"/>
          <p:nvPr/>
        </p:nvPicPr>
        <p:blipFill rotWithShape="1">
          <a:blip r:embed="rId2">
            <a:alphaModFix/>
          </a:blip>
          <a:srcRect/>
          <a:stretch/>
        </p:blipFill>
        <p:spPr>
          <a:xfrm>
            <a:off x="10048975" y="6518787"/>
            <a:ext cx="2063054" cy="339213"/>
          </a:xfrm>
          <a:prstGeom prst="rect">
            <a:avLst/>
          </a:prstGeom>
          <a:noFill/>
          <a:ln>
            <a:noFill/>
          </a:ln>
        </p:spPr>
      </p:pic>
      <p:sp>
        <p:nvSpPr>
          <p:cNvPr id="2" name="Title 1">
            <a:extLst>
              <a:ext uri="{FF2B5EF4-FFF2-40B4-BE49-F238E27FC236}">
                <a16:creationId xmlns:a16="http://schemas.microsoft.com/office/drawing/2014/main" id="{827E056B-ED01-85AF-1EAF-7CB2097C17FA}"/>
              </a:ext>
            </a:extLst>
          </p:cNvPr>
          <p:cNvSpPr>
            <a:spLocks noGrp="1"/>
          </p:cNvSpPr>
          <p:nvPr>
            <p:ph type="title"/>
          </p:nvPr>
        </p:nvSpPr>
        <p:spPr>
          <a:xfrm>
            <a:off x="838200" y="365126"/>
            <a:ext cx="6128208" cy="955858"/>
          </a:xfrm>
          <a:ln>
            <a:solidFill>
              <a:schemeClr val="bg1"/>
            </a:solidFill>
          </a:ln>
        </p:spPr>
        <p:txBody>
          <a:bodyPr/>
          <a:lstStyle/>
          <a:p>
            <a:r>
              <a:rPr lang="en-US" dirty="0">
                <a:solidFill>
                  <a:schemeClr val="tx1"/>
                </a:solidFill>
                <a:latin typeface="Arial" panose="020B0604020202020204" pitchFamily="34" charset="0"/>
                <a:cs typeface="Arial" panose="020B0604020202020204" pitchFamily="34" charset="0"/>
              </a:rPr>
              <a:t>Traditional web applications</a:t>
            </a:r>
          </a:p>
        </p:txBody>
      </p:sp>
      <p:grpSp>
        <p:nvGrpSpPr>
          <p:cNvPr id="3" name="Group 2">
            <a:extLst>
              <a:ext uri="{FF2B5EF4-FFF2-40B4-BE49-F238E27FC236}">
                <a16:creationId xmlns:a16="http://schemas.microsoft.com/office/drawing/2014/main" id="{A50CAA40-2CD6-5F13-D76A-5F61FFF9161C}"/>
              </a:ext>
            </a:extLst>
          </p:cNvPr>
          <p:cNvGrpSpPr/>
          <p:nvPr/>
        </p:nvGrpSpPr>
        <p:grpSpPr>
          <a:xfrm>
            <a:off x="1573696" y="1066393"/>
            <a:ext cx="2236304" cy="2209800"/>
            <a:chOff x="2345635" y="1690688"/>
            <a:chExt cx="2236304" cy="2209800"/>
          </a:xfrm>
        </p:grpSpPr>
        <p:sp>
          <p:nvSpPr>
            <p:cNvPr id="4" name="Rectangle 3">
              <a:extLst>
                <a:ext uri="{FF2B5EF4-FFF2-40B4-BE49-F238E27FC236}">
                  <a16:creationId xmlns:a16="http://schemas.microsoft.com/office/drawing/2014/main" id="{F13C5B39-4F02-4799-8591-065AC2AA3FE6}"/>
                </a:ext>
              </a:extLst>
            </p:cNvPr>
            <p:cNvSpPr/>
            <p:nvPr/>
          </p:nvSpPr>
          <p:spPr>
            <a:xfrm>
              <a:off x="3220278" y="2208832"/>
              <a:ext cx="1242391" cy="9005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grpSp>
          <p:nvGrpSpPr>
            <p:cNvPr id="5" name="Graphic 18" descr="Computer">
              <a:extLst>
                <a:ext uri="{FF2B5EF4-FFF2-40B4-BE49-F238E27FC236}">
                  <a16:creationId xmlns:a16="http://schemas.microsoft.com/office/drawing/2014/main" id="{8F6A8D0D-31EB-C4AE-6E00-D0039A011A61}"/>
                </a:ext>
              </a:extLst>
            </p:cNvPr>
            <p:cNvGrpSpPr/>
            <p:nvPr/>
          </p:nvGrpSpPr>
          <p:grpSpPr>
            <a:xfrm flipH="1">
              <a:off x="2345635" y="1690688"/>
              <a:ext cx="2236304" cy="2209800"/>
              <a:chOff x="3429000" y="2173356"/>
              <a:chExt cx="2209800" cy="2209800"/>
            </a:xfrm>
          </p:grpSpPr>
          <p:sp>
            <p:nvSpPr>
              <p:cNvPr id="8" name="Freeform: Shape 7">
                <a:extLst>
                  <a:ext uri="{FF2B5EF4-FFF2-40B4-BE49-F238E27FC236}">
                    <a16:creationId xmlns:a16="http://schemas.microsoft.com/office/drawing/2014/main" id="{A46541DE-0B41-D1B2-EC4D-E956309A2A04}"/>
                  </a:ext>
                </a:extLst>
              </p:cNvPr>
              <p:cNvSpPr/>
              <p:nvPr/>
            </p:nvSpPr>
            <p:spPr>
              <a:xfrm>
                <a:off x="3433316" y="2592010"/>
                <a:ext cx="1450181" cy="1358106"/>
              </a:xfrm>
              <a:custGeom>
                <a:avLst/>
                <a:gdLst>
                  <a:gd name="connsiteX0" fmla="*/ 1284734 w 1450181"/>
                  <a:gd name="connsiteY0" fmla="*/ 916434 h 1358106"/>
                  <a:gd name="connsiteX1" fmla="*/ 179834 w 1450181"/>
                  <a:gd name="connsiteY1" fmla="*/ 916434 h 1358106"/>
                  <a:gd name="connsiteX2" fmla="*/ 179834 w 1450181"/>
                  <a:gd name="connsiteY2" fmla="*/ 179834 h 1358106"/>
                  <a:gd name="connsiteX3" fmla="*/ 1284734 w 1450181"/>
                  <a:gd name="connsiteY3" fmla="*/ 179834 h 1358106"/>
                  <a:gd name="connsiteX4" fmla="*/ 1284734 w 1450181"/>
                  <a:gd name="connsiteY4" fmla="*/ 916434 h 1358106"/>
                  <a:gd name="connsiteX5" fmla="*/ 1330772 w 1450181"/>
                  <a:gd name="connsiteY5" fmla="*/ 41721 h 1358106"/>
                  <a:gd name="connsiteX6" fmla="*/ 133796 w 1450181"/>
                  <a:gd name="connsiteY6" fmla="*/ 41721 h 1358106"/>
                  <a:gd name="connsiteX7" fmla="*/ 41721 w 1450181"/>
                  <a:gd name="connsiteY7" fmla="*/ 133796 h 1358106"/>
                  <a:gd name="connsiteX8" fmla="*/ 41721 w 1450181"/>
                  <a:gd name="connsiteY8" fmla="*/ 962472 h 1358106"/>
                  <a:gd name="connsiteX9" fmla="*/ 133796 w 1450181"/>
                  <a:gd name="connsiteY9" fmla="*/ 1054547 h 1358106"/>
                  <a:gd name="connsiteX10" fmla="*/ 594172 w 1450181"/>
                  <a:gd name="connsiteY10" fmla="*/ 1054547 h 1358106"/>
                  <a:gd name="connsiteX11" fmla="*/ 594172 w 1450181"/>
                  <a:gd name="connsiteY11" fmla="*/ 1192659 h 1358106"/>
                  <a:gd name="connsiteX12" fmla="*/ 387003 w 1450181"/>
                  <a:gd name="connsiteY12" fmla="*/ 1192659 h 1358106"/>
                  <a:gd name="connsiteX13" fmla="*/ 387003 w 1450181"/>
                  <a:gd name="connsiteY13" fmla="*/ 1330772 h 1358106"/>
                  <a:gd name="connsiteX14" fmla="*/ 1077565 w 1450181"/>
                  <a:gd name="connsiteY14" fmla="*/ 1330772 h 1358106"/>
                  <a:gd name="connsiteX15" fmla="*/ 1077565 w 1450181"/>
                  <a:gd name="connsiteY15" fmla="*/ 1192659 h 1358106"/>
                  <a:gd name="connsiteX16" fmla="*/ 870397 w 1450181"/>
                  <a:gd name="connsiteY16" fmla="*/ 1192659 h 1358106"/>
                  <a:gd name="connsiteX17" fmla="*/ 870397 w 1450181"/>
                  <a:gd name="connsiteY17" fmla="*/ 1054547 h 1358106"/>
                  <a:gd name="connsiteX18" fmla="*/ 1330772 w 1450181"/>
                  <a:gd name="connsiteY18" fmla="*/ 1054547 h 1358106"/>
                  <a:gd name="connsiteX19" fmla="*/ 1422847 w 1450181"/>
                  <a:gd name="connsiteY19" fmla="*/ 962472 h 1358106"/>
                  <a:gd name="connsiteX20" fmla="*/ 1422847 w 1450181"/>
                  <a:gd name="connsiteY20" fmla="*/ 133796 h 1358106"/>
                  <a:gd name="connsiteX21" fmla="*/ 1330772 w 1450181"/>
                  <a:gd name="connsiteY21"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50181" h="1358106">
                    <a:moveTo>
                      <a:pt x="1284734" y="916434"/>
                    </a:moveTo>
                    <a:lnTo>
                      <a:pt x="179834" y="916434"/>
                    </a:lnTo>
                    <a:lnTo>
                      <a:pt x="179834" y="179834"/>
                    </a:lnTo>
                    <a:lnTo>
                      <a:pt x="1284734" y="179834"/>
                    </a:lnTo>
                    <a:lnTo>
                      <a:pt x="1284734" y="916434"/>
                    </a:lnTo>
                    <a:close/>
                    <a:moveTo>
                      <a:pt x="1330772" y="41721"/>
                    </a:moveTo>
                    <a:lnTo>
                      <a:pt x="133796" y="41721"/>
                    </a:lnTo>
                    <a:cubicBezTo>
                      <a:pt x="83155" y="41721"/>
                      <a:pt x="41721" y="83155"/>
                      <a:pt x="41721" y="133796"/>
                    </a:cubicBezTo>
                    <a:lnTo>
                      <a:pt x="41721" y="962472"/>
                    </a:lnTo>
                    <a:cubicBezTo>
                      <a:pt x="41721" y="1013113"/>
                      <a:pt x="83155" y="1054547"/>
                      <a:pt x="133796" y="1054547"/>
                    </a:cubicBezTo>
                    <a:lnTo>
                      <a:pt x="594172" y="1054547"/>
                    </a:lnTo>
                    <a:lnTo>
                      <a:pt x="594172" y="1192659"/>
                    </a:lnTo>
                    <a:lnTo>
                      <a:pt x="387003" y="1192659"/>
                    </a:lnTo>
                    <a:lnTo>
                      <a:pt x="387003" y="1330772"/>
                    </a:lnTo>
                    <a:lnTo>
                      <a:pt x="1077565" y="1330772"/>
                    </a:lnTo>
                    <a:lnTo>
                      <a:pt x="1077565" y="1192659"/>
                    </a:lnTo>
                    <a:lnTo>
                      <a:pt x="870397" y="1192659"/>
                    </a:lnTo>
                    <a:lnTo>
                      <a:pt x="870397" y="1054547"/>
                    </a:lnTo>
                    <a:lnTo>
                      <a:pt x="1330772" y="1054547"/>
                    </a:lnTo>
                    <a:cubicBezTo>
                      <a:pt x="1381413" y="1054547"/>
                      <a:pt x="1422847" y="1013113"/>
                      <a:pt x="1422847" y="962472"/>
                    </a:cubicBezTo>
                    <a:lnTo>
                      <a:pt x="1422847" y="133796"/>
                    </a:lnTo>
                    <a:cubicBezTo>
                      <a:pt x="1422847" y="83155"/>
                      <a:pt x="1381413" y="41721"/>
                      <a:pt x="1330772" y="41721"/>
                    </a:cubicBezTo>
                    <a:close/>
                  </a:path>
                </a:pathLst>
              </a:custGeom>
              <a:ln>
                <a:solidFill>
                  <a:schemeClr val="tx1"/>
                </a:solidFill>
              </a:ln>
            </p:spPr>
            <p:style>
              <a:lnRef idx="3">
                <a:schemeClr val="lt1"/>
              </a:lnRef>
              <a:fillRef idx="1">
                <a:schemeClr val="accent4"/>
              </a:fillRef>
              <a:effectRef idx="1">
                <a:schemeClr val="accent4"/>
              </a:effectRef>
              <a:fontRef idx="minor">
                <a:schemeClr val="lt1"/>
              </a:fontRef>
            </p:style>
            <p:txBody>
              <a:bodyPr rtlCol="0" anchor="ctr"/>
              <a:lstStyle/>
              <a:p>
                <a:endParaRPr lang="en-US">
                  <a:solidFill>
                    <a:schemeClr val="tx1"/>
                  </a:solidFill>
                  <a:latin typeface="Arial" panose="020B0604020202020204" pitchFamily="34" charset="0"/>
                  <a:cs typeface="Arial" panose="020B0604020202020204" pitchFamily="34" charset="0"/>
                </a:endParaRPr>
              </a:p>
            </p:txBody>
          </p:sp>
          <p:sp>
            <p:nvSpPr>
              <p:cNvPr id="9" name="Freeform: Shape 8">
                <a:extLst>
                  <a:ext uri="{FF2B5EF4-FFF2-40B4-BE49-F238E27FC236}">
                    <a16:creationId xmlns:a16="http://schemas.microsoft.com/office/drawing/2014/main" id="{D4BCED1C-A6C1-3BDA-625F-99ACF4F53663}"/>
                  </a:ext>
                </a:extLst>
              </p:cNvPr>
              <p:cNvSpPr/>
              <p:nvPr/>
            </p:nvSpPr>
            <p:spPr>
              <a:xfrm>
                <a:off x="4906516" y="2592010"/>
                <a:ext cx="713581"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a:solidFill>
                  <a:schemeClr val="tx1"/>
                </a:solidFill>
              </a:ln>
            </p:spPr>
            <p:style>
              <a:lnRef idx="3">
                <a:schemeClr val="lt1"/>
              </a:lnRef>
              <a:fillRef idx="1">
                <a:schemeClr val="accent4"/>
              </a:fillRef>
              <a:effectRef idx="1">
                <a:schemeClr val="accent4"/>
              </a:effectRef>
              <a:fontRef idx="minor">
                <a:schemeClr val="lt1"/>
              </a:fontRef>
            </p:style>
            <p:txBody>
              <a:bodyPr rtlCol="0" anchor="ctr"/>
              <a:lstStyle/>
              <a:p>
                <a:endParaRPr lang="en-US">
                  <a:solidFill>
                    <a:schemeClr val="tx1"/>
                  </a:solidFill>
                  <a:latin typeface="Arial" panose="020B0604020202020204" pitchFamily="34" charset="0"/>
                  <a:cs typeface="Arial" panose="020B0604020202020204" pitchFamily="34" charset="0"/>
                </a:endParaRPr>
              </a:p>
            </p:txBody>
          </p:sp>
        </p:grpSp>
      </p:grpSp>
      <p:sp>
        <p:nvSpPr>
          <p:cNvPr id="10" name="Freeform: Shape 9">
            <a:extLst>
              <a:ext uri="{FF2B5EF4-FFF2-40B4-BE49-F238E27FC236}">
                <a16:creationId xmlns:a16="http://schemas.microsoft.com/office/drawing/2014/main" id="{141A6070-E19C-B4FA-8B8E-B41AE0D81C00}"/>
              </a:ext>
            </a:extLst>
          </p:cNvPr>
          <p:cNvSpPr/>
          <p:nvPr/>
        </p:nvSpPr>
        <p:spPr>
          <a:xfrm flipH="1">
            <a:off x="7918277" y="1584537"/>
            <a:ext cx="722140"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a:solidFill>
              <a:schemeClr val="tx1"/>
            </a:solidFill>
          </a:ln>
        </p:spPr>
        <p:style>
          <a:lnRef idx="3">
            <a:schemeClr val="lt1"/>
          </a:lnRef>
          <a:fillRef idx="1">
            <a:schemeClr val="accent4"/>
          </a:fillRef>
          <a:effectRef idx="1">
            <a:schemeClr val="accent4"/>
          </a:effectRef>
          <a:fontRef idx="minor">
            <a:schemeClr val="lt1"/>
          </a:fontRef>
        </p:style>
        <p:txBody>
          <a:bodyPr rtlCol="0" anchor="ctr"/>
          <a:lstStyle/>
          <a:p>
            <a:endParaRPr lang="en-US">
              <a:solidFill>
                <a:schemeClr val="tx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DA47540-F9CD-59AB-19AC-879303D43A7E}"/>
              </a:ext>
            </a:extLst>
          </p:cNvPr>
          <p:cNvSpPr txBox="1"/>
          <p:nvPr/>
        </p:nvSpPr>
        <p:spPr>
          <a:xfrm>
            <a:off x="1592622" y="2910100"/>
            <a:ext cx="2213007" cy="369332"/>
          </a:xfrm>
          <a:prstGeom prst="rect">
            <a:avLst/>
          </a:prstGeom>
          <a:noFill/>
          <a:ln>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Client</a:t>
            </a:r>
          </a:p>
        </p:txBody>
      </p:sp>
      <p:sp>
        <p:nvSpPr>
          <p:cNvPr id="12" name="TextBox 11">
            <a:extLst>
              <a:ext uri="{FF2B5EF4-FFF2-40B4-BE49-F238E27FC236}">
                <a16:creationId xmlns:a16="http://schemas.microsoft.com/office/drawing/2014/main" id="{C2BB776A-EB89-F9E6-E18C-09C1A7B77E16}"/>
              </a:ext>
            </a:extLst>
          </p:cNvPr>
          <p:cNvSpPr txBox="1"/>
          <p:nvPr/>
        </p:nvSpPr>
        <p:spPr>
          <a:xfrm>
            <a:off x="7845392" y="2910100"/>
            <a:ext cx="867910" cy="369332"/>
          </a:xfrm>
          <a:prstGeom prst="rect">
            <a:avLst/>
          </a:prstGeom>
          <a:noFill/>
          <a:ln>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Server</a:t>
            </a:r>
          </a:p>
        </p:txBody>
      </p:sp>
      <p:cxnSp>
        <p:nvCxnSpPr>
          <p:cNvPr id="13" name="Straight Connector 12">
            <a:extLst>
              <a:ext uri="{FF2B5EF4-FFF2-40B4-BE49-F238E27FC236}">
                <a16:creationId xmlns:a16="http://schemas.microsoft.com/office/drawing/2014/main" id="{D0A6375F-4796-1C03-95BB-41422DC8988A}"/>
              </a:ext>
            </a:extLst>
          </p:cNvPr>
          <p:cNvCxnSpPr>
            <a:stCxn id="11" idx="2"/>
          </p:cNvCxnSpPr>
          <p:nvPr/>
        </p:nvCxnSpPr>
        <p:spPr>
          <a:xfrm>
            <a:off x="2699126" y="3279432"/>
            <a:ext cx="14257" cy="3171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F0A279-E877-CB8D-7FFA-9D37A28DD43D}"/>
              </a:ext>
            </a:extLst>
          </p:cNvPr>
          <p:cNvCxnSpPr/>
          <p:nvPr/>
        </p:nvCxnSpPr>
        <p:spPr>
          <a:xfrm>
            <a:off x="8406889" y="3279432"/>
            <a:ext cx="14257" cy="3171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FFF3476-2212-83A8-A217-AC35F8276850}"/>
              </a:ext>
            </a:extLst>
          </p:cNvPr>
          <p:cNvCxnSpPr>
            <a:cxnSpLocks/>
          </p:cNvCxnSpPr>
          <p:nvPr/>
        </p:nvCxnSpPr>
        <p:spPr>
          <a:xfrm>
            <a:off x="2832653" y="3429000"/>
            <a:ext cx="530749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52C75DD6-48D1-7823-D2EA-A464047EEDBC}"/>
              </a:ext>
            </a:extLst>
          </p:cNvPr>
          <p:cNvSpPr txBox="1">
            <a:spLocks/>
          </p:cNvSpPr>
          <p:nvPr/>
        </p:nvSpPr>
        <p:spPr>
          <a:xfrm>
            <a:off x="4652561" y="2645390"/>
            <a:ext cx="2662082" cy="646331"/>
          </a:xfrm>
          <a:prstGeom prst="rect">
            <a:avLst/>
          </a:prstGeom>
          <a:ln>
            <a:solidFill>
              <a:schemeClr val="tx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latin typeface="Arial" panose="020B0604020202020204" pitchFamily="34" charset="0"/>
                <a:cs typeface="Arial" panose="020B0604020202020204" pitchFamily="34" charset="0"/>
              </a:rPr>
              <a:t>GET</a:t>
            </a:r>
            <a:r>
              <a:rPr lang="en-US" sz="2000" dirty="0">
                <a:solidFill>
                  <a:schemeClr val="tx1"/>
                </a:solidFill>
                <a:latin typeface="Arial" panose="020B0604020202020204" pitchFamily="34" charset="0"/>
                <a:cs typeface="Arial" panose="020B0604020202020204" pitchFamily="34" charset="0"/>
              </a:rPr>
              <a:t> /the-resource</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a:t>
            </a:r>
          </a:p>
        </p:txBody>
      </p:sp>
      <p:cxnSp>
        <p:nvCxnSpPr>
          <p:cNvPr id="17" name="Straight Arrow Connector 16">
            <a:extLst>
              <a:ext uri="{FF2B5EF4-FFF2-40B4-BE49-F238E27FC236}">
                <a16:creationId xmlns:a16="http://schemas.microsoft.com/office/drawing/2014/main" id="{C524FAD7-5908-6467-5DED-23998DCF29C0}"/>
              </a:ext>
            </a:extLst>
          </p:cNvPr>
          <p:cNvCxnSpPr>
            <a:cxnSpLocks/>
          </p:cNvCxnSpPr>
          <p:nvPr/>
        </p:nvCxnSpPr>
        <p:spPr>
          <a:xfrm flipH="1" flipV="1">
            <a:off x="2801327" y="3593064"/>
            <a:ext cx="5306142" cy="115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987DF9D1-9A59-10A0-9417-B8EF772864B4}"/>
              </a:ext>
            </a:extLst>
          </p:cNvPr>
          <p:cNvSpPr txBox="1">
            <a:spLocks/>
          </p:cNvSpPr>
          <p:nvPr/>
        </p:nvSpPr>
        <p:spPr>
          <a:xfrm>
            <a:off x="5432477" y="3703558"/>
            <a:ext cx="2801378" cy="774571"/>
          </a:xfrm>
          <a:prstGeom prst="rect">
            <a:avLst/>
          </a:prstGeom>
          <a:ln>
            <a:solidFill>
              <a:schemeClr val="tx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latin typeface="Arial" panose="020B0604020202020204" pitchFamily="34" charset="0"/>
                <a:cs typeface="Arial" panose="020B0604020202020204" pitchFamily="34" charset="0"/>
              </a:rPr>
              <a:t>200</a:t>
            </a:r>
            <a:r>
              <a:rPr lang="en-US" sz="2000" dirty="0">
                <a:solidFill>
                  <a:schemeClr val="tx1"/>
                </a:solidFill>
                <a:latin typeface="Arial" panose="020B0604020202020204" pitchFamily="34" charset="0"/>
                <a:cs typeface="Arial" panose="020B0604020202020204" pitchFamily="34" charset="0"/>
              </a:rPr>
              <a:t> OK</a:t>
            </a:r>
          </a:p>
          <a:p>
            <a:pPr marL="0" indent="0">
              <a:buFont typeface="Arial" panose="020B0604020202020204" pitchFamily="34" charset="0"/>
              <a:buNone/>
            </a:pPr>
            <a:r>
              <a:rPr lang="en-US" sz="2000" dirty="0">
                <a:solidFill>
                  <a:schemeClr val="tx1"/>
                </a:solidFill>
                <a:latin typeface="Arial" panose="020B0604020202020204" pitchFamily="34" charset="0"/>
                <a:cs typeface="Arial" panose="020B0604020202020204" pitchFamily="34" charset="0"/>
              </a:rPr>
              <a:t>&lt;html&gt;Code...&lt;/html&gt;</a:t>
            </a:r>
          </a:p>
        </p:txBody>
      </p:sp>
      <p:sp>
        <p:nvSpPr>
          <p:cNvPr id="20" name="Content Placeholder 2">
            <a:extLst>
              <a:ext uri="{FF2B5EF4-FFF2-40B4-BE49-F238E27FC236}">
                <a16:creationId xmlns:a16="http://schemas.microsoft.com/office/drawing/2014/main" id="{7E3F29E0-374A-38BC-C966-4234C88663AF}"/>
              </a:ext>
            </a:extLst>
          </p:cNvPr>
          <p:cNvSpPr txBox="1">
            <a:spLocks/>
          </p:cNvSpPr>
          <p:nvPr/>
        </p:nvSpPr>
        <p:spPr>
          <a:xfrm>
            <a:off x="415657" y="3947728"/>
            <a:ext cx="2276340" cy="923330"/>
          </a:xfrm>
          <a:prstGeom prst="rect">
            <a:avLst/>
          </a:prstGeom>
          <a:ln>
            <a:solidFill>
              <a:schemeClr val="tx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latin typeface="Arial" panose="020B0604020202020204" pitchFamily="34" charset="0"/>
                <a:cs typeface="Arial" panose="020B0604020202020204" pitchFamily="34" charset="0"/>
              </a:rPr>
              <a:t>Displays the page, then user clicks</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on link.</a:t>
            </a:r>
          </a:p>
        </p:txBody>
      </p:sp>
      <p:cxnSp>
        <p:nvCxnSpPr>
          <p:cNvPr id="21" name="Straight Arrow Connector 20">
            <a:extLst>
              <a:ext uri="{FF2B5EF4-FFF2-40B4-BE49-F238E27FC236}">
                <a16:creationId xmlns:a16="http://schemas.microsoft.com/office/drawing/2014/main" id="{A71466EC-BEB1-EE22-1139-BC0FE1505466}"/>
              </a:ext>
            </a:extLst>
          </p:cNvPr>
          <p:cNvCxnSpPr>
            <a:cxnSpLocks/>
          </p:cNvCxnSpPr>
          <p:nvPr/>
        </p:nvCxnSpPr>
        <p:spPr>
          <a:xfrm flipV="1">
            <a:off x="2815518" y="5361259"/>
            <a:ext cx="5418337" cy="25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AF5EBDE0-5778-C795-EE62-823CD7E7CF81}"/>
              </a:ext>
            </a:extLst>
          </p:cNvPr>
          <p:cNvSpPr txBox="1">
            <a:spLocks/>
          </p:cNvSpPr>
          <p:nvPr/>
        </p:nvSpPr>
        <p:spPr>
          <a:xfrm>
            <a:off x="2836070" y="4613471"/>
            <a:ext cx="2897811" cy="646331"/>
          </a:xfrm>
          <a:prstGeom prst="rect">
            <a:avLst/>
          </a:prstGeom>
          <a:ln>
            <a:solidFill>
              <a:schemeClr val="tx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latin typeface="Arial" panose="020B0604020202020204" pitchFamily="34" charset="0"/>
                <a:cs typeface="Arial" panose="020B0604020202020204" pitchFamily="34" charset="0"/>
              </a:rPr>
              <a:t>GET</a:t>
            </a:r>
            <a:r>
              <a:rPr lang="en-US" sz="2000" dirty="0">
                <a:solidFill>
                  <a:schemeClr val="tx1"/>
                </a:solidFill>
                <a:latin typeface="Arial" panose="020B0604020202020204" pitchFamily="34" charset="0"/>
                <a:cs typeface="Arial" panose="020B0604020202020204" pitchFamily="34" charset="0"/>
              </a:rPr>
              <a:t> /another-resource</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a:t>
            </a:r>
          </a:p>
        </p:txBody>
      </p:sp>
      <p:cxnSp>
        <p:nvCxnSpPr>
          <p:cNvPr id="23" name="Straight Arrow Connector 22">
            <a:extLst>
              <a:ext uri="{FF2B5EF4-FFF2-40B4-BE49-F238E27FC236}">
                <a16:creationId xmlns:a16="http://schemas.microsoft.com/office/drawing/2014/main" id="{5B9D1748-5789-1DAC-9EA3-BD2649787833}"/>
              </a:ext>
            </a:extLst>
          </p:cNvPr>
          <p:cNvCxnSpPr>
            <a:cxnSpLocks/>
          </p:cNvCxnSpPr>
          <p:nvPr/>
        </p:nvCxnSpPr>
        <p:spPr>
          <a:xfrm flipH="1">
            <a:off x="2872160" y="5531149"/>
            <a:ext cx="5267988" cy="539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706D7FC3-EC39-5D0E-E166-B58451BA2581}"/>
              </a:ext>
            </a:extLst>
          </p:cNvPr>
          <p:cNvSpPr txBox="1">
            <a:spLocks/>
          </p:cNvSpPr>
          <p:nvPr/>
        </p:nvSpPr>
        <p:spPr>
          <a:xfrm>
            <a:off x="5503376" y="5754976"/>
            <a:ext cx="2801378" cy="774571"/>
          </a:xfrm>
          <a:prstGeom prst="rect">
            <a:avLst/>
          </a:prstGeom>
          <a:ln>
            <a:solidFill>
              <a:schemeClr val="tx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latin typeface="Arial" panose="020B0604020202020204" pitchFamily="34" charset="0"/>
                <a:cs typeface="Arial" panose="020B0604020202020204" pitchFamily="34" charset="0"/>
              </a:rPr>
              <a:t>200</a:t>
            </a:r>
            <a:r>
              <a:rPr lang="en-US" sz="2000" dirty="0">
                <a:solidFill>
                  <a:schemeClr val="tx1"/>
                </a:solidFill>
                <a:latin typeface="Arial" panose="020B0604020202020204" pitchFamily="34" charset="0"/>
                <a:cs typeface="Arial" panose="020B0604020202020204" pitchFamily="34" charset="0"/>
              </a:rPr>
              <a:t> OK</a:t>
            </a:r>
          </a:p>
          <a:p>
            <a:pPr marL="0" indent="0">
              <a:buFont typeface="Arial" panose="020B0604020202020204" pitchFamily="34" charset="0"/>
              <a:buNone/>
            </a:pPr>
            <a:r>
              <a:rPr lang="en-US" sz="2000" dirty="0">
                <a:solidFill>
                  <a:schemeClr val="tx1"/>
                </a:solidFill>
                <a:latin typeface="Arial" panose="020B0604020202020204" pitchFamily="34" charset="0"/>
                <a:cs typeface="Arial" panose="020B0604020202020204" pitchFamily="34" charset="0"/>
              </a:rPr>
              <a:t>&lt;html&gt;Code...&lt;/html&gt;</a:t>
            </a:r>
          </a:p>
        </p:txBody>
      </p:sp>
      <p:sp>
        <p:nvSpPr>
          <p:cNvPr id="26" name="Content Placeholder 2">
            <a:extLst>
              <a:ext uri="{FF2B5EF4-FFF2-40B4-BE49-F238E27FC236}">
                <a16:creationId xmlns:a16="http://schemas.microsoft.com/office/drawing/2014/main" id="{CEFF3B96-940E-8D7E-ECDF-DB5E14E6C567}"/>
              </a:ext>
            </a:extLst>
          </p:cNvPr>
          <p:cNvSpPr txBox="1">
            <a:spLocks/>
          </p:cNvSpPr>
          <p:nvPr/>
        </p:nvSpPr>
        <p:spPr>
          <a:xfrm>
            <a:off x="422786" y="5495931"/>
            <a:ext cx="2276340" cy="646331"/>
          </a:xfrm>
          <a:prstGeom prst="rect">
            <a:avLst/>
          </a:prstGeom>
          <a:ln>
            <a:solidFill>
              <a:schemeClr val="tx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latin typeface="Arial" panose="020B0604020202020204" pitchFamily="34" charset="0"/>
                <a:cs typeface="Arial" panose="020B0604020202020204" pitchFamily="34" charset="0"/>
              </a:rPr>
              <a:t>Displays the other page, ...</a:t>
            </a:r>
          </a:p>
        </p:txBody>
      </p:sp>
    </p:spTree>
    <p:extLst>
      <p:ext uri="{BB962C8B-B14F-4D97-AF65-F5344CB8AC3E}">
        <p14:creationId xmlns:p14="http://schemas.microsoft.com/office/powerpoint/2010/main" val="85403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6" grpId="0" animBg="1"/>
      <p:bldP spid="18" grpId="0" animBg="1"/>
      <p:bldP spid="20" grpId="0" animBg="1"/>
      <p:bldP spid="22" grpId="0" animBg="1"/>
      <p:bldP spid="24"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87;p13">
            <a:extLst>
              <a:ext uri="{FF2B5EF4-FFF2-40B4-BE49-F238E27FC236}">
                <a16:creationId xmlns:a16="http://schemas.microsoft.com/office/drawing/2014/main" id="{A8755118-B90A-7D16-7971-F9E418BD07AB}"/>
              </a:ext>
            </a:extLst>
          </p:cNvPr>
          <p:cNvPicPr preferRelativeResize="0"/>
          <p:nvPr/>
        </p:nvPicPr>
        <p:blipFill rotWithShape="1">
          <a:blip r:embed="rId2">
            <a:alphaModFix/>
          </a:blip>
          <a:srcRect/>
          <a:stretch/>
        </p:blipFill>
        <p:spPr>
          <a:xfrm>
            <a:off x="10048975" y="6518787"/>
            <a:ext cx="2063054" cy="339213"/>
          </a:xfrm>
          <a:prstGeom prst="rect">
            <a:avLst/>
          </a:prstGeom>
          <a:noFill/>
          <a:ln>
            <a:noFill/>
          </a:ln>
        </p:spPr>
      </p:pic>
      <p:sp>
        <p:nvSpPr>
          <p:cNvPr id="2" name="Title 1">
            <a:extLst>
              <a:ext uri="{FF2B5EF4-FFF2-40B4-BE49-F238E27FC236}">
                <a16:creationId xmlns:a16="http://schemas.microsoft.com/office/drawing/2014/main" id="{54B579CD-6EAA-FBC6-255D-1D4B6DA357FF}"/>
              </a:ext>
            </a:extLst>
          </p:cNvPr>
          <p:cNvSpPr>
            <a:spLocks noGrp="1"/>
          </p:cNvSpPr>
          <p:nvPr>
            <p:ph type="title"/>
          </p:nvPr>
        </p:nvSpPr>
        <p:spPr>
          <a:xfrm>
            <a:off x="838200" y="365125"/>
            <a:ext cx="10515600" cy="1325563"/>
          </a:xfrm>
        </p:spPr>
        <p:txBody>
          <a:bodyPr/>
          <a:lstStyle/>
          <a:p>
            <a:r>
              <a:rPr lang="en-US" dirty="0">
                <a:solidFill>
                  <a:schemeClr val="tx1"/>
                </a:solidFill>
                <a:latin typeface="Arial" panose="020B0604020202020204" pitchFamily="34" charset="0"/>
                <a:cs typeface="Arial" panose="020B0604020202020204" pitchFamily="34" charset="0"/>
              </a:rPr>
              <a:t>Traditional web applications</a:t>
            </a:r>
          </a:p>
        </p:txBody>
      </p:sp>
      <p:sp>
        <p:nvSpPr>
          <p:cNvPr id="3" name="Content Placeholder 2">
            <a:extLst>
              <a:ext uri="{FF2B5EF4-FFF2-40B4-BE49-F238E27FC236}">
                <a16:creationId xmlns:a16="http://schemas.microsoft.com/office/drawing/2014/main" id="{ED372C48-73B1-08E0-C472-85EB4FAB620B}"/>
              </a:ext>
            </a:extLst>
          </p:cNvPr>
          <p:cNvSpPr>
            <a:spLocks noGrp="1"/>
          </p:cNvSpPr>
          <p:nvPr>
            <p:ph idx="1"/>
          </p:nvPr>
        </p:nvSpPr>
        <p:spPr>
          <a:xfrm>
            <a:off x="838200" y="1690688"/>
            <a:ext cx="10515600" cy="2978764"/>
          </a:xfrm>
        </p:spPr>
        <p:txBody>
          <a:bodyPr wrap="square">
            <a:spAutoFit/>
          </a:bodyPr>
          <a:lstStyle/>
          <a:p>
            <a:pPr marL="0" indent="0">
              <a:buNone/>
            </a:pPr>
            <a:r>
              <a:rPr lang="en-US" dirty="0"/>
              <a:t>The interface is built on HTML &amp; HTTP.</a:t>
            </a:r>
          </a:p>
          <a:p>
            <a:r>
              <a:rPr lang="en-US" dirty="0"/>
              <a:t>Drawbacks:</a:t>
            </a:r>
          </a:p>
          <a:p>
            <a:pPr lvl="1"/>
            <a:r>
              <a:rPr lang="en-US" dirty="0"/>
              <a:t>The client must understand both HTTP and HTML.</a:t>
            </a:r>
          </a:p>
          <a:p>
            <a:pPr lvl="1"/>
            <a:r>
              <a:rPr lang="en-US" dirty="0"/>
              <a:t>The entire webpage is replaced with another one.</a:t>
            </a:r>
            <a:endParaRPr lang="en-US" dirty="0">
              <a:latin typeface="Georgia" panose="02040502050405020303" pitchFamily="18" charset="0"/>
            </a:endParaRPr>
          </a:p>
          <a:p>
            <a:pPr lvl="2"/>
            <a:r>
              <a:rPr lang="en-US" dirty="0">
                <a:latin typeface="Georgia" panose="02040502050405020303" pitchFamily="18" charset="0"/>
              </a:rPr>
              <a:t>No way to animate transitions between webpages.</a:t>
            </a:r>
          </a:p>
          <a:p>
            <a:pPr lvl="1"/>
            <a:r>
              <a:rPr lang="en-US" dirty="0"/>
              <a:t>Same data is usually sent in multiple responses.</a:t>
            </a:r>
          </a:p>
          <a:p>
            <a:pPr lvl="2"/>
            <a:r>
              <a:rPr lang="en-US" dirty="0"/>
              <a:t>E.g. HTML code for the layout.</a:t>
            </a:r>
          </a:p>
        </p:txBody>
      </p:sp>
    </p:spTree>
    <p:extLst>
      <p:ext uri="{BB962C8B-B14F-4D97-AF65-F5344CB8AC3E}">
        <p14:creationId xmlns:p14="http://schemas.microsoft.com/office/powerpoint/2010/main" val="254893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87;p13">
            <a:extLst>
              <a:ext uri="{FF2B5EF4-FFF2-40B4-BE49-F238E27FC236}">
                <a16:creationId xmlns:a16="http://schemas.microsoft.com/office/drawing/2014/main" id="{A8755118-B90A-7D16-7971-F9E418BD07AB}"/>
              </a:ext>
            </a:extLst>
          </p:cNvPr>
          <p:cNvPicPr preferRelativeResize="0"/>
          <p:nvPr/>
        </p:nvPicPr>
        <p:blipFill rotWithShape="1">
          <a:blip r:embed="rId2">
            <a:alphaModFix/>
          </a:blip>
          <a:srcRect/>
          <a:stretch/>
        </p:blipFill>
        <p:spPr>
          <a:xfrm>
            <a:off x="10048975" y="6518787"/>
            <a:ext cx="2063054" cy="339213"/>
          </a:xfrm>
          <a:prstGeom prst="rect">
            <a:avLst/>
          </a:prstGeom>
          <a:noFill/>
          <a:ln>
            <a:noFill/>
          </a:ln>
        </p:spPr>
      </p:pic>
      <p:sp>
        <p:nvSpPr>
          <p:cNvPr id="2" name="Title 1">
            <a:extLst>
              <a:ext uri="{FF2B5EF4-FFF2-40B4-BE49-F238E27FC236}">
                <a16:creationId xmlns:a16="http://schemas.microsoft.com/office/drawing/2014/main" id="{324F123A-2738-EAEE-70D1-8CEF803B54F2}"/>
              </a:ext>
            </a:extLst>
          </p:cNvPr>
          <p:cNvSpPr>
            <a:spLocks noGrp="1"/>
          </p:cNvSpPr>
          <p:nvPr>
            <p:ph type="title"/>
          </p:nvPr>
        </p:nvSpPr>
        <p:spPr>
          <a:xfrm>
            <a:off x="838200" y="365125"/>
            <a:ext cx="10515600" cy="1325563"/>
          </a:xfrm>
          <a:ln>
            <a:noFill/>
          </a:ln>
        </p:spPr>
        <p:txBody>
          <a:bodyPr/>
          <a:lstStyle/>
          <a:p>
            <a:r>
              <a:rPr lang="en-US" dirty="0">
                <a:solidFill>
                  <a:schemeClr val="tx1"/>
                </a:solidFill>
                <a:latin typeface="Arial" panose="020B0604020202020204" pitchFamily="34" charset="0"/>
                <a:cs typeface="Arial" panose="020B0604020202020204" pitchFamily="34" charset="0"/>
              </a:rPr>
              <a:t>Traditional web applications</a:t>
            </a:r>
          </a:p>
        </p:txBody>
      </p:sp>
      <p:grpSp>
        <p:nvGrpSpPr>
          <p:cNvPr id="3" name="Group 2">
            <a:extLst>
              <a:ext uri="{FF2B5EF4-FFF2-40B4-BE49-F238E27FC236}">
                <a16:creationId xmlns:a16="http://schemas.microsoft.com/office/drawing/2014/main" id="{12EAA2A4-979B-94E1-2CA2-EB1CF0DC0283}"/>
              </a:ext>
            </a:extLst>
          </p:cNvPr>
          <p:cNvGrpSpPr/>
          <p:nvPr/>
        </p:nvGrpSpPr>
        <p:grpSpPr>
          <a:xfrm>
            <a:off x="1762538" y="1354760"/>
            <a:ext cx="2236304" cy="2209800"/>
            <a:chOff x="2345635" y="1690688"/>
            <a:chExt cx="2236304" cy="2209800"/>
          </a:xfrm>
        </p:grpSpPr>
        <p:sp>
          <p:nvSpPr>
            <p:cNvPr id="4" name="Rectangle 3">
              <a:extLst>
                <a:ext uri="{FF2B5EF4-FFF2-40B4-BE49-F238E27FC236}">
                  <a16:creationId xmlns:a16="http://schemas.microsoft.com/office/drawing/2014/main" id="{9A2E412E-7940-C5CD-BC21-78BF51B204C8}"/>
                </a:ext>
              </a:extLst>
            </p:cNvPr>
            <p:cNvSpPr/>
            <p:nvPr/>
          </p:nvSpPr>
          <p:spPr>
            <a:xfrm>
              <a:off x="3220278" y="2208832"/>
              <a:ext cx="1242391" cy="9005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grpSp>
          <p:nvGrpSpPr>
            <p:cNvPr id="5" name="Graphic 18" descr="Computer">
              <a:extLst>
                <a:ext uri="{FF2B5EF4-FFF2-40B4-BE49-F238E27FC236}">
                  <a16:creationId xmlns:a16="http://schemas.microsoft.com/office/drawing/2014/main" id="{F598687B-1F74-DE01-0E00-12B5779A8C01}"/>
                </a:ext>
              </a:extLst>
            </p:cNvPr>
            <p:cNvGrpSpPr/>
            <p:nvPr/>
          </p:nvGrpSpPr>
          <p:grpSpPr>
            <a:xfrm flipH="1">
              <a:off x="2345635" y="1690688"/>
              <a:ext cx="2236304" cy="2209800"/>
              <a:chOff x="3429000" y="2173356"/>
              <a:chExt cx="2209800" cy="2209800"/>
            </a:xfrm>
          </p:grpSpPr>
          <p:sp>
            <p:nvSpPr>
              <p:cNvPr id="8" name="Freeform: Shape 7">
                <a:extLst>
                  <a:ext uri="{FF2B5EF4-FFF2-40B4-BE49-F238E27FC236}">
                    <a16:creationId xmlns:a16="http://schemas.microsoft.com/office/drawing/2014/main" id="{21293266-CD5A-87A3-4CC3-83C70D31C7CD}"/>
                  </a:ext>
                </a:extLst>
              </p:cNvPr>
              <p:cNvSpPr/>
              <p:nvPr/>
            </p:nvSpPr>
            <p:spPr>
              <a:xfrm>
                <a:off x="3433316" y="2592010"/>
                <a:ext cx="1450181" cy="1358106"/>
              </a:xfrm>
              <a:custGeom>
                <a:avLst/>
                <a:gdLst>
                  <a:gd name="connsiteX0" fmla="*/ 1284734 w 1450181"/>
                  <a:gd name="connsiteY0" fmla="*/ 916434 h 1358106"/>
                  <a:gd name="connsiteX1" fmla="*/ 179834 w 1450181"/>
                  <a:gd name="connsiteY1" fmla="*/ 916434 h 1358106"/>
                  <a:gd name="connsiteX2" fmla="*/ 179834 w 1450181"/>
                  <a:gd name="connsiteY2" fmla="*/ 179834 h 1358106"/>
                  <a:gd name="connsiteX3" fmla="*/ 1284734 w 1450181"/>
                  <a:gd name="connsiteY3" fmla="*/ 179834 h 1358106"/>
                  <a:gd name="connsiteX4" fmla="*/ 1284734 w 1450181"/>
                  <a:gd name="connsiteY4" fmla="*/ 916434 h 1358106"/>
                  <a:gd name="connsiteX5" fmla="*/ 1330772 w 1450181"/>
                  <a:gd name="connsiteY5" fmla="*/ 41721 h 1358106"/>
                  <a:gd name="connsiteX6" fmla="*/ 133796 w 1450181"/>
                  <a:gd name="connsiteY6" fmla="*/ 41721 h 1358106"/>
                  <a:gd name="connsiteX7" fmla="*/ 41721 w 1450181"/>
                  <a:gd name="connsiteY7" fmla="*/ 133796 h 1358106"/>
                  <a:gd name="connsiteX8" fmla="*/ 41721 w 1450181"/>
                  <a:gd name="connsiteY8" fmla="*/ 962472 h 1358106"/>
                  <a:gd name="connsiteX9" fmla="*/ 133796 w 1450181"/>
                  <a:gd name="connsiteY9" fmla="*/ 1054547 h 1358106"/>
                  <a:gd name="connsiteX10" fmla="*/ 594172 w 1450181"/>
                  <a:gd name="connsiteY10" fmla="*/ 1054547 h 1358106"/>
                  <a:gd name="connsiteX11" fmla="*/ 594172 w 1450181"/>
                  <a:gd name="connsiteY11" fmla="*/ 1192659 h 1358106"/>
                  <a:gd name="connsiteX12" fmla="*/ 387003 w 1450181"/>
                  <a:gd name="connsiteY12" fmla="*/ 1192659 h 1358106"/>
                  <a:gd name="connsiteX13" fmla="*/ 387003 w 1450181"/>
                  <a:gd name="connsiteY13" fmla="*/ 1330772 h 1358106"/>
                  <a:gd name="connsiteX14" fmla="*/ 1077565 w 1450181"/>
                  <a:gd name="connsiteY14" fmla="*/ 1330772 h 1358106"/>
                  <a:gd name="connsiteX15" fmla="*/ 1077565 w 1450181"/>
                  <a:gd name="connsiteY15" fmla="*/ 1192659 h 1358106"/>
                  <a:gd name="connsiteX16" fmla="*/ 870397 w 1450181"/>
                  <a:gd name="connsiteY16" fmla="*/ 1192659 h 1358106"/>
                  <a:gd name="connsiteX17" fmla="*/ 870397 w 1450181"/>
                  <a:gd name="connsiteY17" fmla="*/ 1054547 h 1358106"/>
                  <a:gd name="connsiteX18" fmla="*/ 1330772 w 1450181"/>
                  <a:gd name="connsiteY18" fmla="*/ 1054547 h 1358106"/>
                  <a:gd name="connsiteX19" fmla="*/ 1422847 w 1450181"/>
                  <a:gd name="connsiteY19" fmla="*/ 962472 h 1358106"/>
                  <a:gd name="connsiteX20" fmla="*/ 1422847 w 1450181"/>
                  <a:gd name="connsiteY20" fmla="*/ 133796 h 1358106"/>
                  <a:gd name="connsiteX21" fmla="*/ 1330772 w 1450181"/>
                  <a:gd name="connsiteY21"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50181" h="1358106">
                    <a:moveTo>
                      <a:pt x="1284734" y="916434"/>
                    </a:moveTo>
                    <a:lnTo>
                      <a:pt x="179834" y="916434"/>
                    </a:lnTo>
                    <a:lnTo>
                      <a:pt x="179834" y="179834"/>
                    </a:lnTo>
                    <a:lnTo>
                      <a:pt x="1284734" y="179834"/>
                    </a:lnTo>
                    <a:lnTo>
                      <a:pt x="1284734" y="916434"/>
                    </a:lnTo>
                    <a:close/>
                    <a:moveTo>
                      <a:pt x="1330772" y="41721"/>
                    </a:moveTo>
                    <a:lnTo>
                      <a:pt x="133796" y="41721"/>
                    </a:lnTo>
                    <a:cubicBezTo>
                      <a:pt x="83155" y="41721"/>
                      <a:pt x="41721" y="83155"/>
                      <a:pt x="41721" y="133796"/>
                    </a:cubicBezTo>
                    <a:lnTo>
                      <a:pt x="41721" y="962472"/>
                    </a:lnTo>
                    <a:cubicBezTo>
                      <a:pt x="41721" y="1013113"/>
                      <a:pt x="83155" y="1054547"/>
                      <a:pt x="133796" y="1054547"/>
                    </a:cubicBezTo>
                    <a:lnTo>
                      <a:pt x="594172" y="1054547"/>
                    </a:lnTo>
                    <a:lnTo>
                      <a:pt x="594172" y="1192659"/>
                    </a:lnTo>
                    <a:lnTo>
                      <a:pt x="387003" y="1192659"/>
                    </a:lnTo>
                    <a:lnTo>
                      <a:pt x="387003" y="1330772"/>
                    </a:lnTo>
                    <a:lnTo>
                      <a:pt x="1077565" y="1330772"/>
                    </a:lnTo>
                    <a:lnTo>
                      <a:pt x="1077565" y="1192659"/>
                    </a:lnTo>
                    <a:lnTo>
                      <a:pt x="870397" y="1192659"/>
                    </a:lnTo>
                    <a:lnTo>
                      <a:pt x="870397" y="1054547"/>
                    </a:lnTo>
                    <a:lnTo>
                      <a:pt x="1330772" y="1054547"/>
                    </a:lnTo>
                    <a:cubicBezTo>
                      <a:pt x="1381413" y="1054547"/>
                      <a:pt x="1422847" y="1013113"/>
                      <a:pt x="1422847" y="962472"/>
                    </a:cubicBezTo>
                    <a:lnTo>
                      <a:pt x="1422847" y="133796"/>
                    </a:lnTo>
                    <a:cubicBezTo>
                      <a:pt x="1422847" y="83155"/>
                      <a:pt x="1381413" y="41721"/>
                      <a:pt x="1330772" y="41721"/>
                    </a:cubicBezTo>
                    <a:close/>
                  </a:path>
                </a:pathLst>
              </a:custGeom>
              <a:ln>
                <a:solidFill>
                  <a:schemeClr val="tx1"/>
                </a:solidFill>
              </a:ln>
            </p:spPr>
            <p:style>
              <a:lnRef idx="3">
                <a:schemeClr val="lt1"/>
              </a:lnRef>
              <a:fillRef idx="1">
                <a:schemeClr val="accent4"/>
              </a:fillRef>
              <a:effectRef idx="1">
                <a:schemeClr val="accent4"/>
              </a:effectRef>
              <a:fontRef idx="minor">
                <a:schemeClr val="lt1"/>
              </a:fontRef>
            </p:style>
            <p:txBody>
              <a:bodyPr rtlCol="0" anchor="ctr"/>
              <a:lstStyle/>
              <a:p>
                <a:endParaRPr lang="en-US">
                  <a:solidFill>
                    <a:schemeClr val="tx1"/>
                  </a:solidFill>
                  <a:latin typeface="Arial" panose="020B0604020202020204" pitchFamily="34" charset="0"/>
                  <a:cs typeface="Arial" panose="020B0604020202020204" pitchFamily="34" charset="0"/>
                </a:endParaRPr>
              </a:p>
            </p:txBody>
          </p:sp>
          <p:sp>
            <p:nvSpPr>
              <p:cNvPr id="9" name="Freeform: Shape 8">
                <a:extLst>
                  <a:ext uri="{FF2B5EF4-FFF2-40B4-BE49-F238E27FC236}">
                    <a16:creationId xmlns:a16="http://schemas.microsoft.com/office/drawing/2014/main" id="{B37B8F18-551A-18D8-318E-C60EEEEE196B}"/>
                  </a:ext>
                </a:extLst>
              </p:cNvPr>
              <p:cNvSpPr/>
              <p:nvPr/>
            </p:nvSpPr>
            <p:spPr>
              <a:xfrm>
                <a:off x="4906516" y="2592010"/>
                <a:ext cx="713581"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a:solidFill>
                  <a:schemeClr val="tx1"/>
                </a:solidFill>
              </a:ln>
            </p:spPr>
            <p:style>
              <a:lnRef idx="3">
                <a:schemeClr val="lt1"/>
              </a:lnRef>
              <a:fillRef idx="1">
                <a:schemeClr val="accent4"/>
              </a:fillRef>
              <a:effectRef idx="1">
                <a:schemeClr val="accent4"/>
              </a:effectRef>
              <a:fontRef idx="minor">
                <a:schemeClr val="lt1"/>
              </a:fontRef>
            </p:style>
            <p:txBody>
              <a:bodyPr rtlCol="0" anchor="ctr"/>
              <a:lstStyle/>
              <a:p>
                <a:endParaRPr lang="en-US">
                  <a:solidFill>
                    <a:schemeClr val="tx1"/>
                  </a:solidFill>
                  <a:latin typeface="Arial" panose="020B0604020202020204" pitchFamily="34" charset="0"/>
                  <a:cs typeface="Arial" panose="020B0604020202020204" pitchFamily="34" charset="0"/>
                </a:endParaRPr>
              </a:p>
            </p:txBody>
          </p:sp>
        </p:grpSp>
      </p:grpSp>
      <p:sp>
        <p:nvSpPr>
          <p:cNvPr id="10" name="Freeform: Shape 9">
            <a:extLst>
              <a:ext uri="{FF2B5EF4-FFF2-40B4-BE49-F238E27FC236}">
                <a16:creationId xmlns:a16="http://schemas.microsoft.com/office/drawing/2014/main" id="{97318058-0F88-93F6-0CCA-6D15365D5465}"/>
              </a:ext>
            </a:extLst>
          </p:cNvPr>
          <p:cNvSpPr/>
          <p:nvPr/>
        </p:nvSpPr>
        <p:spPr>
          <a:xfrm flipH="1">
            <a:off x="5940636" y="1872904"/>
            <a:ext cx="722140"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a:solidFill>
              <a:schemeClr val="tx1"/>
            </a:solidFill>
          </a:ln>
        </p:spPr>
        <p:style>
          <a:lnRef idx="3">
            <a:schemeClr val="lt1"/>
          </a:lnRef>
          <a:fillRef idx="1">
            <a:schemeClr val="accent4"/>
          </a:fillRef>
          <a:effectRef idx="1">
            <a:schemeClr val="accent4"/>
          </a:effectRef>
          <a:fontRef idx="minor">
            <a:schemeClr val="lt1"/>
          </a:fontRef>
        </p:style>
        <p:txBody>
          <a:bodyPr rtlCol="0" anchor="ctr"/>
          <a:lstStyle/>
          <a:p>
            <a:endParaRPr lang="en-US">
              <a:solidFill>
                <a:schemeClr val="tx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6FF36027-F4F4-8816-3C28-C09693B68614}"/>
              </a:ext>
            </a:extLst>
          </p:cNvPr>
          <p:cNvSpPr txBox="1"/>
          <p:nvPr/>
        </p:nvSpPr>
        <p:spPr>
          <a:xfrm>
            <a:off x="1781464" y="3198467"/>
            <a:ext cx="2213007" cy="369332"/>
          </a:xfrm>
          <a:prstGeom prst="rect">
            <a:avLst/>
          </a:prstGeom>
          <a:noFill/>
          <a:ln>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Client</a:t>
            </a:r>
          </a:p>
        </p:txBody>
      </p:sp>
      <p:sp>
        <p:nvSpPr>
          <p:cNvPr id="12" name="TextBox 11">
            <a:extLst>
              <a:ext uri="{FF2B5EF4-FFF2-40B4-BE49-F238E27FC236}">
                <a16:creationId xmlns:a16="http://schemas.microsoft.com/office/drawing/2014/main" id="{FDF74C22-CAA7-C033-333E-A57AF2E7A629}"/>
              </a:ext>
            </a:extLst>
          </p:cNvPr>
          <p:cNvSpPr txBox="1"/>
          <p:nvPr/>
        </p:nvSpPr>
        <p:spPr>
          <a:xfrm>
            <a:off x="5867751" y="3198467"/>
            <a:ext cx="867910" cy="369332"/>
          </a:xfrm>
          <a:prstGeom prst="rect">
            <a:avLst/>
          </a:prstGeom>
          <a:noFill/>
          <a:ln>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Server</a:t>
            </a:r>
          </a:p>
        </p:txBody>
      </p:sp>
      <p:grpSp>
        <p:nvGrpSpPr>
          <p:cNvPr id="13" name="Group 12">
            <a:extLst>
              <a:ext uri="{FF2B5EF4-FFF2-40B4-BE49-F238E27FC236}">
                <a16:creationId xmlns:a16="http://schemas.microsoft.com/office/drawing/2014/main" id="{F4A090C9-BCCA-E91A-1F7C-CE438D70E0B0}"/>
              </a:ext>
            </a:extLst>
          </p:cNvPr>
          <p:cNvGrpSpPr/>
          <p:nvPr/>
        </p:nvGrpSpPr>
        <p:grpSpPr>
          <a:xfrm>
            <a:off x="8562555" y="2046009"/>
            <a:ext cx="914400" cy="914400"/>
            <a:chOff x="8138491" y="1803437"/>
            <a:chExt cx="914400" cy="914400"/>
          </a:xfrm>
        </p:grpSpPr>
        <p:sp>
          <p:nvSpPr>
            <p:cNvPr id="14" name="Rectangle 13">
              <a:extLst>
                <a:ext uri="{FF2B5EF4-FFF2-40B4-BE49-F238E27FC236}">
                  <a16:creationId xmlns:a16="http://schemas.microsoft.com/office/drawing/2014/main" id="{8677692D-1BC2-24D3-5DD1-ED6A36FA9D35}"/>
                </a:ext>
              </a:extLst>
            </p:cNvPr>
            <p:cNvSpPr/>
            <p:nvPr/>
          </p:nvSpPr>
          <p:spPr>
            <a:xfrm>
              <a:off x="8403534" y="1948105"/>
              <a:ext cx="384313" cy="6938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pic>
          <p:nvPicPr>
            <p:cNvPr id="15" name="Graphic 14" descr="Smart Phone">
              <a:extLst>
                <a:ext uri="{FF2B5EF4-FFF2-40B4-BE49-F238E27FC236}">
                  <a16:creationId xmlns:a16="http://schemas.microsoft.com/office/drawing/2014/main" id="{9DEC0DEF-7D3A-BEA3-5C9D-506682ACA7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38491" y="1803437"/>
              <a:ext cx="914400" cy="914400"/>
            </a:xfrm>
            <a:prstGeom prst="rect">
              <a:avLst/>
            </a:prstGeom>
          </p:spPr>
        </p:pic>
      </p:grpSp>
      <p:sp>
        <p:nvSpPr>
          <p:cNvPr id="16" name="Arrow: Left-Right 15">
            <a:extLst>
              <a:ext uri="{FF2B5EF4-FFF2-40B4-BE49-F238E27FC236}">
                <a16:creationId xmlns:a16="http://schemas.microsoft.com/office/drawing/2014/main" id="{946F0439-8D27-472A-DD70-76970D2D5D9C}"/>
              </a:ext>
            </a:extLst>
          </p:cNvPr>
          <p:cNvSpPr/>
          <p:nvPr/>
        </p:nvSpPr>
        <p:spPr>
          <a:xfrm>
            <a:off x="4204251" y="2323163"/>
            <a:ext cx="1510747" cy="437321"/>
          </a:xfrm>
          <a:prstGeom prst="leftRightArrow">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1AF2E672-C0CB-82F6-5F64-6E7926331840}"/>
              </a:ext>
            </a:extLst>
          </p:cNvPr>
          <p:cNvSpPr txBox="1"/>
          <p:nvPr/>
        </p:nvSpPr>
        <p:spPr>
          <a:xfrm>
            <a:off x="4348922" y="1806136"/>
            <a:ext cx="1221403" cy="646331"/>
          </a:xfrm>
          <a:prstGeom prst="rect">
            <a:avLst/>
          </a:prstGeom>
          <a:noFill/>
          <a:ln>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HTTP &amp; HTML</a:t>
            </a:r>
          </a:p>
        </p:txBody>
      </p:sp>
      <p:sp>
        <p:nvSpPr>
          <p:cNvPr id="18" name="TextBox 17">
            <a:extLst>
              <a:ext uri="{FF2B5EF4-FFF2-40B4-BE49-F238E27FC236}">
                <a16:creationId xmlns:a16="http://schemas.microsoft.com/office/drawing/2014/main" id="{9BDAC66F-34BD-50DC-079C-497AA6B1EE11}"/>
              </a:ext>
            </a:extLst>
          </p:cNvPr>
          <p:cNvSpPr txBox="1"/>
          <p:nvPr/>
        </p:nvSpPr>
        <p:spPr>
          <a:xfrm>
            <a:off x="8507892" y="2960409"/>
            <a:ext cx="995515" cy="369332"/>
          </a:xfrm>
          <a:prstGeom prst="rect">
            <a:avLst/>
          </a:prstGeom>
          <a:noFill/>
          <a:ln>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Client</a:t>
            </a:r>
          </a:p>
        </p:txBody>
      </p:sp>
      <p:sp>
        <p:nvSpPr>
          <p:cNvPr id="19" name="Arrow: Left-Right 18">
            <a:extLst>
              <a:ext uri="{FF2B5EF4-FFF2-40B4-BE49-F238E27FC236}">
                <a16:creationId xmlns:a16="http://schemas.microsoft.com/office/drawing/2014/main" id="{8D38F726-A1F9-20BA-003C-6287B020CBEC}"/>
              </a:ext>
            </a:extLst>
          </p:cNvPr>
          <p:cNvSpPr/>
          <p:nvPr/>
        </p:nvSpPr>
        <p:spPr>
          <a:xfrm>
            <a:off x="6910759" y="2323163"/>
            <a:ext cx="1510747" cy="437321"/>
          </a:xfrm>
          <a:prstGeom prst="leftRightArrow">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136C61DE-BF62-D11B-74D7-C9CC9909ED66}"/>
              </a:ext>
            </a:extLst>
          </p:cNvPr>
          <p:cNvSpPr txBox="1"/>
          <p:nvPr/>
        </p:nvSpPr>
        <p:spPr>
          <a:xfrm>
            <a:off x="7055430" y="1944635"/>
            <a:ext cx="1221403" cy="369332"/>
          </a:xfrm>
          <a:prstGeom prst="rect">
            <a:avLst/>
          </a:prstGeom>
          <a:noFill/>
          <a:ln>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a:t>
            </a:r>
          </a:p>
        </p:txBody>
      </p:sp>
      <p:sp>
        <p:nvSpPr>
          <p:cNvPr id="21" name="Content Placeholder 2">
            <a:extLst>
              <a:ext uri="{FF2B5EF4-FFF2-40B4-BE49-F238E27FC236}">
                <a16:creationId xmlns:a16="http://schemas.microsoft.com/office/drawing/2014/main" id="{056AA4BC-F171-4470-E611-94324D84FC6F}"/>
              </a:ext>
            </a:extLst>
          </p:cNvPr>
          <p:cNvSpPr txBox="1">
            <a:spLocks/>
          </p:cNvSpPr>
          <p:nvPr/>
        </p:nvSpPr>
        <p:spPr>
          <a:xfrm>
            <a:off x="838200" y="3600389"/>
            <a:ext cx="10515600" cy="1273169"/>
          </a:xfrm>
          <a:prstGeom prst="rect">
            <a:avLst/>
          </a:prstGeom>
          <a:ln>
            <a:solidFill>
              <a:schemeClr val="tx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latin typeface="Arial" panose="020B0604020202020204" pitchFamily="34" charset="0"/>
                <a:cs typeface="Arial" panose="020B0604020202020204" pitchFamily="34" charset="0"/>
              </a:rPr>
              <a:t>HTTP &amp; HTML can be used, but is not optimal.</a:t>
            </a:r>
          </a:p>
          <a:p>
            <a:pPr lvl="1"/>
            <a:r>
              <a:rPr lang="en-US" dirty="0">
                <a:solidFill>
                  <a:schemeClr val="tx1"/>
                </a:solidFill>
                <a:latin typeface="Arial" panose="020B0604020202020204" pitchFamily="34" charset="0"/>
                <a:cs typeface="Arial" panose="020B0604020202020204" pitchFamily="34" charset="0"/>
              </a:rPr>
              <a:t>The GUI on smartphones does not use HTML.</a:t>
            </a:r>
          </a:p>
          <a:p>
            <a:pPr lvl="1"/>
            <a:r>
              <a:rPr lang="en-US" dirty="0">
                <a:solidFill>
                  <a:schemeClr val="tx1"/>
                </a:solidFill>
                <a:latin typeface="Arial" panose="020B0604020202020204" pitchFamily="34" charset="0"/>
                <a:cs typeface="Arial" panose="020B0604020202020204" pitchFamily="34" charset="0"/>
              </a:rPr>
              <a:t>E.g. GET /users/3:</a:t>
            </a:r>
          </a:p>
        </p:txBody>
      </p:sp>
      <p:sp>
        <p:nvSpPr>
          <p:cNvPr id="22" name="Content Placeholder 3">
            <a:extLst>
              <a:ext uri="{FF2B5EF4-FFF2-40B4-BE49-F238E27FC236}">
                <a16:creationId xmlns:a16="http://schemas.microsoft.com/office/drawing/2014/main" id="{A3CDF04B-825F-AC43-02E7-C359ECAF4610}"/>
              </a:ext>
            </a:extLst>
          </p:cNvPr>
          <p:cNvSpPr txBox="1">
            <a:spLocks/>
          </p:cNvSpPr>
          <p:nvPr/>
        </p:nvSpPr>
        <p:spPr>
          <a:xfrm>
            <a:off x="1992269" y="4987367"/>
            <a:ext cx="7013380" cy="726096"/>
          </a:xfrm>
          <a:prstGeom prst="rect">
            <a:avLst/>
          </a:prstGeom>
          <a:solidFill>
            <a:schemeClr val="bg1">
              <a:lumMod val="95000"/>
            </a:schemeClr>
          </a:solidFill>
          <a:ln>
            <a:solidFill>
              <a:schemeClr val="tx1"/>
            </a:solidFill>
          </a:ln>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Arial" panose="020B0604020202020204" pitchFamily="34" charset="0"/>
                <a:cs typeface="Arial" panose="020B0604020202020204" pitchFamily="34" charset="0"/>
              </a:rPr>
              <a:t>&lt;h1&gt;Claire&lt;/h1&gt;</a:t>
            </a:r>
          </a:p>
          <a:p>
            <a:pPr marL="0" indent="0">
              <a:buNone/>
            </a:pPr>
            <a:r>
              <a:rPr lang="en-US" sz="1800" dirty="0">
                <a:solidFill>
                  <a:schemeClr val="tx1"/>
                </a:solidFill>
                <a:latin typeface="Arial" panose="020B0604020202020204" pitchFamily="34" charset="0"/>
                <a:cs typeface="Arial" panose="020B0604020202020204" pitchFamily="34" charset="0"/>
              </a:rPr>
              <a:t>&lt;p&gt;Claire is 24 years old and lives in Boston.&lt;/p&gt;</a:t>
            </a:r>
          </a:p>
        </p:txBody>
      </p:sp>
      <p:sp>
        <p:nvSpPr>
          <p:cNvPr id="23" name="Rectangle 22">
            <a:extLst>
              <a:ext uri="{FF2B5EF4-FFF2-40B4-BE49-F238E27FC236}">
                <a16:creationId xmlns:a16="http://schemas.microsoft.com/office/drawing/2014/main" id="{5A8A7898-8E5F-E764-46D4-28E849C2F848}"/>
              </a:ext>
            </a:extLst>
          </p:cNvPr>
          <p:cNvSpPr/>
          <p:nvPr/>
        </p:nvSpPr>
        <p:spPr>
          <a:xfrm>
            <a:off x="2458711" y="5404618"/>
            <a:ext cx="921025" cy="24257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AD57DCD8-D1C8-58DF-AE1F-89CD460DB8F0}"/>
              </a:ext>
            </a:extLst>
          </p:cNvPr>
          <p:cNvSpPr/>
          <p:nvPr/>
        </p:nvSpPr>
        <p:spPr>
          <a:xfrm>
            <a:off x="7369061" y="5409003"/>
            <a:ext cx="917712" cy="2392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45C657E2-E8CE-F525-802C-C6D46B15B6DE}"/>
              </a:ext>
            </a:extLst>
          </p:cNvPr>
          <p:cNvSpPr/>
          <p:nvPr/>
        </p:nvSpPr>
        <p:spPr>
          <a:xfrm>
            <a:off x="3812210" y="5408280"/>
            <a:ext cx="377687" cy="2392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11A842C6-A633-1962-FCF7-4AF35F71EE88}"/>
              </a:ext>
            </a:extLst>
          </p:cNvPr>
          <p:cNvSpPr txBox="1"/>
          <p:nvPr/>
        </p:nvSpPr>
        <p:spPr>
          <a:xfrm>
            <a:off x="880240" y="4843714"/>
            <a:ext cx="1030356" cy="369332"/>
          </a:xfrm>
          <a:prstGeom prst="rect">
            <a:avLst/>
          </a:prstGeom>
          <a:noFill/>
          <a:ln>
            <a:solidFill>
              <a:schemeClr val="tx1"/>
            </a:solidFill>
          </a:ln>
        </p:spPr>
        <p:txBody>
          <a:bodyPr wrap="square" rtlCol="0">
            <a:spAutoFit/>
          </a:bodyPr>
          <a:lstStyle/>
          <a:p>
            <a:r>
              <a:rPr lang="en-US" dirty="0">
                <a:latin typeface="Arial" panose="020B0604020202020204" pitchFamily="34" charset="0"/>
                <a:cs typeface="Arial" panose="020B0604020202020204" pitchFamily="34" charset="0"/>
              </a:rPr>
              <a:t>Name</a:t>
            </a:r>
          </a:p>
        </p:txBody>
      </p:sp>
      <p:sp>
        <p:nvSpPr>
          <p:cNvPr id="27" name="TextBox 26">
            <a:extLst>
              <a:ext uri="{FF2B5EF4-FFF2-40B4-BE49-F238E27FC236}">
                <a16:creationId xmlns:a16="http://schemas.microsoft.com/office/drawing/2014/main" id="{E37DC7CE-D8D7-C1A2-3340-51D900F738D1}"/>
              </a:ext>
            </a:extLst>
          </p:cNvPr>
          <p:cNvSpPr txBox="1"/>
          <p:nvPr/>
        </p:nvSpPr>
        <p:spPr>
          <a:xfrm>
            <a:off x="4734337" y="4574372"/>
            <a:ext cx="1030356" cy="369332"/>
          </a:xfrm>
          <a:prstGeom prst="rect">
            <a:avLst/>
          </a:prstGeom>
          <a:noFill/>
          <a:ln>
            <a:solidFill>
              <a:schemeClr val="tx1"/>
            </a:solidFill>
          </a:ln>
        </p:spPr>
        <p:txBody>
          <a:bodyPr wrap="square" rtlCol="0">
            <a:spAutoFit/>
          </a:bodyPr>
          <a:lstStyle/>
          <a:p>
            <a:r>
              <a:rPr lang="en-US" dirty="0">
                <a:latin typeface="Arial" panose="020B0604020202020204" pitchFamily="34" charset="0"/>
                <a:cs typeface="Arial" panose="020B0604020202020204" pitchFamily="34" charset="0"/>
              </a:rPr>
              <a:t>Age</a:t>
            </a:r>
          </a:p>
        </p:txBody>
      </p:sp>
      <p:sp>
        <p:nvSpPr>
          <p:cNvPr id="28" name="TextBox 27">
            <a:extLst>
              <a:ext uri="{FF2B5EF4-FFF2-40B4-BE49-F238E27FC236}">
                <a16:creationId xmlns:a16="http://schemas.microsoft.com/office/drawing/2014/main" id="{7121EFF9-217D-114F-0466-2F8C20342500}"/>
              </a:ext>
            </a:extLst>
          </p:cNvPr>
          <p:cNvSpPr txBox="1"/>
          <p:nvPr/>
        </p:nvSpPr>
        <p:spPr>
          <a:xfrm>
            <a:off x="7150377" y="4539234"/>
            <a:ext cx="1030356" cy="369332"/>
          </a:xfrm>
          <a:prstGeom prst="rect">
            <a:avLst/>
          </a:prstGeom>
          <a:noFill/>
          <a:ln>
            <a:solidFill>
              <a:schemeClr val="tx1"/>
            </a:solidFill>
          </a:ln>
        </p:spPr>
        <p:txBody>
          <a:bodyPr wrap="square" rtlCol="0">
            <a:spAutoFit/>
          </a:bodyPr>
          <a:lstStyle/>
          <a:p>
            <a:r>
              <a:rPr lang="en-US" dirty="0">
                <a:latin typeface="Arial" panose="020B0604020202020204" pitchFamily="34" charset="0"/>
                <a:cs typeface="Arial" panose="020B0604020202020204" pitchFamily="34" charset="0"/>
              </a:rPr>
              <a:t>City</a:t>
            </a:r>
          </a:p>
        </p:txBody>
      </p:sp>
      <p:cxnSp>
        <p:nvCxnSpPr>
          <p:cNvPr id="29" name="Straight Arrow Connector 28">
            <a:extLst>
              <a:ext uri="{FF2B5EF4-FFF2-40B4-BE49-F238E27FC236}">
                <a16:creationId xmlns:a16="http://schemas.microsoft.com/office/drawing/2014/main" id="{B224A94B-33B8-3ADB-9845-F6E562403632}"/>
              </a:ext>
            </a:extLst>
          </p:cNvPr>
          <p:cNvCxnSpPr>
            <a:cxnSpLocks/>
          </p:cNvCxnSpPr>
          <p:nvPr/>
        </p:nvCxnSpPr>
        <p:spPr>
          <a:xfrm>
            <a:off x="1680344" y="5086499"/>
            <a:ext cx="696694" cy="3356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B8053E3-5E96-886C-8E5B-D29FEE170900}"/>
              </a:ext>
            </a:extLst>
          </p:cNvPr>
          <p:cNvCxnSpPr>
            <a:cxnSpLocks/>
          </p:cNvCxnSpPr>
          <p:nvPr/>
        </p:nvCxnSpPr>
        <p:spPr>
          <a:xfrm flipH="1">
            <a:off x="4314967" y="4997306"/>
            <a:ext cx="536711" cy="3205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E3B5AB1-CC2E-7876-B4C5-30AD4FED6842}"/>
              </a:ext>
            </a:extLst>
          </p:cNvPr>
          <p:cNvCxnSpPr>
            <a:cxnSpLocks/>
          </p:cNvCxnSpPr>
          <p:nvPr/>
        </p:nvCxnSpPr>
        <p:spPr>
          <a:xfrm>
            <a:off x="7504873" y="4943704"/>
            <a:ext cx="160682" cy="3444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076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23" grpId="0" animBg="1"/>
      <p:bldP spid="24" grpId="0" animBg="1"/>
      <p:bldP spid="25" grpId="0" animBg="1"/>
      <p:bldP spid="26" grpId="0" animBg="1"/>
      <p:bldP spid="27" grpId="0" animBg="1"/>
      <p:bldP spid="2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87;p13">
            <a:extLst>
              <a:ext uri="{FF2B5EF4-FFF2-40B4-BE49-F238E27FC236}">
                <a16:creationId xmlns:a16="http://schemas.microsoft.com/office/drawing/2014/main" id="{A8755118-B90A-7D16-7971-F9E418BD07AB}"/>
              </a:ext>
            </a:extLst>
          </p:cNvPr>
          <p:cNvPicPr preferRelativeResize="0"/>
          <p:nvPr/>
        </p:nvPicPr>
        <p:blipFill rotWithShape="1">
          <a:blip r:embed="rId2">
            <a:alphaModFix/>
          </a:blip>
          <a:srcRect/>
          <a:stretch/>
        </p:blipFill>
        <p:spPr>
          <a:xfrm>
            <a:off x="10048975" y="6528214"/>
            <a:ext cx="2063054" cy="339213"/>
          </a:xfrm>
          <a:prstGeom prst="rect">
            <a:avLst/>
          </a:prstGeom>
          <a:noFill/>
          <a:ln>
            <a:noFill/>
          </a:ln>
        </p:spPr>
      </p:pic>
      <p:sp>
        <p:nvSpPr>
          <p:cNvPr id="2" name="Title 1">
            <a:extLst>
              <a:ext uri="{FF2B5EF4-FFF2-40B4-BE49-F238E27FC236}">
                <a16:creationId xmlns:a16="http://schemas.microsoft.com/office/drawing/2014/main" id="{3D4093D9-1C49-BAEB-D06C-346D481255A6}"/>
              </a:ext>
            </a:extLst>
          </p:cNvPr>
          <p:cNvSpPr>
            <a:spLocks noGrp="1"/>
          </p:cNvSpPr>
          <p:nvPr>
            <p:ph type="title"/>
          </p:nvPr>
        </p:nvSpPr>
        <p:spPr>
          <a:xfrm>
            <a:off x="838200" y="365125"/>
            <a:ext cx="10515600" cy="1325563"/>
          </a:xfrm>
        </p:spPr>
        <p:txBody>
          <a:bodyPr/>
          <a:lstStyle/>
          <a:p>
            <a:r>
              <a:rPr lang="en-US" dirty="0">
                <a:solidFill>
                  <a:schemeClr val="tx1"/>
                </a:solidFill>
                <a:latin typeface="Arial" panose="020B0604020202020204" pitchFamily="34" charset="0"/>
                <a:cs typeface="Arial" panose="020B0604020202020204" pitchFamily="34" charset="0"/>
              </a:rPr>
              <a:t>A</a:t>
            </a:r>
            <a:r>
              <a:rPr lang="en-US" sz="3600" dirty="0">
                <a:solidFill>
                  <a:schemeClr val="tx1"/>
                </a:solidFill>
                <a:latin typeface="Arial" panose="020B0604020202020204" pitchFamily="34" charset="0"/>
                <a:cs typeface="Arial" panose="020B0604020202020204" pitchFamily="34" charset="0"/>
              </a:rPr>
              <a:t>pplication</a:t>
            </a:r>
            <a:r>
              <a:rPr lang="en-US" dirty="0">
                <a:solidFill>
                  <a:schemeClr val="tx1"/>
                </a:solidFill>
                <a:latin typeface="Arial" panose="020B0604020202020204" pitchFamily="34" charset="0"/>
                <a:cs typeface="Arial" panose="020B0604020202020204" pitchFamily="34" charset="0"/>
              </a:rPr>
              <a:t> p</a:t>
            </a:r>
            <a:r>
              <a:rPr lang="en-US" sz="3600" dirty="0">
                <a:solidFill>
                  <a:schemeClr val="tx1"/>
                </a:solidFill>
                <a:latin typeface="Arial" panose="020B0604020202020204" pitchFamily="34" charset="0"/>
                <a:cs typeface="Arial" panose="020B0604020202020204" pitchFamily="34" charset="0"/>
              </a:rPr>
              <a:t>rogramming</a:t>
            </a:r>
            <a:r>
              <a:rPr lang="en-US" dirty="0">
                <a:solidFill>
                  <a:schemeClr val="tx1"/>
                </a:solidFill>
                <a:latin typeface="Arial" panose="020B0604020202020204" pitchFamily="34" charset="0"/>
                <a:cs typeface="Arial" panose="020B0604020202020204" pitchFamily="34" charset="0"/>
              </a:rPr>
              <a:t> i</a:t>
            </a:r>
            <a:r>
              <a:rPr lang="en-US" sz="3600" dirty="0">
                <a:solidFill>
                  <a:schemeClr val="tx1"/>
                </a:solidFill>
                <a:latin typeface="Arial" panose="020B0604020202020204" pitchFamily="34" charset="0"/>
                <a:cs typeface="Arial" panose="020B0604020202020204" pitchFamily="34" charset="0"/>
              </a:rPr>
              <a:t>nterface</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1C9E81B-D073-AD12-38F3-FF5E64A78039}"/>
              </a:ext>
            </a:extLst>
          </p:cNvPr>
          <p:cNvSpPr>
            <a:spLocks noGrp="1"/>
          </p:cNvSpPr>
          <p:nvPr>
            <p:ph idx="1"/>
          </p:nvPr>
        </p:nvSpPr>
        <p:spPr>
          <a:xfrm>
            <a:off x="838198" y="4265077"/>
            <a:ext cx="10515601" cy="774571"/>
          </a:xfrm>
        </p:spPr>
        <p:txBody>
          <a:bodyPr wrap="square">
            <a:spAutoFit/>
          </a:bodyPr>
          <a:lstStyle/>
          <a:p>
            <a:pPr marL="0" indent="0">
              <a:buNone/>
            </a:pPr>
            <a:r>
              <a:rPr lang="en-US" dirty="0">
                <a:solidFill>
                  <a:schemeClr val="tx1"/>
                </a:solidFill>
                <a:latin typeface="Arial" panose="020B0604020202020204" pitchFamily="34" charset="0"/>
                <a:cs typeface="Arial" panose="020B0604020202020204" pitchFamily="34" charset="0"/>
              </a:rPr>
              <a:t>An API is an interface for Machine ↔ Machine communication.</a:t>
            </a:r>
          </a:p>
          <a:p>
            <a:r>
              <a:rPr lang="en-US" dirty="0">
                <a:solidFill>
                  <a:schemeClr val="tx1"/>
                </a:solidFill>
                <a:latin typeface="Arial" panose="020B0604020202020204" pitchFamily="34" charset="0"/>
                <a:cs typeface="Arial" panose="020B0604020202020204" pitchFamily="34" charset="0"/>
              </a:rPr>
              <a:t>An API making use of HTTP is called a </a:t>
            </a:r>
            <a:r>
              <a:rPr lang="en-US" i="1" dirty="0">
                <a:solidFill>
                  <a:schemeClr val="tx1"/>
                </a:solidFill>
                <a:latin typeface="Arial" panose="020B0604020202020204" pitchFamily="34" charset="0"/>
                <a:cs typeface="Arial" panose="020B0604020202020204" pitchFamily="34" charset="0"/>
              </a:rPr>
              <a:t>Web API.</a:t>
            </a:r>
            <a:endParaRPr lang="en-US" dirty="0">
              <a:solidFill>
                <a:schemeClr val="tx1"/>
              </a:solidFill>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1686CD47-9DF6-01B2-5623-06F94EED64C2}"/>
              </a:ext>
            </a:extLst>
          </p:cNvPr>
          <p:cNvSpPr txBox="1">
            <a:spLocks/>
          </p:cNvSpPr>
          <p:nvPr/>
        </p:nvSpPr>
        <p:spPr>
          <a:xfrm>
            <a:off x="838198" y="1690688"/>
            <a:ext cx="10515601" cy="4801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1"/>
                </a:solidFill>
                <a:latin typeface="Arial" panose="020B0604020202020204" pitchFamily="34" charset="0"/>
                <a:cs typeface="Arial" panose="020B0604020202020204" pitchFamily="34" charset="0"/>
              </a:rPr>
              <a:t>A GUI is an interface for Human ↔ Machine communication.</a:t>
            </a:r>
          </a:p>
        </p:txBody>
      </p:sp>
      <p:sp>
        <p:nvSpPr>
          <p:cNvPr id="5" name="Freeform: Shape 4">
            <a:extLst>
              <a:ext uri="{FF2B5EF4-FFF2-40B4-BE49-F238E27FC236}">
                <a16:creationId xmlns:a16="http://schemas.microsoft.com/office/drawing/2014/main" id="{A647E100-0D69-C96D-494C-AB4FF1222F7C}"/>
              </a:ext>
            </a:extLst>
          </p:cNvPr>
          <p:cNvSpPr/>
          <p:nvPr/>
        </p:nvSpPr>
        <p:spPr>
          <a:xfrm flipH="1">
            <a:off x="2243279" y="2410180"/>
            <a:ext cx="722140"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solidFill>
                <a:schemeClr val="tx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BB7ECA75-AEE1-3F3D-5541-6BE5EEE17446}"/>
              </a:ext>
            </a:extLst>
          </p:cNvPr>
          <p:cNvSpPr txBox="1"/>
          <p:nvPr/>
        </p:nvSpPr>
        <p:spPr>
          <a:xfrm>
            <a:off x="2170394" y="3735743"/>
            <a:ext cx="86791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Server</a:t>
            </a:r>
          </a:p>
        </p:txBody>
      </p:sp>
      <p:grpSp>
        <p:nvGrpSpPr>
          <p:cNvPr id="9" name="Group 8">
            <a:extLst>
              <a:ext uri="{FF2B5EF4-FFF2-40B4-BE49-F238E27FC236}">
                <a16:creationId xmlns:a16="http://schemas.microsoft.com/office/drawing/2014/main" id="{CE03A118-B7F5-38A7-0F48-9CA5AF91CD21}"/>
              </a:ext>
            </a:extLst>
          </p:cNvPr>
          <p:cNvGrpSpPr/>
          <p:nvPr/>
        </p:nvGrpSpPr>
        <p:grpSpPr>
          <a:xfrm>
            <a:off x="4865198" y="2583285"/>
            <a:ext cx="914400" cy="914400"/>
            <a:chOff x="8138491" y="1803437"/>
            <a:chExt cx="914400" cy="914400"/>
          </a:xfrm>
        </p:grpSpPr>
        <p:sp>
          <p:nvSpPr>
            <p:cNvPr id="10" name="Rectangle 9">
              <a:extLst>
                <a:ext uri="{FF2B5EF4-FFF2-40B4-BE49-F238E27FC236}">
                  <a16:creationId xmlns:a16="http://schemas.microsoft.com/office/drawing/2014/main" id="{BC0E8E2E-BDBB-93FD-D23E-324E539A0169}"/>
                </a:ext>
              </a:extLst>
            </p:cNvPr>
            <p:cNvSpPr/>
            <p:nvPr/>
          </p:nvSpPr>
          <p:spPr>
            <a:xfrm>
              <a:off x="8403534" y="1948105"/>
              <a:ext cx="384313" cy="693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pic>
          <p:nvPicPr>
            <p:cNvPr id="11" name="Graphic 10" descr="Smart Phone">
              <a:extLst>
                <a:ext uri="{FF2B5EF4-FFF2-40B4-BE49-F238E27FC236}">
                  <a16:creationId xmlns:a16="http://schemas.microsoft.com/office/drawing/2014/main" id="{B9315D58-5C88-0BC2-31B0-09B34017F0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38491" y="1803437"/>
              <a:ext cx="914400" cy="914400"/>
            </a:xfrm>
            <a:prstGeom prst="rect">
              <a:avLst/>
            </a:prstGeom>
          </p:spPr>
        </p:pic>
      </p:grpSp>
      <p:sp>
        <p:nvSpPr>
          <p:cNvPr id="12" name="TextBox 11">
            <a:extLst>
              <a:ext uri="{FF2B5EF4-FFF2-40B4-BE49-F238E27FC236}">
                <a16:creationId xmlns:a16="http://schemas.microsoft.com/office/drawing/2014/main" id="{56A6829B-1FCD-A52D-A07D-34ABC4AE7A4D}"/>
              </a:ext>
            </a:extLst>
          </p:cNvPr>
          <p:cNvSpPr txBox="1"/>
          <p:nvPr/>
        </p:nvSpPr>
        <p:spPr>
          <a:xfrm>
            <a:off x="4810535" y="3497685"/>
            <a:ext cx="995515"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Client</a:t>
            </a:r>
          </a:p>
        </p:txBody>
      </p:sp>
      <p:sp>
        <p:nvSpPr>
          <p:cNvPr id="13" name="Arrow: Left-Right 12">
            <a:extLst>
              <a:ext uri="{FF2B5EF4-FFF2-40B4-BE49-F238E27FC236}">
                <a16:creationId xmlns:a16="http://schemas.microsoft.com/office/drawing/2014/main" id="{A9B83A07-E6B1-8A39-1C7F-78A5A8CDD370}"/>
              </a:ext>
            </a:extLst>
          </p:cNvPr>
          <p:cNvSpPr/>
          <p:nvPr/>
        </p:nvSpPr>
        <p:spPr>
          <a:xfrm>
            <a:off x="3213402" y="2860439"/>
            <a:ext cx="1510747" cy="437321"/>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76693C0C-68B4-6553-E5B8-48456B8FEFFE}"/>
              </a:ext>
            </a:extLst>
          </p:cNvPr>
          <p:cNvSpPr txBox="1"/>
          <p:nvPr/>
        </p:nvSpPr>
        <p:spPr>
          <a:xfrm>
            <a:off x="3358073" y="2481911"/>
            <a:ext cx="122140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API</a:t>
            </a:r>
          </a:p>
        </p:txBody>
      </p:sp>
      <p:sp>
        <p:nvSpPr>
          <p:cNvPr id="15" name="Arrow: Left-Right 14">
            <a:extLst>
              <a:ext uri="{FF2B5EF4-FFF2-40B4-BE49-F238E27FC236}">
                <a16:creationId xmlns:a16="http://schemas.microsoft.com/office/drawing/2014/main" id="{950F6B1A-6944-3EBE-32D7-B71859670B37}"/>
              </a:ext>
            </a:extLst>
          </p:cNvPr>
          <p:cNvSpPr/>
          <p:nvPr/>
        </p:nvSpPr>
        <p:spPr>
          <a:xfrm>
            <a:off x="6035401" y="2860439"/>
            <a:ext cx="1510747" cy="437321"/>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8CCEAAF3-25CF-76AE-3A50-EEE9757EAF8A}"/>
              </a:ext>
            </a:extLst>
          </p:cNvPr>
          <p:cNvSpPr txBox="1"/>
          <p:nvPr/>
        </p:nvSpPr>
        <p:spPr>
          <a:xfrm>
            <a:off x="6180072" y="2481911"/>
            <a:ext cx="122140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GUI</a:t>
            </a:r>
          </a:p>
        </p:txBody>
      </p:sp>
      <p:pic>
        <p:nvPicPr>
          <p:cNvPr id="17" name="Graphic 16" descr="Woman">
            <a:extLst>
              <a:ext uri="{FF2B5EF4-FFF2-40B4-BE49-F238E27FC236}">
                <a16:creationId xmlns:a16="http://schemas.microsoft.com/office/drawing/2014/main" id="{8CB72732-2FDC-A98B-E6FD-F89E881670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05829" y="2666577"/>
            <a:ext cx="914400" cy="914400"/>
          </a:xfrm>
          <a:prstGeom prst="rect">
            <a:avLst/>
          </a:prstGeom>
        </p:spPr>
      </p:pic>
      <p:sp>
        <p:nvSpPr>
          <p:cNvPr id="18" name="TextBox 17">
            <a:extLst>
              <a:ext uri="{FF2B5EF4-FFF2-40B4-BE49-F238E27FC236}">
                <a16:creationId xmlns:a16="http://schemas.microsoft.com/office/drawing/2014/main" id="{92091B50-85B6-D037-4190-866306A2B0B4}"/>
              </a:ext>
            </a:extLst>
          </p:cNvPr>
          <p:cNvSpPr txBox="1"/>
          <p:nvPr/>
        </p:nvSpPr>
        <p:spPr>
          <a:xfrm>
            <a:off x="7654531" y="3551077"/>
            <a:ext cx="995515"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User</a:t>
            </a:r>
          </a:p>
        </p:txBody>
      </p:sp>
    </p:spTree>
    <p:extLst>
      <p:ext uri="{BB962C8B-B14F-4D97-AF65-F5344CB8AC3E}">
        <p14:creationId xmlns:p14="http://schemas.microsoft.com/office/powerpoint/2010/main" val="243389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8" grpId="0"/>
      <p:bldP spid="12" grpId="0"/>
      <p:bldP spid="13" grpId="0" animBg="1"/>
      <p:bldP spid="14" grpId="0"/>
      <p:bldP spid="15" grpId="0" animBg="1"/>
      <p:bldP spid="16"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3">
            <a:extLst>
              <a:ext uri="{FF2B5EF4-FFF2-40B4-BE49-F238E27FC236}">
                <a16:creationId xmlns:a16="http://schemas.microsoft.com/office/drawing/2014/main" id="{56E2F3D9-18C1-2586-D677-7A8F5F5DB3DB}"/>
              </a:ext>
            </a:extLst>
          </p:cNvPr>
          <p:cNvSpPr>
            <a:spLocks noGrp="1"/>
          </p:cNvSpPr>
          <p:nvPr>
            <p:ph type="title"/>
          </p:nvPr>
        </p:nvSpPr>
        <p:spPr>
          <a:xfrm>
            <a:off x="838200" y="365125"/>
            <a:ext cx="11353800" cy="1325563"/>
          </a:xfrm>
          <a:ln>
            <a:solidFill>
              <a:schemeClr val="bg1"/>
            </a:solidFill>
          </a:ln>
        </p:spPr>
        <p:txBody>
          <a:bodyPr/>
          <a:lstStyle/>
          <a:p>
            <a:r>
              <a:rPr lang="en-US" dirty="0">
                <a:solidFill>
                  <a:schemeClr val="tx1"/>
                </a:solidFill>
                <a:latin typeface="Arial" panose="020B0604020202020204" pitchFamily="34" charset="0"/>
                <a:cs typeface="Arial" panose="020B0604020202020204" pitchFamily="34" charset="0"/>
              </a:rPr>
              <a:t>What does REST mean?</a:t>
            </a:r>
            <a:endParaRPr lang="en-US" noProof="0" dirty="0">
              <a:solidFill>
                <a:schemeClr val="tx1"/>
              </a:solidFill>
              <a:latin typeface="Arial" panose="020B0604020202020204" pitchFamily="34" charset="0"/>
              <a:cs typeface="Arial" panose="020B0604020202020204" pitchFamily="34" charset="0"/>
            </a:endParaRPr>
          </a:p>
        </p:txBody>
      </p:sp>
      <p:sp>
        <p:nvSpPr>
          <p:cNvPr id="23" name="Freeform: Shape 22">
            <a:extLst>
              <a:ext uri="{FF2B5EF4-FFF2-40B4-BE49-F238E27FC236}">
                <a16:creationId xmlns:a16="http://schemas.microsoft.com/office/drawing/2014/main" id="{6B0F0E68-F85E-9108-3291-F0F221F7C23A}"/>
              </a:ext>
            </a:extLst>
          </p:cNvPr>
          <p:cNvSpPr/>
          <p:nvPr/>
        </p:nvSpPr>
        <p:spPr>
          <a:xfrm flipH="1">
            <a:off x="8031103" y="1472965"/>
            <a:ext cx="722140"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a:solidFill>
              <a:schemeClr val="tx1"/>
            </a:solidFill>
          </a:ln>
        </p:spPr>
        <p:style>
          <a:lnRef idx="3">
            <a:schemeClr val="lt1"/>
          </a:lnRef>
          <a:fillRef idx="1">
            <a:schemeClr val="accent4"/>
          </a:fillRef>
          <a:effectRef idx="1">
            <a:schemeClr val="accent4"/>
          </a:effectRef>
          <a:fontRef idx="minor">
            <a:schemeClr val="lt1"/>
          </a:fontRef>
        </p:style>
        <p:txBody>
          <a:bodyPr rtlCol="0" anchor="ctr"/>
          <a:lstStyle/>
          <a:p>
            <a:endParaRPr lang="en-US">
              <a:solidFill>
                <a:schemeClr val="tx1"/>
              </a:solidFill>
            </a:endParaRPr>
          </a:p>
        </p:txBody>
      </p:sp>
      <p:sp>
        <p:nvSpPr>
          <p:cNvPr id="24" name="TextBox 23">
            <a:extLst>
              <a:ext uri="{FF2B5EF4-FFF2-40B4-BE49-F238E27FC236}">
                <a16:creationId xmlns:a16="http://schemas.microsoft.com/office/drawing/2014/main" id="{4B99AA95-9FFB-C65E-8767-EE1ABC7D4D8A}"/>
              </a:ext>
            </a:extLst>
          </p:cNvPr>
          <p:cNvSpPr txBox="1"/>
          <p:nvPr/>
        </p:nvSpPr>
        <p:spPr>
          <a:xfrm>
            <a:off x="7961529" y="2831071"/>
            <a:ext cx="867910" cy="369332"/>
          </a:xfrm>
          <a:prstGeom prst="rect">
            <a:avLst/>
          </a:prstGeom>
          <a:noFill/>
          <a:ln>
            <a:solidFill>
              <a:schemeClr val="tx1"/>
            </a:solidFill>
          </a:ln>
        </p:spPr>
        <p:txBody>
          <a:bodyPr wrap="square" rtlCol="0">
            <a:spAutoFit/>
          </a:bodyPr>
          <a:lstStyle/>
          <a:p>
            <a:pPr algn="ctr"/>
            <a:r>
              <a:rPr lang="en-US" dirty="0"/>
              <a:t>Server</a:t>
            </a:r>
          </a:p>
        </p:txBody>
      </p:sp>
      <p:sp>
        <p:nvSpPr>
          <p:cNvPr id="25" name="Flowchart: Magnetic Disk 24">
            <a:extLst>
              <a:ext uri="{FF2B5EF4-FFF2-40B4-BE49-F238E27FC236}">
                <a16:creationId xmlns:a16="http://schemas.microsoft.com/office/drawing/2014/main" id="{CFE92192-AB46-BDED-B9FB-1292BACDBC48}"/>
              </a:ext>
            </a:extLst>
          </p:cNvPr>
          <p:cNvSpPr/>
          <p:nvPr/>
        </p:nvSpPr>
        <p:spPr>
          <a:xfrm>
            <a:off x="9578111" y="365125"/>
            <a:ext cx="2219637" cy="2971800"/>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26" name="Table 25">
            <a:extLst>
              <a:ext uri="{FF2B5EF4-FFF2-40B4-BE49-F238E27FC236}">
                <a16:creationId xmlns:a16="http://schemas.microsoft.com/office/drawing/2014/main" id="{A3681910-2E5A-6773-52FD-8DD12F17DF97}"/>
              </a:ext>
            </a:extLst>
          </p:cNvPr>
          <p:cNvGraphicFramePr>
            <a:graphicFrameLocks noGrp="1"/>
          </p:cNvGraphicFramePr>
          <p:nvPr>
            <p:extLst>
              <p:ext uri="{D42A27DB-BD31-4B8C-83A1-F6EECF244321}">
                <p14:modId xmlns:p14="http://schemas.microsoft.com/office/powerpoint/2010/main" val="789650421"/>
              </p:ext>
            </p:extLst>
          </p:nvPr>
        </p:nvGraphicFramePr>
        <p:xfrm>
          <a:off x="9999923" y="136108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27" name="TextBox 26">
            <a:extLst>
              <a:ext uri="{FF2B5EF4-FFF2-40B4-BE49-F238E27FC236}">
                <a16:creationId xmlns:a16="http://schemas.microsoft.com/office/drawing/2014/main" id="{7D0DE4A6-D200-C978-9849-CA393C129882}"/>
              </a:ext>
            </a:extLst>
          </p:cNvPr>
          <p:cNvSpPr txBox="1"/>
          <p:nvPr/>
        </p:nvSpPr>
        <p:spPr>
          <a:xfrm>
            <a:off x="10207545" y="2794786"/>
            <a:ext cx="1106552" cy="369332"/>
          </a:xfrm>
          <a:prstGeom prst="rect">
            <a:avLst/>
          </a:prstGeom>
          <a:noFill/>
          <a:ln>
            <a:solidFill>
              <a:schemeClr val="tx1"/>
            </a:solidFill>
          </a:ln>
        </p:spPr>
        <p:txBody>
          <a:bodyPr wrap="square" rtlCol="0">
            <a:spAutoFit/>
          </a:bodyPr>
          <a:lstStyle/>
          <a:p>
            <a:pPr algn="ctr"/>
            <a:r>
              <a:rPr lang="en-US" dirty="0"/>
              <a:t>Users</a:t>
            </a:r>
          </a:p>
        </p:txBody>
      </p:sp>
      <p:grpSp>
        <p:nvGrpSpPr>
          <p:cNvPr id="28" name="Group 27">
            <a:extLst>
              <a:ext uri="{FF2B5EF4-FFF2-40B4-BE49-F238E27FC236}">
                <a16:creationId xmlns:a16="http://schemas.microsoft.com/office/drawing/2014/main" id="{077E6239-4947-5CCA-7AE3-E57D546B9D3E}"/>
              </a:ext>
            </a:extLst>
          </p:cNvPr>
          <p:cNvGrpSpPr/>
          <p:nvPr/>
        </p:nvGrpSpPr>
        <p:grpSpPr>
          <a:xfrm>
            <a:off x="1374912" y="987364"/>
            <a:ext cx="2236304" cy="2209800"/>
            <a:chOff x="2345635" y="1690688"/>
            <a:chExt cx="2236304" cy="2209800"/>
          </a:xfrm>
        </p:grpSpPr>
        <p:sp>
          <p:nvSpPr>
            <p:cNvPr id="29" name="Rectangle 28">
              <a:extLst>
                <a:ext uri="{FF2B5EF4-FFF2-40B4-BE49-F238E27FC236}">
                  <a16:creationId xmlns:a16="http://schemas.microsoft.com/office/drawing/2014/main" id="{16846628-8FFC-2CBF-BCFE-8994DC03DD38}"/>
                </a:ext>
              </a:extLst>
            </p:cNvPr>
            <p:cNvSpPr/>
            <p:nvPr/>
          </p:nvSpPr>
          <p:spPr>
            <a:xfrm>
              <a:off x="3220278" y="2208832"/>
              <a:ext cx="1242391" cy="9005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0" name="Graphic 18" descr="Computer">
              <a:extLst>
                <a:ext uri="{FF2B5EF4-FFF2-40B4-BE49-F238E27FC236}">
                  <a16:creationId xmlns:a16="http://schemas.microsoft.com/office/drawing/2014/main" id="{79C6C94A-896B-8F1C-3FDE-2830A07FD764}"/>
                </a:ext>
              </a:extLst>
            </p:cNvPr>
            <p:cNvGrpSpPr/>
            <p:nvPr/>
          </p:nvGrpSpPr>
          <p:grpSpPr>
            <a:xfrm flipH="1">
              <a:off x="2345635" y="1690688"/>
              <a:ext cx="2236304" cy="2209800"/>
              <a:chOff x="3429000" y="2173356"/>
              <a:chExt cx="2209800" cy="2209800"/>
            </a:xfrm>
          </p:grpSpPr>
          <p:sp>
            <p:nvSpPr>
              <p:cNvPr id="31" name="Freeform: Shape 30">
                <a:extLst>
                  <a:ext uri="{FF2B5EF4-FFF2-40B4-BE49-F238E27FC236}">
                    <a16:creationId xmlns:a16="http://schemas.microsoft.com/office/drawing/2014/main" id="{D3BBD62D-C20F-E1DE-6EA7-1B627ABE8B91}"/>
                  </a:ext>
                </a:extLst>
              </p:cNvPr>
              <p:cNvSpPr/>
              <p:nvPr/>
            </p:nvSpPr>
            <p:spPr>
              <a:xfrm>
                <a:off x="3433316" y="2592010"/>
                <a:ext cx="1450181" cy="1358106"/>
              </a:xfrm>
              <a:custGeom>
                <a:avLst/>
                <a:gdLst>
                  <a:gd name="connsiteX0" fmla="*/ 1284734 w 1450181"/>
                  <a:gd name="connsiteY0" fmla="*/ 916434 h 1358106"/>
                  <a:gd name="connsiteX1" fmla="*/ 179834 w 1450181"/>
                  <a:gd name="connsiteY1" fmla="*/ 916434 h 1358106"/>
                  <a:gd name="connsiteX2" fmla="*/ 179834 w 1450181"/>
                  <a:gd name="connsiteY2" fmla="*/ 179834 h 1358106"/>
                  <a:gd name="connsiteX3" fmla="*/ 1284734 w 1450181"/>
                  <a:gd name="connsiteY3" fmla="*/ 179834 h 1358106"/>
                  <a:gd name="connsiteX4" fmla="*/ 1284734 w 1450181"/>
                  <a:gd name="connsiteY4" fmla="*/ 916434 h 1358106"/>
                  <a:gd name="connsiteX5" fmla="*/ 1330772 w 1450181"/>
                  <a:gd name="connsiteY5" fmla="*/ 41721 h 1358106"/>
                  <a:gd name="connsiteX6" fmla="*/ 133796 w 1450181"/>
                  <a:gd name="connsiteY6" fmla="*/ 41721 h 1358106"/>
                  <a:gd name="connsiteX7" fmla="*/ 41721 w 1450181"/>
                  <a:gd name="connsiteY7" fmla="*/ 133796 h 1358106"/>
                  <a:gd name="connsiteX8" fmla="*/ 41721 w 1450181"/>
                  <a:gd name="connsiteY8" fmla="*/ 962472 h 1358106"/>
                  <a:gd name="connsiteX9" fmla="*/ 133796 w 1450181"/>
                  <a:gd name="connsiteY9" fmla="*/ 1054547 h 1358106"/>
                  <a:gd name="connsiteX10" fmla="*/ 594172 w 1450181"/>
                  <a:gd name="connsiteY10" fmla="*/ 1054547 h 1358106"/>
                  <a:gd name="connsiteX11" fmla="*/ 594172 w 1450181"/>
                  <a:gd name="connsiteY11" fmla="*/ 1192659 h 1358106"/>
                  <a:gd name="connsiteX12" fmla="*/ 387003 w 1450181"/>
                  <a:gd name="connsiteY12" fmla="*/ 1192659 h 1358106"/>
                  <a:gd name="connsiteX13" fmla="*/ 387003 w 1450181"/>
                  <a:gd name="connsiteY13" fmla="*/ 1330772 h 1358106"/>
                  <a:gd name="connsiteX14" fmla="*/ 1077565 w 1450181"/>
                  <a:gd name="connsiteY14" fmla="*/ 1330772 h 1358106"/>
                  <a:gd name="connsiteX15" fmla="*/ 1077565 w 1450181"/>
                  <a:gd name="connsiteY15" fmla="*/ 1192659 h 1358106"/>
                  <a:gd name="connsiteX16" fmla="*/ 870397 w 1450181"/>
                  <a:gd name="connsiteY16" fmla="*/ 1192659 h 1358106"/>
                  <a:gd name="connsiteX17" fmla="*/ 870397 w 1450181"/>
                  <a:gd name="connsiteY17" fmla="*/ 1054547 h 1358106"/>
                  <a:gd name="connsiteX18" fmla="*/ 1330772 w 1450181"/>
                  <a:gd name="connsiteY18" fmla="*/ 1054547 h 1358106"/>
                  <a:gd name="connsiteX19" fmla="*/ 1422847 w 1450181"/>
                  <a:gd name="connsiteY19" fmla="*/ 962472 h 1358106"/>
                  <a:gd name="connsiteX20" fmla="*/ 1422847 w 1450181"/>
                  <a:gd name="connsiteY20" fmla="*/ 133796 h 1358106"/>
                  <a:gd name="connsiteX21" fmla="*/ 1330772 w 1450181"/>
                  <a:gd name="connsiteY21"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50181" h="1358106">
                    <a:moveTo>
                      <a:pt x="1284734" y="916434"/>
                    </a:moveTo>
                    <a:lnTo>
                      <a:pt x="179834" y="916434"/>
                    </a:lnTo>
                    <a:lnTo>
                      <a:pt x="179834" y="179834"/>
                    </a:lnTo>
                    <a:lnTo>
                      <a:pt x="1284734" y="179834"/>
                    </a:lnTo>
                    <a:lnTo>
                      <a:pt x="1284734" y="916434"/>
                    </a:lnTo>
                    <a:close/>
                    <a:moveTo>
                      <a:pt x="1330772" y="41721"/>
                    </a:moveTo>
                    <a:lnTo>
                      <a:pt x="133796" y="41721"/>
                    </a:lnTo>
                    <a:cubicBezTo>
                      <a:pt x="83155" y="41721"/>
                      <a:pt x="41721" y="83155"/>
                      <a:pt x="41721" y="133796"/>
                    </a:cubicBezTo>
                    <a:lnTo>
                      <a:pt x="41721" y="962472"/>
                    </a:lnTo>
                    <a:cubicBezTo>
                      <a:pt x="41721" y="1013113"/>
                      <a:pt x="83155" y="1054547"/>
                      <a:pt x="133796" y="1054547"/>
                    </a:cubicBezTo>
                    <a:lnTo>
                      <a:pt x="594172" y="1054547"/>
                    </a:lnTo>
                    <a:lnTo>
                      <a:pt x="594172" y="1192659"/>
                    </a:lnTo>
                    <a:lnTo>
                      <a:pt x="387003" y="1192659"/>
                    </a:lnTo>
                    <a:lnTo>
                      <a:pt x="387003" y="1330772"/>
                    </a:lnTo>
                    <a:lnTo>
                      <a:pt x="1077565" y="1330772"/>
                    </a:lnTo>
                    <a:lnTo>
                      <a:pt x="1077565" y="1192659"/>
                    </a:lnTo>
                    <a:lnTo>
                      <a:pt x="870397" y="1192659"/>
                    </a:lnTo>
                    <a:lnTo>
                      <a:pt x="870397" y="1054547"/>
                    </a:lnTo>
                    <a:lnTo>
                      <a:pt x="1330772" y="1054547"/>
                    </a:lnTo>
                    <a:cubicBezTo>
                      <a:pt x="1381413" y="1054547"/>
                      <a:pt x="1422847" y="1013113"/>
                      <a:pt x="1422847" y="962472"/>
                    </a:cubicBezTo>
                    <a:lnTo>
                      <a:pt x="1422847" y="133796"/>
                    </a:lnTo>
                    <a:cubicBezTo>
                      <a:pt x="1422847" y="83155"/>
                      <a:pt x="1381413" y="41721"/>
                      <a:pt x="1330772" y="41721"/>
                    </a:cubicBezTo>
                    <a:close/>
                  </a:path>
                </a:pathLst>
              </a:custGeom>
              <a:ln>
                <a:solidFill>
                  <a:schemeClr val="tx1"/>
                </a:solidFill>
              </a:ln>
            </p:spPr>
            <p:style>
              <a:lnRef idx="3">
                <a:schemeClr val="lt1"/>
              </a:lnRef>
              <a:fillRef idx="1">
                <a:schemeClr val="accent4"/>
              </a:fillRef>
              <a:effectRef idx="1">
                <a:schemeClr val="accent4"/>
              </a:effectRef>
              <a:fontRef idx="minor">
                <a:schemeClr val="lt1"/>
              </a:fontRef>
            </p:style>
            <p:txBody>
              <a:bodyPr rtlCol="0" anchor="ctr"/>
              <a:lstStyle/>
              <a:p>
                <a:endParaRPr lang="en-US">
                  <a:solidFill>
                    <a:schemeClr val="tx1"/>
                  </a:solidFill>
                </a:endParaRPr>
              </a:p>
            </p:txBody>
          </p:sp>
          <p:sp>
            <p:nvSpPr>
              <p:cNvPr id="32" name="Freeform: Shape 31">
                <a:extLst>
                  <a:ext uri="{FF2B5EF4-FFF2-40B4-BE49-F238E27FC236}">
                    <a16:creationId xmlns:a16="http://schemas.microsoft.com/office/drawing/2014/main" id="{4AA596DD-4F7A-9D2D-63E6-739ACC353410}"/>
                  </a:ext>
                </a:extLst>
              </p:cNvPr>
              <p:cNvSpPr/>
              <p:nvPr/>
            </p:nvSpPr>
            <p:spPr>
              <a:xfrm>
                <a:off x="4906516" y="2592010"/>
                <a:ext cx="713581"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a:solidFill>
                  <a:schemeClr val="tx1"/>
                </a:solidFill>
              </a:ln>
            </p:spPr>
            <p:style>
              <a:lnRef idx="3">
                <a:schemeClr val="lt1"/>
              </a:lnRef>
              <a:fillRef idx="1">
                <a:schemeClr val="accent4"/>
              </a:fillRef>
              <a:effectRef idx="1">
                <a:schemeClr val="accent4"/>
              </a:effectRef>
              <a:fontRef idx="minor">
                <a:schemeClr val="lt1"/>
              </a:fontRef>
            </p:style>
            <p:txBody>
              <a:bodyPr rtlCol="0" anchor="ctr"/>
              <a:lstStyle/>
              <a:p>
                <a:endParaRPr lang="en-US">
                  <a:solidFill>
                    <a:schemeClr val="tx1"/>
                  </a:solidFill>
                </a:endParaRPr>
              </a:p>
            </p:txBody>
          </p:sp>
        </p:grpSp>
      </p:grpSp>
      <p:sp>
        <p:nvSpPr>
          <p:cNvPr id="33" name="TextBox 32">
            <a:extLst>
              <a:ext uri="{FF2B5EF4-FFF2-40B4-BE49-F238E27FC236}">
                <a16:creationId xmlns:a16="http://schemas.microsoft.com/office/drawing/2014/main" id="{8F78E652-F880-0721-15F9-663577D0A86A}"/>
              </a:ext>
            </a:extLst>
          </p:cNvPr>
          <p:cNvSpPr txBox="1"/>
          <p:nvPr/>
        </p:nvSpPr>
        <p:spPr>
          <a:xfrm>
            <a:off x="1393838" y="2831071"/>
            <a:ext cx="2213007" cy="369332"/>
          </a:xfrm>
          <a:prstGeom prst="rect">
            <a:avLst/>
          </a:prstGeom>
          <a:noFill/>
          <a:ln>
            <a:solidFill>
              <a:schemeClr val="tx1"/>
            </a:solidFill>
          </a:ln>
        </p:spPr>
        <p:txBody>
          <a:bodyPr wrap="square" rtlCol="0">
            <a:spAutoFit/>
          </a:bodyPr>
          <a:lstStyle/>
          <a:p>
            <a:pPr algn="ctr"/>
            <a:r>
              <a:rPr lang="en-US" dirty="0"/>
              <a:t>Client</a:t>
            </a:r>
          </a:p>
        </p:txBody>
      </p:sp>
      <p:cxnSp>
        <p:nvCxnSpPr>
          <p:cNvPr id="34" name="Straight Connector 33">
            <a:extLst>
              <a:ext uri="{FF2B5EF4-FFF2-40B4-BE49-F238E27FC236}">
                <a16:creationId xmlns:a16="http://schemas.microsoft.com/office/drawing/2014/main" id="{C0A41FCE-0990-232C-6DC8-F7BAC5975A72}"/>
              </a:ext>
            </a:extLst>
          </p:cNvPr>
          <p:cNvCxnSpPr/>
          <p:nvPr/>
        </p:nvCxnSpPr>
        <p:spPr>
          <a:xfrm>
            <a:off x="2500341" y="3200403"/>
            <a:ext cx="14257" cy="3171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839B332-370D-BBCB-5D0D-3B85EB5FCDF7}"/>
              </a:ext>
            </a:extLst>
          </p:cNvPr>
          <p:cNvCxnSpPr/>
          <p:nvPr/>
        </p:nvCxnSpPr>
        <p:spPr>
          <a:xfrm>
            <a:off x="8377916" y="3200403"/>
            <a:ext cx="14257" cy="3171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EB7A6BD-5C60-ACD1-9834-B7E5BD486F54}"/>
              </a:ext>
            </a:extLst>
          </p:cNvPr>
          <p:cNvCxnSpPr>
            <a:cxnSpLocks/>
          </p:cNvCxnSpPr>
          <p:nvPr/>
        </p:nvCxnSpPr>
        <p:spPr>
          <a:xfrm>
            <a:off x="2792897" y="3429000"/>
            <a:ext cx="5303985" cy="172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258E8C4E-81C2-AD0E-EE61-159E14ADBAC8}"/>
              </a:ext>
            </a:extLst>
          </p:cNvPr>
          <p:cNvSpPr txBox="1">
            <a:spLocks/>
          </p:cNvSpPr>
          <p:nvPr/>
        </p:nvSpPr>
        <p:spPr>
          <a:xfrm>
            <a:off x="4110338" y="2758320"/>
            <a:ext cx="2662082" cy="646331"/>
          </a:xfrm>
          <a:prstGeom prst="rect">
            <a:avLst/>
          </a:prstGeom>
          <a:ln>
            <a:solidFill>
              <a:schemeClr val="tx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GET</a:t>
            </a:r>
            <a:r>
              <a:rPr lang="en-US" sz="2000" dirty="0">
                <a:solidFill>
                  <a:schemeClr val="tx1"/>
                </a:solidFill>
              </a:rPr>
              <a:t> /users/2</a:t>
            </a:r>
            <a:br>
              <a:rPr lang="en-US" sz="2000" dirty="0">
                <a:solidFill>
                  <a:schemeClr val="tx1"/>
                </a:solidFill>
              </a:rPr>
            </a:br>
            <a:r>
              <a:rPr lang="en-US" sz="2000" dirty="0">
                <a:solidFill>
                  <a:schemeClr val="tx1"/>
                </a:solidFill>
              </a:rPr>
              <a:t>...</a:t>
            </a:r>
          </a:p>
        </p:txBody>
      </p:sp>
      <p:sp>
        <p:nvSpPr>
          <p:cNvPr id="38" name="Content Placeholder 2">
            <a:extLst>
              <a:ext uri="{FF2B5EF4-FFF2-40B4-BE49-F238E27FC236}">
                <a16:creationId xmlns:a16="http://schemas.microsoft.com/office/drawing/2014/main" id="{8A29C58C-B0E4-A9CB-E426-DEAEF8BB2B9F}"/>
              </a:ext>
            </a:extLst>
          </p:cNvPr>
          <p:cNvSpPr txBox="1">
            <a:spLocks/>
          </p:cNvSpPr>
          <p:nvPr/>
        </p:nvSpPr>
        <p:spPr>
          <a:xfrm>
            <a:off x="3592385" y="3728920"/>
            <a:ext cx="3982783" cy="377026"/>
          </a:xfrm>
          <a:prstGeom prst="rect">
            <a:avLst/>
          </a:prstGeom>
          <a:ln>
            <a:solidFill>
              <a:schemeClr val="tx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latin typeface="Courier New" panose="02070309020205020404" pitchFamily="49" charset="0"/>
                <a:cs typeface="Courier New" panose="02070309020205020404" pitchFamily="49" charset="0"/>
              </a:rPr>
              <a:t>{"id": 2, "name": "Bob"}</a:t>
            </a:r>
          </a:p>
        </p:txBody>
      </p:sp>
      <p:cxnSp>
        <p:nvCxnSpPr>
          <p:cNvPr id="39" name="Straight Arrow Connector 38">
            <a:extLst>
              <a:ext uri="{FF2B5EF4-FFF2-40B4-BE49-F238E27FC236}">
                <a16:creationId xmlns:a16="http://schemas.microsoft.com/office/drawing/2014/main" id="{DCCA7AD3-DCFF-A664-AAAC-AC20A0520A31}"/>
              </a:ext>
            </a:extLst>
          </p:cNvPr>
          <p:cNvCxnSpPr>
            <a:cxnSpLocks/>
          </p:cNvCxnSpPr>
          <p:nvPr/>
        </p:nvCxnSpPr>
        <p:spPr>
          <a:xfrm flipH="1" flipV="1">
            <a:off x="2785877" y="3632843"/>
            <a:ext cx="5311005" cy="224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D6AED5C-8120-E280-F0FF-7990240BD20C}"/>
              </a:ext>
            </a:extLst>
          </p:cNvPr>
          <p:cNvCxnSpPr/>
          <p:nvPr/>
        </p:nvCxnSpPr>
        <p:spPr>
          <a:xfrm>
            <a:off x="2395331" y="3965672"/>
            <a:ext cx="0" cy="770042"/>
          </a:xfrm>
          <a:prstGeom prst="line">
            <a:avLst/>
          </a:prstGeom>
          <a:ln w="19050">
            <a:solidFill>
              <a:schemeClr val="tx1"/>
            </a:solidFill>
          </a:ln>
        </p:spPr>
        <p:style>
          <a:lnRef idx="2">
            <a:schemeClr val="dk1"/>
          </a:lnRef>
          <a:fillRef idx="0">
            <a:schemeClr val="dk1"/>
          </a:fillRef>
          <a:effectRef idx="1">
            <a:schemeClr val="dk1"/>
          </a:effectRef>
          <a:fontRef idx="minor">
            <a:schemeClr val="tx1"/>
          </a:fontRef>
        </p:style>
      </p:cxnSp>
      <p:sp>
        <p:nvSpPr>
          <p:cNvPr id="41" name="Content Placeholder 2">
            <a:extLst>
              <a:ext uri="{FF2B5EF4-FFF2-40B4-BE49-F238E27FC236}">
                <a16:creationId xmlns:a16="http://schemas.microsoft.com/office/drawing/2014/main" id="{4D17CCD3-ED6F-BE32-2B79-BAB44A0E354F}"/>
              </a:ext>
            </a:extLst>
          </p:cNvPr>
          <p:cNvSpPr txBox="1">
            <a:spLocks/>
          </p:cNvSpPr>
          <p:nvPr/>
        </p:nvSpPr>
        <p:spPr>
          <a:xfrm>
            <a:off x="228611" y="4073948"/>
            <a:ext cx="2483927" cy="1059264"/>
          </a:xfrm>
          <a:prstGeom prst="rect">
            <a:avLst/>
          </a:prstGeom>
          <a:ln>
            <a:solidFill>
              <a:schemeClr val="tx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rPr>
              <a:t>Changes state.</a:t>
            </a:r>
          </a:p>
          <a:p>
            <a:pPr marL="0" indent="0">
              <a:buNone/>
            </a:pPr>
            <a:r>
              <a:rPr lang="en-US" sz="2000" dirty="0">
                <a:solidFill>
                  <a:schemeClr val="tx1"/>
                </a:solidFill>
                <a:latin typeface="Courier New" panose="02070309020205020404" pitchFamily="49" charset="0"/>
                <a:cs typeface="Courier New" panose="02070309020205020404" pitchFamily="49" charset="0"/>
              </a:rPr>
              <a:t>{"id": 2, "name": "Obi"}</a:t>
            </a:r>
          </a:p>
        </p:txBody>
      </p:sp>
      <p:sp>
        <p:nvSpPr>
          <p:cNvPr id="42" name="Content Placeholder 2">
            <a:extLst>
              <a:ext uri="{FF2B5EF4-FFF2-40B4-BE49-F238E27FC236}">
                <a16:creationId xmlns:a16="http://schemas.microsoft.com/office/drawing/2014/main" id="{9F023EBE-E035-EDC7-BA89-4D65FE11BFB3}"/>
              </a:ext>
            </a:extLst>
          </p:cNvPr>
          <p:cNvSpPr txBox="1">
            <a:spLocks/>
          </p:cNvSpPr>
          <p:nvPr/>
        </p:nvSpPr>
        <p:spPr>
          <a:xfrm>
            <a:off x="2721209" y="5057878"/>
            <a:ext cx="5156475" cy="654025"/>
          </a:xfrm>
          <a:prstGeom prst="rect">
            <a:avLst/>
          </a:prstGeom>
          <a:ln>
            <a:solidFill>
              <a:schemeClr val="tx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chemeClr val="tx1"/>
                </a:solidFill>
              </a:rPr>
              <a:t>PUT</a:t>
            </a:r>
            <a:r>
              <a:rPr lang="en-US" sz="2000" dirty="0">
                <a:solidFill>
                  <a:schemeClr val="tx1"/>
                </a:solidFill>
              </a:rPr>
              <a:t> /users/2</a:t>
            </a:r>
            <a:br>
              <a:rPr lang="en-US" sz="2000" dirty="0">
                <a:solidFill>
                  <a:schemeClr val="tx1"/>
                </a:solidFill>
              </a:rPr>
            </a:br>
            <a:r>
              <a:rPr lang="en-US" sz="2000" dirty="0">
                <a:solidFill>
                  <a:schemeClr val="tx1"/>
                </a:solidFill>
                <a:latin typeface="Courier New" panose="02070309020205020404" pitchFamily="49" charset="0"/>
                <a:cs typeface="Courier New" panose="02070309020205020404" pitchFamily="49" charset="0"/>
              </a:rPr>
              <a:t>{"id": 2, "name": "Obi"}</a:t>
            </a:r>
          </a:p>
        </p:txBody>
      </p:sp>
      <p:cxnSp>
        <p:nvCxnSpPr>
          <p:cNvPr id="43" name="Straight Arrow Connector 42">
            <a:extLst>
              <a:ext uri="{FF2B5EF4-FFF2-40B4-BE49-F238E27FC236}">
                <a16:creationId xmlns:a16="http://schemas.microsoft.com/office/drawing/2014/main" id="{1BA20BC3-84E0-5821-BBE0-BDAE52BF03A0}"/>
              </a:ext>
            </a:extLst>
          </p:cNvPr>
          <p:cNvCxnSpPr>
            <a:cxnSpLocks/>
          </p:cNvCxnSpPr>
          <p:nvPr/>
        </p:nvCxnSpPr>
        <p:spPr>
          <a:xfrm>
            <a:off x="2723608" y="4800678"/>
            <a:ext cx="530749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9D59817-B42C-E009-EA1F-FD50AC742A8D}"/>
              </a:ext>
            </a:extLst>
          </p:cNvPr>
          <p:cNvCxnSpPr>
            <a:cxnSpLocks/>
          </p:cNvCxnSpPr>
          <p:nvPr/>
        </p:nvCxnSpPr>
        <p:spPr>
          <a:xfrm flipH="1" flipV="1">
            <a:off x="2721209" y="4967739"/>
            <a:ext cx="5311005" cy="224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6" name="Google Shape;87;p13">
            <a:extLst>
              <a:ext uri="{FF2B5EF4-FFF2-40B4-BE49-F238E27FC236}">
                <a16:creationId xmlns:a16="http://schemas.microsoft.com/office/drawing/2014/main" id="{57979F3B-03F8-80D2-5480-F7897908FC18}"/>
              </a:ext>
            </a:extLst>
          </p:cNvPr>
          <p:cNvPicPr preferRelativeResize="0"/>
          <p:nvPr/>
        </p:nvPicPr>
        <p:blipFill rotWithShape="1">
          <a:blip r:embed="rId2">
            <a:alphaModFix/>
          </a:blip>
          <a:srcRect/>
          <a:stretch/>
        </p:blipFill>
        <p:spPr>
          <a:xfrm>
            <a:off x="10048975" y="6518787"/>
            <a:ext cx="2063054" cy="339213"/>
          </a:xfrm>
          <a:prstGeom prst="rect">
            <a:avLst/>
          </a:prstGeom>
          <a:noFill/>
          <a:ln>
            <a:noFill/>
          </a:ln>
        </p:spPr>
      </p:pic>
    </p:spTree>
    <p:extLst>
      <p:ext uri="{BB962C8B-B14F-4D97-AF65-F5344CB8AC3E}">
        <p14:creationId xmlns:p14="http://schemas.microsoft.com/office/powerpoint/2010/main" val="89452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7" grpId="0" animBg="1"/>
      <p:bldP spid="33" grpId="0" animBg="1"/>
      <p:bldP spid="37" grpId="0" animBg="1"/>
      <p:bldP spid="38" grpId="0" animBg="1"/>
      <p:bldP spid="41" grpId="0" animBg="1"/>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ST API Tutorial">
            <a:extLst>
              <a:ext uri="{FF2B5EF4-FFF2-40B4-BE49-F238E27FC236}">
                <a16:creationId xmlns:a16="http://schemas.microsoft.com/office/drawing/2014/main" id="{BB9FC813-A4BF-A20B-0276-35674950C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09772"/>
            <a:ext cx="11430000" cy="6000750"/>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87;p13">
            <a:extLst>
              <a:ext uri="{FF2B5EF4-FFF2-40B4-BE49-F238E27FC236}">
                <a16:creationId xmlns:a16="http://schemas.microsoft.com/office/drawing/2014/main" id="{A024F6DE-4284-630E-A336-8F2EFFBF8FF0}"/>
              </a:ext>
            </a:extLst>
          </p:cNvPr>
          <p:cNvPicPr preferRelativeResize="0"/>
          <p:nvPr/>
        </p:nvPicPr>
        <p:blipFill rotWithShape="1">
          <a:blip r:embed="rId3">
            <a:alphaModFix/>
          </a:blip>
          <a:srcRect/>
          <a:stretch/>
        </p:blipFill>
        <p:spPr>
          <a:xfrm>
            <a:off x="10048975" y="6518787"/>
            <a:ext cx="2063054" cy="339213"/>
          </a:xfrm>
          <a:prstGeom prst="rect">
            <a:avLst/>
          </a:prstGeom>
          <a:noFill/>
          <a:ln>
            <a:noFill/>
          </a:ln>
        </p:spPr>
      </p:pic>
    </p:spTree>
    <p:extLst>
      <p:ext uri="{BB962C8B-B14F-4D97-AF65-F5344CB8AC3E}">
        <p14:creationId xmlns:p14="http://schemas.microsoft.com/office/powerpoint/2010/main" val="3707981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93767-12E6-D5E7-C207-E3B8BB963298}"/>
              </a:ext>
            </a:extLst>
          </p:cNvPr>
          <p:cNvSpPr>
            <a:spLocks noGrp="1"/>
          </p:cNvSpPr>
          <p:nvPr>
            <p:ph type="title"/>
          </p:nvPr>
        </p:nvSpPr>
        <p:spPr/>
        <p:txBody>
          <a:bodyPr/>
          <a:lstStyle/>
          <a:p>
            <a:r>
              <a:rPr lang="en-IN" b="1" dirty="0">
                <a:solidFill>
                  <a:srgbClr val="292929"/>
                </a:solidFill>
                <a:latin typeface="sohne"/>
              </a:rPr>
              <a:t>Content </a:t>
            </a:r>
            <a:endParaRPr lang="en-IN" dirty="0"/>
          </a:p>
        </p:txBody>
      </p:sp>
      <p:sp>
        <p:nvSpPr>
          <p:cNvPr id="3" name="Content Placeholder 2">
            <a:extLst>
              <a:ext uri="{FF2B5EF4-FFF2-40B4-BE49-F238E27FC236}">
                <a16:creationId xmlns:a16="http://schemas.microsoft.com/office/drawing/2014/main" id="{0B1048E2-7784-0A44-5518-114F30D416EA}"/>
              </a:ext>
            </a:extLst>
          </p:cNvPr>
          <p:cNvSpPr>
            <a:spLocks noGrp="1"/>
          </p:cNvSpPr>
          <p:nvPr>
            <p:ph idx="1"/>
          </p:nvPr>
        </p:nvSpPr>
        <p:spPr/>
        <p:txBody>
          <a:bodyPr>
            <a:normAutofit/>
          </a:bodyPr>
          <a:lstStyle/>
          <a:p>
            <a:r>
              <a:rPr lang="en-IN" i="0" dirty="0">
                <a:solidFill>
                  <a:srgbClr val="292929"/>
                </a:solidFill>
                <a:effectLst/>
                <a:latin typeface="Arial" panose="020B0604020202020204" pitchFamily="34" charset="0"/>
                <a:cs typeface="Arial" panose="020B0604020202020204" pitchFamily="34" charset="0"/>
              </a:rPr>
              <a:t>Dependency Injection</a:t>
            </a:r>
          </a:p>
          <a:p>
            <a:r>
              <a:rPr lang="en-US" i="0" dirty="0">
                <a:solidFill>
                  <a:srgbClr val="161616"/>
                </a:solidFill>
                <a:effectLst/>
                <a:latin typeface="Arial" panose="020B0604020202020204" pitchFamily="34" charset="0"/>
                <a:cs typeface="Arial" panose="020B0604020202020204" pitchFamily="34" charset="0"/>
              </a:rPr>
              <a:t>Spring Boot</a:t>
            </a:r>
          </a:p>
          <a:p>
            <a:r>
              <a:rPr lang="en-US" dirty="0">
                <a:solidFill>
                  <a:srgbClr val="161616"/>
                </a:solidFill>
                <a:latin typeface="Arial" panose="020B0604020202020204" pitchFamily="34" charset="0"/>
                <a:cs typeface="Arial" panose="020B0604020202020204" pitchFamily="34" charset="0"/>
              </a:rPr>
              <a:t>JPA</a:t>
            </a:r>
          </a:p>
          <a:p>
            <a:r>
              <a:rPr lang="en-US" dirty="0">
                <a:solidFill>
                  <a:srgbClr val="161616"/>
                </a:solidFill>
                <a:latin typeface="Arial" panose="020B0604020202020204" pitchFamily="34" charset="0"/>
                <a:cs typeface="Arial" panose="020B0604020202020204" pitchFamily="34" charset="0"/>
              </a:rPr>
              <a:t>REST API</a:t>
            </a:r>
          </a:p>
          <a:p>
            <a:r>
              <a:rPr lang="en-US" dirty="0">
                <a:solidFill>
                  <a:srgbClr val="161616"/>
                </a:solidFill>
                <a:latin typeface="Arial" panose="020B0604020202020204" pitchFamily="34" charset="0"/>
                <a:cs typeface="Arial" panose="020B0604020202020204" pitchFamily="34" charset="0"/>
              </a:rPr>
              <a:t>Postman</a:t>
            </a:r>
          </a:p>
          <a:p>
            <a:r>
              <a:rPr lang="en-US" dirty="0">
                <a:solidFill>
                  <a:srgbClr val="161616"/>
                </a:solidFill>
                <a:latin typeface="Arial" panose="020B0604020202020204" pitchFamily="34" charset="0"/>
                <a:cs typeface="Arial" panose="020B0604020202020204" pitchFamily="34" charset="0"/>
              </a:rPr>
              <a:t>DNS</a:t>
            </a:r>
            <a:endParaRPr lang="en-IN" dirty="0">
              <a:latin typeface="Arial" panose="020B0604020202020204" pitchFamily="34" charset="0"/>
              <a:cs typeface="Arial" panose="020B0604020202020204" pitchFamily="34" charset="0"/>
            </a:endParaRPr>
          </a:p>
        </p:txBody>
      </p:sp>
      <p:pic>
        <p:nvPicPr>
          <p:cNvPr id="4" name="Google Shape;87;p13">
            <a:extLst>
              <a:ext uri="{FF2B5EF4-FFF2-40B4-BE49-F238E27FC236}">
                <a16:creationId xmlns:a16="http://schemas.microsoft.com/office/drawing/2014/main" id="{04845D5F-4409-7FE6-504E-6909A319D67B}"/>
              </a:ext>
            </a:extLst>
          </p:cNvPr>
          <p:cNvPicPr preferRelativeResize="0"/>
          <p:nvPr/>
        </p:nvPicPr>
        <p:blipFill rotWithShape="1">
          <a:blip r:embed="rId2">
            <a:alphaModFix/>
          </a:blip>
          <a:srcRect/>
          <a:stretch/>
        </p:blipFill>
        <p:spPr>
          <a:xfrm>
            <a:off x="10058401" y="6548284"/>
            <a:ext cx="2063054" cy="339213"/>
          </a:xfrm>
          <a:prstGeom prst="rect">
            <a:avLst/>
          </a:prstGeom>
          <a:noFill/>
          <a:ln>
            <a:noFill/>
          </a:ln>
        </p:spPr>
      </p:pic>
    </p:spTree>
    <p:extLst>
      <p:ext uri="{BB962C8B-B14F-4D97-AF65-F5344CB8AC3E}">
        <p14:creationId xmlns:p14="http://schemas.microsoft.com/office/powerpoint/2010/main" val="1730833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794435" cy="1325563"/>
          </a:xfrm>
        </p:spPr>
        <p:txBody>
          <a:bodyPr>
            <a:normAutofit/>
          </a:bodyPr>
          <a:lstStyle/>
          <a:p>
            <a:r>
              <a:rPr lang="en-US" dirty="0">
                <a:solidFill>
                  <a:schemeClr val="tx1"/>
                </a:solidFill>
                <a:latin typeface="Arial" panose="020B0604020202020204" pitchFamily="34" charset="0"/>
                <a:cs typeface="Arial" panose="020B0604020202020204" pitchFamily="34" charset="0"/>
              </a:rPr>
              <a:t>Using HTTP as the uniform interface</a:t>
            </a:r>
          </a:p>
        </p:txBody>
      </p:sp>
      <p:sp>
        <p:nvSpPr>
          <p:cNvPr id="3" name="Content Placeholder 2"/>
          <p:cNvSpPr>
            <a:spLocks noGrp="1"/>
          </p:cNvSpPr>
          <p:nvPr>
            <p:ph idx="1"/>
          </p:nvPr>
        </p:nvSpPr>
        <p:spPr>
          <a:xfrm>
            <a:off x="838200" y="1690688"/>
            <a:ext cx="8295861" cy="4252446"/>
          </a:xfrm>
        </p:spPr>
        <p:txBody>
          <a:bodyPr wrap="square">
            <a:spAutoFit/>
          </a:bodyPr>
          <a:lstStyle/>
          <a:p>
            <a:r>
              <a:rPr lang="en-US" dirty="0">
                <a:solidFill>
                  <a:schemeClr val="tx1"/>
                </a:solidFill>
                <a:latin typeface="Arial" panose="020B0604020202020204" pitchFamily="34" charset="0"/>
                <a:cs typeface="Arial" panose="020B0604020202020204" pitchFamily="34" charset="0"/>
              </a:rPr>
              <a:t>Use URIs to identify resources.</a:t>
            </a:r>
          </a:p>
          <a:p>
            <a:r>
              <a:rPr lang="en-US" dirty="0">
                <a:solidFill>
                  <a:schemeClr val="tx1"/>
                </a:solidFill>
                <a:latin typeface="Arial" panose="020B0604020202020204" pitchFamily="34" charset="0"/>
                <a:cs typeface="Arial" panose="020B0604020202020204" pitchFamily="34" charset="0"/>
              </a:rPr>
              <a:t>Use HTTP methods to specify operation:</a:t>
            </a:r>
          </a:p>
          <a:p>
            <a:pPr lvl="1"/>
            <a:r>
              <a:rPr lang="en-US" sz="2600" dirty="0">
                <a:solidFill>
                  <a:schemeClr val="tx1"/>
                </a:solidFill>
                <a:latin typeface="Arial" panose="020B0604020202020204" pitchFamily="34" charset="0"/>
                <a:cs typeface="Arial" panose="020B0604020202020204" pitchFamily="34" charset="0"/>
              </a:rPr>
              <a:t>Create: POST (</a:t>
            </a:r>
            <a:r>
              <a:rPr lang="en-US" sz="2000" dirty="0">
                <a:solidFill>
                  <a:schemeClr val="tx1"/>
                </a:solidFill>
                <a:latin typeface="Arial" panose="020B0604020202020204" pitchFamily="34" charset="0"/>
                <a:cs typeface="Arial" panose="020B0604020202020204" pitchFamily="34" charset="0"/>
              </a:rPr>
              <a:t>or PUT</a:t>
            </a:r>
            <a:r>
              <a:rPr lang="en-US" sz="2600" dirty="0">
                <a:solidFill>
                  <a:schemeClr val="tx1"/>
                </a:solidFill>
                <a:latin typeface="Arial" panose="020B0604020202020204" pitchFamily="34" charset="0"/>
                <a:cs typeface="Arial" panose="020B0604020202020204" pitchFamily="34" charset="0"/>
              </a:rPr>
              <a:t>)</a:t>
            </a:r>
          </a:p>
          <a:p>
            <a:pPr lvl="1"/>
            <a:r>
              <a:rPr lang="en-US" sz="2600" dirty="0">
                <a:solidFill>
                  <a:schemeClr val="tx1"/>
                </a:solidFill>
                <a:latin typeface="Arial" panose="020B0604020202020204" pitchFamily="34" charset="0"/>
                <a:cs typeface="Arial" panose="020B0604020202020204" pitchFamily="34" charset="0"/>
              </a:rPr>
              <a:t>Retrieve: GET</a:t>
            </a:r>
          </a:p>
          <a:p>
            <a:pPr lvl="1"/>
            <a:r>
              <a:rPr lang="en-US" sz="2600" dirty="0">
                <a:solidFill>
                  <a:schemeClr val="tx1"/>
                </a:solidFill>
                <a:latin typeface="Arial" panose="020B0604020202020204" pitchFamily="34" charset="0"/>
                <a:cs typeface="Arial" panose="020B0604020202020204" pitchFamily="34" charset="0"/>
              </a:rPr>
              <a:t>Update: PUT (</a:t>
            </a:r>
            <a:r>
              <a:rPr lang="en-US" sz="2000" dirty="0">
                <a:solidFill>
                  <a:schemeClr val="tx1"/>
                </a:solidFill>
                <a:latin typeface="Arial" panose="020B0604020202020204" pitchFamily="34" charset="0"/>
                <a:cs typeface="Arial" panose="020B0604020202020204" pitchFamily="34" charset="0"/>
              </a:rPr>
              <a:t>or PATCH</a:t>
            </a:r>
            <a:r>
              <a:rPr lang="en-US" sz="2600" dirty="0">
                <a:solidFill>
                  <a:schemeClr val="tx1"/>
                </a:solidFill>
                <a:latin typeface="Arial" panose="020B0604020202020204" pitchFamily="34" charset="0"/>
                <a:cs typeface="Arial" panose="020B0604020202020204" pitchFamily="34" charset="0"/>
              </a:rPr>
              <a:t>)</a:t>
            </a:r>
          </a:p>
          <a:p>
            <a:pPr lvl="1"/>
            <a:r>
              <a:rPr lang="en-US" sz="2600" dirty="0">
                <a:solidFill>
                  <a:schemeClr val="tx1"/>
                </a:solidFill>
                <a:latin typeface="Arial" panose="020B0604020202020204" pitchFamily="34" charset="0"/>
                <a:cs typeface="Arial" panose="020B0604020202020204" pitchFamily="34" charset="0"/>
              </a:rPr>
              <a:t>Delete: DELETE</a:t>
            </a:r>
          </a:p>
          <a:p>
            <a:r>
              <a:rPr lang="en-US" dirty="0">
                <a:solidFill>
                  <a:schemeClr val="tx1"/>
                </a:solidFill>
                <a:latin typeface="Arial" panose="020B0604020202020204" pitchFamily="34" charset="0"/>
                <a:cs typeface="Arial" panose="020B0604020202020204" pitchFamily="34" charset="0"/>
              </a:rPr>
              <a:t>Use HTTP headers</a:t>
            </a:r>
            <a:br>
              <a:rPr lang="en-US" dirty="0">
                <a:solidFill>
                  <a:schemeClr val="tx1"/>
                </a:solidFill>
                <a:latin typeface="Arial" panose="020B0604020202020204" pitchFamily="34" charset="0"/>
                <a:cs typeface="Arial" panose="020B0604020202020204" pitchFamily="34" charset="0"/>
              </a:rPr>
            </a:br>
            <a:r>
              <a:rPr lang="en-US" dirty="0">
                <a:solidFill>
                  <a:schemeClr val="tx1"/>
                </a:solidFill>
                <a:latin typeface="Arial" panose="020B0604020202020204" pitchFamily="34" charset="0"/>
                <a:cs typeface="Arial" panose="020B0604020202020204" pitchFamily="34" charset="0"/>
              </a:rPr>
              <a:t>Content-Type and Accept</a:t>
            </a:r>
            <a:br>
              <a:rPr lang="en-US" dirty="0">
                <a:solidFill>
                  <a:schemeClr val="tx1"/>
                </a:solidFill>
                <a:latin typeface="Arial" panose="020B0604020202020204" pitchFamily="34" charset="0"/>
                <a:cs typeface="Arial" panose="020B0604020202020204" pitchFamily="34" charset="0"/>
              </a:rPr>
            </a:br>
            <a:r>
              <a:rPr lang="en-US" dirty="0">
                <a:solidFill>
                  <a:schemeClr val="tx1"/>
                </a:solidFill>
                <a:latin typeface="Arial" panose="020B0604020202020204" pitchFamily="34" charset="0"/>
                <a:cs typeface="Arial" panose="020B0604020202020204" pitchFamily="34" charset="0"/>
              </a:rPr>
              <a:t>to specify data format for the resources.</a:t>
            </a:r>
          </a:p>
          <a:p>
            <a:r>
              <a:rPr lang="en-US" dirty="0">
                <a:solidFill>
                  <a:schemeClr val="tx1"/>
                </a:solidFill>
                <a:latin typeface="Arial" panose="020B0604020202020204" pitchFamily="34" charset="0"/>
                <a:cs typeface="Arial" panose="020B0604020202020204" pitchFamily="34" charset="0"/>
              </a:rPr>
              <a:t>Use HTTP status code to indicate success/failure.</a:t>
            </a:r>
          </a:p>
        </p:txBody>
      </p:sp>
      <p:sp>
        <p:nvSpPr>
          <p:cNvPr id="4" name="Content Placeholder 2"/>
          <p:cNvSpPr txBox="1">
            <a:spLocks/>
          </p:cNvSpPr>
          <p:nvPr/>
        </p:nvSpPr>
        <p:spPr>
          <a:xfrm>
            <a:off x="4981154" y="2906417"/>
            <a:ext cx="3785153" cy="172354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a:solidFill>
                  <a:schemeClr val="tx1"/>
                </a:solidFill>
                <a:latin typeface="Arial" panose="020B0604020202020204" pitchFamily="34" charset="0"/>
                <a:cs typeface="Arial" panose="020B0604020202020204" pitchFamily="34" charset="0"/>
              </a:rPr>
              <a:t>Bad</a:t>
            </a:r>
          </a:p>
          <a:p>
            <a:pPr marL="0" indent="0">
              <a:buFont typeface="Arial" panose="020B0604020202020204" pitchFamily="34" charset="0"/>
              <a:buNone/>
            </a:pPr>
            <a:r>
              <a:rPr lang="en-US" sz="2200" dirty="0">
                <a:solidFill>
                  <a:schemeClr val="tx1"/>
                </a:solidFill>
                <a:latin typeface="Arial" panose="020B0604020202020204" pitchFamily="34" charset="0"/>
                <a:cs typeface="Arial" panose="020B0604020202020204" pitchFamily="34" charset="0"/>
              </a:rPr>
              <a:t>POST /login</a:t>
            </a:r>
          </a:p>
          <a:p>
            <a:pPr marL="0" indent="0">
              <a:buFont typeface="Arial" panose="020B0604020202020204" pitchFamily="34" charset="0"/>
              <a:buNone/>
            </a:pPr>
            <a:r>
              <a:rPr lang="en-US" sz="2200" dirty="0">
                <a:solidFill>
                  <a:schemeClr val="tx1"/>
                </a:solidFill>
                <a:latin typeface="Arial" panose="020B0604020202020204" pitchFamily="34" charset="0"/>
                <a:cs typeface="Arial" panose="020B0604020202020204" pitchFamily="34" charset="0"/>
              </a:rPr>
              <a:t>POST /create-book</a:t>
            </a:r>
          </a:p>
          <a:p>
            <a:pPr marL="0" indent="0">
              <a:buFont typeface="Arial" panose="020B0604020202020204" pitchFamily="34" charset="0"/>
              <a:buNone/>
            </a:pPr>
            <a:r>
              <a:rPr lang="en-US" sz="2200" dirty="0">
                <a:solidFill>
                  <a:schemeClr val="tx1"/>
                </a:solidFill>
                <a:latin typeface="Arial" panose="020B0604020202020204" pitchFamily="34" charset="0"/>
                <a:cs typeface="Arial" panose="020B0604020202020204" pitchFamily="34" charset="0"/>
              </a:rPr>
              <a:t>GET /get-top-10-books</a:t>
            </a:r>
          </a:p>
        </p:txBody>
      </p:sp>
      <p:sp>
        <p:nvSpPr>
          <p:cNvPr id="5" name="Content Placeholder 2"/>
          <p:cNvSpPr txBox="1">
            <a:spLocks/>
          </p:cNvSpPr>
          <p:nvPr/>
        </p:nvSpPr>
        <p:spPr>
          <a:xfrm>
            <a:off x="8666918" y="2905462"/>
            <a:ext cx="3606243" cy="172354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a:solidFill>
                  <a:schemeClr val="tx1"/>
                </a:solidFill>
                <a:latin typeface="Arial" panose="020B0604020202020204" pitchFamily="34" charset="0"/>
                <a:cs typeface="Arial" panose="020B0604020202020204" pitchFamily="34" charset="0"/>
              </a:rPr>
              <a:t>Good</a:t>
            </a:r>
          </a:p>
          <a:p>
            <a:pPr marL="0" indent="0">
              <a:buFont typeface="Arial" panose="020B0604020202020204" pitchFamily="34" charset="0"/>
              <a:buNone/>
            </a:pPr>
            <a:r>
              <a:rPr lang="en-US" sz="2200" dirty="0">
                <a:solidFill>
                  <a:schemeClr val="tx1"/>
                </a:solidFill>
                <a:latin typeface="Arial" panose="020B0604020202020204" pitchFamily="34" charset="0"/>
                <a:cs typeface="Arial" panose="020B0604020202020204" pitchFamily="34" charset="0"/>
              </a:rPr>
              <a:t>POST /login-sessions</a:t>
            </a:r>
          </a:p>
          <a:p>
            <a:pPr marL="0" indent="0">
              <a:buFont typeface="Arial" panose="020B0604020202020204" pitchFamily="34" charset="0"/>
              <a:buNone/>
            </a:pPr>
            <a:r>
              <a:rPr lang="en-US" sz="2200" dirty="0">
                <a:solidFill>
                  <a:schemeClr val="tx1"/>
                </a:solidFill>
                <a:latin typeface="Arial" panose="020B0604020202020204" pitchFamily="34" charset="0"/>
                <a:cs typeface="Arial" panose="020B0604020202020204" pitchFamily="34" charset="0"/>
              </a:rPr>
              <a:t>POST /books</a:t>
            </a:r>
          </a:p>
          <a:p>
            <a:pPr marL="0" indent="0">
              <a:buFont typeface="Arial" panose="020B0604020202020204" pitchFamily="34" charset="0"/>
              <a:buNone/>
            </a:pPr>
            <a:r>
              <a:rPr lang="en-US" sz="2200" dirty="0">
                <a:solidFill>
                  <a:schemeClr val="tx1"/>
                </a:solidFill>
                <a:latin typeface="Arial" panose="020B0604020202020204" pitchFamily="34" charset="0"/>
                <a:cs typeface="Arial" panose="020B0604020202020204" pitchFamily="34" charset="0"/>
              </a:rPr>
              <a:t>GET /top-10-books</a:t>
            </a:r>
          </a:p>
        </p:txBody>
      </p:sp>
      <p:pic>
        <p:nvPicPr>
          <p:cNvPr id="6" name="Google Shape;87;p13">
            <a:extLst>
              <a:ext uri="{FF2B5EF4-FFF2-40B4-BE49-F238E27FC236}">
                <a16:creationId xmlns:a16="http://schemas.microsoft.com/office/drawing/2014/main" id="{F671882C-FB14-42D9-7EFC-5177682A1C02}"/>
              </a:ext>
            </a:extLst>
          </p:cNvPr>
          <p:cNvPicPr preferRelativeResize="0"/>
          <p:nvPr/>
        </p:nvPicPr>
        <p:blipFill rotWithShape="1">
          <a:blip r:embed="rId2">
            <a:alphaModFix/>
          </a:blip>
          <a:srcRect/>
          <a:stretch/>
        </p:blipFill>
        <p:spPr>
          <a:xfrm>
            <a:off x="10048975" y="6518787"/>
            <a:ext cx="2063054" cy="339213"/>
          </a:xfrm>
          <a:prstGeom prst="rect">
            <a:avLst/>
          </a:prstGeom>
          <a:noFill/>
          <a:ln>
            <a:noFill/>
          </a:ln>
        </p:spPr>
      </p:pic>
    </p:spTree>
    <p:extLst>
      <p:ext uri="{BB962C8B-B14F-4D97-AF65-F5344CB8AC3E}">
        <p14:creationId xmlns:p14="http://schemas.microsoft.com/office/powerpoint/2010/main" val="232448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rial" panose="020B0604020202020204" pitchFamily="34" charset="0"/>
                <a:cs typeface="Arial" panose="020B0604020202020204" pitchFamily="34" charset="0"/>
              </a:rPr>
              <a:t>REST example</a:t>
            </a:r>
          </a:p>
        </p:txBody>
      </p:sp>
      <p:sp>
        <p:nvSpPr>
          <p:cNvPr id="3" name="Content Placeholder 2"/>
          <p:cNvSpPr>
            <a:spLocks noGrp="1"/>
          </p:cNvSpPr>
          <p:nvPr>
            <p:ph idx="1"/>
          </p:nvPr>
        </p:nvSpPr>
        <p:spPr>
          <a:xfrm>
            <a:off x="838200" y="1690688"/>
            <a:ext cx="10515600" cy="4168321"/>
          </a:xfrm>
        </p:spPr>
        <p:txBody>
          <a:bodyPr>
            <a:spAutoFit/>
          </a:bodyPr>
          <a:lstStyle/>
          <a:p>
            <a:pPr marL="0" indent="0">
              <a:buNone/>
            </a:pPr>
            <a:r>
              <a:rPr lang="en-US" dirty="0">
                <a:latin typeface="Georgia" panose="02040502050405020303" pitchFamily="18" charset="0"/>
              </a:rPr>
              <a:t>A server with information about users.</a:t>
            </a:r>
          </a:p>
          <a:p>
            <a:r>
              <a:rPr lang="en-US" dirty="0"/>
              <a:t>The GET method is used to retrieve resources.</a:t>
            </a:r>
          </a:p>
          <a:p>
            <a:pPr lvl="1"/>
            <a:r>
              <a:rPr lang="en-US" dirty="0">
                <a:latin typeface="Courier New" panose="02070309020205020404" pitchFamily="49" charset="0"/>
                <a:cs typeface="Courier New" panose="02070309020205020404" pitchFamily="49" charset="0"/>
              </a:rPr>
              <a:t>GET /users</a:t>
            </a:r>
          </a:p>
          <a:p>
            <a:pPr lvl="1"/>
            <a:r>
              <a:rPr lang="en-US" dirty="0">
                <a:latin typeface="Courier New" panose="02070309020205020404" pitchFamily="49" charset="0"/>
                <a:cs typeface="Courier New" panose="02070309020205020404" pitchFamily="49" charset="0"/>
              </a:rPr>
              <a:t>GET /users/2</a:t>
            </a:r>
          </a:p>
          <a:p>
            <a:pPr lvl="1"/>
            <a:r>
              <a:rPr lang="en-US" dirty="0">
                <a:latin typeface="Courier New" panose="02070309020205020404" pitchFamily="49" charset="0"/>
                <a:cs typeface="Courier New" panose="02070309020205020404" pitchFamily="49" charset="0"/>
              </a:rPr>
              <a:t>GET /users/pages/1</a:t>
            </a:r>
          </a:p>
          <a:p>
            <a:pPr lvl="1"/>
            <a:r>
              <a:rPr lang="en-US" dirty="0">
                <a:latin typeface="Courier New" panose="02070309020205020404" pitchFamily="49" charset="0"/>
                <a:cs typeface="Courier New" panose="02070309020205020404" pitchFamily="49" charset="0"/>
              </a:rPr>
              <a:t>GET /users/gender/female</a:t>
            </a:r>
          </a:p>
          <a:p>
            <a:pPr lvl="1"/>
            <a:r>
              <a:rPr lang="en-US" dirty="0">
                <a:latin typeface="Courier New" panose="02070309020205020404" pitchFamily="49" charset="0"/>
                <a:cs typeface="Courier New" panose="02070309020205020404" pitchFamily="49" charset="0"/>
              </a:rPr>
              <a:t>GET /users/age/18</a:t>
            </a:r>
          </a:p>
          <a:p>
            <a:pPr lvl="1"/>
            <a:r>
              <a:rPr lang="en-US" dirty="0">
                <a:latin typeface="Courier New" panose="02070309020205020404" pitchFamily="49" charset="0"/>
                <a:cs typeface="Courier New" panose="02070309020205020404" pitchFamily="49" charset="0"/>
              </a:rPr>
              <a:t>GET /users/???</a:t>
            </a:r>
          </a:p>
          <a:p>
            <a:pPr lvl="1"/>
            <a:r>
              <a:rPr lang="en-US" dirty="0">
                <a:latin typeface="Courier New" panose="02070309020205020404" pitchFamily="49" charset="0"/>
                <a:cs typeface="Courier New" panose="02070309020205020404" pitchFamily="49" charset="0"/>
              </a:rPr>
              <a:t>GET /users/2/name</a:t>
            </a:r>
          </a:p>
          <a:p>
            <a:pPr lvl="1"/>
            <a:r>
              <a:rPr lang="en-US" dirty="0">
                <a:latin typeface="Courier New" panose="02070309020205020404" pitchFamily="49" charset="0"/>
                <a:cs typeface="Courier New" panose="02070309020205020404" pitchFamily="49" charset="0"/>
              </a:rPr>
              <a:t>GET /users/2/pets</a:t>
            </a:r>
          </a:p>
        </p:txBody>
      </p:sp>
      <p:sp>
        <p:nvSpPr>
          <p:cNvPr id="4" name="Content Placeholder 2"/>
          <p:cNvSpPr txBox="1">
            <a:spLocks/>
          </p:cNvSpPr>
          <p:nvPr/>
        </p:nvSpPr>
        <p:spPr>
          <a:xfrm>
            <a:off x="5609573" y="3447370"/>
            <a:ext cx="6507271" cy="1614288"/>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a:solidFill>
                  <a:schemeClr val="tx1"/>
                </a:solidFill>
                <a:latin typeface="Courier New" panose="02070309020205020404" pitchFamily="49" charset="0"/>
                <a:cs typeface="Courier New" panose="02070309020205020404" pitchFamily="49" charset="0"/>
              </a:rPr>
              <a:t>GET /</a:t>
            </a:r>
            <a:r>
              <a:rPr lang="en-US" dirty="0" err="1">
                <a:solidFill>
                  <a:schemeClr val="tx1"/>
                </a:solidFill>
                <a:latin typeface="Courier New" panose="02070309020205020404" pitchFamily="49" charset="0"/>
                <a:cs typeface="Courier New" panose="02070309020205020404" pitchFamily="49" charset="0"/>
              </a:rPr>
              <a:t>users?page</a:t>
            </a:r>
            <a:r>
              <a:rPr lang="en-US" dirty="0">
                <a:solidFill>
                  <a:schemeClr val="tx1"/>
                </a:solidFill>
                <a:latin typeface="Courier New" panose="02070309020205020404" pitchFamily="49" charset="0"/>
                <a:cs typeface="Courier New" panose="02070309020205020404" pitchFamily="49" charset="0"/>
              </a:rPr>
              <a:t>=1</a:t>
            </a:r>
          </a:p>
          <a:p>
            <a:pPr marL="457200" lvl="1" indent="0">
              <a:buNone/>
            </a:pPr>
            <a:r>
              <a:rPr lang="en-US" dirty="0">
                <a:solidFill>
                  <a:schemeClr val="tx1"/>
                </a:solidFill>
                <a:latin typeface="Courier New" panose="02070309020205020404" pitchFamily="49" charset="0"/>
                <a:cs typeface="Courier New" panose="02070309020205020404" pitchFamily="49" charset="0"/>
              </a:rPr>
              <a:t>GET /</a:t>
            </a:r>
            <a:r>
              <a:rPr lang="en-US" dirty="0" err="1">
                <a:solidFill>
                  <a:schemeClr val="tx1"/>
                </a:solidFill>
                <a:latin typeface="Courier New" panose="02070309020205020404" pitchFamily="49" charset="0"/>
                <a:cs typeface="Courier New" panose="02070309020205020404" pitchFamily="49" charset="0"/>
              </a:rPr>
              <a:t>users?gender</a:t>
            </a:r>
            <a:r>
              <a:rPr lang="en-US" dirty="0">
                <a:solidFill>
                  <a:schemeClr val="tx1"/>
                </a:solidFill>
                <a:latin typeface="Courier New" panose="02070309020205020404" pitchFamily="49" charset="0"/>
                <a:cs typeface="Courier New" panose="02070309020205020404" pitchFamily="49" charset="0"/>
              </a:rPr>
              <a:t>=female</a:t>
            </a:r>
          </a:p>
          <a:p>
            <a:pPr marL="457200" lvl="1" indent="0">
              <a:buNone/>
            </a:pPr>
            <a:r>
              <a:rPr lang="en-US" dirty="0">
                <a:solidFill>
                  <a:schemeClr val="tx1"/>
                </a:solidFill>
                <a:latin typeface="Courier New" panose="02070309020205020404" pitchFamily="49" charset="0"/>
                <a:cs typeface="Courier New" panose="02070309020205020404" pitchFamily="49" charset="0"/>
              </a:rPr>
              <a:t>GET /</a:t>
            </a:r>
            <a:r>
              <a:rPr lang="en-US" dirty="0" err="1">
                <a:solidFill>
                  <a:schemeClr val="tx1"/>
                </a:solidFill>
                <a:latin typeface="Courier New" panose="02070309020205020404" pitchFamily="49" charset="0"/>
                <a:cs typeface="Courier New" panose="02070309020205020404" pitchFamily="49" charset="0"/>
              </a:rPr>
              <a:t>users?age</a:t>
            </a:r>
            <a:r>
              <a:rPr lang="en-US" dirty="0">
                <a:solidFill>
                  <a:schemeClr val="tx1"/>
                </a:solidFill>
                <a:latin typeface="Courier New" panose="02070309020205020404" pitchFamily="49" charset="0"/>
                <a:cs typeface="Courier New" panose="02070309020205020404" pitchFamily="49" charset="0"/>
              </a:rPr>
              <a:t>=18</a:t>
            </a:r>
          </a:p>
          <a:p>
            <a:pPr marL="457200" lvl="1" indent="0">
              <a:buNone/>
            </a:pPr>
            <a:r>
              <a:rPr lang="en-US" dirty="0">
                <a:solidFill>
                  <a:schemeClr val="tx1"/>
                </a:solidFill>
                <a:latin typeface="Courier New" panose="02070309020205020404" pitchFamily="49" charset="0"/>
                <a:cs typeface="Courier New" panose="02070309020205020404" pitchFamily="49" charset="0"/>
              </a:rPr>
              <a:t>GET /</a:t>
            </a:r>
            <a:r>
              <a:rPr lang="en-US" dirty="0" err="1">
                <a:solidFill>
                  <a:schemeClr val="tx1"/>
                </a:solidFill>
                <a:latin typeface="Courier New" panose="02070309020205020404" pitchFamily="49" charset="0"/>
                <a:cs typeface="Courier New" panose="02070309020205020404" pitchFamily="49" charset="0"/>
              </a:rPr>
              <a:t>users?gender</a:t>
            </a:r>
            <a:r>
              <a:rPr lang="en-US" dirty="0">
                <a:solidFill>
                  <a:schemeClr val="tx1"/>
                </a:solidFill>
                <a:latin typeface="Courier New" panose="02070309020205020404" pitchFamily="49" charset="0"/>
                <a:cs typeface="Courier New" panose="02070309020205020404" pitchFamily="49" charset="0"/>
              </a:rPr>
              <a:t>=</a:t>
            </a:r>
            <a:r>
              <a:rPr lang="en-US" dirty="0" err="1">
                <a:solidFill>
                  <a:schemeClr val="tx1"/>
                </a:solidFill>
                <a:latin typeface="Courier New" panose="02070309020205020404" pitchFamily="49" charset="0"/>
                <a:cs typeface="Courier New" panose="02070309020205020404" pitchFamily="49" charset="0"/>
              </a:rPr>
              <a:t>female&amp;age</a:t>
            </a:r>
            <a:r>
              <a:rPr lang="en-US" dirty="0">
                <a:solidFill>
                  <a:schemeClr val="tx1"/>
                </a:solidFill>
                <a:latin typeface="Courier New" panose="02070309020205020404" pitchFamily="49" charset="0"/>
                <a:cs typeface="Courier New" panose="02070309020205020404" pitchFamily="49" charset="0"/>
              </a:rPr>
              <a:t>=18</a:t>
            </a:r>
          </a:p>
        </p:txBody>
      </p:sp>
      <p:sp>
        <p:nvSpPr>
          <p:cNvPr id="8" name="Flowchart: Magnetic Disk 7">
            <a:extLst>
              <a:ext uri="{FF2B5EF4-FFF2-40B4-BE49-F238E27FC236}">
                <a16:creationId xmlns:a16="http://schemas.microsoft.com/office/drawing/2014/main" id="{3B562A93-8B79-49B8-ACB4-2A4AE926A7CC}"/>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585FB76A-DCD9-4A15-931E-5132DED934EB}"/>
              </a:ext>
            </a:extLst>
          </p:cNvPr>
          <p:cNvGraphicFramePr>
            <a:graphicFrameLocks noGrp="1"/>
          </p:cNvGraphicFramePr>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10" name="TextBox 9">
            <a:extLst>
              <a:ext uri="{FF2B5EF4-FFF2-40B4-BE49-F238E27FC236}">
                <a16:creationId xmlns:a16="http://schemas.microsoft.com/office/drawing/2014/main" id="{4C807AD1-3A8D-44E7-AD6F-92D7C79DC283}"/>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pic>
        <p:nvPicPr>
          <p:cNvPr id="5" name="Google Shape;87;p13">
            <a:extLst>
              <a:ext uri="{FF2B5EF4-FFF2-40B4-BE49-F238E27FC236}">
                <a16:creationId xmlns:a16="http://schemas.microsoft.com/office/drawing/2014/main" id="{6C8BC974-ACAD-AD45-8021-F997320A8E8C}"/>
              </a:ext>
            </a:extLst>
          </p:cNvPr>
          <p:cNvPicPr preferRelativeResize="0"/>
          <p:nvPr/>
        </p:nvPicPr>
        <p:blipFill rotWithShape="1">
          <a:blip r:embed="rId2">
            <a:alphaModFix/>
          </a:blip>
          <a:srcRect/>
          <a:stretch/>
        </p:blipFill>
        <p:spPr>
          <a:xfrm>
            <a:off x="10048975" y="6518787"/>
            <a:ext cx="2063054" cy="339213"/>
          </a:xfrm>
          <a:prstGeom prst="rect">
            <a:avLst/>
          </a:prstGeom>
          <a:noFill/>
          <a:ln>
            <a:noFill/>
          </a:ln>
        </p:spPr>
      </p:pic>
    </p:spTree>
    <p:extLst>
      <p:ext uri="{BB962C8B-B14F-4D97-AF65-F5344CB8AC3E}">
        <p14:creationId xmlns:p14="http://schemas.microsoft.com/office/powerpoint/2010/main" val="174843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latin typeface="Arial" panose="020B0604020202020204" pitchFamily="34" charset="0"/>
                <a:cs typeface="Arial" panose="020B0604020202020204" pitchFamily="34" charset="0"/>
              </a:rPr>
              <a:t>REST example</a:t>
            </a:r>
          </a:p>
        </p:txBody>
      </p:sp>
      <p:sp>
        <p:nvSpPr>
          <p:cNvPr id="3" name="Content Placeholder 2"/>
          <p:cNvSpPr>
            <a:spLocks noGrp="1"/>
          </p:cNvSpPr>
          <p:nvPr>
            <p:ph idx="1"/>
          </p:nvPr>
        </p:nvSpPr>
        <p:spPr>
          <a:xfrm>
            <a:off x="838200" y="1690688"/>
            <a:ext cx="10515600" cy="1392689"/>
          </a:xfrm>
        </p:spPr>
        <p:txBody>
          <a:bodyPr>
            <a:spAutoFit/>
          </a:bodyPr>
          <a:lstStyle/>
          <a:p>
            <a:pPr marL="0" indent="0">
              <a:buNone/>
            </a:pPr>
            <a:r>
              <a:rPr lang="en-US" dirty="0">
                <a:latin typeface="Georgia" panose="02040502050405020303" pitchFamily="18" charset="0"/>
              </a:rPr>
              <a:t>A server with information about users.</a:t>
            </a:r>
          </a:p>
          <a:p>
            <a:r>
              <a:rPr lang="en-US" dirty="0"/>
              <a:t>The GET method is used to retrieve resources.</a:t>
            </a:r>
          </a:p>
          <a:p>
            <a:pPr lvl="1"/>
            <a:r>
              <a:rPr lang="en-US" dirty="0"/>
              <a:t>Which data format? Specified by the </a:t>
            </a:r>
            <a:r>
              <a:rPr lang="en-US" dirty="0">
                <a:latin typeface="Courier New" panose="02070309020205020404" pitchFamily="49" charset="0"/>
                <a:cs typeface="Courier New" panose="02070309020205020404" pitchFamily="49" charset="0"/>
              </a:rPr>
              <a:t>Accept</a:t>
            </a:r>
            <a:r>
              <a:rPr lang="en-US" dirty="0"/>
              <a:t> header!</a:t>
            </a:r>
          </a:p>
        </p:txBody>
      </p:sp>
      <p:sp>
        <p:nvSpPr>
          <p:cNvPr id="5" name="Content Placeholder 3"/>
          <p:cNvSpPr txBox="1">
            <a:spLocks/>
          </p:cNvSpPr>
          <p:nvPr/>
        </p:nvSpPr>
        <p:spPr>
          <a:xfrm>
            <a:off x="1373583" y="3218828"/>
            <a:ext cx="4375864" cy="1103635"/>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GET /users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a:p>
            <a:pPr marL="0" indent="0">
              <a:buNone/>
            </a:pPr>
            <a:r>
              <a:rPr lang="en-US" sz="1800" dirty="0">
                <a:solidFill>
                  <a:schemeClr val="tx1"/>
                </a:solidFill>
                <a:latin typeface="Courier New" panose="02070309020205020404" pitchFamily="49" charset="0"/>
                <a:cs typeface="Courier New" panose="02070309020205020404" pitchFamily="49" charset="0"/>
              </a:rPr>
              <a:t>Accept: application/</a:t>
            </a:r>
            <a:r>
              <a:rPr lang="en-US" sz="1800" dirty="0" err="1">
                <a:solidFill>
                  <a:schemeClr val="tx1"/>
                </a:solidFill>
                <a:latin typeface="Courier New" panose="02070309020205020404" pitchFamily="49" charset="0"/>
                <a:cs typeface="Courier New" panose="02070309020205020404" pitchFamily="49" charset="0"/>
              </a:rPr>
              <a:t>json</a:t>
            </a:r>
            <a:endParaRPr lang="en-US" sz="1800" dirty="0">
              <a:solidFill>
                <a:schemeClr val="tx1"/>
              </a:solidFill>
              <a:latin typeface="Courier New" panose="02070309020205020404" pitchFamily="49" charset="0"/>
              <a:cs typeface="Courier New" panose="02070309020205020404" pitchFamily="49" charset="0"/>
            </a:endParaRPr>
          </a:p>
        </p:txBody>
      </p:sp>
      <p:sp>
        <p:nvSpPr>
          <p:cNvPr id="6" name="Content Placeholder 3"/>
          <p:cNvSpPr txBox="1">
            <a:spLocks/>
          </p:cNvSpPr>
          <p:nvPr/>
        </p:nvSpPr>
        <p:spPr>
          <a:xfrm>
            <a:off x="6150279" y="3218828"/>
            <a:ext cx="5203521" cy="298440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HTTP/1.1 200 OK</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Content-Type: application/</a:t>
            </a:r>
            <a:r>
              <a:rPr lang="en-US" sz="1800" dirty="0" err="1">
                <a:solidFill>
                  <a:schemeClr val="tx1"/>
                </a:solidFill>
                <a:latin typeface="Courier New" panose="02070309020205020404" pitchFamily="49" charset="0"/>
                <a:cs typeface="Courier New" panose="02070309020205020404" pitchFamily="49" charset="0"/>
              </a:rPr>
              <a:t>json</a:t>
            </a: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Content-Length: 66</a:t>
            </a:r>
          </a:p>
          <a:p>
            <a:pPr marL="0" indent="0">
              <a:buNone/>
            </a:pP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a:t>
            </a:r>
          </a:p>
          <a:p>
            <a:pPr marL="0" indent="0">
              <a:buNone/>
            </a:pPr>
            <a:r>
              <a:rPr lang="en-US" sz="1800" dirty="0">
                <a:solidFill>
                  <a:schemeClr val="tx1"/>
                </a:solidFill>
                <a:latin typeface="Courier New" panose="02070309020205020404" pitchFamily="49" charset="0"/>
                <a:cs typeface="Courier New" panose="02070309020205020404" pitchFamily="49" charset="0"/>
              </a:rPr>
              <a:t>  {"id": 1, "name": "Alice"},</a:t>
            </a:r>
          </a:p>
          <a:p>
            <a:pPr marL="0" indent="0">
              <a:buNone/>
            </a:pPr>
            <a:r>
              <a:rPr lang="en-US" sz="1800" dirty="0">
                <a:solidFill>
                  <a:schemeClr val="tx1"/>
                </a:solidFill>
                <a:latin typeface="Courier New" panose="02070309020205020404" pitchFamily="49" charset="0"/>
                <a:cs typeface="Courier New" panose="02070309020205020404" pitchFamily="49" charset="0"/>
              </a:rPr>
              <a:t>  {"id": 2, "name": "Bob"}</a:t>
            </a:r>
          </a:p>
          <a:p>
            <a:pPr marL="0" indent="0">
              <a:buNone/>
            </a:pPr>
            <a:r>
              <a:rPr lang="en-US" sz="1800" dirty="0">
                <a:solidFill>
                  <a:schemeClr val="tx1"/>
                </a:solidFill>
                <a:latin typeface="Courier New" panose="02070309020205020404" pitchFamily="49" charset="0"/>
                <a:cs typeface="Courier New" panose="02070309020205020404" pitchFamily="49" charset="0"/>
              </a:rPr>
              <a:t>]</a:t>
            </a:r>
          </a:p>
        </p:txBody>
      </p:sp>
      <p:sp>
        <p:nvSpPr>
          <p:cNvPr id="7" name="Cloud Callout 6"/>
          <p:cNvSpPr/>
          <p:nvPr/>
        </p:nvSpPr>
        <p:spPr>
          <a:xfrm>
            <a:off x="2162433" y="4843846"/>
            <a:ext cx="3435178" cy="1569309"/>
          </a:xfrm>
          <a:prstGeom prst="cloudCallout">
            <a:avLst>
              <a:gd name="adj1" fmla="val -941"/>
              <a:gd name="adj2" fmla="val -8357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atin typeface="Courier New" panose="02070309020205020404" pitchFamily="49" charset="0"/>
                <a:cs typeface="Courier New" panose="02070309020205020404" pitchFamily="49" charset="0"/>
              </a:rPr>
              <a:t>application/xml</a:t>
            </a:r>
            <a:r>
              <a:rPr lang="en-US" dirty="0">
                <a:cs typeface="Courier New" panose="02070309020205020404" pitchFamily="49" charset="0"/>
              </a:rPr>
              <a:t> was popular before JSON.</a:t>
            </a:r>
          </a:p>
        </p:txBody>
      </p:sp>
      <p:sp>
        <p:nvSpPr>
          <p:cNvPr id="8" name="Flowchart: Magnetic Disk 7">
            <a:extLst>
              <a:ext uri="{FF2B5EF4-FFF2-40B4-BE49-F238E27FC236}">
                <a16:creationId xmlns:a16="http://schemas.microsoft.com/office/drawing/2014/main" id="{745C155F-FE51-4FCD-9AE3-59E79919CF33}"/>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023537E5-0DD1-4990-8246-BE71C5962C08}"/>
              </a:ext>
            </a:extLst>
          </p:cNvPr>
          <p:cNvGraphicFramePr>
            <a:graphicFrameLocks noGrp="1"/>
          </p:cNvGraphicFramePr>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10" name="TextBox 9">
            <a:extLst>
              <a:ext uri="{FF2B5EF4-FFF2-40B4-BE49-F238E27FC236}">
                <a16:creationId xmlns:a16="http://schemas.microsoft.com/office/drawing/2014/main" id="{6FB5E280-5A9E-4B9B-99D3-21EFDC8215C1}"/>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pic>
        <p:nvPicPr>
          <p:cNvPr id="4" name="Google Shape;87;p13">
            <a:extLst>
              <a:ext uri="{FF2B5EF4-FFF2-40B4-BE49-F238E27FC236}">
                <a16:creationId xmlns:a16="http://schemas.microsoft.com/office/drawing/2014/main" id="{0C4C6C43-95E6-CEF8-5746-F27B094E7C7E}"/>
              </a:ext>
            </a:extLst>
          </p:cNvPr>
          <p:cNvPicPr preferRelativeResize="0"/>
          <p:nvPr/>
        </p:nvPicPr>
        <p:blipFill rotWithShape="1">
          <a:blip r:embed="rId2">
            <a:alphaModFix/>
          </a:blip>
          <a:srcRect/>
          <a:stretch/>
        </p:blipFill>
        <p:spPr>
          <a:xfrm>
            <a:off x="10048975" y="6518787"/>
            <a:ext cx="2063054" cy="339213"/>
          </a:xfrm>
          <a:prstGeom prst="rect">
            <a:avLst/>
          </a:prstGeom>
          <a:noFill/>
          <a:ln>
            <a:noFill/>
          </a:ln>
        </p:spPr>
      </p:pic>
    </p:spTree>
    <p:extLst>
      <p:ext uri="{BB962C8B-B14F-4D97-AF65-F5344CB8AC3E}">
        <p14:creationId xmlns:p14="http://schemas.microsoft.com/office/powerpoint/2010/main" val="149286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uiExpand="1" build="p"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rial" panose="020B0604020202020204" pitchFamily="34" charset="0"/>
                <a:cs typeface="Arial" panose="020B0604020202020204" pitchFamily="34" charset="0"/>
              </a:rPr>
              <a:t>REST example</a:t>
            </a:r>
          </a:p>
        </p:txBody>
      </p:sp>
      <p:sp>
        <p:nvSpPr>
          <p:cNvPr id="3" name="Content Placeholder 2"/>
          <p:cNvSpPr>
            <a:spLocks noGrp="1"/>
          </p:cNvSpPr>
          <p:nvPr>
            <p:ph idx="1"/>
          </p:nvPr>
        </p:nvSpPr>
        <p:spPr>
          <a:xfrm>
            <a:off x="838200" y="1690688"/>
            <a:ext cx="10888362" cy="1392689"/>
          </a:xfrm>
        </p:spPr>
        <p:txBody>
          <a:bodyPr wrap="square">
            <a:spAutoFit/>
          </a:bodyPr>
          <a:lstStyle/>
          <a:p>
            <a:pPr marL="0" indent="0">
              <a:buNone/>
            </a:pPr>
            <a:r>
              <a:rPr lang="en-US" dirty="0">
                <a:latin typeface="Georgia" panose="02040502050405020303" pitchFamily="18" charset="0"/>
              </a:rPr>
              <a:t>A server with information about users.</a:t>
            </a:r>
          </a:p>
          <a:p>
            <a:r>
              <a:rPr lang="en-US" dirty="0"/>
              <a:t>The POST method is used to create resources.</a:t>
            </a:r>
          </a:p>
          <a:p>
            <a:pPr lvl="1"/>
            <a:r>
              <a:rPr lang="en-US" dirty="0"/>
              <a:t>Which data format? Specified by the </a:t>
            </a:r>
            <a:r>
              <a:rPr lang="en-US" dirty="0">
                <a:latin typeface="Courier New" panose="02070309020205020404" pitchFamily="49" charset="0"/>
                <a:cs typeface="Courier New" panose="02070309020205020404" pitchFamily="49" charset="0"/>
              </a:rPr>
              <a:t>Accept</a:t>
            </a:r>
            <a:r>
              <a:rPr lang="en-US" dirty="0"/>
              <a:t> and </a:t>
            </a:r>
            <a:r>
              <a:rPr lang="en-US" dirty="0">
                <a:latin typeface="Courier New" panose="02070309020205020404" pitchFamily="49" charset="0"/>
                <a:cs typeface="Courier New" panose="02070309020205020404" pitchFamily="49" charset="0"/>
              </a:rPr>
              <a:t>Content-Type</a:t>
            </a:r>
            <a:r>
              <a:rPr lang="en-US" dirty="0"/>
              <a:t> header!</a:t>
            </a:r>
          </a:p>
        </p:txBody>
      </p:sp>
      <p:sp>
        <p:nvSpPr>
          <p:cNvPr id="5" name="Content Placeholder 3"/>
          <p:cNvSpPr txBox="1">
            <a:spLocks/>
          </p:cNvSpPr>
          <p:nvPr/>
        </p:nvSpPr>
        <p:spPr>
          <a:xfrm>
            <a:off x="1373583" y="3119438"/>
            <a:ext cx="4375864" cy="3368871"/>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POST /users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a:p>
            <a:pPr marL="0" indent="0">
              <a:buNone/>
            </a:pPr>
            <a:r>
              <a:rPr lang="en-US" sz="1800" dirty="0">
                <a:solidFill>
                  <a:schemeClr val="tx1"/>
                </a:solidFill>
                <a:latin typeface="Courier New" panose="02070309020205020404" pitchFamily="49" charset="0"/>
                <a:cs typeface="Courier New" panose="02070309020205020404" pitchFamily="49" charset="0"/>
              </a:rPr>
              <a:t>Accept: application/</a:t>
            </a:r>
            <a:r>
              <a:rPr lang="en-US" sz="1800" dirty="0" err="1">
                <a:solidFill>
                  <a:schemeClr val="tx1"/>
                </a:solidFill>
                <a:latin typeface="Courier New" panose="02070309020205020404" pitchFamily="49" charset="0"/>
                <a:cs typeface="Courier New" panose="02070309020205020404" pitchFamily="49" charset="0"/>
              </a:rPr>
              <a:t>json</a:t>
            </a: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Content-Type: application/xml</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Content-Length: 49</a:t>
            </a:r>
          </a:p>
          <a:p>
            <a:pPr marL="0" indent="0">
              <a:buNone/>
            </a:pP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a:p>
            <a:pPr marL="0" indent="0">
              <a:buNone/>
            </a:pPr>
            <a:r>
              <a:rPr lang="en-US" sz="1800" dirty="0">
                <a:solidFill>
                  <a:schemeClr val="tx1"/>
                </a:solidFill>
                <a:latin typeface="Courier New" panose="02070309020205020404" pitchFamily="49" charset="0"/>
                <a:cs typeface="Courier New" panose="02070309020205020404" pitchFamily="49" charset="0"/>
              </a:rPr>
              <a:t>  &lt;name&gt;Claire&lt;/name&gt;</a:t>
            </a: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p:txBody>
      </p:sp>
      <p:sp>
        <p:nvSpPr>
          <p:cNvPr id="6" name="Content Placeholder 3"/>
          <p:cNvSpPr txBox="1">
            <a:spLocks/>
          </p:cNvSpPr>
          <p:nvPr/>
        </p:nvSpPr>
        <p:spPr>
          <a:xfrm>
            <a:off x="6150279" y="3119438"/>
            <a:ext cx="5203521" cy="2229328"/>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HTTP/1.1 201 Created</a:t>
            </a:r>
          </a:p>
          <a:p>
            <a:pPr marL="0" indent="0">
              <a:buNone/>
            </a:pPr>
            <a:r>
              <a:rPr lang="en-US" sz="1800" dirty="0">
                <a:solidFill>
                  <a:schemeClr val="tx1"/>
                </a:solidFill>
                <a:latin typeface="Courier New" panose="02070309020205020404" pitchFamily="49" charset="0"/>
                <a:cs typeface="Courier New" panose="02070309020205020404" pitchFamily="49" charset="0"/>
              </a:rPr>
              <a:t>Location: /users/3</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Content-Type: application/</a:t>
            </a:r>
            <a:r>
              <a:rPr lang="en-US" sz="1800" dirty="0" err="1">
                <a:solidFill>
                  <a:schemeClr val="tx1"/>
                </a:solidFill>
                <a:latin typeface="Courier New" panose="02070309020205020404" pitchFamily="49" charset="0"/>
                <a:cs typeface="Courier New" panose="02070309020205020404" pitchFamily="49" charset="0"/>
              </a:rPr>
              <a:t>json</a:t>
            </a: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Content-Length: 28</a:t>
            </a:r>
          </a:p>
          <a:p>
            <a:pPr marL="0" indent="0">
              <a:buNone/>
            </a:pP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{"id": 3, "name": "Claire"}</a:t>
            </a:r>
          </a:p>
        </p:txBody>
      </p:sp>
      <p:sp>
        <p:nvSpPr>
          <p:cNvPr id="7" name="Flowchart: Magnetic Disk 6">
            <a:extLst>
              <a:ext uri="{FF2B5EF4-FFF2-40B4-BE49-F238E27FC236}">
                <a16:creationId xmlns:a16="http://schemas.microsoft.com/office/drawing/2014/main" id="{BD73A223-8B3A-4B94-9483-E8921A49FA58}"/>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D6432BA1-DABD-493E-ADA6-B551CC19FA6A}"/>
              </a:ext>
            </a:extLst>
          </p:cNvPr>
          <p:cNvGraphicFramePr>
            <a:graphicFrameLocks noGrp="1"/>
          </p:cNvGraphicFramePr>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9" name="TextBox 8">
            <a:extLst>
              <a:ext uri="{FF2B5EF4-FFF2-40B4-BE49-F238E27FC236}">
                <a16:creationId xmlns:a16="http://schemas.microsoft.com/office/drawing/2014/main" id="{4EBE9D10-9573-4B31-9B69-3C22BC8DDC76}"/>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pic>
        <p:nvPicPr>
          <p:cNvPr id="4" name="Google Shape;87;p13">
            <a:extLst>
              <a:ext uri="{FF2B5EF4-FFF2-40B4-BE49-F238E27FC236}">
                <a16:creationId xmlns:a16="http://schemas.microsoft.com/office/drawing/2014/main" id="{86BC6D5F-A605-17C8-EFE3-7540C7BF1CDF}"/>
              </a:ext>
            </a:extLst>
          </p:cNvPr>
          <p:cNvPicPr preferRelativeResize="0"/>
          <p:nvPr/>
        </p:nvPicPr>
        <p:blipFill rotWithShape="1">
          <a:blip r:embed="rId2">
            <a:alphaModFix/>
          </a:blip>
          <a:srcRect/>
          <a:stretch/>
        </p:blipFill>
        <p:spPr>
          <a:xfrm>
            <a:off x="10048975" y="6518787"/>
            <a:ext cx="2063054" cy="339213"/>
          </a:xfrm>
          <a:prstGeom prst="rect">
            <a:avLst/>
          </a:prstGeom>
          <a:noFill/>
          <a:ln>
            <a:noFill/>
          </a:ln>
        </p:spPr>
      </p:pic>
    </p:spTree>
    <p:extLst>
      <p:ext uri="{BB962C8B-B14F-4D97-AF65-F5344CB8AC3E}">
        <p14:creationId xmlns:p14="http://schemas.microsoft.com/office/powerpoint/2010/main" val="423172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bg/>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rial" panose="020B0604020202020204" pitchFamily="34" charset="0"/>
                <a:cs typeface="Arial" panose="020B0604020202020204" pitchFamily="34" charset="0"/>
              </a:rPr>
              <a:t>REST example</a:t>
            </a:r>
          </a:p>
        </p:txBody>
      </p:sp>
      <p:sp>
        <p:nvSpPr>
          <p:cNvPr id="3" name="Content Placeholder 2"/>
          <p:cNvSpPr>
            <a:spLocks noGrp="1"/>
          </p:cNvSpPr>
          <p:nvPr>
            <p:ph idx="1"/>
          </p:nvPr>
        </p:nvSpPr>
        <p:spPr>
          <a:xfrm>
            <a:off x="838200" y="1690688"/>
            <a:ext cx="10888362" cy="996170"/>
          </a:xfrm>
        </p:spPr>
        <p:txBody>
          <a:bodyPr wrap="square">
            <a:spAutoFit/>
          </a:bodyPr>
          <a:lstStyle/>
          <a:p>
            <a:pPr marL="0" indent="0">
              <a:buNone/>
            </a:pPr>
            <a:r>
              <a:rPr lang="en-US" dirty="0">
                <a:latin typeface="Georgia" panose="02040502050405020303" pitchFamily="18" charset="0"/>
              </a:rPr>
              <a:t>A server with information about users.</a:t>
            </a:r>
          </a:p>
          <a:p>
            <a:r>
              <a:rPr lang="en-US" dirty="0"/>
              <a:t>The PUT method is used to update an entire resource.</a:t>
            </a:r>
          </a:p>
        </p:txBody>
      </p:sp>
      <p:sp>
        <p:nvSpPr>
          <p:cNvPr id="5" name="Content Placeholder 3"/>
          <p:cNvSpPr txBox="1">
            <a:spLocks/>
          </p:cNvSpPr>
          <p:nvPr/>
        </p:nvSpPr>
        <p:spPr>
          <a:xfrm>
            <a:off x="1373583" y="2761631"/>
            <a:ext cx="4375864" cy="3361946"/>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PUT /users/3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Content-Type: application/xml</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Content-Length: 52</a:t>
            </a:r>
          </a:p>
          <a:p>
            <a:pPr marL="0" indent="0">
              <a:buNone/>
            </a:pP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a:p>
            <a:pPr marL="0" indent="0">
              <a:buNone/>
            </a:pPr>
            <a:r>
              <a:rPr lang="en-US" sz="1800" dirty="0">
                <a:solidFill>
                  <a:schemeClr val="tx1"/>
                </a:solidFill>
                <a:latin typeface="Courier New" panose="02070309020205020404" pitchFamily="49" charset="0"/>
                <a:cs typeface="Courier New" panose="02070309020205020404" pitchFamily="49" charset="0"/>
              </a:rPr>
              <a:t>  &lt;id&gt;3&lt;/id&gt;</a:t>
            </a:r>
          </a:p>
          <a:p>
            <a:pPr marL="0" indent="0">
              <a:buNone/>
            </a:pPr>
            <a:r>
              <a:rPr lang="en-US" sz="1800" dirty="0">
                <a:solidFill>
                  <a:schemeClr val="tx1"/>
                </a:solidFill>
                <a:latin typeface="Courier New" panose="02070309020205020404" pitchFamily="49" charset="0"/>
                <a:cs typeface="Courier New" panose="02070309020205020404" pitchFamily="49" charset="0"/>
              </a:rPr>
              <a:t>  &lt;name&gt;Cecilia&lt;/name&gt;</a:t>
            </a: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p:txBody>
      </p:sp>
      <p:sp>
        <p:nvSpPr>
          <p:cNvPr id="6" name="Content Placeholder 3"/>
          <p:cNvSpPr txBox="1">
            <a:spLocks/>
          </p:cNvSpPr>
          <p:nvPr/>
        </p:nvSpPr>
        <p:spPr>
          <a:xfrm>
            <a:off x="6150279" y="2761631"/>
            <a:ext cx="5203521" cy="34855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HTTP/1.1 204 No Content</a:t>
            </a:r>
          </a:p>
        </p:txBody>
      </p:sp>
      <p:sp>
        <p:nvSpPr>
          <p:cNvPr id="7" name="Cloud 6"/>
          <p:cNvSpPr/>
          <p:nvPr/>
        </p:nvSpPr>
        <p:spPr>
          <a:xfrm>
            <a:off x="6407027" y="3449911"/>
            <a:ext cx="4946773" cy="2098276"/>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t>PUT can also be used to create a resource if you know which URI it should have in advance.</a:t>
            </a:r>
          </a:p>
        </p:txBody>
      </p:sp>
      <p:sp>
        <p:nvSpPr>
          <p:cNvPr id="8" name="Flowchart: Magnetic Disk 7">
            <a:extLst>
              <a:ext uri="{FF2B5EF4-FFF2-40B4-BE49-F238E27FC236}">
                <a16:creationId xmlns:a16="http://schemas.microsoft.com/office/drawing/2014/main" id="{33F19FDC-3667-4FD7-90A6-7F21F3A11524}"/>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C39DADE9-7726-4483-A351-A86C2F76B2A8}"/>
              </a:ext>
            </a:extLst>
          </p:cNvPr>
          <p:cNvGraphicFramePr>
            <a:graphicFrameLocks noGrp="1"/>
          </p:cNvGraphicFramePr>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10" name="TextBox 9">
            <a:extLst>
              <a:ext uri="{FF2B5EF4-FFF2-40B4-BE49-F238E27FC236}">
                <a16:creationId xmlns:a16="http://schemas.microsoft.com/office/drawing/2014/main" id="{21C61F38-D149-49BB-B9F5-B6A47B6963BF}"/>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pic>
        <p:nvPicPr>
          <p:cNvPr id="4" name="Google Shape;87;p13">
            <a:extLst>
              <a:ext uri="{FF2B5EF4-FFF2-40B4-BE49-F238E27FC236}">
                <a16:creationId xmlns:a16="http://schemas.microsoft.com/office/drawing/2014/main" id="{918EFA4A-D0F4-939A-1746-36E47B1B040C}"/>
              </a:ext>
            </a:extLst>
          </p:cNvPr>
          <p:cNvPicPr preferRelativeResize="0"/>
          <p:nvPr/>
        </p:nvPicPr>
        <p:blipFill rotWithShape="1">
          <a:blip r:embed="rId2">
            <a:alphaModFix/>
          </a:blip>
          <a:srcRect/>
          <a:stretch/>
        </p:blipFill>
        <p:spPr>
          <a:xfrm>
            <a:off x="10048975" y="6518787"/>
            <a:ext cx="2063054" cy="339213"/>
          </a:xfrm>
          <a:prstGeom prst="rect">
            <a:avLst/>
          </a:prstGeom>
          <a:noFill/>
          <a:ln>
            <a:noFill/>
          </a:ln>
        </p:spPr>
      </p:pic>
    </p:spTree>
    <p:extLst>
      <p:ext uri="{BB962C8B-B14F-4D97-AF65-F5344CB8AC3E}">
        <p14:creationId xmlns:p14="http://schemas.microsoft.com/office/powerpoint/2010/main" val="164548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rial" panose="020B0604020202020204" pitchFamily="34" charset="0"/>
                <a:cs typeface="Arial" panose="020B0604020202020204" pitchFamily="34" charset="0"/>
              </a:rPr>
              <a:t>REST example</a:t>
            </a:r>
          </a:p>
        </p:txBody>
      </p:sp>
      <p:sp>
        <p:nvSpPr>
          <p:cNvPr id="3" name="Content Placeholder 2"/>
          <p:cNvSpPr>
            <a:spLocks noGrp="1"/>
          </p:cNvSpPr>
          <p:nvPr>
            <p:ph idx="1"/>
          </p:nvPr>
        </p:nvSpPr>
        <p:spPr>
          <a:xfrm>
            <a:off x="838200" y="1690688"/>
            <a:ext cx="10888362" cy="996170"/>
          </a:xfrm>
        </p:spPr>
        <p:txBody>
          <a:bodyPr wrap="square">
            <a:spAutoFit/>
          </a:bodyPr>
          <a:lstStyle/>
          <a:p>
            <a:pPr marL="0" indent="0">
              <a:buNone/>
            </a:pPr>
            <a:r>
              <a:rPr lang="en-US" dirty="0">
                <a:latin typeface="Georgia" panose="02040502050405020303" pitchFamily="18" charset="0"/>
              </a:rPr>
              <a:t>A server with information about users.</a:t>
            </a:r>
          </a:p>
          <a:p>
            <a:r>
              <a:rPr lang="en-US" dirty="0"/>
              <a:t>The DELETE method is used to delete a resource.</a:t>
            </a:r>
          </a:p>
        </p:txBody>
      </p:sp>
      <p:sp>
        <p:nvSpPr>
          <p:cNvPr id="5" name="Content Placeholder 3"/>
          <p:cNvSpPr txBox="1">
            <a:spLocks/>
          </p:cNvSpPr>
          <p:nvPr/>
        </p:nvSpPr>
        <p:spPr>
          <a:xfrm>
            <a:off x="1373583" y="2860481"/>
            <a:ext cx="4375864" cy="719171"/>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DELETE /users/2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p:txBody>
      </p:sp>
      <p:sp>
        <p:nvSpPr>
          <p:cNvPr id="6" name="Content Placeholder 3"/>
          <p:cNvSpPr txBox="1">
            <a:spLocks/>
          </p:cNvSpPr>
          <p:nvPr/>
        </p:nvSpPr>
        <p:spPr>
          <a:xfrm>
            <a:off x="6150279" y="2860481"/>
            <a:ext cx="5203521" cy="34855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HTTP/1.1 204 No Content</a:t>
            </a:r>
          </a:p>
        </p:txBody>
      </p:sp>
      <p:sp>
        <p:nvSpPr>
          <p:cNvPr id="7" name="Flowchart: Magnetic Disk 6">
            <a:extLst>
              <a:ext uri="{FF2B5EF4-FFF2-40B4-BE49-F238E27FC236}">
                <a16:creationId xmlns:a16="http://schemas.microsoft.com/office/drawing/2014/main" id="{1E158D7D-7998-4555-8886-AAA50EA65750}"/>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D77B31CA-38EE-45A2-A0DF-3449D758A947}"/>
              </a:ext>
            </a:extLst>
          </p:cNvPr>
          <p:cNvGraphicFramePr>
            <a:graphicFrameLocks noGrp="1"/>
          </p:cNvGraphicFramePr>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9" name="TextBox 8">
            <a:extLst>
              <a:ext uri="{FF2B5EF4-FFF2-40B4-BE49-F238E27FC236}">
                <a16:creationId xmlns:a16="http://schemas.microsoft.com/office/drawing/2014/main" id="{698D7539-0A85-4E0B-892F-EE8A2DC466A9}"/>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pic>
        <p:nvPicPr>
          <p:cNvPr id="4" name="Google Shape;87;p13">
            <a:extLst>
              <a:ext uri="{FF2B5EF4-FFF2-40B4-BE49-F238E27FC236}">
                <a16:creationId xmlns:a16="http://schemas.microsoft.com/office/drawing/2014/main" id="{2878D745-ABAE-A406-CF87-A957F6948EBE}"/>
              </a:ext>
            </a:extLst>
          </p:cNvPr>
          <p:cNvPicPr preferRelativeResize="0"/>
          <p:nvPr/>
        </p:nvPicPr>
        <p:blipFill rotWithShape="1">
          <a:blip r:embed="rId2">
            <a:alphaModFix/>
          </a:blip>
          <a:srcRect/>
          <a:stretch/>
        </p:blipFill>
        <p:spPr>
          <a:xfrm>
            <a:off x="10048975" y="6518787"/>
            <a:ext cx="2063054" cy="339213"/>
          </a:xfrm>
          <a:prstGeom prst="rect">
            <a:avLst/>
          </a:prstGeom>
          <a:noFill/>
          <a:ln>
            <a:noFill/>
          </a:ln>
        </p:spPr>
      </p:pic>
    </p:spTree>
    <p:extLst>
      <p:ext uri="{BB962C8B-B14F-4D97-AF65-F5344CB8AC3E}">
        <p14:creationId xmlns:p14="http://schemas.microsoft.com/office/powerpoint/2010/main" val="32107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rial" panose="020B0604020202020204" pitchFamily="34" charset="0"/>
                <a:cs typeface="Arial" panose="020B0604020202020204" pitchFamily="34" charset="0"/>
              </a:rPr>
              <a:t>REST example</a:t>
            </a:r>
          </a:p>
        </p:txBody>
      </p:sp>
      <p:sp>
        <p:nvSpPr>
          <p:cNvPr id="3" name="Content Placeholder 2"/>
          <p:cNvSpPr>
            <a:spLocks noGrp="1"/>
          </p:cNvSpPr>
          <p:nvPr>
            <p:ph idx="1"/>
          </p:nvPr>
        </p:nvSpPr>
        <p:spPr>
          <a:xfrm>
            <a:off x="838200" y="1690688"/>
            <a:ext cx="10888362" cy="996170"/>
          </a:xfrm>
        </p:spPr>
        <p:txBody>
          <a:bodyPr wrap="square">
            <a:spAutoFit/>
          </a:bodyPr>
          <a:lstStyle/>
          <a:p>
            <a:pPr marL="0" indent="0">
              <a:buNone/>
            </a:pPr>
            <a:r>
              <a:rPr lang="en-US" dirty="0">
                <a:latin typeface="Georgia" panose="02040502050405020303" pitchFamily="18" charset="0"/>
              </a:rPr>
              <a:t>A server with information about users.</a:t>
            </a:r>
          </a:p>
          <a:p>
            <a:r>
              <a:rPr lang="en-US" dirty="0"/>
              <a:t>The PATCH method is used to update parts of a resource.</a:t>
            </a:r>
          </a:p>
        </p:txBody>
      </p:sp>
      <p:sp>
        <p:nvSpPr>
          <p:cNvPr id="5" name="Content Placeholder 3"/>
          <p:cNvSpPr txBox="1">
            <a:spLocks/>
          </p:cNvSpPr>
          <p:nvPr/>
        </p:nvSpPr>
        <p:spPr>
          <a:xfrm>
            <a:off x="1373583" y="2848121"/>
            <a:ext cx="4375864" cy="298440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PATCH /users/1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Content-Type: application/xml</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Content-Length: 37</a:t>
            </a:r>
          </a:p>
          <a:p>
            <a:pPr marL="0" indent="0">
              <a:buNone/>
            </a:pP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a:p>
            <a:pPr marL="0" indent="0">
              <a:buNone/>
            </a:pPr>
            <a:r>
              <a:rPr lang="en-US" sz="1800" dirty="0">
                <a:solidFill>
                  <a:schemeClr val="tx1"/>
                </a:solidFill>
                <a:latin typeface="Courier New" panose="02070309020205020404" pitchFamily="49" charset="0"/>
                <a:cs typeface="Courier New" panose="02070309020205020404" pitchFamily="49" charset="0"/>
              </a:rPr>
              <a:t>  &lt;name&gt;Amanda&lt;/human&gt;</a:t>
            </a: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p:txBody>
      </p:sp>
      <p:sp>
        <p:nvSpPr>
          <p:cNvPr id="6" name="Content Placeholder 3"/>
          <p:cNvSpPr txBox="1">
            <a:spLocks/>
          </p:cNvSpPr>
          <p:nvPr/>
        </p:nvSpPr>
        <p:spPr>
          <a:xfrm>
            <a:off x="6150279" y="2848121"/>
            <a:ext cx="5203521" cy="34855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HTTP/1.1 204 No Content</a:t>
            </a:r>
          </a:p>
        </p:txBody>
      </p:sp>
      <p:sp>
        <p:nvSpPr>
          <p:cNvPr id="8" name="Cloud 7"/>
          <p:cNvSpPr/>
          <p:nvPr/>
        </p:nvSpPr>
        <p:spPr>
          <a:xfrm>
            <a:off x="6649278" y="3641714"/>
            <a:ext cx="3693669" cy="2098276"/>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t>The PATCH method is only a proposed standard.</a:t>
            </a:r>
          </a:p>
        </p:txBody>
      </p:sp>
      <p:sp>
        <p:nvSpPr>
          <p:cNvPr id="7" name="Flowchart: Magnetic Disk 6">
            <a:extLst>
              <a:ext uri="{FF2B5EF4-FFF2-40B4-BE49-F238E27FC236}">
                <a16:creationId xmlns:a16="http://schemas.microsoft.com/office/drawing/2014/main" id="{E17348AB-7B23-47E4-A316-6F7C5CC52D03}"/>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EC7A8705-BE99-4B25-BCF3-900F720AA030}"/>
              </a:ext>
            </a:extLst>
          </p:cNvPr>
          <p:cNvGraphicFramePr>
            <a:graphicFrameLocks noGrp="1"/>
          </p:cNvGraphicFramePr>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10" name="TextBox 9">
            <a:extLst>
              <a:ext uri="{FF2B5EF4-FFF2-40B4-BE49-F238E27FC236}">
                <a16:creationId xmlns:a16="http://schemas.microsoft.com/office/drawing/2014/main" id="{64B27805-AEF2-463B-BB2D-DDBB62CBD401}"/>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110024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rial" panose="020B0604020202020204" pitchFamily="34" charset="0"/>
                <a:cs typeface="Arial" panose="020B0604020202020204" pitchFamily="34" charset="0"/>
              </a:rPr>
              <a:t>REST example</a:t>
            </a:r>
          </a:p>
        </p:txBody>
      </p:sp>
      <p:sp>
        <p:nvSpPr>
          <p:cNvPr id="3" name="Content Placeholder 2"/>
          <p:cNvSpPr>
            <a:spLocks noGrp="1"/>
          </p:cNvSpPr>
          <p:nvPr>
            <p:ph idx="1"/>
          </p:nvPr>
        </p:nvSpPr>
        <p:spPr>
          <a:xfrm>
            <a:off x="838200" y="1690688"/>
            <a:ext cx="10888362" cy="1392689"/>
          </a:xfrm>
        </p:spPr>
        <p:txBody>
          <a:bodyPr wrap="square">
            <a:spAutoFit/>
          </a:bodyPr>
          <a:lstStyle/>
          <a:p>
            <a:pPr marL="0" indent="0">
              <a:buNone/>
            </a:pPr>
            <a:r>
              <a:rPr lang="en-US" dirty="0">
                <a:latin typeface="Georgia" panose="02040502050405020303" pitchFamily="18" charset="0"/>
              </a:rPr>
              <a:t>A server with information about users.</a:t>
            </a:r>
          </a:p>
          <a:p>
            <a:r>
              <a:rPr lang="en-US" dirty="0"/>
              <a:t>What if something goes wrong?</a:t>
            </a:r>
          </a:p>
          <a:p>
            <a:pPr lvl="1"/>
            <a:r>
              <a:rPr lang="en-US" dirty="0"/>
              <a:t>Use the HTTP status codes to indicate success/failure.</a:t>
            </a:r>
          </a:p>
        </p:txBody>
      </p:sp>
      <p:sp>
        <p:nvSpPr>
          <p:cNvPr id="5" name="Content Placeholder 3"/>
          <p:cNvSpPr txBox="1">
            <a:spLocks/>
          </p:cNvSpPr>
          <p:nvPr/>
        </p:nvSpPr>
        <p:spPr>
          <a:xfrm>
            <a:off x="1373583" y="3196709"/>
            <a:ext cx="4375864" cy="1096710"/>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GET /users/999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a:p>
            <a:pPr marL="0" indent="0">
              <a:buNone/>
            </a:pPr>
            <a:r>
              <a:rPr lang="en-US" sz="1800" dirty="0">
                <a:solidFill>
                  <a:schemeClr val="tx1"/>
                </a:solidFill>
                <a:latin typeface="Courier New" panose="02070309020205020404" pitchFamily="49" charset="0"/>
                <a:cs typeface="Courier New" panose="02070309020205020404" pitchFamily="49" charset="0"/>
              </a:rPr>
              <a:t>Accept: application/</a:t>
            </a:r>
            <a:r>
              <a:rPr lang="en-US" sz="1800" dirty="0" err="1">
                <a:solidFill>
                  <a:schemeClr val="tx1"/>
                </a:solidFill>
                <a:latin typeface="Courier New" panose="02070309020205020404" pitchFamily="49" charset="0"/>
                <a:cs typeface="Courier New" panose="02070309020205020404" pitchFamily="49" charset="0"/>
              </a:rPr>
              <a:t>json</a:t>
            </a:r>
            <a:endParaRPr lang="en-US" sz="1800" dirty="0">
              <a:solidFill>
                <a:schemeClr val="tx1"/>
              </a:solidFill>
              <a:latin typeface="Courier New" panose="02070309020205020404" pitchFamily="49" charset="0"/>
              <a:cs typeface="Courier New" panose="02070309020205020404" pitchFamily="49" charset="0"/>
            </a:endParaRPr>
          </a:p>
        </p:txBody>
      </p:sp>
      <p:sp>
        <p:nvSpPr>
          <p:cNvPr id="6" name="Content Placeholder 3"/>
          <p:cNvSpPr txBox="1">
            <a:spLocks/>
          </p:cNvSpPr>
          <p:nvPr/>
        </p:nvSpPr>
        <p:spPr>
          <a:xfrm>
            <a:off x="6150279" y="3196709"/>
            <a:ext cx="5203521" cy="34855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HTTP/1.1 404 Not Found</a:t>
            </a:r>
          </a:p>
        </p:txBody>
      </p:sp>
      <p:sp>
        <p:nvSpPr>
          <p:cNvPr id="7" name="Content Placeholder 2"/>
          <p:cNvSpPr txBox="1">
            <a:spLocks/>
          </p:cNvSpPr>
          <p:nvPr/>
        </p:nvSpPr>
        <p:spPr>
          <a:xfrm>
            <a:off x="838200" y="4495732"/>
            <a:ext cx="10888362" cy="116236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Read more about the different status codes at:</a:t>
            </a:r>
          </a:p>
          <a:p>
            <a:pPr lvl="2"/>
            <a:r>
              <a:rPr lang="en-US" dirty="0">
                <a:hlinkClick r:id="rId2">
                  <a:extLst>
                    <a:ext uri="{A12FA001-AC4F-418D-AE19-62706E023703}">
                      <ahyp:hlinkClr xmlns:ahyp="http://schemas.microsoft.com/office/drawing/2018/hyperlinkcolor" val="tx"/>
                    </a:ext>
                  </a:extLst>
                </a:hlinkClick>
              </a:rPr>
              <a:t>http://www.restapitutorial.com/httpstatuscodes.html</a:t>
            </a:r>
            <a:r>
              <a:rPr lang="en-US" dirty="0"/>
              <a:t> </a:t>
            </a:r>
          </a:p>
          <a:p>
            <a:pPr lvl="1"/>
            <a:r>
              <a:rPr lang="en-US" dirty="0"/>
              <a:t>Optionally include error messages in the response body.</a:t>
            </a:r>
          </a:p>
        </p:txBody>
      </p:sp>
      <p:sp>
        <p:nvSpPr>
          <p:cNvPr id="8" name="Flowchart: Magnetic Disk 7">
            <a:extLst>
              <a:ext uri="{FF2B5EF4-FFF2-40B4-BE49-F238E27FC236}">
                <a16:creationId xmlns:a16="http://schemas.microsoft.com/office/drawing/2014/main" id="{6ABDD2A3-9C9E-4C92-A5AD-C188F3AB8E2C}"/>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86CC3DAB-935E-41F4-BC4C-69C96FEE0146}"/>
              </a:ext>
            </a:extLst>
          </p:cNvPr>
          <p:cNvGraphicFramePr>
            <a:graphicFrameLocks noGrp="1"/>
          </p:cNvGraphicFramePr>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10" name="TextBox 9">
            <a:extLst>
              <a:ext uri="{FF2B5EF4-FFF2-40B4-BE49-F238E27FC236}">
                <a16:creationId xmlns:a16="http://schemas.microsoft.com/office/drawing/2014/main" id="{B0774E07-6979-4B58-A6B8-47E5B3EDBAE6}"/>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pic>
        <p:nvPicPr>
          <p:cNvPr id="4" name="Google Shape;87;p13">
            <a:extLst>
              <a:ext uri="{FF2B5EF4-FFF2-40B4-BE49-F238E27FC236}">
                <a16:creationId xmlns:a16="http://schemas.microsoft.com/office/drawing/2014/main" id="{FD62A81F-8E4C-2D1E-270C-EEE2987A5A1A}"/>
              </a:ext>
            </a:extLst>
          </p:cNvPr>
          <p:cNvPicPr preferRelativeResize="0"/>
          <p:nvPr/>
        </p:nvPicPr>
        <p:blipFill rotWithShape="1">
          <a:blip r:embed="rId3">
            <a:alphaModFix/>
          </a:blip>
          <a:srcRect/>
          <a:stretch/>
        </p:blipFill>
        <p:spPr>
          <a:xfrm>
            <a:off x="10048975" y="6518787"/>
            <a:ext cx="2063054" cy="339213"/>
          </a:xfrm>
          <a:prstGeom prst="rect">
            <a:avLst/>
          </a:prstGeom>
          <a:noFill/>
          <a:ln>
            <a:noFill/>
          </a:ln>
        </p:spPr>
      </p:pic>
    </p:spTree>
    <p:extLst>
      <p:ext uri="{BB962C8B-B14F-4D97-AF65-F5344CB8AC3E}">
        <p14:creationId xmlns:p14="http://schemas.microsoft.com/office/powerpoint/2010/main" val="83222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9DC22D5-7CE3-9834-A35B-EB591E7539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281" t="5118" r="21892" b="5216"/>
          <a:stretch/>
        </p:blipFill>
        <p:spPr bwMode="auto">
          <a:xfrm>
            <a:off x="253738" y="0"/>
            <a:ext cx="4336331" cy="42703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875F944-1005-B85D-0791-58A7E468FB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0069" y="333392"/>
            <a:ext cx="4908550" cy="5745637"/>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87;p13">
            <a:extLst>
              <a:ext uri="{FF2B5EF4-FFF2-40B4-BE49-F238E27FC236}">
                <a16:creationId xmlns:a16="http://schemas.microsoft.com/office/drawing/2014/main" id="{066CA8E6-7281-D0B5-CFC9-4CA4ACC60029}"/>
              </a:ext>
            </a:extLst>
          </p:cNvPr>
          <p:cNvPicPr preferRelativeResize="0"/>
          <p:nvPr/>
        </p:nvPicPr>
        <p:blipFill rotWithShape="1">
          <a:blip r:embed="rId4">
            <a:alphaModFix/>
          </a:blip>
          <a:srcRect/>
          <a:stretch/>
        </p:blipFill>
        <p:spPr>
          <a:xfrm>
            <a:off x="10048975" y="6518787"/>
            <a:ext cx="2063054" cy="339213"/>
          </a:xfrm>
          <a:prstGeom prst="rect">
            <a:avLst/>
          </a:prstGeom>
          <a:noFill/>
          <a:ln>
            <a:noFill/>
          </a:ln>
        </p:spPr>
      </p:pic>
    </p:spTree>
    <p:extLst>
      <p:ext uri="{BB962C8B-B14F-4D97-AF65-F5344CB8AC3E}">
        <p14:creationId xmlns:p14="http://schemas.microsoft.com/office/powerpoint/2010/main" val="1420402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FDAE2-25BD-03D6-486B-BBC9A1D2C4B5}"/>
              </a:ext>
            </a:extLst>
          </p:cNvPr>
          <p:cNvSpPr>
            <a:spLocks noGrp="1"/>
          </p:cNvSpPr>
          <p:nvPr>
            <p:ph type="title"/>
          </p:nvPr>
        </p:nvSpPr>
        <p:spPr>
          <a:xfrm>
            <a:off x="838200" y="48162"/>
            <a:ext cx="10515600" cy="1325563"/>
          </a:xfrm>
        </p:spPr>
        <p:txBody>
          <a:bodyPr/>
          <a:lstStyle/>
          <a:p>
            <a:r>
              <a:rPr lang="en-US" dirty="0">
                <a:solidFill>
                  <a:schemeClr val="tx1"/>
                </a:solidFill>
                <a:latin typeface="Arial" panose="020B0604020202020204" pitchFamily="34" charset="0"/>
                <a:cs typeface="Arial" panose="020B0604020202020204" pitchFamily="34" charset="0"/>
              </a:rPr>
              <a:t>API Test Clients</a:t>
            </a:r>
            <a:endParaRPr lang="en-IN"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584746B-57D4-71C0-BE1E-CCDD191E1CE2}"/>
              </a:ext>
            </a:extLst>
          </p:cNvPr>
          <p:cNvSpPr>
            <a:spLocks noGrp="1"/>
          </p:cNvSpPr>
          <p:nvPr>
            <p:ph idx="1"/>
          </p:nvPr>
        </p:nvSpPr>
        <p:spPr>
          <a:xfrm>
            <a:off x="667907" y="972811"/>
            <a:ext cx="8596668" cy="3880773"/>
          </a:xfrm>
        </p:spPr>
        <p:txBody>
          <a:bodyPr>
            <a:normAutofit lnSpcReduction="10000"/>
          </a:bodyPr>
          <a:lstStyle/>
          <a:p>
            <a:r>
              <a:rPr lang="en-US" sz="1600" b="0" i="0" dirty="0">
                <a:effectLst/>
                <a:latin typeface="Arial" panose="020B0604020202020204" pitchFamily="34" charset="0"/>
                <a:cs typeface="Arial" panose="020B0604020202020204" pitchFamily="34" charset="0"/>
              </a:rPr>
              <a:t>Postman is an API Platform for developers to design, build, test and iterate their APIs. As of February 2023, Postman reports having more than 25 million registered users and 75,000 open APIs, which it says constitutes the world's largest public API hub.</a:t>
            </a:r>
          </a:p>
          <a:p>
            <a:pPr algn="l"/>
            <a:r>
              <a:rPr lang="en-IN" sz="1200" b="1" i="0" u="sng"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License</a:t>
            </a:r>
            <a:r>
              <a:rPr lang="en-IN" sz="1200" b="1" i="0" dirty="0">
                <a:effectLst/>
                <a:latin typeface="Arial" panose="020B0604020202020204" pitchFamily="34" charset="0"/>
                <a:cs typeface="Arial" panose="020B0604020202020204" pitchFamily="34" charset="0"/>
              </a:rPr>
              <a:t>: </a:t>
            </a:r>
            <a:r>
              <a:rPr lang="en-IN" sz="1200" b="0" i="0" dirty="0">
                <a:effectLst/>
                <a:latin typeface="Arial" panose="020B0604020202020204" pitchFamily="34" charset="0"/>
                <a:cs typeface="Arial" panose="020B0604020202020204" pitchFamily="34" charset="0"/>
              </a:rPr>
              <a:t>Proprietary (with open source components)</a:t>
            </a:r>
          </a:p>
          <a:p>
            <a:pPr algn="l"/>
            <a:r>
              <a:rPr lang="en-IN" sz="1200" b="1" i="0" u="none" strike="noStrike" dirty="0">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Initial release</a:t>
            </a:r>
            <a:r>
              <a:rPr lang="en-IN" sz="1200" b="1" i="0" dirty="0">
                <a:effectLst/>
                <a:latin typeface="Arial" panose="020B0604020202020204" pitchFamily="34" charset="0"/>
                <a:cs typeface="Arial" panose="020B0604020202020204" pitchFamily="34" charset="0"/>
              </a:rPr>
              <a:t>: </a:t>
            </a:r>
            <a:r>
              <a:rPr lang="en-IN" sz="1200" b="0" i="0" dirty="0">
                <a:effectLst/>
                <a:latin typeface="Arial" panose="020B0604020202020204" pitchFamily="34" charset="0"/>
                <a:cs typeface="Arial" panose="020B0604020202020204" pitchFamily="34" charset="0"/>
              </a:rPr>
              <a:t>2012</a:t>
            </a:r>
          </a:p>
          <a:p>
            <a:pPr algn="l"/>
            <a:r>
              <a:rPr lang="en-IN" sz="1200" b="1" i="0" u="none" strike="noStrike" dirty="0">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Operating system</a:t>
            </a:r>
            <a:r>
              <a:rPr lang="en-IN" sz="1200" b="1" i="0" dirty="0">
                <a:effectLst/>
                <a:latin typeface="Arial" panose="020B0604020202020204" pitchFamily="34" charset="0"/>
                <a:cs typeface="Arial" panose="020B0604020202020204" pitchFamily="34" charset="0"/>
              </a:rPr>
              <a:t>: </a:t>
            </a:r>
            <a:r>
              <a:rPr lang="en-IN" sz="1200" b="0" i="0" dirty="0">
                <a:effectLst/>
                <a:latin typeface="Arial" panose="020B0604020202020204" pitchFamily="34" charset="0"/>
                <a:cs typeface="Arial" panose="020B0604020202020204" pitchFamily="34" charset="0"/>
              </a:rPr>
              <a:t>Windows, </a:t>
            </a:r>
            <a:r>
              <a:rPr lang="en-IN" sz="1200" b="0" i="0" u="none" strike="noStrike" dirty="0">
                <a:effectLst/>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macOS</a:t>
            </a:r>
            <a:r>
              <a:rPr lang="en-IN" sz="1200" b="0" i="0" dirty="0">
                <a:effectLst/>
                <a:latin typeface="Arial" panose="020B0604020202020204" pitchFamily="34" charset="0"/>
                <a:cs typeface="Arial" panose="020B0604020202020204" pitchFamily="34" charset="0"/>
              </a:rPr>
              <a:t>, </a:t>
            </a:r>
            <a:r>
              <a:rPr lang="en-IN" sz="1200" b="0" i="0" u="none" strike="noStrike" dirty="0">
                <a:effectLst/>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Linux</a:t>
            </a:r>
            <a:endParaRPr lang="en-IN" sz="1200" b="0" i="0" dirty="0">
              <a:effectLst/>
              <a:latin typeface="Arial" panose="020B0604020202020204" pitchFamily="34" charset="0"/>
              <a:cs typeface="Arial" panose="020B0604020202020204" pitchFamily="34" charset="0"/>
            </a:endParaRPr>
          </a:p>
          <a:p>
            <a:pPr algn="l"/>
            <a:r>
              <a:rPr lang="en-IN" sz="1200" b="1" i="0" u="none" strike="noStrike" dirty="0">
                <a:effectLst/>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Stable release</a:t>
            </a:r>
            <a:r>
              <a:rPr lang="en-IN" sz="1200" b="1" i="0" dirty="0">
                <a:effectLst/>
                <a:latin typeface="Arial" panose="020B0604020202020204" pitchFamily="34" charset="0"/>
                <a:cs typeface="Arial" panose="020B0604020202020204" pitchFamily="34" charset="0"/>
              </a:rPr>
              <a:t>: </a:t>
            </a:r>
            <a:r>
              <a:rPr lang="en-IN" sz="1200" b="0" i="0" dirty="0">
                <a:effectLst/>
                <a:latin typeface="Arial" panose="020B0604020202020204" pitchFamily="34" charset="0"/>
                <a:cs typeface="Arial" panose="020B0604020202020204" pitchFamily="34" charset="0"/>
              </a:rPr>
              <a:t>10.12.9</a:t>
            </a:r>
          </a:p>
          <a:p>
            <a:pPr marL="0" indent="0">
              <a:buNone/>
            </a:pPr>
            <a:endParaRPr lang="en-IN" sz="1600" dirty="0">
              <a:latin typeface="Arial" panose="020B0604020202020204" pitchFamily="34" charset="0"/>
              <a:cs typeface="Arial" panose="020B0604020202020204" pitchFamily="34" charset="0"/>
            </a:endParaRPr>
          </a:p>
          <a:p>
            <a:pPr marL="0" indent="0">
              <a:buNone/>
            </a:pPr>
            <a:endParaRPr lang="en-IN" sz="1600" dirty="0">
              <a:latin typeface="Arial" panose="020B0604020202020204" pitchFamily="34" charset="0"/>
              <a:cs typeface="Arial" panose="020B0604020202020204" pitchFamily="34" charset="0"/>
            </a:endParaRPr>
          </a:p>
          <a:p>
            <a:pPr marL="0" indent="0">
              <a:buNone/>
            </a:pPr>
            <a:r>
              <a:rPr lang="en-IN" sz="1600" dirty="0">
                <a:latin typeface="Arial" panose="020B0604020202020204" pitchFamily="34" charset="0"/>
                <a:cs typeface="Arial" panose="020B0604020202020204" pitchFamily="34" charset="0"/>
              </a:rPr>
              <a:t>Downloads – </a:t>
            </a:r>
          </a:p>
          <a:p>
            <a:r>
              <a:rPr lang="en-IN" sz="1600" dirty="0">
                <a:solidFill>
                  <a:schemeClr val="tx1"/>
                </a:solidFill>
                <a:latin typeface="Arial" panose="020B0604020202020204" pitchFamily="34" charset="0"/>
                <a:cs typeface="Arial" panose="020B0604020202020204" pitchFamily="34" charset="0"/>
                <a:hlinkClick r:id="rId9">
                  <a:extLst>
                    <a:ext uri="{A12FA001-AC4F-418D-AE19-62706E023703}">
                      <ahyp:hlinkClr xmlns:ahyp="http://schemas.microsoft.com/office/drawing/2018/hyperlinkcolor" val="tx"/>
                    </a:ext>
                  </a:extLst>
                </a:hlinkClick>
              </a:rPr>
              <a:t>https://insomnia.rest/</a:t>
            </a:r>
            <a:endParaRPr lang="en-IN" sz="1600" dirty="0">
              <a:solidFill>
                <a:schemeClr val="tx1"/>
              </a:solidFill>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https://www.postman.com/downloads/</a:t>
            </a:r>
          </a:p>
        </p:txBody>
      </p:sp>
      <p:pic>
        <p:nvPicPr>
          <p:cNvPr id="3076" name="Picture 4" descr="Postman vs. Insomnia: Comparing the API Testing Tools | Paige Niedringhaus">
            <a:extLst>
              <a:ext uri="{FF2B5EF4-FFF2-40B4-BE49-F238E27FC236}">
                <a16:creationId xmlns:a16="http://schemas.microsoft.com/office/drawing/2014/main" id="{6D372913-3C20-9856-E672-DD1A78E9E0A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6695" y="2473275"/>
            <a:ext cx="3267075" cy="1400175"/>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87;p13">
            <a:extLst>
              <a:ext uri="{FF2B5EF4-FFF2-40B4-BE49-F238E27FC236}">
                <a16:creationId xmlns:a16="http://schemas.microsoft.com/office/drawing/2014/main" id="{373E44B1-6E59-DC19-9925-488C391BB883}"/>
              </a:ext>
            </a:extLst>
          </p:cNvPr>
          <p:cNvPicPr preferRelativeResize="0"/>
          <p:nvPr/>
        </p:nvPicPr>
        <p:blipFill rotWithShape="1">
          <a:blip r:embed="rId11">
            <a:alphaModFix/>
          </a:blip>
          <a:srcRect/>
          <a:stretch/>
        </p:blipFill>
        <p:spPr>
          <a:xfrm>
            <a:off x="10048975" y="6518787"/>
            <a:ext cx="2063054" cy="339213"/>
          </a:xfrm>
          <a:prstGeom prst="rect">
            <a:avLst/>
          </a:prstGeom>
          <a:noFill/>
          <a:ln>
            <a:noFill/>
          </a:ln>
        </p:spPr>
      </p:pic>
    </p:spTree>
    <p:extLst>
      <p:ext uri="{BB962C8B-B14F-4D97-AF65-F5344CB8AC3E}">
        <p14:creationId xmlns:p14="http://schemas.microsoft.com/office/powerpoint/2010/main" val="4151609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DF2F-EDD5-F1C6-7757-433493F3DA98}"/>
              </a:ext>
            </a:extLst>
          </p:cNvPr>
          <p:cNvSpPr>
            <a:spLocks noGrp="1"/>
          </p:cNvSpPr>
          <p:nvPr>
            <p:ph type="title"/>
          </p:nvPr>
        </p:nvSpPr>
        <p:spPr/>
        <p:txBody>
          <a:bodyPr>
            <a:normAutofit/>
          </a:bodyPr>
          <a:lstStyle/>
          <a:p>
            <a:pPr algn="ctr"/>
            <a:r>
              <a:rPr lang="en-IN" b="1" i="0" dirty="0">
                <a:solidFill>
                  <a:srgbClr val="292929"/>
                </a:solidFill>
                <a:effectLst/>
                <a:latin typeface="Arial" panose="020B0604020202020204" pitchFamily="34" charset="0"/>
                <a:cs typeface="Arial" panose="020B0604020202020204" pitchFamily="34" charset="0"/>
              </a:rPr>
              <a:t>Dependency Injection in Java</a:t>
            </a:r>
            <a:br>
              <a:rPr lang="en-IN" b="1" i="0" dirty="0">
                <a:solidFill>
                  <a:srgbClr val="292929"/>
                </a:solidFill>
                <a:effectLst/>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5F5901C-D554-8318-1630-335E62A8E6ED}"/>
              </a:ext>
            </a:extLst>
          </p:cNvPr>
          <p:cNvSpPr>
            <a:spLocks noGrp="1"/>
          </p:cNvSpPr>
          <p:nvPr>
            <p:ph idx="1"/>
          </p:nvPr>
        </p:nvSpPr>
        <p:spPr/>
        <p:txBody>
          <a:bodyPr/>
          <a:lstStyle/>
          <a:p>
            <a:r>
              <a:rPr lang="en-US" b="0" i="0" dirty="0">
                <a:solidFill>
                  <a:srgbClr val="202124"/>
                </a:solidFill>
                <a:effectLst/>
                <a:latin typeface="Arial" panose="020B0604020202020204" pitchFamily="34" charset="0"/>
                <a:cs typeface="Arial" panose="020B0604020202020204" pitchFamily="34" charset="0"/>
              </a:rPr>
              <a:t>Dependency injection </a:t>
            </a:r>
            <a:r>
              <a:rPr lang="en-US" b="0" i="0" dirty="0">
                <a:solidFill>
                  <a:srgbClr val="040C28"/>
                </a:solidFill>
                <a:effectLst/>
                <a:latin typeface="Arial" panose="020B0604020202020204" pitchFamily="34" charset="0"/>
                <a:cs typeface="Arial" panose="020B0604020202020204" pitchFamily="34" charset="0"/>
              </a:rPr>
              <a:t>enables you to turn regular Java classes into managed objects and to inject them into any other managed object.</a:t>
            </a:r>
          </a:p>
          <a:p>
            <a:r>
              <a:rPr lang="en-US" b="0" i="0" dirty="0">
                <a:solidFill>
                  <a:srgbClr val="222222"/>
                </a:solidFill>
                <a:effectLst/>
                <a:latin typeface="Arial" panose="020B0604020202020204" pitchFamily="34" charset="0"/>
                <a:cs typeface="Arial" panose="020B0604020202020204" pitchFamily="34" charset="0"/>
              </a:rPr>
              <a:t>Using dependency injection, your code can declare dependencies on any managed object (</a:t>
            </a:r>
            <a:r>
              <a:rPr lang="en-IN" b="0" i="0" dirty="0">
                <a:solidFill>
                  <a:srgbClr val="222222"/>
                </a:solidFill>
                <a:effectLst/>
                <a:latin typeface="Arial" panose="020B0604020202020204" pitchFamily="34" charset="0"/>
                <a:cs typeface="Arial" panose="020B0604020202020204" pitchFamily="34" charset="0"/>
              </a:rPr>
              <a:t>also called </a:t>
            </a:r>
            <a:r>
              <a:rPr lang="en-IN" b="1" i="0" dirty="0">
                <a:solidFill>
                  <a:srgbClr val="222222"/>
                </a:solidFill>
                <a:effectLst/>
                <a:latin typeface="Arial" panose="020B0604020202020204" pitchFamily="34" charset="0"/>
                <a:cs typeface="Arial" panose="020B0604020202020204" pitchFamily="34" charset="0"/>
              </a:rPr>
              <a:t>managed beans</a:t>
            </a:r>
            <a:r>
              <a:rPr lang="en-US" b="0" i="0" dirty="0">
                <a:solidFill>
                  <a:srgbClr val="222222"/>
                </a:solidFill>
                <a:effectLst/>
                <a:latin typeface="Arial" panose="020B0604020202020204" pitchFamily="34" charset="0"/>
                <a:cs typeface="Arial" panose="020B0604020202020204" pitchFamily="34" charset="0"/>
              </a:rPr>
              <a:t>.)</a:t>
            </a:r>
          </a:p>
          <a:p>
            <a:r>
              <a:rPr lang="en-US" b="0" i="0" dirty="0">
                <a:solidFill>
                  <a:srgbClr val="222222"/>
                </a:solidFill>
                <a:effectLst/>
                <a:latin typeface="Arial" panose="020B0604020202020204" pitchFamily="34" charset="0"/>
                <a:cs typeface="Arial" panose="020B0604020202020204" pitchFamily="34" charset="0"/>
              </a:rPr>
              <a:t> The container automatically provides instances of these dependencies at the injection points at runtime, and it also manages the lifecycle of these instances for you.</a:t>
            </a:r>
            <a:endParaRPr lang="en-IN" dirty="0">
              <a:latin typeface="Arial" panose="020B0604020202020204" pitchFamily="34" charset="0"/>
              <a:cs typeface="Arial" panose="020B0604020202020204" pitchFamily="34" charset="0"/>
            </a:endParaRPr>
          </a:p>
        </p:txBody>
      </p:sp>
      <p:pic>
        <p:nvPicPr>
          <p:cNvPr id="2050" name="Picture 2" descr="💉 Dependency Injection in Java ☕️ | Carlos Chacin">
            <a:extLst>
              <a:ext uri="{FF2B5EF4-FFF2-40B4-BE49-F238E27FC236}">
                <a16:creationId xmlns:a16="http://schemas.microsoft.com/office/drawing/2014/main" id="{5FF0097E-20DD-0599-623F-16D9C4B02B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168" y="4552950"/>
            <a:ext cx="571500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87;p13">
            <a:extLst>
              <a:ext uri="{FF2B5EF4-FFF2-40B4-BE49-F238E27FC236}">
                <a16:creationId xmlns:a16="http://schemas.microsoft.com/office/drawing/2014/main" id="{B7B7B701-F5B5-8CF8-8558-C1E6E87A5F9D}"/>
              </a:ext>
            </a:extLst>
          </p:cNvPr>
          <p:cNvPicPr preferRelativeResize="0"/>
          <p:nvPr/>
        </p:nvPicPr>
        <p:blipFill rotWithShape="1">
          <a:blip r:embed="rId3">
            <a:alphaModFix/>
          </a:blip>
          <a:srcRect/>
          <a:stretch/>
        </p:blipFill>
        <p:spPr>
          <a:xfrm>
            <a:off x="10128946" y="6528619"/>
            <a:ext cx="2063054" cy="329381"/>
          </a:xfrm>
          <a:prstGeom prst="rect">
            <a:avLst/>
          </a:prstGeom>
          <a:noFill/>
          <a:ln>
            <a:noFill/>
          </a:ln>
        </p:spPr>
      </p:pic>
    </p:spTree>
    <p:extLst>
      <p:ext uri="{BB962C8B-B14F-4D97-AF65-F5344CB8AC3E}">
        <p14:creationId xmlns:p14="http://schemas.microsoft.com/office/powerpoint/2010/main" val="2286373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NS architecture. DNS: Domain Name System; gTLD: general Top Level Domain |  Download Scientific Diagram">
            <a:extLst>
              <a:ext uri="{FF2B5EF4-FFF2-40B4-BE49-F238E27FC236}">
                <a16:creationId xmlns:a16="http://schemas.microsoft.com/office/drawing/2014/main" id="{B4EE7326-169D-606E-4685-E97DFBA02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66" y="1341066"/>
            <a:ext cx="8411768" cy="53142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8A5B88-77AA-03F6-7F2E-F7E9E9721F09}"/>
              </a:ext>
            </a:extLst>
          </p:cNvPr>
          <p:cNvSpPr txBox="1">
            <a:spLocks/>
          </p:cNvSpPr>
          <p:nvPr/>
        </p:nvSpPr>
        <p:spPr>
          <a:xfrm>
            <a:off x="838200" y="48162"/>
            <a:ext cx="10515600" cy="1325563"/>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latin typeface="Arial" panose="020B0604020202020204" pitchFamily="34" charset="0"/>
                <a:cs typeface="Arial" panose="020B0604020202020204" pitchFamily="34" charset="0"/>
              </a:rPr>
              <a:t>DNS – Domain Name System</a:t>
            </a:r>
            <a:endParaRPr lang="en-IN" dirty="0">
              <a:solidFill>
                <a:schemeClr val="tx1"/>
              </a:solidFill>
              <a:latin typeface="Arial" panose="020B0604020202020204" pitchFamily="34" charset="0"/>
              <a:cs typeface="Arial" panose="020B0604020202020204" pitchFamily="34" charset="0"/>
            </a:endParaRPr>
          </a:p>
        </p:txBody>
      </p:sp>
      <p:pic>
        <p:nvPicPr>
          <p:cNvPr id="3" name="Google Shape;87;p13">
            <a:extLst>
              <a:ext uri="{FF2B5EF4-FFF2-40B4-BE49-F238E27FC236}">
                <a16:creationId xmlns:a16="http://schemas.microsoft.com/office/drawing/2014/main" id="{FC75BE42-6960-449E-7989-AA1D37EEDDF6}"/>
              </a:ext>
            </a:extLst>
          </p:cNvPr>
          <p:cNvPicPr preferRelativeResize="0"/>
          <p:nvPr/>
        </p:nvPicPr>
        <p:blipFill rotWithShape="1">
          <a:blip r:embed="rId3">
            <a:alphaModFix/>
          </a:blip>
          <a:srcRect/>
          <a:stretch/>
        </p:blipFill>
        <p:spPr>
          <a:xfrm>
            <a:off x="10048975" y="6518787"/>
            <a:ext cx="2063054" cy="339213"/>
          </a:xfrm>
          <a:prstGeom prst="rect">
            <a:avLst/>
          </a:prstGeom>
          <a:noFill/>
          <a:ln>
            <a:noFill/>
          </a:ln>
        </p:spPr>
      </p:pic>
    </p:spTree>
    <p:extLst>
      <p:ext uri="{BB962C8B-B14F-4D97-AF65-F5344CB8AC3E}">
        <p14:creationId xmlns:p14="http://schemas.microsoft.com/office/powerpoint/2010/main" val="391917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A5B88-77AA-03F6-7F2E-F7E9E9721F09}"/>
              </a:ext>
            </a:extLst>
          </p:cNvPr>
          <p:cNvSpPr txBox="1">
            <a:spLocks/>
          </p:cNvSpPr>
          <p:nvPr/>
        </p:nvSpPr>
        <p:spPr>
          <a:xfrm>
            <a:off x="838200" y="48162"/>
            <a:ext cx="10515600" cy="1325563"/>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latin typeface="Arial" panose="020B0604020202020204" pitchFamily="34" charset="0"/>
                <a:cs typeface="Arial" panose="020B0604020202020204" pitchFamily="34" charset="0"/>
              </a:rPr>
              <a:t>DNS – Domain Name System</a:t>
            </a:r>
            <a:endParaRPr lang="en-IN" dirty="0">
              <a:solidFill>
                <a:schemeClr val="tx1"/>
              </a:solidFill>
              <a:latin typeface="Arial" panose="020B0604020202020204" pitchFamily="34" charset="0"/>
              <a:cs typeface="Arial" panose="020B0604020202020204" pitchFamily="34" charset="0"/>
            </a:endParaRPr>
          </a:p>
        </p:txBody>
      </p:sp>
      <p:pic>
        <p:nvPicPr>
          <p:cNvPr id="3" name="Google Shape;87;p13">
            <a:extLst>
              <a:ext uri="{FF2B5EF4-FFF2-40B4-BE49-F238E27FC236}">
                <a16:creationId xmlns:a16="http://schemas.microsoft.com/office/drawing/2014/main" id="{FC75BE42-6960-449E-7989-AA1D37EEDDF6}"/>
              </a:ext>
            </a:extLst>
          </p:cNvPr>
          <p:cNvPicPr preferRelativeResize="0"/>
          <p:nvPr/>
        </p:nvPicPr>
        <p:blipFill rotWithShape="1">
          <a:blip r:embed="rId2">
            <a:alphaModFix/>
          </a:blip>
          <a:srcRect/>
          <a:stretch/>
        </p:blipFill>
        <p:spPr>
          <a:xfrm>
            <a:off x="10048975" y="6518787"/>
            <a:ext cx="2063054" cy="339213"/>
          </a:xfrm>
          <a:prstGeom prst="rect">
            <a:avLst/>
          </a:prstGeom>
          <a:noFill/>
          <a:ln>
            <a:noFill/>
          </a:ln>
        </p:spPr>
      </p:pic>
      <p:sp>
        <p:nvSpPr>
          <p:cNvPr id="5" name="TextBox 4">
            <a:extLst>
              <a:ext uri="{FF2B5EF4-FFF2-40B4-BE49-F238E27FC236}">
                <a16:creationId xmlns:a16="http://schemas.microsoft.com/office/drawing/2014/main" id="{70F137FF-6ABE-8B1A-7BAA-A78048E77C8A}"/>
              </a:ext>
            </a:extLst>
          </p:cNvPr>
          <p:cNvSpPr txBox="1"/>
          <p:nvPr/>
        </p:nvSpPr>
        <p:spPr>
          <a:xfrm>
            <a:off x="838200" y="890735"/>
            <a:ext cx="8701726" cy="3293209"/>
          </a:xfrm>
          <a:prstGeom prst="rect">
            <a:avLst/>
          </a:prstGeom>
          <a:noFill/>
        </p:spPr>
        <p:txBody>
          <a:bodyPr wrap="square">
            <a:spAutoFit/>
          </a:bodyPr>
          <a:lstStyle/>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cs typeface="Arial" panose="020B0604020202020204" pitchFamily="34" charset="0"/>
              </a:rPr>
              <a:t>The Domain Name System (DNS) is the phonebook of the Internet. Humans access information online through </a:t>
            </a:r>
            <a:r>
              <a:rPr lang="en-US" sz="1600" b="0" i="0" u="none" strike="noStrike" dirty="0">
                <a:solidFill>
                  <a:srgbClr val="0051C3"/>
                </a:solidFill>
                <a:effectLst/>
                <a:latin typeface="Arial" panose="020B0604020202020204" pitchFamily="34" charset="0"/>
                <a:cs typeface="Arial" panose="020B0604020202020204" pitchFamily="34" charset="0"/>
                <a:hlinkClick r:id="rId3"/>
              </a:rPr>
              <a:t>domain names</a:t>
            </a:r>
            <a:r>
              <a:rPr lang="en-US" sz="1600" b="0" i="0" dirty="0">
                <a:solidFill>
                  <a:srgbClr val="222222"/>
                </a:solidFill>
                <a:effectLst/>
                <a:latin typeface="Arial" panose="020B0604020202020204" pitchFamily="34" charset="0"/>
                <a:cs typeface="Arial" panose="020B0604020202020204" pitchFamily="34" charset="0"/>
              </a:rPr>
              <a:t>, like nytimes.com or espn.com. Web browsers interact through </a:t>
            </a:r>
            <a:r>
              <a:rPr lang="en-US" sz="1600" b="0" i="0" u="none" strike="noStrike" dirty="0">
                <a:solidFill>
                  <a:srgbClr val="0051C3"/>
                </a:solidFill>
                <a:effectLst/>
                <a:latin typeface="Arial" panose="020B0604020202020204" pitchFamily="34" charset="0"/>
                <a:cs typeface="Arial" panose="020B0604020202020204" pitchFamily="34" charset="0"/>
                <a:hlinkClick r:id="rId4"/>
              </a:rPr>
              <a:t>Internet Protocol (IP)</a:t>
            </a:r>
            <a:r>
              <a:rPr lang="en-US" sz="1600" b="0" i="0" dirty="0">
                <a:solidFill>
                  <a:srgbClr val="222222"/>
                </a:solidFill>
                <a:effectLst/>
                <a:latin typeface="Arial" panose="020B0604020202020204" pitchFamily="34" charset="0"/>
                <a:cs typeface="Arial" panose="020B0604020202020204" pitchFamily="34" charset="0"/>
              </a:rPr>
              <a:t> addresses. DNS translates domain names to </a:t>
            </a:r>
            <a:r>
              <a:rPr lang="en-US" sz="1600" b="0" i="0" u="none" strike="noStrike" dirty="0">
                <a:solidFill>
                  <a:srgbClr val="0051C3"/>
                </a:solidFill>
                <a:effectLst/>
                <a:latin typeface="Arial" panose="020B0604020202020204" pitchFamily="34" charset="0"/>
                <a:cs typeface="Arial" panose="020B0604020202020204" pitchFamily="34" charset="0"/>
                <a:hlinkClick r:id="rId5"/>
              </a:rPr>
              <a:t>IP addresses</a:t>
            </a:r>
            <a:r>
              <a:rPr lang="en-US" sz="1600" b="0" i="0" dirty="0">
                <a:solidFill>
                  <a:srgbClr val="222222"/>
                </a:solidFill>
                <a:effectLst/>
                <a:latin typeface="Arial" panose="020B0604020202020204" pitchFamily="34" charset="0"/>
                <a:cs typeface="Arial" panose="020B0604020202020204" pitchFamily="34" charset="0"/>
              </a:rPr>
              <a:t> so browsers can load Internet resources.</a:t>
            </a:r>
          </a:p>
          <a:p>
            <a:pPr marL="285750" indent="-285750">
              <a:buFont typeface="Arial" panose="020B0604020202020204" pitchFamily="34" charset="0"/>
              <a:buChar char="•"/>
            </a:pPr>
            <a:endParaRPr lang="en-US" sz="1600" dirty="0">
              <a:solidFill>
                <a:srgbClr val="222222"/>
              </a:solidFill>
              <a:latin typeface="Arial" panose="020B0604020202020204" pitchFamily="34" charset="0"/>
              <a:cs typeface="Arial" panose="020B0604020202020204" pitchFamily="34" charset="0"/>
            </a:endParaRPr>
          </a:p>
          <a:p>
            <a:endParaRPr lang="en-US" sz="1600" b="0" i="0" dirty="0">
              <a:solidFill>
                <a:srgbClr val="222222"/>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cs typeface="Arial" panose="020B0604020202020204" pitchFamily="34" charset="0"/>
              </a:rPr>
              <a:t>Each device connected to the Internet has a unique IP address which other machines use to find the device. DNS servers eliminate the need for humans to memorize IP addresses such as 192.168.1.1 (in IPv4), or more complex newer alphanumeric IP addresses such as 2400:cb00:2048:1::c629:d7a2 (in IPv6).</a:t>
            </a:r>
          </a:p>
          <a:p>
            <a:endParaRPr lang="en-US" sz="1600" b="0" i="0" dirty="0">
              <a:solidFill>
                <a:srgbClr val="222222"/>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222222"/>
                </a:solidFill>
                <a:latin typeface="Arial" panose="020B0604020202020204" pitchFamily="34" charset="0"/>
                <a:cs typeface="Arial" panose="020B0604020202020204" pitchFamily="34" charset="0"/>
              </a:rPr>
              <a:t>DNS searching works in two modes – Iterative Searching and Recursive Searching</a:t>
            </a:r>
          </a:p>
          <a:p>
            <a:endParaRPr lang="en-US" sz="1600" b="0" i="0" dirty="0">
              <a:solidFill>
                <a:srgbClr val="22222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1181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16423-F381-BE13-5C74-3EDC83831E2E}"/>
              </a:ext>
            </a:extLst>
          </p:cNvPr>
          <p:cNvSpPr>
            <a:spLocks noGrp="1"/>
          </p:cNvSpPr>
          <p:nvPr>
            <p:ph type="title"/>
          </p:nvPr>
        </p:nvSpPr>
        <p:spPr>
          <a:xfrm>
            <a:off x="1395089" y="2615381"/>
            <a:ext cx="8596668" cy="1320800"/>
          </a:xfrm>
        </p:spPr>
        <p:txBody>
          <a:bodyPr/>
          <a:lstStyle/>
          <a:p>
            <a:pPr algn="ctr"/>
            <a:r>
              <a:rPr lang="en-IN" dirty="0"/>
              <a:t>Thank You !!</a:t>
            </a:r>
          </a:p>
        </p:txBody>
      </p:sp>
    </p:spTree>
    <p:extLst>
      <p:ext uri="{BB962C8B-B14F-4D97-AF65-F5344CB8AC3E}">
        <p14:creationId xmlns:p14="http://schemas.microsoft.com/office/powerpoint/2010/main" val="2326687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2534-4F23-2990-E930-791FCD6C9230}"/>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35E19E61-A98D-AFE1-C24E-92B6C8E2E37A}"/>
              </a:ext>
            </a:extLst>
          </p:cNvPr>
          <p:cNvSpPr>
            <a:spLocks noGrp="1"/>
          </p:cNvSpPr>
          <p:nvPr>
            <p:ph idx="1"/>
          </p:nvPr>
        </p:nvSpPr>
        <p:spPr>
          <a:xfrm>
            <a:off x="677334" y="1012723"/>
            <a:ext cx="8596668" cy="5028639"/>
          </a:xfrm>
        </p:spPr>
        <p:txBody>
          <a:bodyPr>
            <a:normAutofit/>
          </a:bodyPr>
          <a:lstStyle/>
          <a:p>
            <a:pPr>
              <a:buFont typeface="Wingdings" panose="05000000000000000000" pitchFamily="2" charset="2"/>
              <a:buChar char="v"/>
            </a:pPr>
            <a:endParaRPr lang="en-IN" b="0" i="0" dirty="0">
              <a:solidFill>
                <a:srgbClr val="000000"/>
              </a:solidFill>
              <a:effectLst/>
              <a:latin typeface="Arial" panose="020B0604020202020204" pitchFamily="34" charset="0"/>
              <a:cs typeface="Arial" panose="020B0604020202020204" pitchFamily="34" charset="0"/>
            </a:endParaRPr>
          </a:p>
          <a:p>
            <a:pPr>
              <a:buFont typeface="Wingdings" panose="05000000000000000000" pitchFamily="2" charset="2"/>
              <a:buChar char="v"/>
            </a:pPr>
            <a:endParaRPr lang="en-IN" dirty="0">
              <a:solidFill>
                <a:srgbClr val="000000"/>
              </a:solidFill>
              <a:latin typeface="Arial" panose="020B0604020202020204" pitchFamily="34" charset="0"/>
              <a:cs typeface="Arial" panose="020B0604020202020204" pitchFamily="34" charset="0"/>
            </a:endParaRPr>
          </a:p>
          <a:p>
            <a:pPr>
              <a:buFont typeface="Wingdings" panose="05000000000000000000" pitchFamily="2" charset="2"/>
              <a:buChar char="v"/>
            </a:pPr>
            <a:r>
              <a:rPr lang="en-IN" b="1" i="0" dirty="0">
                <a:solidFill>
                  <a:srgbClr val="000000"/>
                </a:solidFill>
                <a:effectLst/>
                <a:latin typeface="Arial" panose="020B0604020202020204" pitchFamily="34" charset="0"/>
                <a:cs typeface="Arial" panose="020B0604020202020204" pitchFamily="34" charset="0"/>
              </a:rPr>
              <a:t>Constructor based Injection  </a:t>
            </a:r>
            <a:r>
              <a:rPr lang="en-US" b="0" i="0" dirty="0">
                <a:solidFill>
                  <a:srgbClr val="000000"/>
                </a:solidFill>
                <a:effectLst/>
                <a:latin typeface="Arial" panose="020B0604020202020204" pitchFamily="34" charset="0"/>
                <a:cs typeface="Arial" panose="020B0604020202020204" pitchFamily="34" charset="0"/>
              </a:rPr>
              <a:t>-When container call the constructor of the class. It 	should be used for mandatory dependencies.</a:t>
            </a:r>
          </a:p>
          <a:p>
            <a:pPr marL="0" indent="0" algn="just">
              <a:buNone/>
            </a:pPr>
            <a:r>
              <a:rPr lang="en-US" b="0" i="0" dirty="0">
                <a:solidFill>
                  <a:srgbClr val="000000"/>
                </a:solidFill>
                <a:effectLst/>
                <a:latin typeface="Arial" panose="020B0604020202020204" pitchFamily="34" charset="0"/>
                <a:cs typeface="Arial" panose="020B0604020202020204" pitchFamily="34" charset="0"/>
              </a:rPr>
              <a:t>	Let’s say Class X is tightly  dependent on Class Y then we should use 	constructor based injection. </a:t>
            </a:r>
          </a:p>
          <a:p>
            <a:pPr marL="0" indent="0" algn="just">
              <a:buNone/>
            </a:pPr>
            <a:endParaRPr lang="en-US" dirty="0">
              <a:solidFill>
                <a:srgbClr val="000000"/>
              </a:solidFill>
              <a:latin typeface="Arial" panose="020B0604020202020204" pitchFamily="34" charset="0"/>
              <a:cs typeface="Arial" panose="020B0604020202020204" pitchFamily="34" charset="0"/>
            </a:endParaRPr>
          </a:p>
          <a:p>
            <a:pPr marL="0" indent="0" algn="just">
              <a:buNone/>
            </a:pPr>
            <a:endParaRPr lang="en-US" b="0" i="0" dirty="0">
              <a:solidFill>
                <a:srgbClr val="000000"/>
              </a:solidFill>
              <a:effectLst/>
              <a:latin typeface="Arial" panose="020B0604020202020204" pitchFamily="34" charset="0"/>
              <a:cs typeface="Arial" panose="020B0604020202020204" pitchFamily="34" charset="0"/>
            </a:endParaRPr>
          </a:p>
          <a:p>
            <a:pPr>
              <a:buFont typeface="Wingdings" panose="05000000000000000000" pitchFamily="2" charset="2"/>
              <a:buChar char="v"/>
            </a:pPr>
            <a:r>
              <a:rPr lang="en-US" b="1" i="0" dirty="0">
                <a:solidFill>
                  <a:srgbClr val="000000"/>
                </a:solidFill>
                <a:effectLst/>
                <a:latin typeface="Arial" panose="020B0604020202020204" pitchFamily="34" charset="0"/>
                <a:cs typeface="Arial" panose="020B0604020202020204" pitchFamily="34" charset="0"/>
              </a:rPr>
              <a:t>Setter based Injection </a:t>
            </a:r>
            <a:r>
              <a:rPr lang="en-US" b="0" i="0" dirty="0">
                <a:solidFill>
                  <a:srgbClr val="000000"/>
                </a:solidFill>
                <a:effectLst/>
                <a:latin typeface="Arial" panose="020B0604020202020204" pitchFamily="34" charset="0"/>
                <a:cs typeface="Arial" panose="020B0604020202020204" pitchFamily="34" charset="0"/>
              </a:rPr>
              <a:t>- It can be used by calling setter methods on your 	beans. It should be used for optional dependencies.</a:t>
            </a:r>
          </a:p>
          <a:p>
            <a:pPr marL="0" indent="0">
              <a:buNone/>
            </a:pPr>
            <a:r>
              <a:rPr lang="en-IN" b="0" i="0" dirty="0">
                <a:solidFill>
                  <a:srgbClr val="000000"/>
                </a:solidFill>
                <a:effectLst/>
                <a:latin typeface="Arial" panose="020B0604020202020204" pitchFamily="34" charset="0"/>
                <a:cs typeface="Arial" panose="020B0604020202020204" pitchFamily="34" charset="0"/>
              </a:rPr>
              <a:t> </a:t>
            </a:r>
          </a:p>
          <a:p>
            <a:pPr>
              <a:buFont typeface="Wingdings" panose="05000000000000000000" pitchFamily="2" charset="2"/>
              <a:buChar char="v"/>
            </a:pPr>
            <a:endParaRPr lang="en-IN" dirty="0">
              <a:latin typeface="Arial" panose="020B0604020202020204" pitchFamily="34" charset="0"/>
              <a:cs typeface="Arial" panose="020B0604020202020204" pitchFamily="34" charset="0"/>
            </a:endParaRPr>
          </a:p>
        </p:txBody>
      </p:sp>
      <p:pic>
        <p:nvPicPr>
          <p:cNvPr id="4" name="Google Shape;87;p13">
            <a:extLst>
              <a:ext uri="{FF2B5EF4-FFF2-40B4-BE49-F238E27FC236}">
                <a16:creationId xmlns:a16="http://schemas.microsoft.com/office/drawing/2014/main" id="{53347A32-6AEF-3C64-9569-8016DC10028D}"/>
              </a:ext>
            </a:extLst>
          </p:cNvPr>
          <p:cNvPicPr preferRelativeResize="0"/>
          <p:nvPr/>
        </p:nvPicPr>
        <p:blipFill rotWithShape="1">
          <a:blip r:embed="rId2">
            <a:alphaModFix/>
          </a:blip>
          <a:srcRect/>
          <a:stretch/>
        </p:blipFill>
        <p:spPr>
          <a:xfrm>
            <a:off x="10058401" y="6548284"/>
            <a:ext cx="2063054" cy="339213"/>
          </a:xfrm>
          <a:prstGeom prst="rect">
            <a:avLst/>
          </a:prstGeom>
          <a:noFill/>
          <a:ln>
            <a:noFill/>
          </a:ln>
        </p:spPr>
      </p:pic>
    </p:spTree>
    <p:extLst>
      <p:ext uri="{BB962C8B-B14F-4D97-AF65-F5344CB8AC3E}">
        <p14:creationId xmlns:p14="http://schemas.microsoft.com/office/powerpoint/2010/main" val="564590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A8F2C-BE2E-75EB-82FE-E5B9497692EC}"/>
              </a:ext>
            </a:extLst>
          </p:cNvPr>
          <p:cNvSpPr>
            <a:spLocks noGrp="1"/>
          </p:cNvSpPr>
          <p:nvPr>
            <p:ph type="title"/>
          </p:nvPr>
        </p:nvSpPr>
        <p:spPr/>
        <p:txBody>
          <a:bodyPr/>
          <a:lstStyle/>
          <a:p>
            <a:pPr algn="ctr"/>
            <a:r>
              <a:rPr lang="en-US" b="1" i="0" dirty="0">
                <a:solidFill>
                  <a:srgbClr val="161616"/>
                </a:solidFill>
                <a:effectLst/>
                <a:latin typeface="Arial" panose="020B0604020202020204" pitchFamily="34" charset="0"/>
                <a:cs typeface="Arial" panose="020B0604020202020204" pitchFamily="34" charset="0"/>
              </a:rPr>
              <a:t>Spring Boot</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4CD72F0-2682-384F-F871-CE3D2AF3640A}"/>
              </a:ext>
            </a:extLst>
          </p:cNvPr>
          <p:cNvSpPr>
            <a:spLocks noGrp="1"/>
          </p:cNvSpPr>
          <p:nvPr>
            <p:ph idx="1"/>
          </p:nvPr>
        </p:nvSpPr>
        <p:spPr/>
        <p:txBody>
          <a:bodyPr/>
          <a:lstStyle/>
          <a:p>
            <a:r>
              <a:rPr lang="en-US" b="0" i="0" dirty="0">
                <a:solidFill>
                  <a:srgbClr val="333333"/>
                </a:solidFill>
                <a:effectLst/>
                <a:latin typeface="inter-regular"/>
              </a:rPr>
              <a:t>Spring Boot is a project that is built on the top of the Spring Framework.</a:t>
            </a:r>
          </a:p>
          <a:p>
            <a:r>
              <a:rPr lang="en-US" b="0" i="0" dirty="0">
                <a:solidFill>
                  <a:srgbClr val="333333"/>
                </a:solidFill>
                <a:effectLst/>
                <a:latin typeface="inter-regular"/>
              </a:rPr>
              <a:t>It provides an easier and faster way to set up, configure, and run both simple and web-based applications.</a:t>
            </a:r>
            <a:endParaRPr lang="en-US" dirty="0">
              <a:solidFill>
                <a:srgbClr val="333333"/>
              </a:solidFill>
              <a:latin typeface="inter-regular"/>
            </a:endParaRPr>
          </a:p>
          <a:p>
            <a:r>
              <a:rPr lang="en-US" b="0" i="0" dirty="0">
                <a:solidFill>
                  <a:srgbClr val="333333"/>
                </a:solidFill>
                <a:effectLst/>
                <a:latin typeface="inter-regular"/>
              </a:rPr>
              <a:t> provides the </a:t>
            </a:r>
            <a:r>
              <a:rPr lang="en-US" b="1" i="0" dirty="0">
                <a:solidFill>
                  <a:srgbClr val="333333"/>
                </a:solidFill>
                <a:effectLst/>
                <a:latin typeface="inter-bold"/>
              </a:rPr>
              <a:t>RAD (</a:t>
            </a:r>
            <a:r>
              <a:rPr lang="en-US" b="1" i="1" dirty="0">
                <a:solidFill>
                  <a:srgbClr val="333333"/>
                </a:solidFill>
                <a:effectLst/>
                <a:latin typeface="inter-bold"/>
              </a:rPr>
              <a:t>Rapid Application Development</a:t>
            </a:r>
            <a:r>
              <a:rPr lang="en-US" b="1" i="0" dirty="0">
                <a:solidFill>
                  <a:srgbClr val="333333"/>
                </a:solidFill>
                <a:effectLst/>
                <a:latin typeface="inter-bold"/>
              </a:rPr>
              <a:t>)</a:t>
            </a:r>
            <a:r>
              <a:rPr lang="en-US" b="0" i="0" dirty="0">
                <a:solidFill>
                  <a:srgbClr val="333333"/>
                </a:solidFill>
                <a:effectLst/>
                <a:latin typeface="inter-regular"/>
              </a:rPr>
              <a:t> feature to the Spring Framework.</a:t>
            </a:r>
          </a:p>
          <a:p>
            <a:r>
              <a:rPr lang="en-US" b="0" i="0" dirty="0">
                <a:solidFill>
                  <a:srgbClr val="333333"/>
                </a:solidFill>
                <a:effectLst/>
                <a:latin typeface="inter-regular"/>
              </a:rPr>
              <a:t> It is used to create a stand-alone Spring-based application that you can just run because it needs minimal Spring configuration.</a:t>
            </a:r>
            <a:endParaRPr lang="en-IN" dirty="0"/>
          </a:p>
        </p:txBody>
      </p:sp>
      <p:pic>
        <p:nvPicPr>
          <p:cNvPr id="4" name="Google Shape;87;p13">
            <a:extLst>
              <a:ext uri="{FF2B5EF4-FFF2-40B4-BE49-F238E27FC236}">
                <a16:creationId xmlns:a16="http://schemas.microsoft.com/office/drawing/2014/main" id="{08308AE3-78D9-CE9D-10F0-BE4C41C5AD01}"/>
              </a:ext>
            </a:extLst>
          </p:cNvPr>
          <p:cNvPicPr preferRelativeResize="0"/>
          <p:nvPr/>
        </p:nvPicPr>
        <p:blipFill rotWithShape="1">
          <a:blip r:embed="rId2">
            <a:alphaModFix/>
          </a:blip>
          <a:srcRect/>
          <a:stretch/>
        </p:blipFill>
        <p:spPr>
          <a:xfrm>
            <a:off x="10058401" y="6548284"/>
            <a:ext cx="2063054" cy="339213"/>
          </a:xfrm>
          <a:prstGeom prst="rect">
            <a:avLst/>
          </a:prstGeom>
          <a:noFill/>
          <a:ln>
            <a:noFill/>
          </a:ln>
        </p:spPr>
      </p:pic>
    </p:spTree>
    <p:extLst>
      <p:ext uri="{BB962C8B-B14F-4D97-AF65-F5344CB8AC3E}">
        <p14:creationId xmlns:p14="http://schemas.microsoft.com/office/powerpoint/2010/main" val="3186145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AA617-D324-EED9-062D-B123B1FD16FA}"/>
              </a:ext>
            </a:extLst>
          </p:cNvPr>
          <p:cNvSpPr>
            <a:spLocks noGrp="1"/>
          </p:cNvSpPr>
          <p:nvPr>
            <p:ph type="title"/>
          </p:nvPr>
        </p:nvSpPr>
        <p:spPr/>
        <p:txBody>
          <a:bodyPr/>
          <a:lstStyle/>
          <a:p>
            <a:pPr algn="ctr"/>
            <a:r>
              <a:rPr lang="en-US" b="1" i="0" dirty="0">
                <a:solidFill>
                  <a:srgbClr val="161616"/>
                </a:solidFill>
                <a:effectLst/>
                <a:latin typeface="Arial" panose="020B0604020202020204" pitchFamily="34" charset="0"/>
                <a:cs typeface="Arial" panose="020B0604020202020204" pitchFamily="34" charset="0"/>
              </a:rPr>
              <a:t>Why Spring Boot?</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383E854-14D0-B3A6-F0B9-75369612E3E2}"/>
              </a:ext>
            </a:extLst>
          </p:cNvPr>
          <p:cNvSpPr>
            <a:spLocks noGrp="1"/>
          </p:cNvSpPr>
          <p:nvPr>
            <p:ph idx="1"/>
          </p:nvPr>
        </p:nvSpPr>
        <p:spPr/>
        <p:txBody>
          <a:bodyPr>
            <a:normAutofit/>
          </a:bodyPr>
          <a:lstStyle/>
          <a:p>
            <a:r>
              <a:rPr lang="en-US" b="0" i="0" dirty="0">
                <a:solidFill>
                  <a:srgbClr val="161616"/>
                </a:solidFill>
                <a:effectLst/>
                <a:latin typeface="Arial" panose="020B0604020202020204" pitchFamily="34" charset="0"/>
                <a:cs typeface="Arial" panose="020B0604020202020204" pitchFamily="34" charset="0"/>
              </a:rPr>
              <a:t>Spring Boot mitigates spring’s effort with three important capabilities.</a:t>
            </a:r>
          </a:p>
          <a:p>
            <a:endParaRPr lang="en-US" dirty="0">
              <a:solidFill>
                <a:srgbClr val="161616"/>
              </a:solidFill>
              <a:latin typeface="Arial" panose="020B0604020202020204" pitchFamily="34" charset="0"/>
              <a:cs typeface="Arial" panose="020B0604020202020204" pitchFamily="34" charset="0"/>
            </a:endParaRPr>
          </a:p>
          <a:p>
            <a:r>
              <a:rPr lang="en-IN" b="0" i="0" dirty="0">
                <a:solidFill>
                  <a:srgbClr val="161616"/>
                </a:solidFill>
                <a:effectLst/>
                <a:latin typeface="Arial" panose="020B0604020202020204" pitchFamily="34" charset="0"/>
                <a:cs typeface="Arial" panose="020B0604020202020204" pitchFamily="34" charset="0"/>
              </a:rPr>
              <a:t>Autoconfiguration-</a:t>
            </a:r>
          </a:p>
          <a:p>
            <a:r>
              <a:rPr lang="en-IN" b="0" i="0" dirty="0">
                <a:solidFill>
                  <a:srgbClr val="161616"/>
                </a:solidFill>
                <a:effectLst/>
                <a:latin typeface="Arial" panose="020B0604020202020204" pitchFamily="34" charset="0"/>
                <a:cs typeface="Arial" panose="020B0604020202020204" pitchFamily="34" charset="0"/>
              </a:rPr>
              <a:t>Opinionated approach</a:t>
            </a:r>
          </a:p>
          <a:p>
            <a:r>
              <a:rPr lang="en-US" b="0" i="0" dirty="0">
                <a:solidFill>
                  <a:srgbClr val="161616"/>
                </a:solidFill>
                <a:effectLst/>
                <a:latin typeface="Arial" panose="020B0604020202020204" pitchFamily="34" charset="0"/>
                <a:cs typeface="Arial" panose="020B0604020202020204" pitchFamily="34" charset="0"/>
              </a:rPr>
              <a:t> </a:t>
            </a:r>
            <a:r>
              <a:rPr lang="en-IN" b="0" i="0" dirty="0">
                <a:solidFill>
                  <a:srgbClr val="161616"/>
                </a:solidFill>
                <a:effectLst/>
                <a:latin typeface="Arial" panose="020B0604020202020204" pitchFamily="34" charset="0"/>
                <a:cs typeface="Arial" panose="020B0604020202020204" pitchFamily="34" charset="0"/>
              </a:rPr>
              <a:t>Standalone applications</a:t>
            </a:r>
          </a:p>
          <a:p>
            <a:endParaRPr lang="en-IN" b="0" i="0" dirty="0">
              <a:solidFill>
                <a:srgbClr val="161616"/>
              </a:solidFill>
              <a:effectLst/>
              <a:latin typeface="Arial" panose="020B0604020202020204" pitchFamily="34" charset="0"/>
              <a:cs typeface="Arial" panose="020B0604020202020204" pitchFamily="34" charset="0"/>
            </a:endParaRPr>
          </a:p>
          <a:p>
            <a:pPr marL="0" indent="0">
              <a:buNone/>
            </a:pPr>
            <a:r>
              <a:rPr lang="en-IN" b="0" i="0" dirty="0">
                <a:solidFill>
                  <a:srgbClr val="161616"/>
                </a:solidFill>
                <a:effectLst/>
                <a:latin typeface="Arial" panose="020B0604020202020204" pitchFamily="34" charset="0"/>
                <a:cs typeface="Arial" panose="020B0604020202020204" pitchFamily="34" charset="0"/>
              </a:rPr>
              <a:t>	</a:t>
            </a:r>
          </a:p>
        </p:txBody>
      </p:sp>
      <p:pic>
        <p:nvPicPr>
          <p:cNvPr id="4" name="Google Shape;87;p13">
            <a:extLst>
              <a:ext uri="{FF2B5EF4-FFF2-40B4-BE49-F238E27FC236}">
                <a16:creationId xmlns:a16="http://schemas.microsoft.com/office/drawing/2014/main" id="{F62A8214-ADED-7D38-BFE0-772B16296C51}"/>
              </a:ext>
            </a:extLst>
          </p:cNvPr>
          <p:cNvPicPr preferRelativeResize="0"/>
          <p:nvPr/>
        </p:nvPicPr>
        <p:blipFill rotWithShape="1">
          <a:blip r:embed="rId2">
            <a:alphaModFix/>
          </a:blip>
          <a:srcRect/>
          <a:stretch/>
        </p:blipFill>
        <p:spPr>
          <a:xfrm>
            <a:off x="10058401" y="6548284"/>
            <a:ext cx="2063054" cy="339213"/>
          </a:xfrm>
          <a:prstGeom prst="rect">
            <a:avLst/>
          </a:prstGeom>
          <a:noFill/>
          <a:ln>
            <a:noFill/>
          </a:ln>
        </p:spPr>
      </p:pic>
    </p:spTree>
    <p:extLst>
      <p:ext uri="{BB962C8B-B14F-4D97-AF65-F5344CB8AC3E}">
        <p14:creationId xmlns:p14="http://schemas.microsoft.com/office/powerpoint/2010/main" val="219382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CA5564-ABD3-A439-C810-0FB3B6C3D5B4}"/>
              </a:ext>
            </a:extLst>
          </p:cNvPr>
          <p:cNvSpPr>
            <a:spLocks noGrp="1"/>
          </p:cNvSpPr>
          <p:nvPr>
            <p:ph idx="1"/>
          </p:nvPr>
        </p:nvSpPr>
        <p:spPr>
          <a:xfrm>
            <a:off x="668594" y="521111"/>
            <a:ext cx="9851922" cy="6076334"/>
          </a:xfrm>
        </p:spPr>
        <p:txBody>
          <a:bodyPr>
            <a:normAutofit/>
          </a:bodyPr>
          <a:lstStyle/>
          <a:p>
            <a:pPr marL="0" indent="0">
              <a:buNone/>
            </a:pPr>
            <a:endParaRPr lang="en-IN" dirty="0">
              <a:solidFill>
                <a:srgbClr val="161616"/>
              </a:solidFill>
              <a:latin typeface="Arial" panose="020B0604020202020204" pitchFamily="34" charset="0"/>
              <a:cs typeface="Arial" panose="020B0604020202020204" pitchFamily="34" charset="0"/>
            </a:endParaRPr>
          </a:p>
          <a:p>
            <a:r>
              <a:rPr lang="en-IN" b="0" i="0" dirty="0">
                <a:solidFill>
                  <a:srgbClr val="161616"/>
                </a:solidFill>
                <a:effectLst/>
                <a:latin typeface="Arial" panose="020B0604020202020204" pitchFamily="34" charset="0"/>
                <a:cs typeface="Arial" panose="020B0604020202020204" pitchFamily="34" charset="0"/>
              </a:rPr>
              <a:t>Autoconfiguration-</a:t>
            </a:r>
          </a:p>
          <a:p>
            <a:pPr marL="0" indent="0">
              <a:buNone/>
            </a:pPr>
            <a:r>
              <a:rPr lang="en-IN" b="0" i="0" dirty="0">
                <a:solidFill>
                  <a:srgbClr val="161616"/>
                </a:solidFill>
                <a:effectLst/>
                <a:latin typeface="Arial" panose="020B0604020202020204" pitchFamily="34" charset="0"/>
                <a:cs typeface="Arial" panose="020B0604020202020204" pitchFamily="34" charset="0"/>
              </a:rPr>
              <a:t>	-</a:t>
            </a:r>
            <a:r>
              <a:rPr lang="en-US" b="0" i="0" dirty="0">
                <a:solidFill>
                  <a:srgbClr val="161616"/>
                </a:solidFill>
                <a:effectLst/>
                <a:latin typeface="Arial" panose="020B0604020202020204" pitchFamily="34" charset="0"/>
                <a:cs typeface="Arial" panose="020B0604020202020204" pitchFamily="34" charset="0"/>
              </a:rPr>
              <a:t> As Java Spring Boot comes with built-in autoconfiguration capabilities, it </a:t>
            </a:r>
            <a:r>
              <a:rPr lang="en-US" b="0" i="0">
                <a:solidFill>
                  <a:srgbClr val="161616"/>
                </a:solidFill>
                <a:effectLst/>
                <a:latin typeface="Arial" panose="020B0604020202020204" pitchFamily="34" charset="0"/>
                <a:cs typeface="Arial" panose="020B0604020202020204" pitchFamily="34" charset="0"/>
              </a:rPr>
              <a:t>automatically 	configures </a:t>
            </a:r>
            <a:r>
              <a:rPr lang="en-US" b="0" i="0" dirty="0">
                <a:solidFill>
                  <a:srgbClr val="161616"/>
                </a:solidFill>
                <a:effectLst/>
                <a:latin typeface="Arial" panose="020B0604020202020204" pitchFamily="34" charset="0"/>
                <a:cs typeface="Arial" panose="020B0604020202020204" pitchFamily="34" charset="0"/>
              </a:rPr>
              <a:t>both the underlying Spring Framework and third-party packages based on </a:t>
            </a:r>
            <a:r>
              <a:rPr lang="en-US" b="0" i="0">
                <a:solidFill>
                  <a:srgbClr val="161616"/>
                </a:solidFill>
                <a:effectLst/>
                <a:latin typeface="Arial" panose="020B0604020202020204" pitchFamily="34" charset="0"/>
                <a:cs typeface="Arial" panose="020B0604020202020204" pitchFamily="34" charset="0"/>
              </a:rPr>
              <a:t>your 	settings </a:t>
            </a:r>
            <a:r>
              <a:rPr lang="en-US" b="0" i="0" dirty="0">
                <a:solidFill>
                  <a:srgbClr val="161616"/>
                </a:solidFill>
                <a:effectLst/>
                <a:latin typeface="Arial" panose="020B0604020202020204" pitchFamily="34" charset="0"/>
                <a:cs typeface="Arial" panose="020B0604020202020204" pitchFamily="34" charset="0"/>
              </a:rPr>
              <a:t>and based on best practices, which helps avoid errors.</a:t>
            </a:r>
          </a:p>
          <a:p>
            <a:pPr marL="0" indent="0">
              <a:buNone/>
            </a:pPr>
            <a:endParaRPr lang="en-IN" b="0" i="0" dirty="0">
              <a:solidFill>
                <a:srgbClr val="161616"/>
              </a:solidFill>
              <a:effectLst/>
              <a:latin typeface="Arial" panose="020B0604020202020204" pitchFamily="34" charset="0"/>
              <a:cs typeface="Arial" panose="020B0604020202020204" pitchFamily="34" charset="0"/>
            </a:endParaRPr>
          </a:p>
          <a:p>
            <a:r>
              <a:rPr lang="en-IN" b="0" i="0" dirty="0">
                <a:solidFill>
                  <a:srgbClr val="161616"/>
                </a:solidFill>
                <a:effectLst/>
                <a:latin typeface="Arial" panose="020B0604020202020204" pitchFamily="34" charset="0"/>
                <a:cs typeface="Arial" panose="020B0604020202020204" pitchFamily="34" charset="0"/>
              </a:rPr>
              <a:t>Opinionated approach</a:t>
            </a:r>
          </a:p>
          <a:p>
            <a:pPr marL="0" indent="0">
              <a:buNone/>
            </a:pPr>
            <a:r>
              <a:rPr lang="en-IN" b="0" i="0" dirty="0">
                <a:solidFill>
                  <a:srgbClr val="161616"/>
                </a:solidFill>
                <a:effectLst/>
                <a:latin typeface="Arial" panose="020B0604020202020204" pitchFamily="34" charset="0"/>
                <a:cs typeface="Arial" panose="020B0604020202020204" pitchFamily="34" charset="0"/>
              </a:rPr>
              <a:t>	-</a:t>
            </a:r>
            <a:r>
              <a:rPr lang="en-US" b="0" i="0" dirty="0">
                <a:solidFill>
                  <a:srgbClr val="161616"/>
                </a:solidFill>
                <a:effectLst/>
                <a:latin typeface="Arial" panose="020B0604020202020204" pitchFamily="34" charset="0"/>
                <a:cs typeface="Arial" panose="020B0604020202020204" pitchFamily="34" charset="0"/>
              </a:rPr>
              <a:t> Spring Boot uses an this approach to adding and configuring starter dependencies, based 	on the needs of your project. Following its own judgment, Spring Boot chooses which 	packages to install and which default values to use, rather than requiring you to make all 	those decisions yourself and set up everything manually.</a:t>
            </a:r>
          </a:p>
          <a:p>
            <a:pPr marL="0" indent="0">
              <a:buNone/>
            </a:pPr>
            <a:endParaRPr lang="en-IN" b="0" i="0" dirty="0">
              <a:solidFill>
                <a:srgbClr val="161616"/>
              </a:solidFill>
              <a:effectLst/>
              <a:latin typeface="Arial" panose="020B0604020202020204" pitchFamily="34" charset="0"/>
              <a:cs typeface="Arial" panose="020B0604020202020204" pitchFamily="34" charset="0"/>
            </a:endParaRPr>
          </a:p>
          <a:p>
            <a:r>
              <a:rPr lang="en-IN" b="0" i="0" dirty="0">
                <a:solidFill>
                  <a:srgbClr val="161616"/>
                </a:solidFill>
                <a:effectLst/>
                <a:latin typeface="Arial" panose="020B0604020202020204" pitchFamily="34" charset="0"/>
                <a:cs typeface="Arial" panose="020B0604020202020204" pitchFamily="34" charset="0"/>
              </a:rPr>
              <a:t>Standalone applications</a:t>
            </a:r>
          </a:p>
          <a:p>
            <a:pPr marL="457200" lvl="1" indent="0">
              <a:buNone/>
            </a:pPr>
            <a:r>
              <a:rPr lang="en-IN" sz="1800" dirty="0">
                <a:solidFill>
                  <a:srgbClr val="161616"/>
                </a:solidFill>
                <a:latin typeface="Arial" panose="020B0604020202020204" pitchFamily="34" charset="0"/>
                <a:cs typeface="Arial" panose="020B0604020202020204" pitchFamily="34" charset="0"/>
              </a:rPr>
              <a:t>-</a:t>
            </a:r>
            <a:r>
              <a:rPr lang="en-US" sz="1800" b="0" i="0" dirty="0">
                <a:solidFill>
                  <a:srgbClr val="161616"/>
                </a:solidFill>
                <a:effectLst/>
                <a:latin typeface="Arial" panose="020B0604020202020204" pitchFamily="34" charset="0"/>
                <a:cs typeface="Arial" panose="020B0604020202020204" pitchFamily="34" charset="0"/>
              </a:rPr>
              <a:t> Spring Boot helps developers create applications that </a:t>
            </a:r>
            <a:r>
              <a:rPr lang="en-US" sz="1800" b="0" i="1" dirty="0">
                <a:solidFill>
                  <a:srgbClr val="161616"/>
                </a:solidFill>
                <a:effectLst/>
                <a:latin typeface="Arial" panose="020B0604020202020204" pitchFamily="34" charset="0"/>
                <a:cs typeface="Arial" panose="020B0604020202020204" pitchFamily="34" charset="0"/>
              </a:rPr>
              <a:t>just run</a:t>
            </a:r>
            <a:r>
              <a:rPr lang="en-US" sz="1800" b="0" i="0" dirty="0">
                <a:solidFill>
                  <a:srgbClr val="161616"/>
                </a:solidFill>
                <a:effectLst/>
                <a:latin typeface="Arial" panose="020B0604020202020204" pitchFamily="34" charset="0"/>
                <a:cs typeface="Arial" panose="020B0604020202020204" pitchFamily="34" charset="0"/>
              </a:rPr>
              <a:t>. Specifically, it lets you create standalone applications that run on their own, without relying on an external web server, by embedding a web server such as Tomcat or </a:t>
            </a:r>
            <a:r>
              <a:rPr lang="en-US" sz="1800" b="0" i="0" dirty="0" err="1">
                <a:solidFill>
                  <a:srgbClr val="161616"/>
                </a:solidFill>
                <a:effectLst/>
                <a:latin typeface="Arial" panose="020B0604020202020204" pitchFamily="34" charset="0"/>
                <a:cs typeface="Arial" panose="020B0604020202020204" pitchFamily="34" charset="0"/>
              </a:rPr>
              <a:t>Netty</a:t>
            </a:r>
            <a:r>
              <a:rPr lang="en-US" sz="1800" b="0" i="0" dirty="0">
                <a:solidFill>
                  <a:srgbClr val="161616"/>
                </a:solidFill>
                <a:effectLst/>
                <a:latin typeface="Arial" panose="020B0604020202020204" pitchFamily="34" charset="0"/>
                <a:cs typeface="Arial" panose="020B0604020202020204" pitchFamily="34" charset="0"/>
              </a:rPr>
              <a:t> into your app during the initialization process</a:t>
            </a:r>
            <a:endParaRPr lang="en-IN" sz="1800" b="0" i="0" dirty="0">
              <a:solidFill>
                <a:srgbClr val="161616"/>
              </a:solidFill>
              <a:effectLst/>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4" name="Google Shape;87;p13">
            <a:extLst>
              <a:ext uri="{FF2B5EF4-FFF2-40B4-BE49-F238E27FC236}">
                <a16:creationId xmlns:a16="http://schemas.microsoft.com/office/drawing/2014/main" id="{3CC51469-9EB3-9CEB-12F4-134699055DE2}"/>
              </a:ext>
            </a:extLst>
          </p:cNvPr>
          <p:cNvPicPr preferRelativeResize="0"/>
          <p:nvPr/>
        </p:nvPicPr>
        <p:blipFill rotWithShape="1">
          <a:blip r:embed="rId2">
            <a:alphaModFix/>
          </a:blip>
          <a:srcRect/>
          <a:stretch/>
        </p:blipFill>
        <p:spPr>
          <a:xfrm>
            <a:off x="10058401" y="6548284"/>
            <a:ext cx="2063054" cy="339213"/>
          </a:xfrm>
          <a:prstGeom prst="rect">
            <a:avLst/>
          </a:prstGeom>
          <a:noFill/>
          <a:ln>
            <a:noFill/>
          </a:ln>
        </p:spPr>
      </p:pic>
    </p:spTree>
    <p:extLst>
      <p:ext uri="{BB962C8B-B14F-4D97-AF65-F5344CB8AC3E}">
        <p14:creationId xmlns:p14="http://schemas.microsoft.com/office/powerpoint/2010/main" val="645323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87;p13">
            <a:extLst>
              <a:ext uri="{FF2B5EF4-FFF2-40B4-BE49-F238E27FC236}">
                <a16:creationId xmlns:a16="http://schemas.microsoft.com/office/drawing/2014/main" id="{254EE8FF-2E88-B416-B01B-226EE87E415E}"/>
              </a:ext>
            </a:extLst>
          </p:cNvPr>
          <p:cNvPicPr preferRelativeResize="0"/>
          <p:nvPr/>
        </p:nvPicPr>
        <p:blipFill rotWithShape="1">
          <a:blip r:embed="rId2">
            <a:alphaModFix/>
          </a:blip>
          <a:srcRect/>
          <a:stretch/>
        </p:blipFill>
        <p:spPr>
          <a:xfrm>
            <a:off x="10058401" y="6548284"/>
            <a:ext cx="2063054" cy="339213"/>
          </a:xfrm>
          <a:prstGeom prst="rect">
            <a:avLst/>
          </a:prstGeom>
          <a:noFill/>
          <a:ln>
            <a:noFill/>
          </a:ln>
        </p:spPr>
      </p:pic>
      <p:pic>
        <p:nvPicPr>
          <p:cNvPr id="2050" name="Picture 2" descr="Spring Boot Architecture">
            <a:extLst>
              <a:ext uri="{FF2B5EF4-FFF2-40B4-BE49-F238E27FC236}">
                <a16:creationId xmlns:a16="http://schemas.microsoft.com/office/drawing/2014/main" id="{5A791190-EA78-CAD9-352C-BF2C883B3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075" y="832431"/>
            <a:ext cx="7553733" cy="5035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872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C350F-6221-0AD6-BEA0-C9D66FBF9816}"/>
              </a:ext>
            </a:extLst>
          </p:cNvPr>
          <p:cNvSpPr>
            <a:spLocks noGrp="1"/>
          </p:cNvSpPr>
          <p:nvPr>
            <p:ph type="title"/>
          </p:nvPr>
        </p:nvSpPr>
        <p:spPr/>
        <p:txBody>
          <a:bodyPr/>
          <a:lstStyle/>
          <a:p>
            <a:pPr algn="ctr"/>
            <a:r>
              <a:rPr lang="en-IN" dirty="0">
                <a:solidFill>
                  <a:schemeClr val="tx1"/>
                </a:solidFill>
                <a:latin typeface="Arial" panose="020B0604020202020204" pitchFamily="34" charset="0"/>
                <a:cs typeface="Arial" panose="020B0604020202020204" pitchFamily="34" charset="0"/>
              </a:rPr>
              <a:t>Execution flow </a:t>
            </a:r>
          </a:p>
        </p:txBody>
      </p:sp>
      <p:sp>
        <p:nvSpPr>
          <p:cNvPr id="3" name="Content Placeholder 2">
            <a:extLst>
              <a:ext uri="{FF2B5EF4-FFF2-40B4-BE49-F238E27FC236}">
                <a16:creationId xmlns:a16="http://schemas.microsoft.com/office/drawing/2014/main" id="{1A4544C3-ED36-8F3C-E4DA-24C68A50811D}"/>
              </a:ext>
            </a:extLst>
          </p:cNvPr>
          <p:cNvSpPr>
            <a:spLocks noGrp="1"/>
          </p:cNvSpPr>
          <p:nvPr>
            <p:ph idx="1"/>
          </p:nvPr>
        </p:nvSpPr>
        <p:spPr>
          <a:xfrm>
            <a:off x="677334" y="1681317"/>
            <a:ext cx="8596668" cy="4360046"/>
          </a:xfrm>
        </p:spPr>
        <p:txBody>
          <a:bodyPr/>
          <a:lstStyle/>
          <a:p>
            <a:pPr algn="l" fontAlgn="base">
              <a:buFont typeface="Arial" panose="020B0604020202020204" pitchFamily="34" charset="0"/>
              <a:buChar char="•"/>
            </a:pP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The Client makes an </a:t>
            </a:r>
            <a:r>
              <a:rPr lang="en-US" b="1" i="0" dirty="0">
                <a:solidFill>
                  <a:srgbClr val="273239"/>
                </a:solidFill>
                <a:effectLst/>
                <a:latin typeface="urw-din"/>
              </a:rPr>
              <a:t>HTTP</a:t>
            </a:r>
            <a:r>
              <a:rPr lang="en-US" b="0" i="0" dirty="0">
                <a:solidFill>
                  <a:srgbClr val="273239"/>
                </a:solidFill>
                <a:effectLst/>
                <a:latin typeface="urw-din"/>
              </a:rPr>
              <a:t> request(GET, PUT, POST, etc.)</a:t>
            </a:r>
          </a:p>
          <a:p>
            <a:pPr algn="l" fontAlgn="base">
              <a:buFont typeface="Arial" panose="020B0604020202020204" pitchFamily="34" charset="0"/>
              <a:buChar char="•"/>
            </a:pPr>
            <a:r>
              <a:rPr lang="en-US" b="0" i="0" dirty="0">
                <a:solidFill>
                  <a:srgbClr val="273239"/>
                </a:solidFill>
                <a:effectLst/>
                <a:latin typeface="urw-din"/>
              </a:rPr>
              <a:t>The HTTP request is forwarded to the </a:t>
            </a:r>
            <a:r>
              <a:rPr lang="en-US" b="1" i="0" dirty="0">
                <a:solidFill>
                  <a:srgbClr val="273239"/>
                </a:solidFill>
                <a:effectLst/>
                <a:latin typeface="urw-din"/>
              </a:rPr>
              <a:t>Controller</a:t>
            </a:r>
            <a:r>
              <a:rPr lang="en-US" b="0" i="0" dirty="0">
                <a:solidFill>
                  <a:srgbClr val="273239"/>
                </a:solidFill>
                <a:effectLst/>
                <a:latin typeface="urw-din"/>
              </a:rPr>
              <a:t>. The controller maps the request. It processes the handles and calls the server logic.</a:t>
            </a:r>
          </a:p>
          <a:p>
            <a:pPr algn="l" fontAlgn="base">
              <a:buFont typeface="Arial" panose="020B0604020202020204" pitchFamily="34" charset="0"/>
              <a:buChar char="•"/>
            </a:pPr>
            <a:r>
              <a:rPr lang="en-US" b="0" i="0" dirty="0">
                <a:solidFill>
                  <a:srgbClr val="273239"/>
                </a:solidFill>
                <a:effectLst/>
                <a:latin typeface="urw-din"/>
              </a:rPr>
              <a:t>The business logic is performed in the </a:t>
            </a:r>
            <a:r>
              <a:rPr lang="en-US" b="1" i="0" dirty="0">
                <a:solidFill>
                  <a:srgbClr val="273239"/>
                </a:solidFill>
                <a:effectLst/>
                <a:latin typeface="urw-din"/>
              </a:rPr>
              <a:t>Service layer</a:t>
            </a:r>
            <a:r>
              <a:rPr lang="en-US" b="0" i="0" dirty="0">
                <a:solidFill>
                  <a:srgbClr val="273239"/>
                </a:solidFill>
                <a:effectLst/>
                <a:latin typeface="urw-din"/>
              </a:rPr>
              <a:t>. The spring boot performs all the logic over the data of the database which is mapped to the spring boot model class through</a:t>
            </a:r>
            <a:r>
              <a:rPr lang="en-US" b="0" i="0" dirty="0">
                <a:solidFill>
                  <a:schemeClr val="tx1"/>
                </a:solidFill>
                <a:effectLst/>
                <a:latin typeface="urw-din"/>
              </a:rPr>
              <a:t> JPA </a:t>
            </a:r>
          </a:p>
          <a:p>
            <a:pPr algn="l" fontAlgn="base">
              <a:buFont typeface="Arial" panose="020B0604020202020204" pitchFamily="34" charset="0"/>
              <a:buChar char="•"/>
            </a:pPr>
            <a:r>
              <a:rPr lang="en-US" b="0" i="0" dirty="0">
                <a:solidFill>
                  <a:srgbClr val="273239"/>
                </a:solidFill>
                <a:effectLst/>
                <a:latin typeface="urw-din"/>
              </a:rPr>
              <a:t>The JSP page is returned as Response from the controller.</a:t>
            </a:r>
          </a:p>
          <a:p>
            <a:endParaRPr lang="en-IN" dirty="0"/>
          </a:p>
        </p:txBody>
      </p:sp>
      <p:pic>
        <p:nvPicPr>
          <p:cNvPr id="4" name="Google Shape;87;p13">
            <a:extLst>
              <a:ext uri="{FF2B5EF4-FFF2-40B4-BE49-F238E27FC236}">
                <a16:creationId xmlns:a16="http://schemas.microsoft.com/office/drawing/2014/main" id="{A9D64F97-2C3B-48F7-A920-58AED96788BE}"/>
              </a:ext>
            </a:extLst>
          </p:cNvPr>
          <p:cNvPicPr preferRelativeResize="0"/>
          <p:nvPr/>
        </p:nvPicPr>
        <p:blipFill rotWithShape="1">
          <a:blip r:embed="rId2">
            <a:alphaModFix/>
          </a:blip>
          <a:srcRect/>
          <a:stretch/>
        </p:blipFill>
        <p:spPr>
          <a:xfrm>
            <a:off x="10058401" y="6548284"/>
            <a:ext cx="2063054" cy="339213"/>
          </a:xfrm>
          <a:prstGeom prst="rect">
            <a:avLst/>
          </a:prstGeom>
          <a:noFill/>
          <a:ln>
            <a:noFill/>
          </a:ln>
        </p:spPr>
      </p:pic>
    </p:spTree>
    <p:extLst>
      <p:ext uri="{BB962C8B-B14F-4D97-AF65-F5344CB8AC3E}">
        <p14:creationId xmlns:p14="http://schemas.microsoft.com/office/powerpoint/2010/main" val="29350947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1762</TotalTime>
  <Words>1858</Words>
  <Application>Microsoft Office PowerPoint</Application>
  <PresentationFormat>Widescreen</PresentationFormat>
  <Paragraphs>314</Paragraphs>
  <Slides>32</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32</vt:i4>
      </vt:variant>
    </vt:vector>
  </HeadingPairs>
  <TitlesOfParts>
    <vt:vector size="45" baseType="lpstr">
      <vt:lpstr>Arial</vt:lpstr>
      <vt:lpstr>Bahnschrift</vt:lpstr>
      <vt:lpstr>Calibri</vt:lpstr>
      <vt:lpstr>Courier New</vt:lpstr>
      <vt:lpstr>Georgia</vt:lpstr>
      <vt:lpstr>inter-bold</vt:lpstr>
      <vt:lpstr>inter-regular</vt:lpstr>
      <vt:lpstr>sohne</vt:lpstr>
      <vt:lpstr>Trebuchet MS</vt:lpstr>
      <vt:lpstr>urw-din</vt:lpstr>
      <vt:lpstr>Wingdings</vt:lpstr>
      <vt:lpstr>Wingdings 3</vt:lpstr>
      <vt:lpstr>Facet</vt:lpstr>
      <vt:lpstr>SPRING BOOT</vt:lpstr>
      <vt:lpstr>Content </vt:lpstr>
      <vt:lpstr>Dependency Injection in Java </vt:lpstr>
      <vt:lpstr> </vt:lpstr>
      <vt:lpstr>Spring Boot</vt:lpstr>
      <vt:lpstr>Why Spring Boot?</vt:lpstr>
      <vt:lpstr>PowerPoint Presentation</vt:lpstr>
      <vt:lpstr>PowerPoint Presentation</vt:lpstr>
      <vt:lpstr>Execution flow </vt:lpstr>
      <vt:lpstr>JPA </vt:lpstr>
      <vt:lpstr>PowerPoint Presentation</vt:lpstr>
      <vt:lpstr>Useful Annotations</vt:lpstr>
      <vt:lpstr>PowerPoint Presentation</vt:lpstr>
      <vt:lpstr>Traditional web applications</vt:lpstr>
      <vt:lpstr>Traditional web applications</vt:lpstr>
      <vt:lpstr>Traditional web applications</vt:lpstr>
      <vt:lpstr>Application programming interface</vt:lpstr>
      <vt:lpstr>What does REST mean?</vt:lpstr>
      <vt:lpstr>PowerPoint Presentation</vt:lpstr>
      <vt:lpstr>Using HTTP as the uniform interface</vt:lpstr>
      <vt:lpstr>REST example</vt:lpstr>
      <vt:lpstr>REST example</vt:lpstr>
      <vt:lpstr>REST example</vt:lpstr>
      <vt:lpstr>REST example</vt:lpstr>
      <vt:lpstr>REST example</vt:lpstr>
      <vt:lpstr>REST example</vt:lpstr>
      <vt:lpstr>REST example</vt:lpstr>
      <vt:lpstr>PowerPoint Presentation</vt:lpstr>
      <vt:lpstr>API Test Clients</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priyanka gadwe</dc:creator>
  <cp:lastModifiedBy>priyanka gadwe</cp:lastModifiedBy>
  <cp:revision>16</cp:revision>
  <dcterms:created xsi:type="dcterms:W3CDTF">2023-04-03T09:21:31Z</dcterms:created>
  <dcterms:modified xsi:type="dcterms:W3CDTF">2023-04-05T10:18:39Z</dcterms:modified>
</cp:coreProperties>
</file>