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sldIdLst>
    <p:sldId id="355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58" r:id="rId65"/>
    <p:sldId id="276" r:id="rId66"/>
    <p:sldId id="356" r:id="rId67"/>
    <p:sldId id="359" r:id="rId68"/>
    <p:sldId id="357" r:id="rId6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41F88-127D-4CF5-B136-41E77F61049D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79100-DB64-4702-AC2F-A6A8EF87C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30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8264" y="1824050"/>
            <a:ext cx="947547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SQL </a:t>
            </a:r>
            <a:r>
              <a:rPr spc="-10" dirty="0"/>
              <a:t>By </a:t>
            </a:r>
            <a:r>
              <a:rPr dirty="0"/>
              <a:t>Rishabh</a:t>
            </a:r>
            <a:r>
              <a:rPr spc="-75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SQL </a:t>
            </a:r>
            <a:r>
              <a:rPr spc="-10" dirty="0"/>
              <a:t>By </a:t>
            </a:r>
            <a:r>
              <a:rPr dirty="0"/>
              <a:t>Rishabh</a:t>
            </a:r>
            <a:r>
              <a:rPr spc="-75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SQL </a:t>
            </a:r>
            <a:r>
              <a:rPr spc="-10" dirty="0"/>
              <a:t>By </a:t>
            </a:r>
            <a:r>
              <a:rPr dirty="0"/>
              <a:t>Rishabh</a:t>
            </a:r>
            <a:r>
              <a:rPr spc="-75" dirty="0"/>
              <a:t> </a:t>
            </a:r>
            <a:r>
              <a:rPr spc="-5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SQL </a:t>
            </a:r>
            <a:r>
              <a:rPr spc="-10" dirty="0"/>
              <a:t>By </a:t>
            </a:r>
            <a:r>
              <a:rPr dirty="0"/>
              <a:t>Rishabh</a:t>
            </a:r>
            <a:r>
              <a:rPr spc="-75" dirty="0"/>
              <a:t> </a:t>
            </a:r>
            <a:r>
              <a:rPr spc="-5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SQL </a:t>
            </a:r>
            <a:r>
              <a:rPr spc="-10" dirty="0"/>
              <a:t>By </a:t>
            </a:r>
            <a:r>
              <a:rPr dirty="0"/>
              <a:t>Rishabh</a:t>
            </a:r>
            <a:r>
              <a:rPr spc="-75" dirty="0"/>
              <a:t> </a:t>
            </a:r>
            <a:r>
              <a:rPr spc="-5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7836" y="1228471"/>
            <a:ext cx="10536326" cy="191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3023" y="1936750"/>
            <a:ext cx="10382885" cy="4184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78958" y="6464985"/>
            <a:ext cx="143573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SQL </a:t>
            </a:r>
            <a:r>
              <a:rPr spc="-10" dirty="0"/>
              <a:t>By </a:t>
            </a:r>
            <a:r>
              <a:rPr dirty="0"/>
              <a:t>Rishabh</a:t>
            </a:r>
            <a:r>
              <a:rPr spc="-75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8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82.jpg"/><Relationship Id="rId4" Type="http://schemas.openxmlformats.org/officeDocument/2006/relationships/image" Target="../media/image8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9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sql-tutorial" TargetMode="External"/><Relationship Id="rId2" Type="http://schemas.openxmlformats.org/officeDocument/2006/relationships/hyperlink" Target="https://www.tutorialspoint.com/sql/index.htm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s://www.youtube.com/watch?v=LGTbdjoEBVM" TargetMode="External"/><Relationship Id="rId4" Type="http://schemas.openxmlformats.org/officeDocument/2006/relationships/hyperlink" Target="https://youtu.be/pVKT4N-Cgb8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-Qn2tbcmD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fIIaCp3IzQ" TargetMode="External"/><Relationship Id="rId2" Type="http://schemas.openxmlformats.org/officeDocument/2006/relationships/hyperlink" Target="https://youtu.be/MTRtusym-2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358264" y="1824050"/>
            <a:ext cx="9475470" cy="2763577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315210" marR="5080" indent="-1675764">
              <a:lnSpc>
                <a:spcPts val="5190"/>
              </a:lnSpc>
              <a:spcBef>
                <a:spcPts val="750"/>
              </a:spcBef>
            </a:pPr>
            <a:r>
              <a:rPr lang="en-US" spc="-50" dirty="0"/>
              <a:t>         </a:t>
            </a:r>
            <a:br>
              <a:rPr lang="en-US" spc="-50" dirty="0"/>
            </a:br>
            <a:r>
              <a:rPr lang="en-US" spc="-50" dirty="0"/>
              <a:t> BASICS OF </a:t>
            </a:r>
            <a:r>
              <a:rPr spc="15" dirty="0"/>
              <a:t>SQL </a:t>
            </a:r>
            <a:br>
              <a:rPr lang="en-US" spc="15" dirty="0"/>
            </a:br>
            <a:r>
              <a:rPr lang="en-IN" spc="15" dirty="0"/>
              <a:t>                        </a:t>
            </a:r>
            <a:r>
              <a:rPr lang="en-IN" sz="2400" spc="15" dirty="0"/>
              <a:t>-- </a:t>
            </a:r>
            <a:r>
              <a:rPr lang="en-IN" sz="2400" spc="15" dirty="0">
                <a:solidFill>
                  <a:srgbClr val="00B0F0"/>
                </a:solidFill>
              </a:rPr>
              <a:t>Nakul Khelkar         </a:t>
            </a:r>
            <a:br>
              <a:rPr lang="en-IN" spc="15" dirty="0"/>
            </a:br>
            <a:r>
              <a:rPr lang="en-IN" spc="15" dirty="0"/>
              <a:t>             </a:t>
            </a:r>
            <a:endParaRPr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6E3E4970-4FA9-409B-9899-C3D767E2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4587627"/>
            <a:ext cx="3390914" cy="56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74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443230"/>
            <a:ext cx="4090542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26335" y="1315211"/>
            <a:ext cx="8339327" cy="4739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443230"/>
            <a:ext cx="4370832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3023" y="1329715"/>
            <a:ext cx="10208895" cy="448310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4000" b="1" spc="-15" dirty="0">
                <a:latin typeface="Carlito"/>
                <a:cs typeface="Carlito"/>
              </a:rPr>
              <a:t>There </a:t>
            </a:r>
            <a:r>
              <a:rPr sz="4000" b="1" spc="-25" dirty="0">
                <a:latin typeface="Carlito"/>
                <a:cs typeface="Carlito"/>
              </a:rPr>
              <a:t>are </a:t>
            </a:r>
            <a:r>
              <a:rPr sz="4000" b="1" spc="-10" dirty="0">
                <a:latin typeface="Carlito"/>
                <a:cs typeface="Carlito"/>
              </a:rPr>
              <a:t>mainly </a:t>
            </a:r>
            <a:r>
              <a:rPr sz="4000" b="1" spc="-5" dirty="0">
                <a:latin typeface="Carlito"/>
                <a:cs typeface="Carlito"/>
              </a:rPr>
              <a:t>3 types of </a:t>
            </a:r>
            <a:r>
              <a:rPr sz="4000" b="1" spc="-10" dirty="0">
                <a:latin typeface="Carlito"/>
                <a:cs typeface="Carlito"/>
              </a:rPr>
              <a:t>SQL</a:t>
            </a:r>
            <a:r>
              <a:rPr sz="4000" b="1" spc="65" dirty="0">
                <a:latin typeface="Carlito"/>
                <a:cs typeface="Carlito"/>
              </a:rPr>
              <a:t> </a:t>
            </a:r>
            <a:r>
              <a:rPr sz="4000" b="1" spc="-5" dirty="0">
                <a:latin typeface="Carlito"/>
                <a:cs typeface="Carlito"/>
              </a:rPr>
              <a:t>commands:</a:t>
            </a:r>
            <a:endParaRPr sz="4000">
              <a:latin typeface="Carlito"/>
              <a:cs typeface="Carlito"/>
            </a:endParaRPr>
          </a:p>
          <a:p>
            <a:pPr marL="584200" marR="335915" indent="-57213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583565" algn="l"/>
                <a:tab pos="584835" algn="l"/>
              </a:tabLst>
            </a:pPr>
            <a:r>
              <a:rPr sz="4000" b="1" spc="-5" dirty="0">
                <a:latin typeface="Carlito"/>
                <a:cs typeface="Carlito"/>
              </a:rPr>
              <a:t>DDL </a:t>
            </a:r>
            <a:r>
              <a:rPr sz="4000" spc="-20" dirty="0">
                <a:latin typeface="Carlito"/>
                <a:cs typeface="Carlito"/>
              </a:rPr>
              <a:t>(Data </a:t>
            </a:r>
            <a:r>
              <a:rPr sz="4000" spc="-15" dirty="0">
                <a:latin typeface="Carlito"/>
                <a:cs typeface="Carlito"/>
              </a:rPr>
              <a:t>Definition </a:t>
            </a:r>
            <a:r>
              <a:rPr sz="4000" spc="-10" dirty="0">
                <a:latin typeface="Carlito"/>
                <a:cs typeface="Carlito"/>
              </a:rPr>
              <a:t>Language): </a:t>
            </a:r>
            <a:r>
              <a:rPr sz="4000" spc="-20" dirty="0">
                <a:latin typeface="Carlito"/>
                <a:cs typeface="Carlito"/>
              </a:rPr>
              <a:t>create, </a:t>
            </a:r>
            <a:r>
              <a:rPr sz="4000" spc="-70" dirty="0">
                <a:latin typeface="Carlito"/>
                <a:cs typeface="Carlito"/>
              </a:rPr>
              <a:t>alter,  </a:t>
            </a:r>
            <a:r>
              <a:rPr sz="4000" spc="-5" dirty="0">
                <a:latin typeface="Carlito"/>
                <a:cs typeface="Carlito"/>
              </a:rPr>
              <a:t>and</a:t>
            </a:r>
            <a:r>
              <a:rPr sz="4000" spc="-10" dirty="0">
                <a:latin typeface="Carlito"/>
                <a:cs typeface="Carlito"/>
              </a:rPr>
              <a:t> </a:t>
            </a:r>
            <a:r>
              <a:rPr sz="4000" spc="-25" dirty="0">
                <a:latin typeface="Carlito"/>
                <a:cs typeface="Carlito"/>
              </a:rPr>
              <a:t>drop</a:t>
            </a:r>
            <a:endParaRPr sz="4000">
              <a:latin typeface="Carlito"/>
              <a:cs typeface="Carlito"/>
            </a:endParaRPr>
          </a:p>
          <a:p>
            <a:pPr marL="584200" marR="716915" indent="-5721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83565" algn="l"/>
                <a:tab pos="584835" algn="l"/>
              </a:tabLst>
            </a:pPr>
            <a:r>
              <a:rPr sz="4000" b="1" spc="-10" dirty="0">
                <a:latin typeface="Carlito"/>
                <a:cs typeface="Carlito"/>
              </a:rPr>
              <a:t>DML </a:t>
            </a:r>
            <a:r>
              <a:rPr sz="4000" spc="-20" dirty="0">
                <a:latin typeface="Carlito"/>
                <a:cs typeface="Carlito"/>
              </a:rPr>
              <a:t>(Data </a:t>
            </a:r>
            <a:r>
              <a:rPr sz="4000" spc="-5" dirty="0">
                <a:latin typeface="Carlito"/>
                <a:cs typeface="Carlito"/>
              </a:rPr>
              <a:t>Manipulation </a:t>
            </a:r>
            <a:r>
              <a:rPr sz="4000" spc="-10" dirty="0">
                <a:latin typeface="Carlito"/>
                <a:cs typeface="Carlito"/>
              </a:rPr>
              <a:t>Language): select,  </a:t>
            </a:r>
            <a:r>
              <a:rPr sz="4000" spc="-5" dirty="0">
                <a:latin typeface="Carlito"/>
                <a:cs typeface="Carlito"/>
              </a:rPr>
              <a:t>insert, </a:t>
            </a:r>
            <a:r>
              <a:rPr sz="4000" spc="-20" dirty="0">
                <a:latin typeface="Carlito"/>
                <a:cs typeface="Carlito"/>
              </a:rPr>
              <a:t>update </a:t>
            </a:r>
            <a:r>
              <a:rPr sz="4000" spc="-5" dirty="0">
                <a:latin typeface="Carlito"/>
                <a:cs typeface="Carlito"/>
              </a:rPr>
              <a:t>and </a:t>
            </a:r>
            <a:r>
              <a:rPr sz="4000" spc="-20" dirty="0">
                <a:latin typeface="Carlito"/>
                <a:cs typeface="Carlito"/>
              </a:rPr>
              <a:t>delete</a:t>
            </a:r>
            <a:endParaRPr sz="4000">
              <a:latin typeface="Carlito"/>
              <a:cs typeface="Carlito"/>
            </a:endParaRPr>
          </a:p>
          <a:p>
            <a:pPr marL="584200" marR="5080" indent="-572135">
              <a:lnSpc>
                <a:spcPct val="100000"/>
              </a:lnSpc>
              <a:buFont typeface="Arial"/>
              <a:buChar char="•"/>
              <a:tabLst>
                <a:tab pos="583565" algn="l"/>
                <a:tab pos="584835" algn="l"/>
              </a:tabLst>
            </a:pPr>
            <a:r>
              <a:rPr sz="4000" b="1" spc="-10" dirty="0">
                <a:latin typeface="Carlito"/>
                <a:cs typeface="Carlito"/>
              </a:rPr>
              <a:t>DCL </a:t>
            </a:r>
            <a:r>
              <a:rPr sz="4000" spc="-20" dirty="0">
                <a:latin typeface="Carlito"/>
                <a:cs typeface="Carlito"/>
              </a:rPr>
              <a:t>(Data Control </a:t>
            </a:r>
            <a:r>
              <a:rPr sz="4000" spc="-10" dirty="0">
                <a:latin typeface="Carlito"/>
                <a:cs typeface="Carlito"/>
              </a:rPr>
              <a:t>Language): </a:t>
            </a:r>
            <a:r>
              <a:rPr sz="4000" spc="-25" dirty="0">
                <a:latin typeface="Carlito"/>
                <a:cs typeface="Carlito"/>
              </a:rPr>
              <a:t>grant </a:t>
            </a:r>
            <a:r>
              <a:rPr sz="4000" spc="-5" dirty="0">
                <a:latin typeface="Carlito"/>
                <a:cs typeface="Carlito"/>
              </a:rPr>
              <a:t>and </a:t>
            </a:r>
            <a:r>
              <a:rPr sz="4000" spc="-50" dirty="0">
                <a:latin typeface="Carlito"/>
                <a:cs typeface="Carlito"/>
              </a:rPr>
              <a:t>revoke  </a:t>
            </a:r>
            <a:r>
              <a:rPr sz="4000" spc="-10" dirty="0">
                <a:latin typeface="Carlito"/>
                <a:cs typeface="Carlito"/>
              </a:rPr>
              <a:t>permission </a:t>
            </a:r>
            <a:r>
              <a:rPr sz="4000" spc="-20" dirty="0">
                <a:latin typeface="Carlito"/>
                <a:cs typeface="Carlito"/>
              </a:rPr>
              <a:t>to</a:t>
            </a:r>
            <a:r>
              <a:rPr sz="4000" spc="20" dirty="0">
                <a:latin typeface="Carlito"/>
                <a:cs typeface="Carlito"/>
              </a:rPr>
              <a:t> </a:t>
            </a:r>
            <a:r>
              <a:rPr sz="4000" spc="-25" dirty="0">
                <a:latin typeface="Carlito"/>
                <a:cs typeface="Carlito"/>
              </a:rPr>
              <a:t>users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4BDF4-E767-4965-BA60-2E1865719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 indent="999490">
              <a:lnSpc>
                <a:spcPts val="5190"/>
              </a:lnSpc>
              <a:spcBef>
                <a:spcPts val="750"/>
              </a:spcBef>
            </a:pPr>
            <a:r>
              <a:rPr spc="-190" dirty="0"/>
              <a:t>DATA </a:t>
            </a:r>
            <a:r>
              <a:rPr spc="-15" dirty="0"/>
              <a:t>TYPES, </a:t>
            </a:r>
            <a:r>
              <a:rPr spc="-35" dirty="0"/>
              <a:t>PRIMARY </a:t>
            </a:r>
            <a:r>
              <a:rPr spc="180" dirty="0"/>
              <a:t>&amp;  </a:t>
            </a:r>
            <a:r>
              <a:rPr spc="65" dirty="0"/>
              <a:t>FOREIGN </a:t>
            </a:r>
            <a:r>
              <a:rPr spc="-35" dirty="0"/>
              <a:t>KEYS,</a:t>
            </a:r>
            <a:r>
              <a:rPr spc="-480" dirty="0"/>
              <a:t> </a:t>
            </a:r>
            <a:r>
              <a:rPr spc="70" dirty="0"/>
              <a:t>CONSTRAINTS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CF2E3-9D2A-4E5D-969C-608245C850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2791" y="3398520"/>
            <a:ext cx="647700" cy="327660"/>
          </a:xfrm>
          <a:custGeom>
            <a:avLst/>
            <a:gdLst/>
            <a:ahLst/>
            <a:cxnLst/>
            <a:rect l="l" t="t" r="r" b="b"/>
            <a:pathLst>
              <a:path w="647700" h="327660">
                <a:moveTo>
                  <a:pt x="593090" y="0"/>
                </a:moveTo>
                <a:lnTo>
                  <a:pt x="54610" y="0"/>
                </a:lnTo>
                <a:lnTo>
                  <a:pt x="33379" y="4300"/>
                </a:lnTo>
                <a:lnTo>
                  <a:pt x="16017" y="16017"/>
                </a:lnTo>
                <a:lnTo>
                  <a:pt x="4300" y="33379"/>
                </a:lnTo>
                <a:lnTo>
                  <a:pt x="0" y="54609"/>
                </a:lnTo>
                <a:lnTo>
                  <a:pt x="0" y="273049"/>
                </a:lnTo>
                <a:lnTo>
                  <a:pt x="4300" y="294280"/>
                </a:lnTo>
                <a:lnTo>
                  <a:pt x="16017" y="311642"/>
                </a:lnTo>
                <a:lnTo>
                  <a:pt x="33379" y="323359"/>
                </a:lnTo>
                <a:lnTo>
                  <a:pt x="54610" y="327659"/>
                </a:lnTo>
                <a:lnTo>
                  <a:pt x="593090" y="327659"/>
                </a:lnTo>
                <a:lnTo>
                  <a:pt x="614320" y="323359"/>
                </a:lnTo>
                <a:lnTo>
                  <a:pt x="631682" y="311642"/>
                </a:lnTo>
                <a:lnTo>
                  <a:pt x="643399" y="294280"/>
                </a:lnTo>
                <a:lnTo>
                  <a:pt x="647700" y="273049"/>
                </a:lnTo>
                <a:lnTo>
                  <a:pt x="647700" y="54609"/>
                </a:lnTo>
                <a:lnTo>
                  <a:pt x="643399" y="33379"/>
                </a:lnTo>
                <a:lnTo>
                  <a:pt x="631682" y="16017"/>
                </a:lnTo>
                <a:lnTo>
                  <a:pt x="614320" y="4300"/>
                </a:lnTo>
                <a:lnTo>
                  <a:pt x="59309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6400" y="1996439"/>
            <a:ext cx="1030605" cy="320040"/>
          </a:xfrm>
          <a:custGeom>
            <a:avLst/>
            <a:gdLst/>
            <a:ahLst/>
            <a:cxnLst/>
            <a:rect l="l" t="t" r="r" b="b"/>
            <a:pathLst>
              <a:path w="1030604" h="320039">
                <a:moveTo>
                  <a:pt x="976884" y="0"/>
                </a:moveTo>
                <a:lnTo>
                  <a:pt x="53339" y="0"/>
                </a:lnTo>
                <a:lnTo>
                  <a:pt x="32575" y="4191"/>
                </a:lnTo>
                <a:lnTo>
                  <a:pt x="15620" y="15621"/>
                </a:lnTo>
                <a:lnTo>
                  <a:pt x="4190" y="32575"/>
                </a:lnTo>
                <a:lnTo>
                  <a:pt x="0" y="53339"/>
                </a:lnTo>
                <a:lnTo>
                  <a:pt x="0" y="266700"/>
                </a:lnTo>
                <a:lnTo>
                  <a:pt x="4191" y="287464"/>
                </a:lnTo>
                <a:lnTo>
                  <a:pt x="15621" y="304419"/>
                </a:lnTo>
                <a:lnTo>
                  <a:pt x="32575" y="315849"/>
                </a:lnTo>
                <a:lnTo>
                  <a:pt x="53339" y="320039"/>
                </a:lnTo>
                <a:lnTo>
                  <a:pt x="976884" y="320039"/>
                </a:lnTo>
                <a:lnTo>
                  <a:pt x="997648" y="315848"/>
                </a:lnTo>
                <a:lnTo>
                  <a:pt x="1014602" y="304418"/>
                </a:lnTo>
                <a:lnTo>
                  <a:pt x="1026032" y="287464"/>
                </a:lnTo>
                <a:lnTo>
                  <a:pt x="1030224" y="266700"/>
                </a:lnTo>
                <a:lnTo>
                  <a:pt x="1030224" y="53339"/>
                </a:lnTo>
                <a:lnTo>
                  <a:pt x="1026033" y="32575"/>
                </a:lnTo>
                <a:lnTo>
                  <a:pt x="1014603" y="15620"/>
                </a:lnTo>
                <a:lnTo>
                  <a:pt x="997648" y="4190"/>
                </a:lnTo>
                <a:lnTo>
                  <a:pt x="97688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27905" y="480644"/>
            <a:ext cx="3807967" cy="702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06867" y="1756029"/>
            <a:ext cx="14611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rlito"/>
                <a:cs typeface="Carlito"/>
              </a:rPr>
              <a:t>E</a:t>
            </a:r>
            <a:r>
              <a:rPr b="1" spc="-45" dirty="0">
                <a:latin typeface="Carlito"/>
                <a:cs typeface="Carlito"/>
              </a:rPr>
              <a:t>x</a:t>
            </a:r>
            <a:r>
              <a:rPr b="1" dirty="0">
                <a:latin typeface="Carlito"/>
                <a:cs typeface="Carlito"/>
              </a:rPr>
              <a:t>ample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586230" y="3604005"/>
            <a:ext cx="1927225" cy="334645"/>
            <a:chOff x="1586230" y="3604005"/>
            <a:chExt cx="1927225" cy="334645"/>
          </a:xfrm>
        </p:grpSpPr>
        <p:sp>
          <p:nvSpPr>
            <p:cNvPr id="7" name="object 7"/>
            <p:cNvSpPr/>
            <p:nvPr/>
          </p:nvSpPr>
          <p:spPr>
            <a:xfrm>
              <a:off x="1592580" y="3610355"/>
              <a:ext cx="1914525" cy="321945"/>
            </a:xfrm>
            <a:custGeom>
              <a:avLst/>
              <a:gdLst/>
              <a:ahLst/>
              <a:cxnLst/>
              <a:rect l="l" t="t" r="r" b="b"/>
              <a:pathLst>
                <a:path w="1914525" h="321945">
                  <a:moveTo>
                    <a:pt x="1860549" y="0"/>
                  </a:moveTo>
                  <a:lnTo>
                    <a:pt x="53593" y="0"/>
                  </a:lnTo>
                  <a:lnTo>
                    <a:pt x="32736" y="4212"/>
                  </a:lnTo>
                  <a:lnTo>
                    <a:pt x="15700" y="15700"/>
                  </a:lnTo>
                  <a:lnTo>
                    <a:pt x="4212" y="32736"/>
                  </a:lnTo>
                  <a:lnTo>
                    <a:pt x="0" y="53594"/>
                  </a:lnTo>
                  <a:lnTo>
                    <a:pt x="0" y="267970"/>
                  </a:lnTo>
                  <a:lnTo>
                    <a:pt x="4212" y="288827"/>
                  </a:lnTo>
                  <a:lnTo>
                    <a:pt x="15700" y="305863"/>
                  </a:lnTo>
                  <a:lnTo>
                    <a:pt x="32736" y="317351"/>
                  </a:lnTo>
                  <a:lnTo>
                    <a:pt x="53593" y="321564"/>
                  </a:lnTo>
                  <a:lnTo>
                    <a:pt x="1860549" y="321564"/>
                  </a:lnTo>
                  <a:lnTo>
                    <a:pt x="1881407" y="317351"/>
                  </a:lnTo>
                  <a:lnTo>
                    <a:pt x="1898443" y="305863"/>
                  </a:lnTo>
                  <a:lnTo>
                    <a:pt x="1909931" y="288827"/>
                  </a:lnTo>
                  <a:lnTo>
                    <a:pt x="1914144" y="267970"/>
                  </a:lnTo>
                  <a:lnTo>
                    <a:pt x="1914144" y="53594"/>
                  </a:lnTo>
                  <a:lnTo>
                    <a:pt x="1909931" y="32736"/>
                  </a:lnTo>
                  <a:lnTo>
                    <a:pt x="1898443" y="15700"/>
                  </a:lnTo>
                  <a:lnTo>
                    <a:pt x="1881407" y="4212"/>
                  </a:lnTo>
                  <a:lnTo>
                    <a:pt x="186054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92580" y="3610355"/>
              <a:ext cx="1914525" cy="321945"/>
            </a:xfrm>
            <a:custGeom>
              <a:avLst/>
              <a:gdLst/>
              <a:ahLst/>
              <a:cxnLst/>
              <a:rect l="l" t="t" r="r" b="b"/>
              <a:pathLst>
                <a:path w="1914525" h="321945">
                  <a:moveTo>
                    <a:pt x="0" y="53594"/>
                  </a:moveTo>
                  <a:lnTo>
                    <a:pt x="4212" y="32736"/>
                  </a:lnTo>
                  <a:lnTo>
                    <a:pt x="15700" y="15700"/>
                  </a:lnTo>
                  <a:lnTo>
                    <a:pt x="32736" y="4212"/>
                  </a:lnTo>
                  <a:lnTo>
                    <a:pt x="53593" y="0"/>
                  </a:lnTo>
                  <a:lnTo>
                    <a:pt x="1860549" y="0"/>
                  </a:lnTo>
                  <a:lnTo>
                    <a:pt x="1881407" y="4212"/>
                  </a:lnTo>
                  <a:lnTo>
                    <a:pt x="1898443" y="15700"/>
                  </a:lnTo>
                  <a:lnTo>
                    <a:pt x="1909931" y="32736"/>
                  </a:lnTo>
                  <a:lnTo>
                    <a:pt x="1914144" y="53594"/>
                  </a:lnTo>
                  <a:lnTo>
                    <a:pt x="1914144" y="267970"/>
                  </a:lnTo>
                  <a:lnTo>
                    <a:pt x="1909931" y="288827"/>
                  </a:lnTo>
                  <a:lnTo>
                    <a:pt x="1898443" y="305863"/>
                  </a:lnTo>
                  <a:lnTo>
                    <a:pt x="1881407" y="317351"/>
                  </a:lnTo>
                  <a:lnTo>
                    <a:pt x="1860549" y="321564"/>
                  </a:lnTo>
                  <a:lnTo>
                    <a:pt x="53593" y="321564"/>
                  </a:lnTo>
                  <a:lnTo>
                    <a:pt x="32736" y="317351"/>
                  </a:lnTo>
                  <a:lnTo>
                    <a:pt x="15700" y="305863"/>
                  </a:lnTo>
                  <a:lnTo>
                    <a:pt x="4212" y="288827"/>
                  </a:lnTo>
                  <a:lnTo>
                    <a:pt x="0" y="267970"/>
                  </a:lnTo>
                  <a:lnTo>
                    <a:pt x="0" y="5359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226310" y="2979166"/>
            <a:ext cx="650240" cy="273685"/>
            <a:chOff x="2226310" y="2979166"/>
            <a:chExt cx="650240" cy="273685"/>
          </a:xfrm>
        </p:grpSpPr>
        <p:sp>
          <p:nvSpPr>
            <p:cNvPr id="10" name="object 10"/>
            <p:cNvSpPr/>
            <p:nvPr/>
          </p:nvSpPr>
          <p:spPr>
            <a:xfrm>
              <a:off x="2232660" y="2985516"/>
              <a:ext cx="637540" cy="260985"/>
            </a:xfrm>
            <a:custGeom>
              <a:avLst/>
              <a:gdLst/>
              <a:ahLst/>
              <a:cxnLst/>
              <a:rect l="l" t="t" r="r" b="b"/>
              <a:pathLst>
                <a:path w="637539" h="260985">
                  <a:moveTo>
                    <a:pt x="593597" y="0"/>
                  </a:moveTo>
                  <a:lnTo>
                    <a:pt x="43433" y="0"/>
                  </a:lnTo>
                  <a:lnTo>
                    <a:pt x="26521" y="3411"/>
                  </a:lnTo>
                  <a:lnTo>
                    <a:pt x="12715" y="12715"/>
                  </a:lnTo>
                  <a:lnTo>
                    <a:pt x="3411" y="26521"/>
                  </a:lnTo>
                  <a:lnTo>
                    <a:pt x="0" y="43434"/>
                  </a:lnTo>
                  <a:lnTo>
                    <a:pt x="0" y="217170"/>
                  </a:lnTo>
                  <a:lnTo>
                    <a:pt x="3411" y="234082"/>
                  </a:lnTo>
                  <a:lnTo>
                    <a:pt x="12715" y="247888"/>
                  </a:lnTo>
                  <a:lnTo>
                    <a:pt x="26521" y="257192"/>
                  </a:lnTo>
                  <a:lnTo>
                    <a:pt x="43433" y="260604"/>
                  </a:lnTo>
                  <a:lnTo>
                    <a:pt x="593597" y="260604"/>
                  </a:lnTo>
                  <a:lnTo>
                    <a:pt x="610510" y="257192"/>
                  </a:lnTo>
                  <a:lnTo>
                    <a:pt x="624316" y="247888"/>
                  </a:lnTo>
                  <a:lnTo>
                    <a:pt x="633620" y="234082"/>
                  </a:lnTo>
                  <a:lnTo>
                    <a:pt x="637032" y="217170"/>
                  </a:lnTo>
                  <a:lnTo>
                    <a:pt x="637032" y="43434"/>
                  </a:lnTo>
                  <a:lnTo>
                    <a:pt x="633620" y="26521"/>
                  </a:lnTo>
                  <a:lnTo>
                    <a:pt x="624316" y="12715"/>
                  </a:lnTo>
                  <a:lnTo>
                    <a:pt x="610510" y="3411"/>
                  </a:lnTo>
                  <a:lnTo>
                    <a:pt x="593597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32660" y="2985516"/>
              <a:ext cx="637540" cy="260985"/>
            </a:xfrm>
            <a:custGeom>
              <a:avLst/>
              <a:gdLst/>
              <a:ahLst/>
              <a:cxnLst/>
              <a:rect l="l" t="t" r="r" b="b"/>
              <a:pathLst>
                <a:path w="637539" h="260985">
                  <a:moveTo>
                    <a:pt x="0" y="43434"/>
                  </a:moveTo>
                  <a:lnTo>
                    <a:pt x="3411" y="26521"/>
                  </a:lnTo>
                  <a:lnTo>
                    <a:pt x="12715" y="12715"/>
                  </a:lnTo>
                  <a:lnTo>
                    <a:pt x="26521" y="3411"/>
                  </a:lnTo>
                  <a:lnTo>
                    <a:pt x="43433" y="0"/>
                  </a:lnTo>
                  <a:lnTo>
                    <a:pt x="593597" y="0"/>
                  </a:lnTo>
                  <a:lnTo>
                    <a:pt x="610510" y="3411"/>
                  </a:lnTo>
                  <a:lnTo>
                    <a:pt x="624316" y="12715"/>
                  </a:lnTo>
                  <a:lnTo>
                    <a:pt x="633620" y="26521"/>
                  </a:lnTo>
                  <a:lnTo>
                    <a:pt x="637032" y="43434"/>
                  </a:lnTo>
                  <a:lnTo>
                    <a:pt x="637032" y="217170"/>
                  </a:lnTo>
                  <a:lnTo>
                    <a:pt x="633620" y="234082"/>
                  </a:lnTo>
                  <a:lnTo>
                    <a:pt x="624316" y="247888"/>
                  </a:lnTo>
                  <a:lnTo>
                    <a:pt x="610510" y="257192"/>
                  </a:lnTo>
                  <a:lnTo>
                    <a:pt x="593597" y="260604"/>
                  </a:lnTo>
                  <a:lnTo>
                    <a:pt x="43433" y="260604"/>
                  </a:lnTo>
                  <a:lnTo>
                    <a:pt x="26521" y="257192"/>
                  </a:lnTo>
                  <a:lnTo>
                    <a:pt x="12715" y="247888"/>
                  </a:lnTo>
                  <a:lnTo>
                    <a:pt x="3411" y="234082"/>
                  </a:lnTo>
                  <a:lnTo>
                    <a:pt x="0" y="217170"/>
                  </a:lnTo>
                  <a:lnTo>
                    <a:pt x="0" y="4343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131822" y="2438145"/>
            <a:ext cx="849630" cy="292100"/>
            <a:chOff x="2131822" y="2438145"/>
            <a:chExt cx="849630" cy="292100"/>
          </a:xfrm>
        </p:grpSpPr>
        <p:sp>
          <p:nvSpPr>
            <p:cNvPr id="13" name="object 13"/>
            <p:cNvSpPr/>
            <p:nvPr/>
          </p:nvSpPr>
          <p:spPr>
            <a:xfrm>
              <a:off x="2138172" y="2444495"/>
              <a:ext cx="836930" cy="279400"/>
            </a:xfrm>
            <a:custGeom>
              <a:avLst/>
              <a:gdLst/>
              <a:ahLst/>
              <a:cxnLst/>
              <a:rect l="l" t="t" r="r" b="b"/>
              <a:pathLst>
                <a:path w="836930" h="279400">
                  <a:moveTo>
                    <a:pt x="790194" y="0"/>
                  </a:moveTo>
                  <a:lnTo>
                    <a:pt x="46481" y="0"/>
                  </a:lnTo>
                  <a:lnTo>
                    <a:pt x="28396" y="3655"/>
                  </a:lnTo>
                  <a:lnTo>
                    <a:pt x="13620" y="13620"/>
                  </a:lnTo>
                  <a:lnTo>
                    <a:pt x="3655" y="28396"/>
                  </a:lnTo>
                  <a:lnTo>
                    <a:pt x="0" y="46481"/>
                  </a:lnTo>
                  <a:lnTo>
                    <a:pt x="0" y="232409"/>
                  </a:lnTo>
                  <a:lnTo>
                    <a:pt x="3655" y="250495"/>
                  </a:lnTo>
                  <a:lnTo>
                    <a:pt x="13620" y="265271"/>
                  </a:lnTo>
                  <a:lnTo>
                    <a:pt x="28396" y="275236"/>
                  </a:lnTo>
                  <a:lnTo>
                    <a:pt x="46481" y="278891"/>
                  </a:lnTo>
                  <a:lnTo>
                    <a:pt x="790194" y="278891"/>
                  </a:lnTo>
                  <a:lnTo>
                    <a:pt x="808279" y="275236"/>
                  </a:lnTo>
                  <a:lnTo>
                    <a:pt x="823055" y="265271"/>
                  </a:lnTo>
                  <a:lnTo>
                    <a:pt x="833020" y="250495"/>
                  </a:lnTo>
                  <a:lnTo>
                    <a:pt x="836676" y="232409"/>
                  </a:lnTo>
                  <a:lnTo>
                    <a:pt x="836676" y="46481"/>
                  </a:lnTo>
                  <a:lnTo>
                    <a:pt x="833020" y="28396"/>
                  </a:lnTo>
                  <a:lnTo>
                    <a:pt x="823055" y="13620"/>
                  </a:lnTo>
                  <a:lnTo>
                    <a:pt x="808279" y="3655"/>
                  </a:lnTo>
                  <a:lnTo>
                    <a:pt x="790194" y="0"/>
                  </a:lnTo>
                  <a:close/>
                </a:path>
              </a:pathLst>
            </a:custGeom>
            <a:solidFill>
              <a:srgbClr val="FFD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8172" y="2444495"/>
              <a:ext cx="836930" cy="279400"/>
            </a:xfrm>
            <a:custGeom>
              <a:avLst/>
              <a:gdLst/>
              <a:ahLst/>
              <a:cxnLst/>
              <a:rect l="l" t="t" r="r" b="b"/>
              <a:pathLst>
                <a:path w="836930" h="279400">
                  <a:moveTo>
                    <a:pt x="0" y="46481"/>
                  </a:moveTo>
                  <a:lnTo>
                    <a:pt x="3655" y="28396"/>
                  </a:lnTo>
                  <a:lnTo>
                    <a:pt x="13620" y="13620"/>
                  </a:lnTo>
                  <a:lnTo>
                    <a:pt x="28396" y="3655"/>
                  </a:lnTo>
                  <a:lnTo>
                    <a:pt x="46481" y="0"/>
                  </a:lnTo>
                  <a:lnTo>
                    <a:pt x="790194" y="0"/>
                  </a:lnTo>
                  <a:lnTo>
                    <a:pt x="808279" y="3655"/>
                  </a:lnTo>
                  <a:lnTo>
                    <a:pt x="823055" y="13620"/>
                  </a:lnTo>
                  <a:lnTo>
                    <a:pt x="833020" y="28396"/>
                  </a:lnTo>
                  <a:lnTo>
                    <a:pt x="836676" y="46481"/>
                  </a:lnTo>
                  <a:lnTo>
                    <a:pt x="836676" y="232409"/>
                  </a:lnTo>
                  <a:lnTo>
                    <a:pt x="833020" y="250495"/>
                  </a:lnTo>
                  <a:lnTo>
                    <a:pt x="823055" y="265271"/>
                  </a:lnTo>
                  <a:lnTo>
                    <a:pt x="808279" y="275236"/>
                  </a:lnTo>
                  <a:lnTo>
                    <a:pt x="790194" y="278891"/>
                  </a:lnTo>
                  <a:lnTo>
                    <a:pt x="46481" y="278891"/>
                  </a:lnTo>
                  <a:lnTo>
                    <a:pt x="28396" y="275236"/>
                  </a:lnTo>
                  <a:lnTo>
                    <a:pt x="13620" y="265271"/>
                  </a:lnTo>
                  <a:lnTo>
                    <a:pt x="3655" y="250495"/>
                  </a:lnTo>
                  <a:lnTo>
                    <a:pt x="0" y="232409"/>
                  </a:lnTo>
                  <a:lnTo>
                    <a:pt x="0" y="4648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953767" y="1748027"/>
            <a:ext cx="1186180" cy="279400"/>
          </a:xfrm>
          <a:custGeom>
            <a:avLst/>
            <a:gdLst/>
            <a:ahLst/>
            <a:cxnLst/>
            <a:rect l="l" t="t" r="r" b="b"/>
            <a:pathLst>
              <a:path w="1186180" h="279400">
                <a:moveTo>
                  <a:pt x="1139189" y="0"/>
                </a:moveTo>
                <a:lnTo>
                  <a:pt x="46481" y="0"/>
                </a:lnTo>
                <a:lnTo>
                  <a:pt x="28396" y="3655"/>
                </a:lnTo>
                <a:lnTo>
                  <a:pt x="13620" y="13620"/>
                </a:lnTo>
                <a:lnTo>
                  <a:pt x="3655" y="28396"/>
                </a:lnTo>
                <a:lnTo>
                  <a:pt x="0" y="46482"/>
                </a:lnTo>
                <a:lnTo>
                  <a:pt x="0" y="232410"/>
                </a:lnTo>
                <a:lnTo>
                  <a:pt x="3655" y="250495"/>
                </a:lnTo>
                <a:lnTo>
                  <a:pt x="13620" y="265271"/>
                </a:lnTo>
                <a:lnTo>
                  <a:pt x="28396" y="275236"/>
                </a:lnTo>
                <a:lnTo>
                  <a:pt x="46481" y="278892"/>
                </a:lnTo>
                <a:lnTo>
                  <a:pt x="1139189" y="278892"/>
                </a:lnTo>
                <a:lnTo>
                  <a:pt x="1157275" y="275236"/>
                </a:lnTo>
                <a:lnTo>
                  <a:pt x="1172051" y="265271"/>
                </a:lnTo>
                <a:lnTo>
                  <a:pt x="1182016" y="250495"/>
                </a:lnTo>
                <a:lnTo>
                  <a:pt x="1185671" y="232410"/>
                </a:lnTo>
                <a:lnTo>
                  <a:pt x="1185671" y="46482"/>
                </a:lnTo>
                <a:lnTo>
                  <a:pt x="1182016" y="28396"/>
                </a:lnTo>
                <a:lnTo>
                  <a:pt x="1172051" y="13620"/>
                </a:lnTo>
                <a:lnTo>
                  <a:pt x="1157275" y="3655"/>
                </a:lnTo>
                <a:lnTo>
                  <a:pt x="1139189" y="0"/>
                </a:lnTo>
                <a:close/>
              </a:path>
            </a:pathLst>
          </a:custGeom>
          <a:solidFill>
            <a:srgbClr val="FFD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7427" y="1664207"/>
            <a:ext cx="3580129" cy="3663950"/>
          </a:xfrm>
          <a:prstGeom prst="rect">
            <a:avLst/>
          </a:prstGeom>
          <a:solidFill>
            <a:srgbClr val="F1F1F1"/>
          </a:solidFill>
          <a:ln w="57150">
            <a:solidFill>
              <a:srgbClr val="FFC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2100" b="1" u="sng" spc="25" dirty="0">
                <a:uFill>
                  <a:solidFill>
                    <a:srgbClr val="2E528F"/>
                  </a:solidFill>
                </a:uFill>
                <a:latin typeface="Carlito"/>
                <a:cs typeface="Carlito"/>
              </a:rPr>
              <a:t> </a:t>
            </a:r>
            <a:r>
              <a:rPr sz="2100" b="1" u="sng" spc="-10" dirty="0">
                <a:uFill>
                  <a:solidFill>
                    <a:srgbClr val="2E528F"/>
                  </a:solidFill>
                </a:uFill>
                <a:latin typeface="Carlito"/>
                <a:cs typeface="Carlito"/>
              </a:rPr>
              <a:t>Database</a:t>
            </a:r>
            <a:r>
              <a:rPr sz="2100" b="1" u="sng" spc="20" dirty="0">
                <a:uFill>
                  <a:solidFill>
                    <a:srgbClr val="2E528F"/>
                  </a:solidFill>
                </a:uFill>
                <a:latin typeface="Carlito"/>
                <a:cs typeface="Carlito"/>
              </a:rPr>
              <a:t> 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6789" y="2390394"/>
            <a:ext cx="3124200" cy="2801620"/>
          </a:xfrm>
          <a:prstGeom prst="rect">
            <a:avLst/>
          </a:prstGeom>
          <a:solidFill>
            <a:srgbClr val="F1F1F1"/>
          </a:solidFill>
          <a:ln w="38100">
            <a:solidFill>
              <a:srgbClr val="FFC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2100" b="1" spc="-30" dirty="0">
                <a:latin typeface="Carlito"/>
                <a:cs typeface="Carlito"/>
              </a:rPr>
              <a:t>Tables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8938" y="2893314"/>
            <a:ext cx="2280285" cy="2051685"/>
          </a:xfrm>
          <a:prstGeom prst="rect">
            <a:avLst/>
          </a:prstGeom>
          <a:solidFill>
            <a:srgbClr val="F1F1F1"/>
          </a:solidFill>
          <a:ln w="28575">
            <a:solidFill>
              <a:srgbClr val="FFC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2200" b="1" spc="-25" dirty="0">
                <a:latin typeface="Carlito"/>
                <a:cs typeface="Carlito"/>
              </a:rPr>
              <a:t>Data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(Rows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18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Columns)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487161" y="2143505"/>
            <a:ext cx="6098540" cy="2978785"/>
            <a:chOff x="5487161" y="2143505"/>
            <a:chExt cx="6098540" cy="2978785"/>
          </a:xfrm>
        </p:grpSpPr>
        <p:sp>
          <p:nvSpPr>
            <p:cNvPr id="20" name="object 20"/>
            <p:cNvSpPr/>
            <p:nvPr/>
          </p:nvSpPr>
          <p:spPr>
            <a:xfrm>
              <a:off x="6095999" y="2473451"/>
              <a:ext cx="5489448" cy="26487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87162" y="2143505"/>
              <a:ext cx="1106170" cy="1483995"/>
            </a:xfrm>
            <a:custGeom>
              <a:avLst/>
              <a:gdLst/>
              <a:ahLst/>
              <a:cxnLst/>
              <a:rect l="l" t="t" r="r" b="b"/>
              <a:pathLst>
                <a:path w="1106170" h="1483995">
                  <a:moveTo>
                    <a:pt x="38100" y="1407426"/>
                  </a:moveTo>
                  <a:lnTo>
                    <a:pt x="0" y="1407426"/>
                  </a:lnTo>
                  <a:lnTo>
                    <a:pt x="0" y="1445526"/>
                  </a:lnTo>
                  <a:lnTo>
                    <a:pt x="38100" y="1445526"/>
                  </a:lnTo>
                  <a:lnTo>
                    <a:pt x="38100" y="1407426"/>
                  </a:lnTo>
                  <a:close/>
                </a:path>
                <a:path w="1106170" h="1483995">
                  <a:moveTo>
                    <a:pt x="114300" y="1407426"/>
                  </a:moveTo>
                  <a:lnTo>
                    <a:pt x="76200" y="1407426"/>
                  </a:lnTo>
                  <a:lnTo>
                    <a:pt x="76200" y="1445526"/>
                  </a:lnTo>
                  <a:lnTo>
                    <a:pt x="114300" y="1445526"/>
                  </a:lnTo>
                  <a:lnTo>
                    <a:pt x="114300" y="1407426"/>
                  </a:lnTo>
                  <a:close/>
                </a:path>
                <a:path w="1106170" h="1483995">
                  <a:moveTo>
                    <a:pt x="190500" y="1407426"/>
                  </a:moveTo>
                  <a:lnTo>
                    <a:pt x="152400" y="1407426"/>
                  </a:lnTo>
                  <a:lnTo>
                    <a:pt x="152400" y="1445526"/>
                  </a:lnTo>
                  <a:lnTo>
                    <a:pt x="190500" y="1445526"/>
                  </a:lnTo>
                  <a:lnTo>
                    <a:pt x="190500" y="1407426"/>
                  </a:lnTo>
                  <a:close/>
                </a:path>
                <a:path w="1106170" h="1483995">
                  <a:moveTo>
                    <a:pt x="266700" y="1407426"/>
                  </a:moveTo>
                  <a:lnTo>
                    <a:pt x="228600" y="1407426"/>
                  </a:lnTo>
                  <a:lnTo>
                    <a:pt x="228600" y="1445526"/>
                  </a:lnTo>
                  <a:lnTo>
                    <a:pt x="266700" y="1445526"/>
                  </a:lnTo>
                  <a:lnTo>
                    <a:pt x="266700" y="1407426"/>
                  </a:lnTo>
                  <a:close/>
                </a:path>
                <a:path w="1106170" h="1483995">
                  <a:moveTo>
                    <a:pt x="342900" y="1407426"/>
                  </a:moveTo>
                  <a:lnTo>
                    <a:pt x="304800" y="1407426"/>
                  </a:lnTo>
                  <a:lnTo>
                    <a:pt x="304800" y="1445526"/>
                  </a:lnTo>
                  <a:lnTo>
                    <a:pt x="342900" y="1445526"/>
                  </a:lnTo>
                  <a:lnTo>
                    <a:pt x="342900" y="1407426"/>
                  </a:lnTo>
                  <a:close/>
                </a:path>
                <a:path w="1106170" h="1483995">
                  <a:moveTo>
                    <a:pt x="419100" y="1407426"/>
                  </a:moveTo>
                  <a:lnTo>
                    <a:pt x="381000" y="1407426"/>
                  </a:lnTo>
                  <a:lnTo>
                    <a:pt x="381000" y="1445526"/>
                  </a:lnTo>
                  <a:lnTo>
                    <a:pt x="419100" y="1445526"/>
                  </a:lnTo>
                  <a:lnTo>
                    <a:pt x="419100" y="1407426"/>
                  </a:lnTo>
                  <a:close/>
                </a:path>
                <a:path w="1106170" h="1483995">
                  <a:moveTo>
                    <a:pt x="495300" y="1407426"/>
                  </a:moveTo>
                  <a:lnTo>
                    <a:pt x="457200" y="1407426"/>
                  </a:lnTo>
                  <a:lnTo>
                    <a:pt x="457200" y="1445526"/>
                  </a:lnTo>
                  <a:lnTo>
                    <a:pt x="495300" y="1445526"/>
                  </a:lnTo>
                  <a:lnTo>
                    <a:pt x="495300" y="1407426"/>
                  </a:lnTo>
                  <a:close/>
                </a:path>
                <a:path w="1106170" h="1483995">
                  <a:moveTo>
                    <a:pt x="571500" y="1407426"/>
                  </a:moveTo>
                  <a:lnTo>
                    <a:pt x="533400" y="1407426"/>
                  </a:lnTo>
                  <a:lnTo>
                    <a:pt x="533400" y="1445526"/>
                  </a:lnTo>
                  <a:lnTo>
                    <a:pt x="571500" y="1445526"/>
                  </a:lnTo>
                  <a:lnTo>
                    <a:pt x="571500" y="1407426"/>
                  </a:lnTo>
                  <a:close/>
                </a:path>
                <a:path w="1106170" h="1483995">
                  <a:moveTo>
                    <a:pt x="716915" y="1426476"/>
                  </a:moveTo>
                  <a:lnTo>
                    <a:pt x="678815" y="1407426"/>
                  </a:lnTo>
                  <a:lnTo>
                    <a:pt x="602615" y="1369314"/>
                  </a:lnTo>
                  <a:lnTo>
                    <a:pt x="602615" y="1483614"/>
                  </a:lnTo>
                  <a:lnTo>
                    <a:pt x="678815" y="1445526"/>
                  </a:lnTo>
                  <a:lnTo>
                    <a:pt x="716915" y="1426476"/>
                  </a:lnTo>
                  <a:close/>
                </a:path>
                <a:path w="1106170" h="1483995">
                  <a:moveTo>
                    <a:pt x="1067562" y="685800"/>
                  </a:moveTo>
                  <a:lnTo>
                    <a:pt x="1029462" y="685800"/>
                  </a:lnTo>
                  <a:lnTo>
                    <a:pt x="1029462" y="723900"/>
                  </a:lnTo>
                  <a:lnTo>
                    <a:pt x="1067562" y="723900"/>
                  </a:lnTo>
                  <a:lnTo>
                    <a:pt x="1067562" y="685800"/>
                  </a:lnTo>
                  <a:close/>
                </a:path>
                <a:path w="1106170" h="1483995">
                  <a:moveTo>
                    <a:pt x="1067562" y="609600"/>
                  </a:moveTo>
                  <a:lnTo>
                    <a:pt x="1029462" y="609600"/>
                  </a:lnTo>
                  <a:lnTo>
                    <a:pt x="1029462" y="647700"/>
                  </a:lnTo>
                  <a:lnTo>
                    <a:pt x="1067562" y="647700"/>
                  </a:lnTo>
                  <a:lnTo>
                    <a:pt x="1067562" y="609600"/>
                  </a:lnTo>
                  <a:close/>
                </a:path>
                <a:path w="1106170" h="1483995">
                  <a:moveTo>
                    <a:pt x="1067562" y="533400"/>
                  </a:moveTo>
                  <a:lnTo>
                    <a:pt x="1029462" y="533400"/>
                  </a:lnTo>
                  <a:lnTo>
                    <a:pt x="1029462" y="571500"/>
                  </a:lnTo>
                  <a:lnTo>
                    <a:pt x="1067562" y="571500"/>
                  </a:lnTo>
                  <a:lnTo>
                    <a:pt x="1067562" y="533400"/>
                  </a:lnTo>
                  <a:close/>
                </a:path>
                <a:path w="1106170" h="1483995">
                  <a:moveTo>
                    <a:pt x="1067562" y="457200"/>
                  </a:moveTo>
                  <a:lnTo>
                    <a:pt x="1029462" y="457200"/>
                  </a:lnTo>
                  <a:lnTo>
                    <a:pt x="1029462" y="495300"/>
                  </a:lnTo>
                  <a:lnTo>
                    <a:pt x="1067562" y="495300"/>
                  </a:lnTo>
                  <a:lnTo>
                    <a:pt x="1067562" y="457200"/>
                  </a:lnTo>
                  <a:close/>
                </a:path>
                <a:path w="1106170" h="1483995">
                  <a:moveTo>
                    <a:pt x="1067562" y="381000"/>
                  </a:moveTo>
                  <a:lnTo>
                    <a:pt x="1029462" y="381000"/>
                  </a:lnTo>
                  <a:lnTo>
                    <a:pt x="1029462" y="419100"/>
                  </a:lnTo>
                  <a:lnTo>
                    <a:pt x="1067562" y="419100"/>
                  </a:lnTo>
                  <a:lnTo>
                    <a:pt x="1067562" y="381000"/>
                  </a:lnTo>
                  <a:close/>
                </a:path>
                <a:path w="1106170" h="1483995">
                  <a:moveTo>
                    <a:pt x="1067562" y="304800"/>
                  </a:moveTo>
                  <a:lnTo>
                    <a:pt x="1029462" y="304800"/>
                  </a:lnTo>
                  <a:lnTo>
                    <a:pt x="1029462" y="342900"/>
                  </a:lnTo>
                  <a:lnTo>
                    <a:pt x="1067562" y="342900"/>
                  </a:lnTo>
                  <a:lnTo>
                    <a:pt x="1067562" y="304800"/>
                  </a:lnTo>
                  <a:close/>
                </a:path>
                <a:path w="1106170" h="1483995">
                  <a:moveTo>
                    <a:pt x="1067562" y="228600"/>
                  </a:moveTo>
                  <a:lnTo>
                    <a:pt x="1029462" y="228600"/>
                  </a:lnTo>
                  <a:lnTo>
                    <a:pt x="1029462" y="266700"/>
                  </a:lnTo>
                  <a:lnTo>
                    <a:pt x="1067562" y="266700"/>
                  </a:lnTo>
                  <a:lnTo>
                    <a:pt x="1067562" y="228600"/>
                  </a:lnTo>
                  <a:close/>
                </a:path>
                <a:path w="1106170" h="1483995">
                  <a:moveTo>
                    <a:pt x="1067562" y="152400"/>
                  </a:moveTo>
                  <a:lnTo>
                    <a:pt x="1029462" y="152400"/>
                  </a:lnTo>
                  <a:lnTo>
                    <a:pt x="1029462" y="190500"/>
                  </a:lnTo>
                  <a:lnTo>
                    <a:pt x="1067562" y="190500"/>
                  </a:lnTo>
                  <a:lnTo>
                    <a:pt x="1067562" y="152400"/>
                  </a:lnTo>
                  <a:close/>
                </a:path>
                <a:path w="1106170" h="1483995">
                  <a:moveTo>
                    <a:pt x="1067562" y="76200"/>
                  </a:moveTo>
                  <a:lnTo>
                    <a:pt x="1029462" y="76200"/>
                  </a:lnTo>
                  <a:lnTo>
                    <a:pt x="1029462" y="114300"/>
                  </a:lnTo>
                  <a:lnTo>
                    <a:pt x="1067562" y="114300"/>
                  </a:lnTo>
                  <a:lnTo>
                    <a:pt x="1067562" y="76200"/>
                  </a:lnTo>
                  <a:close/>
                </a:path>
                <a:path w="1106170" h="1483995">
                  <a:moveTo>
                    <a:pt x="1067562" y="0"/>
                  </a:moveTo>
                  <a:lnTo>
                    <a:pt x="1029462" y="0"/>
                  </a:lnTo>
                  <a:lnTo>
                    <a:pt x="1029462" y="38100"/>
                  </a:lnTo>
                  <a:lnTo>
                    <a:pt x="1067562" y="38100"/>
                  </a:lnTo>
                  <a:lnTo>
                    <a:pt x="1067562" y="0"/>
                  </a:lnTo>
                  <a:close/>
                </a:path>
                <a:path w="1106170" h="1483995">
                  <a:moveTo>
                    <a:pt x="1105662" y="747268"/>
                  </a:moveTo>
                  <a:lnTo>
                    <a:pt x="991362" y="747268"/>
                  </a:lnTo>
                  <a:lnTo>
                    <a:pt x="1048512" y="861568"/>
                  </a:lnTo>
                  <a:lnTo>
                    <a:pt x="1096137" y="766318"/>
                  </a:lnTo>
                  <a:lnTo>
                    <a:pt x="1098296" y="762000"/>
                  </a:lnTo>
                  <a:lnTo>
                    <a:pt x="1105662" y="74726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838827" y="3380613"/>
            <a:ext cx="590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4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000" b="1" spc="-20" dirty="0">
                <a:solidFill>
                  <a:srgbClr val="FFFFFF"/>
                </a:solidFill>
                <a:latin typeface="Carlito"/>
                <a:cs typeface="Carlito"/>
              </a:rPr>
              <a:t>w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5524246" y="1977898"/>
            <a:ext cx="941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Columns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39111" y="5553455"/>
            <a:ext cx="1202690" cy="46037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26034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04"/>
              </a:spcBef>
            </a:pPr>
            <a:r>
              <a:rPr sz="2400" b="1" dirty="0">
                <a:latin typeface="Carlito"/>
                <a:cs typeface="Carlito"/>
              </a:rPr>
              <a:t>RDBMS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9E558B2-CDC2-427D-86BE-F36F3B8FE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37293" y="3404361"/>
            <a:ext cx="1651000" cy="543560"/>
            <a:chOff x="9337293" y="3404361"/>
            <a:chExt cx="1651000" cy="543560"/>
          </a:xfrm>
        </p:grpSpPr>
        <p:sp>
          <p:nvSpPr>
            <p:cNvPr id="3" name="object 3"/>
            <p:cNvSpPr/>
            <p:nvPr/>
          </p:nvSpPr>
          <p:spPr>
            <a:xfrm>
              <a:off x="9343643" y="3410711"/>
              <a:ext cx="1638300" cy="530860"/>
            </a:xfrm>
            <a:custGeom>
              <a:avLst/>
              <a:gdLst/>
              <a:ahLst/>
              <a:cxnLst/>
              <a:rect l="l" t="t" r="r" b="b"/>
              <a:pathLst>
                <a:path w="1638300" h="530860">
                  <a:moveTo>
                    <a:pt x="1638300" y="0"/>
                  </a:moveTo>
                  <a:lnTo>
                    <a:pt x="265175" y="0"/>
                  </a:lnTo>
                  <a:lnTo>
                    <a:pt x="0" y="265175"/>
                  </a:lnTo>
                  <a:lnTo>
                    <a:pt x="265175" y="530351"/>
                  </a:lnTo>
                  <a:lnTo>
                    <a:pt x="1638300" y="530351"/>
                  </a:lnTo>
                  <a:lnTo>
                    <a:pt x="16383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43643" y="3410711"/>
              <a:ext cx="1638300" cy="530860"/>
            </a:xfrm>
            <a:custGeom>
              <a:avLst/>
              <a:gdLst/>
              <a:ahLst/>
              <a:cxnLst/>
              <a:rect l="l" t="t" r="r" b="b"/>
              <a:pathLst>
                <a:path w="1638300" h="530860">
                  <a:moveTo>
                    <a:pt x="1638300" y="0"/>
                  </a:moveTo>
                  <a:lnTo>
                    <a:pt x="265175" y="0"/>
                  </a:lnTo>
                  <a:lnTo>
                    <a:pt x="0" y="265175"/>
                  </a:lnTo>
                  <a:lnTo>
                    <a:pt x="265175" y="530351"/>
                  </a:lnTo>
                  <a:lnTo>
                    <a:pt x="1638300" y="530351"/>
                  </a:lnTo>
                  <a:lnTo>
                    <a:pt x="163830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37483" y="443230"/>
            <a:ext cx="5071872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3939" y="1315211"/>
            <a:ext cx="8025383" cy="5061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03791" y="3383026"/>
            <a:ext cx="14611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3200" b="1" spc="-45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ample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8147BD-D11B-4880-900D-D5039433F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7344283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14323" y="1374013"/>
            <a:ext cx="4232910" cy="4554855"/>
            <a:chOff x="1214323" y="1374013"/>
            <a:chExt cx="4232910" cy="4554855"/>
          </a:xfrm>
        </p:grpSpPr>
        <p:sp>
          <p:nvSpPr>
            <p:cNvPr id="4" name="object 4"/>
            <p:cNvSpPr/>
            <p:nvPr/>
          </p:nvSpPr>
          <p:spPr>
            <a:xfrm>
              <a:off x="1214323" y="1374013"/>
              <a:ext cx="2067306" cy="478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4323" y="1820545"/>
              <a:ext cx="4232402" cy="478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4323" y="2266772"/>
              <a:ext cx="2194941" cy="4788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4323" y="2715513"/>
              <a:ext cx="2980436" cy="4785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1573" y="3213861"/>
              <a:ext cx="1356995" cy="4160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71573" y="3672839"/>
              <a:ext cx="1260957" cy="4160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71573" y="4133088"/>
              <a:ext cx="1451228" cy="4160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1573" y="4593285"/>
              <a:ext cx="1469009" cy="4163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1573" y="5052314"/>
              <a:ext cx="1316101" cy="41605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71573" y="5512612"/>
              <a:ext cx="1148854" cy="41605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73023" y="1350645"/>
            <a:ext cx="598805" cy="502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6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515"/>
              </a:lnSpc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525"/>
              </a:lnSpc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565"/>
              </a:lnSpc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0"/>
              </a:spcBef>
            </a:pPr>
            <a:r>
              <a:rPr sz="2600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90"/>
              </a:spcBef>
            </a:pPr>
            <a:r>
              <a:rPr sz="2600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05"/>
              </a:spcBef>
            </a:pPr>
            <a:r>
              <a:rPr sz="2600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05"/>
              </a:spcBef>
            </a:pPr>
            <a:r>
              <a:rPr sz="2600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95"/>
              </a:spcBef>
            </a:pPr>
            <a:r>
              <a:rPr sz="2600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05"/>
              </a:spcBef>
            </a:pPr>
            <a:r>
              <a:rPr sz="2600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05"/>
              </a:spcBef>
            </a:pPr>
            <a:r>
              <a:rPr sz="2600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71573" y="5972555"/>
            <a:ext cx="2856229" cy="4163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B55F54-702D-407D-BCC9-E7C17CA78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3136900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3023" y="1545716"/>
            <a:ext cx="9638030" cy="44608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marR="997585" indent="-228600">
              <a:lnSpc>
                <a:spcPts val="3890"/>
              </a:lnSpc>
              <a:spcBef>
                <a:spcPts val="585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25" dirty="0">
                <a:latin typeface="Carlito"/>
                <a:cs typeface="Carlito"/>
              </a:rPr>
              <a:t>Data </a:t>
            </a:r>
            <a:r>
              <a:rPr sz="3600" spc="-5" dirty="0">
                <a:latin typeface="Carlito"/>
                <a:cs typeface="Carlito"/>
              </a:rPr>
              <a:t>type of </a:t>
            </a:r>
            <a:r>
              <a:rPr sz="3600" dirty="0">
                <a:latin typeface="Carlito"/>
                <a:cs typeface="Carlito"/>
              </a:rPr>
              <a:t>a </a:t>
            </a:r>
            <a:r>
              <a:rPr sz="3600" spc="-10" dirty="0">
                <a:latin typeface="Carlito"/>
                <a:cs typeface="Carlito"/>
              </a:rPr>
              <a:t>column defines what value </a:t>
            </a:r>
            <a:r>
              <a:rPr sz="3600" dirty="0">
                <a:latin typeface="Carlito"/>
                <a:cs typeface="Carlito"/>
              </a:rPr>
              <a:t>the  </a:t>
            </a:r>
            <a:r>
              <a:rPr sz="3600" spc="-10" dirty="0">
                <a:latin typeface="Carlito"/>
                <a:cs typeface="Carlito"/>
              </a:rPr>
              <a:t>column can </a:t>
            </a:r>
            <a:r>
              <a:rPr sz="3600" spc="-30" dirty="0">
                <a:latin typeface="Carlito"/>
                <a:cs typeface="Carlito"/>
              </a:rPr>
              <a:t>store </a:t>
            </a:r>
            <a:r>
              <a:rPr sz="3600" dirty="0">
                <a:latin typeface="Carlito"/>
                <a:cs typeface="Carlito"/>
              </a:rPr>
              <a:t>in</a:t>
            </a:r>
            <a:r>
              <a:rPr sz="3600" spc="-15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table</a:t>
            </a:r>
            <a:endParaRPr sz="3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10" dirty="0">
                <a:latin typeface="Carlito"/>
                <a:cs typeface="Carlito"/>
              </a:rPr>
              <a:t>Defined </a:t>
            </a:r>
            <a:r>
              <a:rPr sz="3600" dirty="0">
                <a:latin typeface="Carlito"/>
                <a:cs typeface="Carlito"/>
              </a:rPr>
              <a:t>while </a:t>
            </a:r>
            <a:r>
              <a:rPr sz="3600" spc="-10" dirty="0">
                <a:latin typeface="Carlito"/>
                <a:cs typeface="Carlito"/>
              </a:rPr>
              <a:t>creating tables </a:t>
            </a:r>
            <a:r>
              <a:rPr sz="3600" dirty="0">
                <a:latin typeface="Carlito"/>
                <a:cs typeface="Carlito"/>
              </a:rPr>
              <a:t>in</a:t>
            </a:r>
            <a:r>
              <a:rPr sz="3600" spc="-55" dirty="0">
                <a:latin typeface="Carlito"/>
                <a:cs typeface="Carlito"/>
              </a:rPr>
              <a:t> </a:t>
            </a:r>
            <a:r>
              <a:rPr sz="3600" spc="-15" dirty="0">
                <a:latin typeface="Carlito"/>
                <a:cs typeface="Carlito"/>
              </a:rPr>
              <a:t>database</a:t>
            </a:r>
            <a:endParaRPr sz="3600">
              <a:latin typeface="Carlito"/>
              <a:cs typeface="Carlito"/>
            </a:endParaRPr>
          </a:p>
          <a:p>
            <a:pPr marL="241300" marR="5080" indent="-228600">
              <a:lnSpc>
                <a:spcPts val="389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25" dirty="0">
                <a:latin typeface="Carlito"/>
                <a:cs typeface="Carlito"/>
              </a:rPr>
              <a:t>Data </a:t>
            </a:r>
            <a:r>
              <a:rPr sz="3600" spc="-5" dirty="0">
                <a:latin typeface="Carlito"/>
                <a:cs typeface="Carlito"/>
              </a:rPr>
              <a:t>types </a:t>
            </a:r>
            <a:r>
              <a:rPr sz="3600" dirty="0">
                <a:latin typeface="Carlito"/>
                <a:cs typeface="Carlito"/>
              </a:rPr>
              <a:t>mainly classified </a:t>
            </a:r>
            <a:r>
              <a:rPr sz="3600" spc="-20" dirty="0">
                <a:latin typeface="Carlito"/>
                <a:cs typeface="Carlito"/>
              </a:rPr>
              <a:t>into </a:t>
            </a:r>
            <a:r>
              <a:rPr sz="3600" spc="-10" dirty="0">
                <a:latin typeface="Carlito"/>
                <a:cs typeface="Carlito"/>
              </a:rPr>
              <a:t>three </a:t>
            </a:r>
            <a:r>
              <a:rPr sz="3600" spc="-15" dirty="0">
                <a:latin typeface="Carlito"/>
                <a:cs typeface="Carlito"/>
              </a:rPr>
              <a:t>categories </a:t>
            </a:r>
            <a:r>
              <a:rPr sz="3600" dirty="0">
                <a:latin typeface="Carlito"/>
                <a:cs typeface="Carlito"/>
              </a:rPr>
              <a:t>+  </a:t>
            </a:r>
            <a:r>
              <a:rPr sz="3600" spc="-10" dirty="0">
                <a:latin typeface="Carlito"/>
                <a:cs typeface="Carlito"/>
              </a:rPr>
              <a:t>most</a:t>
            </a:r>
            <a:r>
              <a:rPr sz="3600" spc="-5" dirty="0">
                <a:latin typeface="Carlito"/>
                <a:cs typeface="Carlito"/>
              </a:rPr>
              <a:t> used</a:t>
            </a:r>
            <a:endParaRPr sz="3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475"/>
              </a:spcBef>
            </a:pPr>
            <a:r>
              <a:rPr sz="3200" spc="-5" dirty="0">
                <a:latin typeface="Courier New"/>
                <a:cs typeface="Courier New"/>
              </a:rPr>
              <a:t>o</a:t>
            </a:r>
            <a:r>
              <a:rPr sz="3200" spc="-5" dirty="0">
                <a:latin typeface="Carlito"/>
                <a:cs typeface="Carlito"/>
              </a:rPr>
              <a:t>String: </a:t>
            </a:r>
            <a:r>
              <a:rPr sz="3200" spc="-55" dirty="0">
                <a:latin typeface="Carlito"/>
                <a:cs typeface="Carlito"/>
              </a:rPr>
              <a:t>char, </a:t>
            </a:r>
            <a:r>
              <a:rPr sz="3200" spc="-50" dirty="0">
                <a:latin typeface="Carlito"/>
                <a:cs typeface="Carlito"/>
              </a:rPr>
              <a:t>varchar,</a:t>
            </a:r>
            <a:r>
              <a:rPr sz="3200" spc="85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etc</a:t>
            </a:r>
            <a:endParaRPr sz="21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</a:pPr>
            <a:r>
              <a:rPr sz="3200" spc="-5" dirty="0">
                <a:latin typeface="Courier New"/>
                <a:cs typeface="Courier New"/>
              </a:rPr>
              <a:t>o</a:t>
            </a:r>
            <a:r>
              <a:rPr sz="3200" spc="-5" dirty="0">
                <a:latin typeface="Carlito"/>
                <a:cs typeface="Carlito"/>
              </a:rPr>
              <a:t>Numeric: int, </a:t>
            </a:r>
            <a:r>
              <a:rPr sz="3200" spc="-10" dirty="0">
                <a:latin typeface="Carlito"/>
                <a:cs typeface="Carlito"/>
              </a:rPr>
              <a:t>float, </a:t>
            </a:r>
            <a:r>
              <a:rPr sz="3200" spc="-5" dirty="0">
                <a:latin typeface="Carlito"/>
                <a:cs typeface="Carlito"/>
              </a:rPr>
              <a:t>bool,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etc</a:t>
            </a:r>
            <a:endParaRPr sz="21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495"/>
              </a:spcBef>
            </a:pPr>
            <a:r>
              <a:rPr sz="3200" spc="-15" dirty="0">
                <a:latin typeface="Courier New"/>
                <a:cs typeface="Courier New"/>
              </a:rPr>
              <a:t>o</a:t>
            </a:r>
            <a:r>
              <a:rPr sz="3200" spc="-15" dirty="0">
                <a:latin typeface="Carlito"/>
                <a:cs typeface="Carlito"/>
              </a:rPr>
              <a:t>Date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5" dirty="0">
                <a:latin typeface="Carlito"/>
                <a:cs typeface="Carlito"/>
              </a:rPr>
              <a:t>time: </a:t>
            </a:r>
            <a:r>
              <a:rPr sz="3200" spc="-15" dirty="0">
                <a:latin typeface="Carlito"/>
                <a:cs typeface="Carlito"/>
              </a:rPr>
              <a:t>date, </a:t>
            </a:r>
            <a:r>
              <a:rPr sz="3200" spc="-10" dirty="0">
                <a:latin typeface="Carlito"/>
                <a:cs typeface="Carlito"/>
              </a:rPr>
              <a:t>datetime,</a:t>
            </a:r>
            <a:r>
              <a:rPr sz="3200" spc="75" dirty="0">
                <a:latin typeface="Carlito"/>
                <a:cs typeface="Carlito"/>
              </a:rPr>
              <a:t> </a:t>
            </a:r>
            <a:r>
              <a:rPr sz="2100" spc="-15" dirty="0">
                <a:latin typeface="Carlito"/>
                <a:cs typeface="Carlito"/>
              </a:rPr>
              <a:t>etc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FD965-1645-4FFF-8B38-715C3D371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3136900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5723" y="1529207"/>
            <a:ext cx="5848604" cy="446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3023" y="1920745"/>
            <a:ext cx="10363200" cy="398970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arlito"/>
                <a:cs typeface="Carlito"/>
              </a:rPr>
              <a:t>int: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integer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value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arlito"/>
                <a:cs typeface="Carlito"/>
              </a:rPr>
              <a:t>float: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specify a </a:t>
            </a:r>
            <a:r>
              <a:rPr sz="2800" spc="-10" dirty="0">
                <a:latin typeface="Carlito"/>
                <a:cs typeface="Carlito"/>
              </a:rPr>
              <a:t>decimal </a:t>
            </a:r>
            <a:r>
              <a:rPr sz="2800" spc="-15" dirty="0">
                <a:latin typeface="Carlito"/>
                <a:cs typeface="Carlito"/>
              </a:rPr>
              <a:t>point</a:t>
            </a:r>
            <a:r>
              <a:rPr sz="2800" spc="1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number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rlito"/>
                <a:cs typeface="Carlito"/>
              </a:rPr>
              <a:t>bool: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specify Boolean </a:t>
            </a:r>
            <a:r>
              <a:rPr sz="2800" spc="-10" dirty="0">
                <a:latin typeface="Carlito"/>
                <a:cs typeface="Carlito"/>
              </a:rPr>
              <a:t>values </a:t>
            </a:r>
            <a:r>
              <a:rPr sz="2800" spc="-5" dirty="0">
                <a:latin typeface="Carlito"/>
                <a:cs typeface="Carlito"/>
              </a:rPr>
              <a:t>true and</a:t>
            </a:r>
            <a:r>
              <a:rPr sz="2800" spc="15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false</a:t>
            </a:r>
            <a:endParaRPr sz="2800">
              <a:latin typeface="Carlito"/>
              <a:cs typeface="Carlito"/>
            </a:endParaRPr>
          </a:p>
          <a:p>
            <a:pPr marL="241300" marR="52705" indent="-228600">
              <a:lnSpc>
                <a:spcPts val="269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rlito"/>
                <a:cs typeface="Carlito"/>
              </a:rPr>
              <a:t>char: </a:t>
            </a:r>
            <a:r>
              <a:rPr sz="2800" spc="-20" dirty="0">
                <a:latin typeface="Carlito"/>
                <a:cs typeface="Carlito"/>
              </a:rPr>
              <a:t>fixed </a:t>
            </a:r>
            <a:r>
              <a:rPr sz="2800" spc="-10" dirty="0">
                <a:latin typeface="Carlito"/>
                <a:cs typeface="Carlito"/>
              </a:rPr>
              <a:t>length string that can </a:t>
            </a:r>
            <a:r>
              <a:rPr sz="2800" spc="-15" dirty="0">
                <a:latin typeface="Carlito"/>
                <a:cs typeface="Carlito"/>
              </a:rPr>
              <a:t>contain numbers, </a:t>
            </a:r>
            <a:r>
              <a:rPr sz="2800" spc="-20" dirty="0">
                <a:latin typeface="Carlito"/>
                <a:cs typeface="Carlito"/>
              </a:rPr>
              <a:t>letters,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special  </a:t>
            </a:r>
            <a:r>
              <a:rPr sz="2800" spc="-20" dirty="0">
                <a:latin typeface="Carlito"/>
                <a:cs typeface="Carlito"/>
              </a:rPr>
              <a:t>characters</a:t>
            </a:r>
            <a:endParaRPr sz="2800">
              <a:latin typeface="Carlito"/>
              <a:cs typeface="Carlito"/>
            </a:endParaRPr>
          </a:p>
          <a:p>
            <a:pPr marL="241300" marR="226695" indent="-228600">
              <a:lnSpc>
                <a:spcPts val="26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5" dirty="0">
                <a:latin typeface="Carlito"/>
                <a:cs typeface="Carlito"/>
              </a:rPr>
              <a:t>varchar: </a:t>
            </a:r>
            <a:r>
              <a:rPr sz="2800" spc="-10" dirty="0">
                <a:latin typeface="Carlito"/>
                <a:cs typeface="Carlito"/>
              </a:rPr>
              <a:t>variable </a:t>
            </a:r>
            <a:r>
              <a:rPr sz="2800" spc="-15" dirty="0">
                <a:latin typeface="Carlito"/>
                <a:cs typeface="Carlito"/>
              </a:rPr>
              <a:t>length string </a:t>
            </a:r>
            <a:r>
              <a:rPr sz="2800" spc="-10" dirty="0">
                <a:latin typeface="Carlito"/>
                <a:cs typeface="Carlito"/>
              </a:rPr>
              <a:t>that can </a:t>
            </a:r>
            <a:r>
              <a:rPr sz="2800" spc="-20" dirty="0">
                <a:latin typeface="Carlito"/>
                <a:cs typeface="Carlito"/>
              </a:rPr>
              <a:t>contain </a:t>
            </a:r>
            <a:r>
              <a:rPr sz="2800" spc="-15" dirty="0">
                <a:latin typeface="Carlito"/>
                <a:cs typeface="Carlito"/>
              </a:rPr>
              <a:t>numbers, </a:t>
            </a:r>
            <a:r>
              <a:rPr sz="2800" spc="-25" dirty="0">
                <a:latin typeface="Carlito"/>
                <a:cs typeface="Carlito"/>
              </a:rPr>
              <a:t>letters, </a:t>
            </a:r>
            <a:r>
              <a:rPr sz="2800" spc="-5" dirty="0">
                <a:latin typeface="Carlito"/>
                <a:cs typeface="Carlito"/>
              </a:rPr>
              <a:t>and  special </a:t>
            </a:r>
            <a:r>
              <a:rPr sz="2800" spc="-20" dirty="0">
                <a:latin typeface="Carlito"/>
                <a:cs typeface="Carlito"/>
              </a:rPr>
              <a:t>characters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20" dirty="0">
                <a:latin typeface="Carlito"/>
                <a:cs typeface="Carlito"/>
              </a:rPr>
              <a:t>date: </a:t>
            </a:r>
            <a:r>
              <a:rPr sz="2800" spc="-20" dirty="0">
                <a:latin typeface="Carlito"/>
                <a:cs typeface="Carlito"/>
              </a:rPr>
              <a:t>date format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YYYY-MM-DD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5" dirty="0">
                <a:latin typeface="Carlito"/>
                <a:cs typeface="Carlito"/>
              </a:rPr>
              <a:t>datetime: </a:t>
            </a:r>
            <a:r>
              <a:rPr sz="2800" spc="-20" dirty="0">
                <a:latin typeface="Carlito"/>
                <a:cs typeface="Carlito"/>
              </a:rPr>
              <a:t>date </a:t>
            </a:r>
            <a:r>
              <a:rPr sz="2800" spc="-5" dirty="0">
                <a:latin typeface="Carlito"/>
                <a:cs typeface="Carlito"/>
              </a:rPr>
              <a:t>&amp; time </a:t>
            </a:r>
            <a:r>
              <a:rPr sz="2800" spc="-10" dirty="0">
                <a:latin typeface="Carlito"/>
                <a:cs typeface="Carlito"/>
              </a:rPr>
              <a:t>combination, </a:t>
            </a:r>
            <a:r>
              <a:rPr sz="2800" spc="-20" dirty="0">
                <a:latin typeface="Carlito"/>
                <a:cs typeface="Carlito"/>
              </a:rPr>
              <a:t>format </a:t>
            </a:r>
            <a:r>
              <a:rPr sz="2800" spc="-5" dirty="0">
                <a:latin typeface="Carlito"/>
                <a:cs typeface="Carlito"/>
              </a:rPr>
              <a:t>is YYYY-MM-DD</a:t>
            </a:r>
            <a:r>
              <a:rPr sz="2800" spc="2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hh:mm:ss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8B90D9-5F4A-48EB-A620-5024943B4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6996938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5723" y="1590166"/>
            <a:ext cx="3248279" cy="478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5723" y="3963670"/>
            <a:ext cx="3283585" cy="478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3023" y="2112086"/>
            <a:ext cx="9935845" cy="372173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28575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 Primary </a:t>
            </a:r>
            <a:r>
              <a:rPr sz="2800" spc="-35" dirty="0">
                <a:latin typeface="Carlito"/>
                <a:cs typeface="Carlito"/>
              </a:rPr>
              <a:t>key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unique </a:t>
            </a:r>
            <a:r>
              <a:rPr sz="2800" spc="-10" dirty="0">
                <a:latin typeface="Carlito"/>
                <a:cs typeface="Carlito"/>
              </a:rPr>
              <a:t>column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5" dirty="0">
                <a:latin typeface="Carlito"/>
                <a:cs typeface="Carlito"/>
              </a:rPr>
              <a:t>in a </a:t>
            </a:r>
            <a:r>
              <a:rPr sz="2800" spc="-10" dirty="0">
                <a:latin typeface="Carlito"/>
                <a:cs typeface="Carlito"/>
              </a:rPr>
              <a:t>table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easily </a:t>
            </a:r>
            <a:r>
              <a:rPr sz="2800" spc="-10" dirty="0">
                <a:latin typeface="Carlito"/>
                <a:cs typeface="Carlito"/>
              </a:rPr>
              <a:t>identify 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locate </a:t>
            </a:r>
            <a:r>
              <a:rPr sz="2800" spc="-25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in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queries</a:t>
            </a:r>
            <a:endParaRPr sz="2800" dirty="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table </a:t>
            </a:r>
            <a:r>
              <a:rPr sz="2800" spc="-15" dirty="0">
                <a:latin typeface="Carlito"/>
                <a:cs typeface="Carlito"/>
              </a:rPr>
              <a:t>can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0" dirty="0">
                <a:latin typeface="Carlito"/>
                <a:cs typeface="Carlito"/>
              </a:rPr>
              <a:t>only one primary </a:t>
            </a:r>
            <a:r>
              <a:rPr sz="2800" spc="-80" dirty="0">
                <a:latin typeface="Carlito"/>
                <a:cs typeface="Carlito"/>
              </a:rPr>
              <a:t>key,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10" dirty="0">
                <a:latin typeface="Carlito"/>
                <a:cs typeface="Carlito"/>
              </a:rPr>
              <a:t>should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unique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30" dirty="0">
                <a:latin typeface="Carlito"/>
                <a:cs typeface="Carlito"/>
              </a:rPr>
              <a:t>NOT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NULL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81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Foreign </a:t>
            </a:r>
            <a:r>
              <a:rPr sz="2800" spc="-35" dirty="0">
                <a:latin typeface="Carlito"/>
                <a:cs typeface="Carlito"/>
              </a:rPr>
              <a:t>key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10" dirty="0">
                <a:latin typeface="Carlito"/>
                <a:cs typeface="Carlito"/>
              </a:rPr>
              <a:t>column used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link </a:t>
            </a:r>
            <a:r>
              <a:rPr sz="2800" spc="-10" dirty="0">
                <a:latin typeface="Carlito"/>
                <a:cs typeface="Carlito"/>
              </a:rPr>
              <a:t>two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more </a:t>
            </a:r>
            <a:r>
              <a:rPr sz="2800" spc="-10" dirty="0">
                <a:latin typeface="Carlito"/>
                <a:cs typeface="Carlito"/>
              </a:rPr>
              <a:t>tables</a:t>
            </a:r>
            <a:r>
              <a:rPr sz="2800" spc="19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together</a:t>
            </a:r>
            <a:endParaRPr sz="2800" dirty="0">
              <a:latin typeface="Carlito"/>
              <a:cs typeface="Carlito"/>
            </a:endParaRPr>
          </a:p>
          <a:p>
            <a:pPr marL="241300" marR="88265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table </a:t>
            </a:r>
            <a:r>
              <a:rPr sz="2800" spc="-15" dirty="0">
                <a:latin typeface="Carlito"/>
                <a:cs typeface="Carlito"/>
              </a:rPr>
              <a:t>can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20" dirty="0">
                <a:latin typeface="Carlito"/>
                <a:cs typeface="Carlito"/>
              </a:rPr>
              <a:t>any </a:t>
            </a:r>
            <a:r>
              <a:rPr sz="2800" spc="-10" dirty="0">
                <a:latin typeface="Carlito"/>
                <a:cs typeface="Carlito"/>
              </a:rPr>
              <a:t>number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20" dirty="0">
                <a:latin typeface="Carlito"/>
                <a:cs typeface="Carlito"/>
              </a:rPr>
              <a:t>foreign </a:t>
            </a:r>
            <a:r>
              <a:rPr sz="2800" spc="-30" dirty="0">
                <a:latin typeface="Carlito"/>
                <a:cs typeface="Carlito"/>
              </a:rPr>
              <a:t>keys,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20" dirty="0">
                <a:latin typeface="Carlito"/>
                <a:cs typeface="Carlito"/>
              </a:rPr>
              <a:t>contain </a:t>
            </a:r>
            <a:r>
              <a:rPr sz="2800" spc="-15" dirty="0">
                <a:latin typeface="Carlito"/>
                <a:cs typeface="Carlito"/>
              </a:rPr>
              <a:t>duplicate  </a:t>
            </a:r>
            <a:r>
              <a:rPr sz="2800" spc="-5" dirty="0">
                <a:latin typeface="Carlito"/>
                <a:cs typeface="Carlito"/>
              </a:rPr>
              <a:t>and NULL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values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E6A8F3-53CB-404A-9611-BCE8BEBB3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3222371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3023" y="1405618"/>
            <a:ext cx="10006965" cy="489839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15" dirty="0">
                <a:latin typeface="Carlito"/>
                <a:cs typeface="Carlito"/>
              </a:rPr>
              <a:t>Constraints are </a:t>
            </a:r>
            <a:r>
              <a:rPr sz="3000" spc="-10" dirty="0">
                <a:latin typeface="Carlito"/>
                <a:cs typeface="Carlito"/>
              </a:rPr>
              <a:t>used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spc="-5" dirty="0">
                <a:latin typeface="Carlito"/>
                <a:cs typeface="Carlito"/>
              </a:rPr>
              <a:t>specify rules </a:t>
            </a:r>
            <a:r>
              <a:rPr sz="3000" spc="-25" dirty="0">
                <a:latin typeface="Carlito"/>
                <a:cs typeface="Carlito"/>
              </a:rPr>
              <a:t>for </a:t>
            </a:r>
            <a:r>
              <a:rPr sz="3000" spc="-20" dirty="0">
                <a:latin typeface="Carlito"/>
                <a:cs typeface="Carlito"/>
              </a:rPr>
              <a:t>data </a:t>
            </a:r>
            <a:r>
              <a:rPr sz="3000" dirty="0">
                <a:latin typeface="Carlito"/>
                <a:cs typeface="Carlito"/>
              </a:rPr>
              <a:t>in a</a:t>
            </a:r>
            <a:r>
              <a:rPr sz="3000" spc="4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table</a:t>
            </a:r>
            <a:endParaRPr sz="3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latin typeface="Carlito"/>
                <a:cs typeface="Carlito"/>
              </a:rPr>
              <a:t>This </a:t>
            </a:r>
            <a:r>
              <a:rPr sz="3000" spc="-10" dirty="0">
                <a:latin typeface="Carlito"/>
                <a:cs typeface="Carlito"/>
              </a:rPr>
              <a:t>ensures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accuracy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10" dirty="0">
                <a:latin typeface="Carlito"/>
                <a:cs typeface="Carlito"/>
              </a:rPr>
              <a:t>reliability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20" dirty="0">
                <a:latin typeface="Carlito"/>
                <a:cs typeface="Carlito"/>
              </a:rPr>
              <a:t>data </a:t>
            </a:r>
            <a:r>
              <a:rPr sz="3000" dirty="0">
                <a:latin typeface="Carlito"/>
                <a:cs typeface="Carlito"/>
              </a:rPr>
              <a:t>in the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table</a:t>
            </a:r>
            <a:endParaRPr sz="3000">
              <a:latin typeface="Carlito"/>
              <a:cs typeface="Carlito"/>
            </a:endParaRPr>
          </a:p>
          <a:p>
            <a:pPr marL="241300" marR="711200" indent="-228600">
              <a:lnSpc>
                <a:spcPct val="80000"/>
              </a:lnSpc>
              <a:spcBef>
                <a:spcPts val="10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rlito"/>
                <a:cs typeface="Carlito"/>
              </a:rPr>
              <a:t>Constraints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specified </a:t>
            </a:r>
            <a:r>
              <a:rPr sz="2800" spc="-5" dirty="0">
                <a:latin typeface="Carlito"/>
                <a:cs typeface="Carlito"/>
              </a:rPr>
              <a:t>when the </a:t>
            </a:r>
            <a:r>
              <a:rPr sz="2800" spc="-10" dirty="0">
                <a:latin typeface="Carlito"/>
                <a:cs typeface="Carlito"/>
              </a:rPr>
              <a:t>table is </a:t>
            </a:r>
            <a:r>
              <a:rPr sz="2800" spc="-15" dirty="0">
                <a:latin typeface="Carlito"/>
                <a:cs typeface="Carlito"/>
              </a:rPr>
              <a:t>created </a:t>
            </a:r>
            <a:r>
              <a:rPr sz="2800" spc="-5" dirty="0">
                <a:latin typeface="Carlito"/>
                <a:cs typeface="Carlito"/>
              </a:rPr>
              <a:t>with the  </a:t>
            </a:r>
            <a:r>
              <a:rPr sz="2800" spc="-45" dirty="0">
                <a:latin typeface="Carlito"/>
                <a:cs typeface="Carlito"/>
              </a:rPr>
              <a:t>CREATE TABLE </a:t>
            </a:r>
            <a:r>
              <a:rPr sz="2800" spc="-20" dirty="0">
                <a:latin typeface="Carlito"/>
                <a:cs typeface="Carlito"/>
              </a:rPr>
              <a:t>statement,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or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after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table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created </a:t>
            </a:r>
            <a:r>
              <a:rPr sz="2800" spc="-5" dirty="0">
                <a:latin typeface="Carlito"/>
                <a:cs typeface="Carlito"/>
              </a:rPr>
              <a:t>with the </a:t>
            </a:r>
            <a:r>
              <a:rPr sz="2800" spc="-45" dirty="0">
                <a:latin typeface="Carlito"/>
                <a:cs typeface="Carlito"/>
              </a:rPr>
              <a:t>ALTER TABLE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statement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ts val="3329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rlito"/>
                <a:cs typeface="Carlito"/>
              </a:rPr>
              <a:t>Syntax</a:t>
            </a:r>
            <a:endParaRPr sz="2800">
              <a:latin typeface="Carlito"/>
              <a:cs typeface="Carlito"/>
            </a:endParaRPr>
          </a:p>
          <a:p>
            <a:pPr marL="1200150" marR="5173980" indent="-217170">
              <a:lnSpc>
                <a:spcPct val="97400"/>
              </a:lnSpc>
              <a:spcBef>
                <a:spcPts val="45"/>
              </a:spcBef>
            </a:pPr>
            <a:r>
              <a:rPr sz="2400" spc="-35" dirty="0">
                <a:latin typeface="Carlito"/>
                <a:cs typeface="Carlito"/>
              </a:rPr>
              <a:t>CREATE </a:t>
            </a:r>
            <a:r>
              <a:rPr sz="2400" spc="-40" dirty="0">
                <a:latin typeface="Carlito"/>
                <a:cs typeface="Carlito"/>
              </a:rPr>
              <a:t>TABLE </a:t>
            </a:r>
            <a:r>
              <a:rPr sz="2400" spc="-5" dirty="0">
                <a:latin typeface="Carlito"/>
                <a:cs typeface="Carlito"/>
              </a:rPr>
              <a:t>table_name </a:t>
            </a:r>
            <a:r>
              <a:rPr sz="2400" dirty="0">
                <a:latin typeface="Carlito"/>
                <a:cs typeface="Carlito"/>
              </a:rPr>
              <a:t>(  </a:t>
            </a:r>
            <a:r>
              <a:rPr sz="2400" spc="-10" dirty="0">
                <a:latin typeface="Carlito"/>
                <a:cs typeface="Carlito"/>
              </a:rPr>
              <a:t>column1 datatype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constraint</a:t>
            </a:r>
            <a:r>
              <a:rPr sz="2400" spc="-15" dirty="0">
                <a:latin typeface="Carlito"/>
                <a:cs typeface="Carlito"/>
              </a:rPr>
              <a:t>,  </a:t>
            </a:r>
            <a:r>
              <a:rPr sz="2400" spc="-10" dirty="0">
                <a:latin typeface="Carlito"/>
                <a:cs typeface="Carlito"/>
              </a:rPr>
              <a:t>column2 datatype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constraint</a:t>
            </a:r>
            <a:r>
              <a:rPr sz="2400" spc="-15" dirty="0">
                <a:latin typeface="Carlito"/>
                <a:cs typeface="Carlito"/>
              </a:rPr>
              <a:t>,  </a:t>
            </a:r>
            <a:r>
              <a:rPr sz="2400" spc="-10" dirty="0">
                <a:latin typeface="Carlito"/>
                <a:cs typeface="Carlito"/>
              </a:rPr>
              <a:t>column3 datatype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constraint</a:t>
            </a:r>
            <a:r>
              <a:rPr sz="2400" spc="-15" dirty="0">
                <a:latin typeface="Carlito"/>
                <a:cs typeface="Carlito"/>
              </a:rPr>
              <a:t>,</a:t>
            </a:r>
            <a:endParaRPr sz="2400">
              <a:latin typeface="Carlito"/>
              <a:cs typeface="Carlito"/>
            </a:endParaRPr>
          </a:p>
          <a:p>
            <a:pPr marL="1200150">
              <a:lnSpc>
                <a:spcPts val="2770"/>
              </a:lnSpc>
            </a:pPr>
            <a:r>
              <a:rPr sz="2400" spc="-10" dirty="0">
                <a:latin typeface="Carlito"/>
                <a:cs typeface="Carlito"/>
              </a:rPr>
              <a:t>....</a:t>
            </a:r>
            <a:endParaRPr sz="2400">
              <a:latin typeface="Carlito"/>
              <a:cs typeface="Carlito"/>
            </a:endParaRPr>
          </a:p>
          <a:p>
            <a:pPr marL="927100">
              <a:lnSpc>
                <a:spcPts val="2840"/>
              </a:lnSpc>
            </a:pPr>
            <a:r>
              <a:rPr sz="2400" dirty="0">
                <a:latin typeface="Carlito"/>
                <a:cs typeface="Carlito"/>
              </a:rPr>
              <a:t>);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26CAB7-44F6-4621-A80B-C7C91CAC7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2000" y="152400"/>
            <a:ext cx="9753600" cy="498918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685"/>
              </a:spcBef>
              <a:tabLst>
                <a:tab pos="403860" algn="l"/>
                <a:tab pos="404495" algn="l"/>
              </a:tabLst>
            </a:pPr>
            <a:r>
              <a:rPr lang="en-US" sz="2400" b="1" spc="-5" dirty="0">
                <a:latin typeface="Carlito"/>
                <a:cs typeface="Carlito"/>
              </a:rPr>
              <a:t>AGENDAS:</a:t>
            </a:r>
          </a:p>
          <a:p>
            <a:pPr marL="403860" indent="-391795">
              <a:lnSpc>
                <a:spcPct val="100000"/>
              </a:lnSpc>
              <a:spcBef>
                <a:spcPts val="685"/>
              </a:spcBef>
              <a:buFont typeface="Carlito"/>
              <a:buAutoNum type="arabicPeriod"/>
              <a:tabLst>
                <a:tab pos="403860" algn="l"/>
                <a:tab pos="404495" algn="l"/>
              </a:tabLst>
            </a:pPr>
            <a:endParaRPr lang="en-IN" sz="1700" spc="-5" dirty="0">
              <a:latin typeface="Carlito"/>
              <a:cs typeface="Carlito"/>
            </a:endParaRPr>
          </a:p>
          <a:p>
            <a:pPr marL="403860" indent="-391795">
              <a:lnSpc>
                <a:spcPct val="100000"/>
              </a:lnSpc>
              <a:spcBef>
                <a:spcPts val="685"/>
              </a:spcBef>
              <a:buFont typeface="Carlito"/>
              <a:buAutoNum type="arabicPeriod"/>
              <a:tabLst>
                <a:tab pos="403860" algn="l"/>
                <a:tab pos="404495" algn="l"/>
              </a:tabLst>
            </a:pPr>
            <a:r>
              <a:rPr sz="2000" spc="-5" dirty="0">
                <a:latin typeface="Carlito"/>
                <a:cs typeface="Carlito"/>
              </a:rPr>
              <a:t>Introduction to SQL-What </a:t>
            </a:r>
            <a:r>
              <a:rPr sz="2000" dirty="0">
                <a:latin typeface="Carlito"/>
                <a:cs typeface="Carlito"/>
              </a:rPr>
              <a:t>Is SQL &amp;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403860" indent="-391795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403860" algn="l"/>
                <a:tab pos="404495" algn="l"/>
              </a:tabLst>
            </a:pPr>
            <a:r>
              <a:rPr sz="2000" spc="-10" dirty="0">
                <a:latin typeface="Carlito"/>
                <a:cs typeface="Carlito"/>
              </a:rPr>
              <a:t>Data </a:t>
            </a:r>
            <a:r>
              <a:rPr sz="2000" spc="-15" dirty="0">
                <a:latin typeface="Carlito"/>
                <a:cs typeface="Carlito"/>
              </a:rPr>
              <a:t>Types, </a:t>
            </a:r>
            <a:r>
              <a:rPr sz="2000" spc="-5" dirty="0">
                <a:latin typeface="Carlito"/>
                <a:cs typeface="Carlito"/>
              </a:rPr>
              <a:t>Primary-Foreign </a:t>
            </a:r>
            <a:r>
              <a:rPr sz="2000" spc="-15" dirty="0">
                <a:latin typeface="Carlito"/>
                <a:cs typeface="Carlito"/>
              </a:rPr>
              <a:t>Keys </a:t>
            </a:r>
            <a:r>
              <a:rPr sz="2000" dirty="0">
                <a:latin typeface="Carlito"/>
                <a:cs typeface="Carlito"/>
              </a:rPr>
              <a:t>&amp;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Constraints</a:t>
            </a:r>
            <a:endParaRPr sz="2000" dirty="0">
              <a:latin typeface="Carlito"/>
              <a:cs typeface="Carlito"/>
            </a:endParaRPr>
          </a:p>
          <a:p>
            <a:pPr marL="861060" lvl="1" indent="-391795">
              <a:lnSpc>
                <a:spcPct val="100000"/>
              </a:lnSpc>
              <a:spcBef>
                <a:spcPts val="95"/>
              </a:spcBef>
              <a:buAutoNum type="alphaLcPeriod"/>
              <a:tabLst>
                <a:tab pos="861060" algn="l"/>
                <a:tab pos="861694" algn="l"/>
              </a:tabLst>
            </a:pPr>
            <a:r>
              <a:rPr sz="2000" spc="-5" dirty="0">
                <a:latin typeface="Carlito"/>
                <a:cs typeface="Carlito"/>
              </a:rPr>
              <a:t>Install postgresql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lang="en-US" sz="2000" spc="-5" dirty="0">
                <a:latin typeface="Carlito"/>
                <a:cs typeface="Carlito"/>
              </a:rPr>
              <a:t>SQLPLUS</a:t>
            </a:r>
            <a:endParaRPr sz="2000" dirty="0">
              <a:latin typeface="Carlito"/>
              <a:cs typeface="Carlito"/>
            </a:endParaRPr>
          </a:p>
          <a:p>
            <a:pPr marL="403860" indent="-391795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403860" algn="l"/>
                <a:tab pos="404495" algn="l"/>
              </a:tabLst>
            </a:pPr>
            <a:r>
              <a:rPr sz="2000" spc="-10" dirty="0">
                <a:latin typeface="Carlito"/>
                <a:cs typeface="Carlito"/>
              </a:rPr>
              <a:t>Create </a:t>
            </a:r>
            <a:r>
              <a:rPr sz="2000" spc="-25" dirty="0">
                <a:latin typeface="Carlito"/>
                <a:cs typeface="Carlito"/>
              </a:rPr>
              <a:t>Table </a:t>
            </a:r>
            <a:r>
              <a:rPr sz="2000" dirty="0">
                <a:latin typeface="Carlito"/>
                <a:cs typeface="Carlito"/>
              </a:rPr>
              <a:t>In SQL &amp; </a:t>
            </a:r>
            <a:r>
              <a:rPr sz="2000" spc="-10" dirty="0">
                <a:latin typeface="Carlito"/>
                <a:cs typeface="Carlito"/>
              </a:rPr>
              <a:t>Create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403860" indent="-39179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03860" algn="l"/>
                <a:tab pos="404495" algn="l"/>
              </a:tabLst>
            </a:pPr>
            <a:r>
              <a:rPr sz="2000" spc="-5" dirty="0">
                <a:latin typeface="Carlito"/>
                <a:cs typeface="Carlito"/>
              </a:rPr>
              <a:t>INSERT </a:t>
            </a:r>
            <a:r>
              <a:rPr sz="2000" spc="-30" dirty="0">
                <a:latin typeface="Carlito"/>
                <a:cs typeface="Carlito"/>
              </a:rPr>
              <a:t>UPDATE, </a:t>
            </a:r>
            <a:r>
              <a:rPr sz="2000" spc="-5" dirty="0">
                <a:latin typeface="Carlito"/>
                <a:cs typeface="Carlito"/>
              </a:rPr>
              <a:t>DELETE </a:t>
            </a:r>
            <a:r>
              <a:rPr sz="2000" dirty="0">
                <a:latin typeface="Carlito"/>
                <a:cs typeface="Carlito"/>
              </a:rPr>
              <a:t>&amp; </a:t>
            </a:r>
            <a:r>
              <a:rPr sz="2000" spc="-25" dirty="0">
                <a:latin typeface="Carlito"/>
                <a:cs typeface="Carlito"/>
              </a:rPr>
              <a:t>ALTER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30" dirty="0">
                <a:latin typeface="Carlito"/>
                <a:cs typeface="Carlito"/>
              </a:rPr>
              <a:t>Table</a:t>
            </a:r>
            <a:endParaRPr sz="2000" dirty="0">
              <a:latin typeface="Carlito"/>
              <a:cs typeface="Carlito"/>
            </a:endParaRPr>
          </a:p>
          <a:p>
            <a:pPr marL="403860" indent="-391795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403860" algn="l"/>
                <a:tab pos="404495" algn="l"/>
              </a:tabLst>
            </a:pPr>
            <a:r>
              <a:rPr sz="2000" spc="-5" dirty="0">
                <a:latin typeface="Carlito"/>
                <a:cs typeface="Carlito"/>
              </a:rPr>
              <a:t>SELECT </a:t>
            </a:r>
            <a:r>
              <a:rPr sz="2000" spc="-10" dirty="0">
                <a:latin typeface="Carlito"/>
                <a:cs typeface="Carlito"/>
              </a:rPr>
              <a:t>Statement </a:t>
            </a:r>
            <a:r>
              <a:rPr sz="2000" dirty="0">
                <a:latin typeface="Carlito"/>
                <a:cs typeface="Carlito"/>
              </a:rPr>
              <a:t>&amp; </a:t>
            </a:r>
            <a:r>
              <a:rPr sz="2000" spc="-5" dirty="0">
                <a:latin typeface="Carlito"/>
                <a:cs typeface="Carlito"/>
              </a:rPr>
              <a:t>WHERE </a:t>
            </a:r>
            <a:r>
              <a:rPr sz="2000" dirty="0">
                <a:latin typeface="Carlito"/>
                <a:cs typeface="Carlito"/>
              </a:rPr>
              <a:t>Clause with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Example</a:t>
            </a:r>
            <a:endParaRPr sz="2000" dirty="0">
              <a:latin typeface="Carlito"/>
              <a:cs typeface="Carlito"/>
            </a:endParaRPr>
          </a:p>
          <a:p>
            <a:pPr marL="403860" indent="-39179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03860" algn="l"/>
                <a:tab pos="404495" algn="l"/>
              </a:tabLst>
            </a:pPr>
            <a:r>
              <a:rPr sz="2000" dirty="0">
                <a:latin typeface="Carlito"/>
                <a:cs typeface="Carlito"/>
              </a:rPr>
              <a:t>Functions in SQL </a:t>
            </a:r>
          </a:p>
          <a:p>
            <a:pPr marL="403860" indent="-391795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403860" algn="l"/>
                <a:tab pos="404495" algn="l"/>
              </a:tabLst>
            </a:pPr>
            <a:r>
              <a:rPr sz="2000" spc="-10" dirty="0">
                <a:latin typeface="Carlito"/>
                <a:cs typeface="Carlito"/>
              </a:rPr>
              <a:t>Aggregate </a:t>
            </a:r>
            <a:r>
              <a:rPr sz="2000" dirty="0">
                <a:latin typeface="Carlito"/>
                <a:cs typeface="Carlito"/>
              </a:rPr>
              <a:t>Functions – </a:t>
            </a:r>
            <a:r>
              <a:rPr sz="2000" spc="-15" dirty="0">
                <a:latin typeface="Carlito"/>
                <a:cs typeface="Carlito"/>
              </a:rPr>
              <a:t>Types </a:t>
            </a:r>
            <a:r>
              <a:rPr sz="2000" dirty="0">
                <a:latin typeface="Carlito"/>
                <a:cs typeface="Carlito"/>
              </a:rPr>
              <a:t>&amp;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Syntax</a:t>
            </a:r>
            <a:endParaRPr sz="2000" dirty="0">
              <a:latin typeface="Carlito"/>
              <a:cs typeface="Carlito"/>
            </a:endParaRPr>
          </a:p>
          <a:p>
            <a:pPr marL="403860" indent="-391795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403860" algn="l"/>
                <a:tab pos="404495" algn="l"/>
              </a:tabLst>
            </a:pPr>
            <a:r>
              <a:rPr sz="2000" spc="-5" dirty="0">
                <a:latin typeface="Carlito"/>
                <a:cs typeface="Carlito"/>
              </a:rPr>
              <a:t>Group </a:t>
            </a:r>
            <a:r>
              <a:rPr sz="2000" spc="-10" dirty="0">
                <a:latin typeface="Carlito"/>
                <a:cs typeface="Carlito"/>
              </a:rPr>
              <a:t>By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Having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Clause</a:t>
            </a:r>
          </a:p>
          <a:p>
            <a:pPr marL="403860" indent="-391795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404495" algn="l"/>
              </a:tabLst>
            </a:pPr>
            <a:r>
              <a:rPr sz="2000" spc="-5" dirty="0">
                <a:latin typeface="Carlito"/>
                <a:cs typeface="Carlito"/>
              </a:rPr>
              <a:t>SQL </a:t>
            </a:r>
            <a:r>
              <a:rPr sz="2000" dirty="0">
                <a:latin typeface="Carlito"/>
                <a:cs typeface="Carlito"/>
              </a:rPr>
              <a:t>JOINS – </a:t>
            </a:r>
            <a:r>
              <a:rPr sz="2000" spc="-15" dirty="0">
                <a:latin typeface="Carlito"/>
                <a:cs typeface="Carlito"/>
              </a:rPr>
              <a:t>Types </a:t>
            </a:r>
            <a:r>
              <a:rPr sz="2000" dirty="0">
                <a:latin typeface="Carlito"/>
                <a:cs typeface="Carlito"/>
              </a:rPr>
              <a:t>&amp;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Syntax</a:t>
            </a:r>
            <a:endParaRPr sz="2000" dirty="0">
              <a:latin typeface="Carlito"/>
              <a:cs typeface="Carlito"/>
            </a:endParaRPr>
          </a:p>
          <a:p>
            <a:pPr marL="403860" indent="-391795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404495" algn="l"/>
              </a:tabLst>
            </a:pPr>
            <a:r>
              <a:rPr lang="en-IN" sz="2000" spc="-5" dirty="0">
                <a:latin typeface="Carlito"/>
                <a:cs typeface="Carlito"/>
              </a:rPr>
              <a:t>SELF </a:t>
            </a:r>
            <a:r>
              <a:rPr lang="en-IN" sz="2000" dirty="0">
                <a:latin typeface="Carlito"/>
                <a:cs typeface="Carlito"/>
              </a:rPr>
              <a:t>JOIN,</a:t>
            </a:r>
            <a:r>
              <a:rPr sz="2000" dirty="0">
                <a:latin typeface="Carlito"/>
                <a:cs typeface="Carlito"/>
              </a:rPr>
              <a:t> UNION &amp; UNION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ALL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038D7A-20B7-44EB-B504-F3A0758520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3222371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5723" y="1435557"/>
            <a:ext cx="6350381" cy="478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3023" y="1869807"/>
            <a:ext cx="9962515" cy="43300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Carlito"/>
                <a:cs typeface="Carlito"/>
              </a:rPr>
              <a:t>NOT </a:t>
            </a:r>
            <a:r>
              <a:rPr sz="2800" spc="-5" dirty="0">
                <a:latin typeface="Carlito"/>
                <a:cs typeface="Carlito"/>
              </a:rPr>
              <a:t>NULL - </a:t>
            </a:r>
            <a:r>
              <a:rPr sz="2800" spc="-15" dirty="0">
                <a:latin typeface="Carlito"/>
                <a:cs typeface="Carlito"/>
              </a:rPr>
              <a:t>Ensures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column cannot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5" dirty="0">
                <a:latin typeface="Carlito"/>
                <a:cs typeface="Carlito"/>
              </a:rPr>
              <a:t>a NULL</a:t>
            </a:r>
            <a:r>
              <a:rPr sz="2800" spc="2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value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UNIQUE - </a:t>
            </a:r>
            <a:r>
              <a:rPr sz="2800" spc="-15" dirty="0">
                <a:latin typeface="Carlito"/>
                <a:cs typeface="Carlito"/>
              </a:rPr>
              <a:t>Ensures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all </a:t>
            </a:r>
            <a:r>
              <a:rPr sz="2800" spc="-10" dirty="0">
                <a:latin typeface="Carlito"/>
                <a:cs typeface="Carlito"/>
              </a:rPr>
              <a:t>values </a:t>
            </a:r>
            <a:r>
              <a:rPr sz="2800" spc="-5" dirty="0">
                <a:latin typeface="Carlito"/>
                <a:cs typeface="Carlito"/>
              </a:rPr>
              <a:t>in a </a:t>
            </a:r>
            <a:r>
              <a:rPr sz="2800" spc="-10" dirty="0">
                <a:latin typeface="Carlito"/>
                <a:cs typeface="Carlito"/>
              </a:rPr>
              <a:t>column </a:t>
            </a:r>
            <a:r>
              <a:rPr sz="2800" spc="-15" dirty="0">
                <a:latin typeface="Carlito"/>
                <a:cs typeface="Carlito"/>
              </a:rPr>
              <a:t>are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different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PRIMARY </a:t>
            </a:r>
            <a:r>
              <a:rPr sz="2800" spc="-5" dirty="0">
                <a:latin typeface="Carlito"/>
                <a:cs typeface="Carlito"/>
              </a:rPr>
              <a:t>KEY - A </a:t>
            </a:r>
            <a:r>
              <a:rPr sz="2800" spc="-10" dirty="0">
                <a:latin typeface="Carlito"/>
                <a:cs typeface="Carlito"/>
              </a:rPr>
              <a:t>combination </a:t>
            </a:r>
            <a:r>
              <a:rPr sz="2800" spc="-5" dirty="0">
                <a:latin typeface="Carlito"/>
                <a:cs typeface="Carlito"/>
              </a:rPr>
              <a:t>of a </a:t>
            </a:r>
            <a:r>
              <a:rPr sz="2800" spc="-30" dirty="0">
                <a:latin typeface="Carlito"/>
                <a:cs typeface="Carlito"/>
              </a:rPr>
              <a:t>NOT </a:t>
            </a:r>
            <a:r>
              <a:rPr sz="2800" spc="-5" dirty="0">
                <a:latin typeface="Carlito"/>
                <a:cs typeface="Carlito"/>
              </a:rPr>
              <a:t>NULL and</a:t>
            </a:r>
            <a:r>
              <a:rPr sz="2800" spc="16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UNIQUE</a:t>
            </a:r>
            <a:endParaRPr sz="2800">
              <a:latin typeface="Carlito"/>
              <a:cs typeface="Carlito"/>
            </a:endParaRPr>
          </a:p>
          <a:p>
            <a:pPr marL="241300" marR="265430" indent="-228600">
              <a:lnSpc>
                <a:spcPts val="269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FOREIGN </a:t>
            </a:r>
            <a:r>
              <a:rPr sz="2800" spc="-5" dirty="0">
                <a:latin typeface="Carlito"/>
                <a:cs typeface="Carlito"/>
              </a:rPr>
              <a:t>KEY - </a:t>
            </a:r>
            <a:r>
              <a:rPr sz="2800" spc="-20" dirty="0">
                <a:latin typeface="Carlito"/>
                <a:cs typeface="Carlito"/>
              </a:rPr>
              <a:t>Prevents </a:t>
            </a:r>
            <a:r>
              <a:rPr sz="2800" spc="-5" dirty="0">
                <a:latin typeface="Carlito"/>
                <a:cs typeface="Carlito"/>
              </a:rPr>
              <a:t>actions </a:t>
            </a:r>
            <a:r>
              <a:rPr sz="2800" spc="-10" dirty="0">
                <a:latin typeface="Carlito"/>
                <a:cs typeface="Carlito"/>
              </a:rPr>
              <a:t>that would </a:t>
            </a:r>
            <a:r>
              <a:rPr sz="2800" spc="-20" dirty="0">
                <a:latin typeface="Carlito"/>
                <a:cs typeface="Carlito"/>
              </a:rPr>
              <a:t>destroy </a:t>
            </a:r>
            <a:r>
              <a:rPr sz="2800" spc="-15" dirty="0">
                <a:latin typeface="Carlito"/>
                <a:cs typeface="Carlito"/>
              </a:rPr>
              <a:t>links </a:t>
            </a:r>
            <a:r>
              <a:rPr sz="2800" spc="-10" dirty="0">
                <a:latin typeface="Carlito"/>
                <a:cs typeface="Carlito"/>
              </a:rPr>
              <a:t>between  tables </a:t>
            </a:r>
            <a:r>
              <a:rPr sz="2800" spc="-5" dirty="0">
                <a:latin typeface="Carlito"/>
                <a:cs typeface="Carlito"/>
              </a:rPr>
              <a:t>(used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link multiple </a:t>
            </a:r>
            <a:r>
              <a:rPr sz="2800" spc="-10" dirty="0">
                <a:latin typeface="Carlito"/>
                <a:cs typeface="Carlito"/>
              </a:rPr>
              <a:t>tables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together)</a:t>
            </a:r>
            <a:endParaRPr sz="2800">
              <a:latin typeface="Carlito"/>
              <a:cs typeface="Carlito"/>
            </a:endParaRPr>
          </a:p>
          <a:p>
            <a:pPr marL="241300" marR="753745" indent="-228600">
              <a:lnSpc>
                <a:spcPct val="8000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CHECK </a:t>
            </a: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spc="-15" dirty="0">
                <a:latin typeface="Carlito"/>
                <a:cs typeface="Carlito"/>
              </a:rPr>
              <a:t>Ensures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values in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column satisfies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specific  condition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Carlito"/>
                <a:cs typeface="Carlito"/>
              </a:rPr>
              <a:t>DEFAULT </a:t>
            </a:r>
            <a:r>
              <a:rPr sz="2800" spc="-5" dirty="0">
                <a:latin typeface="Carlito"/>
                <a:cs typeface="Carlito"/>
              </a:rPr>
              <a:t>- </a:t>
            </a:r>
            <a:r>
              <a:rPr sz="2800" spc="-10" dirty="0">
                <a:latin typeface="Carlito"/>
                <a:cs typeface="Carlito"/>
              </a:rPr>
              <a:t>Sets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default </a:t>
            </a:r>
            <a:r>
              <a:rPr sz="2800" spc="-15" dirty="0">
                <a:latin typeface="Carlito"/>
                <a:cs typeface="Carlito"/>
              </a:rPr>
              <a:t>value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column </a:t>
            </a:r>
            <a:r>
              <a:rPr sz="2800" spc="-5" dirty="0">
                <a:latin typeface="Carlito"/>
                <a:cs typeface="Carlito"/>
              </a:rPr>
              <a:t>if no </a:t>
            </a:r>
            <a:r>
              <a:rPr sz="2800" spc="-15" dirty="0">
                <a:latin typeface="Carlito"/>
                <a:cs typeface="Carlito"/>
              </a:rPr>
              <a:t>value </a:t>
            </a:r>
            <a:r>
              <a:rPr sz="2800" spc="-5" dirty="0">
                <a:latin typeface="Carlito"/>
                <a:cs typeface="Carlito"/>
              </a:rPr>
              <a:t>is</a:t>
            </a:r>
            <a:r>
              <a:rPr sz="2800" spc="2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specified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269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5" dirty="0">
                <a:latin typeface="Carlito"/>
                <a:cs typeface="Carlito"/>
              </a:rPr>
              <a:t>CREATE </a:t>
            </a:r>
            <a:r>
              <a:rPr sz="2800" spc="-5" dirty="0">
                <a:latin typeface="Carlito"/>
                <a:cs typeface="Carlito"/>
              </a:rPr>
              <a:t>INDEX - Used </a:t>
            </a:r>
            <a:r>
              <a:rPr sz="2800" spc="-20" dirty="0">
                <a:latin typeface="Carlito"/>
                <a:cs typeface="Carlito"/>
              </a:rPr>
              <a:t>to create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retrieve </a:t>
            </a:r>
            <a:r>
              <a:rPr sz="2800" spc="-25" dirty="0">
                <a:latin typeface="Carlito"/>
                <a:cs typeface="Carlito"/>
              </a:rPr>
              <a:t>data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database  </a:t>
            </a:r>
            <a:r>
              <a:rPr sz="2800" spc="-10" dirty="0">
                <a:latin typeface="Carlito"/>
                <a:cs typeface="Carlito"/>
              </a:rPr>
              <a:t>very</a:t>
            </a:r>
            <a:r>
              <a:rPr sz="2800" spc="-5" dirty="0">
                <a:latin typeface="Carlito"/>
                <a:cs typeface="Carlito"/>
              </a:rPr>
              <a:t> quickly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49ECC1-8307-4221-8FAC-CCF3610DFC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4944" y="2465273"/>
            <a:ext cx="92602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80" dirty="0">
                <a:solidFill>
                  <a:srgbClr val="FFFFFF"/>
                </a:solidFill>
                <a:latin typeface="Arial"/>
                <a:cs typeface="Arial"/>
              </a:rPr>
              <a:t>Creating </a:t>
            </a:r>
            <a:r>
              <a:rPr sz="5400" b="1" spc="105" dirty="0">
                <a:solidFill>
                  <a:srgbClr val="FFFFFF"/>
                </a:solidFill>
                <a:latin typeface="Arial"/>
                <a:cs typeface="Arial"/>
              </a:rPr>
              <a:t>Database </a:t>
            </a:r>
            <a:r>
              <a:rPr sz="5400" b="1" spc="2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5400" b="1" spc="-7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b="1" spc="5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06A18B-1FEA-45EF-817E-405A4BEB6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24855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3505454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3023" y="1388744"/>
            <a:ext cx="835405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arlito"/>
                <a:cs typeface="Carlito"/>
              </a:rPr>
              <a:t>The </a:t>
            </a:r>
            <a:r>
              <a:rPr sz="2200" b="1" spc="-40" dirty="0">
                <a:latin typeface="Carlito"/>
                <a:cs typeface="Carlito"/>
              </a:rPr>
              <a:t>CREATE TABLE </a:t>
            </a:r>
            <a:r>
              <a:rPr sz="2200" b="1" spc="-20" dirty="0">
                <a:latin typeface="Carlito"/>
                <a:cs typeface="Carlito"/>
              </a:rPr>
              <a:t>statement </a:t>
            </a:r>
            <a:r>
              <a:rPr sz="2200" b="1" spc="-5" dirty="0">
                <a:latin typeface="Carlito"/>
                <a:cs typeface="Carlito"/>
              </a:rPr>
              <a:t>is used </a:t>
            </a:r>
            <a:r>
              <a:rPr sz="2200" b="1" spc="-20" dirty="0">
                <a:latin typeface="Carlito"/>
                <a:cs typeface="Carlito"/>
              </a:rPr>
              <a:t>to create </a:t>
            </a:r>
            <a:r>
              <a:rPr sz="2200" b="1" spc="-5" dirty="0">
                <a:latin typeface="Carlito"/>
                <a:cs typeface="Carlito"/>
              </a:rPr>
              <a:t>a </a:t>
            </a:r>
            <a:r>
              <a:rPr sz="2200" b="1" spc="-10" dirty="0">
                <a:latin typeface="Carlito"/>
                <a:cs typeface="Carlito"/>
              </a:rPr>
              <a:t>new table </a:t>
            </a:r>
            <a:r>
              <a:rPr sz="2200" b="1" spc="-5" dirty="0">
                <a:latin typeface="Carlito"/>
                <a:cs typeface="Carlito"/>
              </a:rPr>
              <a:t>in a</a:t>
            </a:r>
            <a:r>
              <a:rPr sz="2200" b="1" spc="360" dirty="0">
                <a:latin typeface="Carlito"/>
                <a:cs typeface="Carlito"/>
              </a:rPr>
              <a:t> </a:t>
            </a:r>
            <a:r>
              <a:rPr sz="2200" b="1" spc="-15" dirty="0">
                <a:latin typeface="Carlito"/>
                <a:cs typeface="Carlito"/>
              </a:rPr>
              <a:t>database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73023" y="1749932"/>
            <a:ext cx="4717415" cy="4718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55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25" dirty="0">
                <a:latin typeface="Carlito"/>
                <a:cs typeface="Carlito"/>
              </a:rPr>
              <a:t>Syntax</a:t>
            </a:r>
            <a:endParaRPr sz="2200" dirty="0">
              <a:latin typeface="Carlito"/>
              <a:cs typeface="Carlito"/>
            </a:endParaRPr>
          </a:p>
          <a:p>
            <a:pPr marL="972819">
              <a:lnSpc>
                <a:spcPts val="2095"/>
              </a:lnSpc>
            </a:pPr>
            <a:r>
              <a:rPr sz="1900" b="1" spc="-30" dirty="0">
                <a:solidFill>
                  <a:srgbClr val="00AFEF"/>
                </a:solidFill>
                <a:latin typeface="Carlito"/>
                <a:cs typeface="Carlito"/>
              </a:rPr>
              <a:t>CREATE </a:t>
            </a:r>
            <a:r>
              <a:rPr sz="1900" b="1" spc="-35" dirty="0">
                <a:solidFill>
                  <a:srgbClr val="00AFEF"/>
                </a:solidFill>
                <a:latin typeface="Carlito"/>
                <a:cs typeface="Carlito"/>
              </a:rPr>
              <a:t>TABLE</a:t>
            </a:r>
            <a:r>
              <a:rPr sz="1900" b="1" spc="-1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table_name</a:t>
            </a:r>
            <a:endParaRPr sz="1900" dirty="0">
              <a:latin typeface="Carlito"/>
              <a:cs typeface="Carlito"/>
            </a:endParaRPr>
          </a:p>
          <a:p>
            <a:pPr marL="927100">
              <a:lnSpc>
                <a:spcPts val="2095"/>
              </a:lnSpc>
            </a:pPr>
            <a:r>
              <a:rPr sz="1900" spc="-5" dirty="0">
                <a:latin typeface="Carlito"/>
                <a:cs typeface="Carlito"/>
              </a:rPr>
              <a:t>(</a:t>
            </a:r>
            <a:endParaRPr sz="1900" dirty="0">
              <a:latin typeface="Carlito"/>
              <a:cs typeface="Carlito"/>
            </a:endParaRPr>
          </a:p>
          <a:p>
            <a:pPr marL="1143635" algn="just">
              <a:lnSpc>
                <a:spcPct val="91800"/>
              </a:lnSpc>
              <a:spcBef>
                <a:spcPts val="100"/>
              </a:spcBef>
            </a:pPr>
            <a:r>
              <a:rPr sz="1900" spc="-10" dirty="0">
                <a:latin typeface="Carlito"/>
                <a:cs typeface="Carlito"/>
              </a:rPr>
              <a:t>column_name1 </a:t>
            </a:r>
            <a:r>
              <a:rPr sz="1900" b="1" spc="-10" dirty="0">
                <a:latin typeface="Carlito"/>
                <a:cs typeface="Carlito"/>
              </a:rPr>
              <a:t>datatype </a:t>
            </a:r>
            <a:r>
              <a:rPr sz="1900" spc="-15" dirty="0">
                <a:solidFill>
                  <a:srgbClr val="FF0000"/>
                </a:solidFill>
                <a:latin typeface="Carlito"/>
                <a:cs typeface="Carlito"/>
              </a:rPr>
              <a:t>constraint</a:t>
            </a:r>
            <a:r>
              <a:rPr sz="1900" spc="-15" dirty="0">
                <a:latin typeface="Carlito"/>
                <a:cs typeface="Carlito"/>
              </a:rPr>
              <a:t>,  </a:t>
            </a:r>
            <a:r>
              <a:rPr sz="1900" spc="-10" dirty="0">
                <a:latin typeface="Carlito"/>
                <a:cs typeface="Carlito"/>
              </a:rPr>
              <a:t>column_name2 </a:t>
            </a:r>
            <a:r>
              <a:rPr sz="1900" b="1" spc="-10" dirty="0">
                <a:latin typeface="Carlito"/>
                <a:cs typeface="Carlito"/>
              </a:rPr>
              <a:t>datatype </a:t>
            </a:r>
            <a:r>
              <a:rPr sz="1900" spc="-15" dirty="0">
                <a:solidFill>
                  <a:srgbClr val="FF0000"/>
                </a:solidFill>
                <a:latin typeface="Carlito"/>
                <a:cs typeface="Carlito"/>
              </a:rPr>
              <a:t>constraint</a:t>
            </a:r>
            <a:r>
              <a:rPr sz="1900" spc="-15" dirty="0">
                <a:latin typeface="Carlito"/>
                <a:cs typeface="Carlito"/>
              </a:rPr>
              <a:t>,  </a:t>
            </a:r>
            <a:r>
              <a:rPr sz="1900" spc="-10" dirty="0">
                <a:latin typeface="Carlito"/>
                <a:cs typeface="Carlito"/>
              </a:rPr>
              <a:t>column_name3 </a:t>
            </a:r>
            <a:r>
              <a:rPr sz="1900" b="1" spc="-10" dirty="0">
                <a:latin typeface="Carlito"/>
                <a:cs typeface="Carlito"/>
              </a:rPr>
              <a:t>datatype</a:t>
            </a:r>
            <a:r>
              <a:rPr sz="1900" b="1" spc="45" dirty="0">
                <a:latin typeface="Carlito"/>
                <a:cs typeface="Carlito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arlito"/>
                <a:cs typeface="Carlito"/>
              </a:rPr>
              <a:t>constraint</a:t>
            </a:r>
            <a:r>
              <a:rPr sz="1900" spc="-15" dirty="0">
                <a:latin typeface="Carlito"/>
                <a:cs typeface="Carlito"/>
              </a:rPr>
              <a:t>,</a:t>
            </a:r>
            <a:endParaRPr sz="1900" dirty="0">
              <a:latin typeface="Carlito"/>
              <a:cs typeface="Carlito"/>
            </a:endParaRPr>
          </a:p>
          <a:p>
            <a:pPr marL="927100">
              <a:lnSpc>
                <a:spcPts val="2100"/>
              </a:lnSpc>
            </a:pPr>
            <a:r>
              <a:rPr sz="1900" spc="-5" dirty="0">
                <a:latin typeface="Carlito"/>
                <a:cs typeface="Carlito"/>
              </a:rPr>
              <a:t>);</a:t>
            </a:r>
            <a:endParaRPr sz="19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latin typeface="Carlito"/>
                <a:cs typeface="Carlito"/>
              </a:rPr>
              <a:t>Example</a:t>
            </a:r>
            <a:endParaRPr sz="2200" dirty="0">
              <a:latin typeface="Carlito"/>
              <a:cs typeface="Carlito"/>
            </a:endParaRPr>
          </a:p>
          <a:p>
            <a:pPr marL="1027430" algn="just">
              <a:lnSpc>
                <a:spcPts val="2190"/>
              </a:lnSpc>
              <a:spcBef>
                <a:spcPts val="345"/>
              </a:spcBef>
            </a:pPr>
            <a:r>
              <a:rPr sz="1900" spc="-35" dirty="0">
                <a:latin typeface="Carlito"/>
                <a:cs typeface="Carlito"/>
              </a:rPr>
              <a:t>CREATE TABLE</a:t>
            </a:r>
            <a:r>
              <a:rPr sz="1900" spc="5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customer</a:t>
            </a:r>
            <a:endParaRPr sz="1900" dirty="0">
              <a:latin typeface="Carlito"/>
              <a:cs typeface="Carlito"/>
            </a:endParaRPr>
          </a:p>
          <a:p>
            <a:pPr marL="927100">
              <a:lnSpc>
                <a:spcPts val="2095"/>
              </a:lnSpc>
            </a:pPr>
            <a:r>
              <a:rPr sz="1900" spc="-5" dirty="0">
                <a:latin typeface="Carlito"/>
                <a:cs typeface="Carlito"/>
              </a:rPr>
              <a:t>(</a:t>
            </a:r>
            <a:endParaRPr sz="1900" dirty="0">
              <a:latin typeface="Carlito"/>
              <a:cs typeface="Carlito"/>
            </a:endParaRPr>
          </a:p>
          <a:p>
            <a:pPr marL="1143635" algn="just">
              <a:lnSpc>
                <a:spcPts val="2095"/>
              </a:lnSpc>
            </a:pPr>
            <a:r>
              <a:rPr sz="1900" spc="-10" dirty="0">
                <a:latin typeface="Carlito"/>
                <a:cs typeface="Carlito"/>
              </a:rPr>
              <a:t>CustID int8 </a:t>
            </a:r>
            <a:r>
              <a:rPr sz="1900" spc="-10" dirty="0">
                <a:solidFill>
                  <a:srgbClr val="FF0000"/>
                </a:solidFill>
                <a:latin typeface="Carlito"/>
                <a:cs typeface="Carlito"/>
              </a:rPr>
              <a:t>PRIMARY</a:t>
            </a:r>
            <a:r>
              <a:rPr sz="1900" spc="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900" spc="-65" dirty="0">
                <a:solidFill>
                  <a:srgbClr val="FF0000"/>
                </a:solidFill>
                <a:latin typeface="Carlito"/>
                <a:cs typeface="Carlito"/>
              </a:rPr>
              <a:t>KEY</a:t>
            </a:r>
            <a:r>
              <a:rPr sz="1900" spc="-65" dirty="0">
                <a:latin typeface="Carlito"/>
                <a:cs typeface="Carlito"/>
              </a:rPr>
              <a:t>,</a:t>
            </a:r>
            <a:endParaRPr sz="1900" dirty="0">
              <a:latin typeface="Carlito"/>
              <a:cs typeface="Carlito"/>
            </a:endParaRPr>
          </a:p>
          <a:p>
            <a:pPr marL="1143635" marR="217804">
              <a:lnSpc>
                <a:spcPts val="2100"/>
              </a:lnSpc>
              <a:spcBef>
                <a:spcPts val="130"/>
              </a:spcBef>
            </a:pPr>
            <a:r>
              <a:rPr sz="1900" spc="-10" dirty="0">
                <a:latin typeface="Carlito"/>
                <a:cs typeface="Carlito"/>
              </a:rPr>
              <a:t>CustName varchar(50) </a:t>
            </a:r>
            <a:r>
              <a:rPr sz="1900" spc="-20" dirty="0">
                <a:solidFill>
                  <a:srgbClr val="FF0000"/>
                </a:solidFill>
                <a:latin typeface="Carlito"/>
                <a:cs typeface="Carlito"/>
              </a:rPr>
              <a:t>NOT </a:t>
            </a:r>
            <a:r>
              <a:rPr sz="1900" spc="-5" dirty="0">
                <a:solidFill>
                  <a:srgbClr val="FF0000"/>
                </a:solidFill>
                <a:latin typeface="Carlito"/>
                <a:cs typeface="Carlito"/>
              </a:rPr>
              <a:t>NULL</a:t>
            </a:r>
            <a:r>
              <a:rPr sz="1900" spc="-5" dirty="0">
                <a:latin typeface="Carlito"/>
                <a:cs typeface="Carlito"/>
              </a:rPr>
              <a:t>,  </a:t>
            </a:r>
            <a:r>
              <a:rPr sz="1900" spc="-15" dirty="0">
                <a:latin typeface="Carlito"/>
                <a:cs typeface="Carlito"/>
              </a:rPr>
              <a:t>Age </a:t>
            </a:r>
            <a:r>
              <a:rPr sz="1900" spc="-10" dirty="0">
                <a:latin typeface="Carlito"/>
                <a:cs typeface="Carlito"/>
              </a:rPr>
              <a:t>int </a:t>
            </a:r>
            <a:r>
              <a:rPr sz="1900" spc="-20" dirty="0">
                <a:solidFill>
                  <a:srgbClr val="FF0000"/>
                </a:solidFill>
                <a:latin typeface="Carlito"/>
                <a:cs typeface="Carlito"/>
              </a:rPr>
              <a:t>NOT</a:t>
            </a:r>
            <a:r>
              <a:rPr sz="1900" spc="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rlito"/>
                <a:cs typeface="Carlito"/>
              </a:rPr>
              <a:t>NULL</a:t>
            </a:r>
            <a:r>
              <a:rPr sz="1900" spc="-5" dirty="0">
                <a:latin typeface="Carlito"/>
                <a:cs typeface="Carlito"/>
              </a:rPr>
              <a:t>,</a:t>
            </a:r>
            <a:endParaRPr sz="1900" dirty="0">
              <a:latin typeface="Carlito"/>
              <a:cs typeface="Carlito"/>
            </a:endParaRPr>
          </a:p>
          <a:p>
            <a:pPr marL="1143635">
              <a:lnSpc>
                <a:spcPts val="1960"/>
              </a:lnSpc>
            </a:pPr>
            <a:r>
              <a:rPr sz="1900" spc="-10" dirty="0">
                <a:latin typeface="Carlito"/>
                <a:cs typeface="Carlito"/>
              </a:rPr>
              <a:t>City</a:t>
            </a:r>
            <a:r>
              <a:rPr sz="1900" spc="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char(50),</a:t>
            </a:r>
            <a:endParaRPr sz="1900" dirty="0">
              <a:latin typeface="Carlito"/>
              <a:cs typeface="Carlito"/>
            </a:endParaRPr>
          </a:p>
          <a:p>
            <a:pPr marL="1143635">
              <a:lnSpc>
                <a:spcPts val="2100"/>
              </a:lnSpc>
            </a:pPr>
            <a:r>
              <a:rPr sz="1900" dirty="0">
                <a:latin typeface="Carlito"/>
                <a:cs typeface="Carlito"/>
              </a:rPr>
              <a:t>Salary</a:t>
            </a:r>
            <a:r>
              <a:rPr sz="1900" spc="42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numeric</a:t>
            </a:r>
            <a:endParaRPr sz="1900" dirty="0">
              <a:latin typeface="Carlito"/>
              <a:cs typeface="Carlito"/>
            </a:endParaRPr>
          </a:p>
          <a:p>
            <a:pPr marL="927100">
              <a:lnSpc>
                <a:spcPts val="2190"/>
              </a:lnSpc>
            </a:pPr>
            <a:r>
              <a:rPr sz="1900" spc="-5" dirty="0">
                <a:latin typeface="Carlito"/>
                <a:cs typeface="Carlito"/>
              </a:rPr>
              <a:t>);</a:t>
            </a:r>
            <a:endParaRPr sz="1900" dirty="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7A26A-101D-4165-A5CC-2C7A1EA97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7692" rIns="0" bIns="0" rtlCol="0">
            <a:spAutoFit/>
          </a:bodyPr>
          <a:lstStyle/>
          <a:p>
            <a:pPr marL="2777490" marR="5080" indent="-1155700">
              <a:lnSpc>
                <a:spcPts val="5830"/>
              </a:lnSpc>
              <a:spcBef>
                <a:spcPts val="835"/>
              </a:spcBef>
            </a:pPr>
            <a:r>
              <a:rPr sz="5400" b="1" spc="130" dirty="0">
                <a:solidFill>
                  <a:srgbClr val="FFFFFF"/>
                </a:solidFill>
                <a:latin typeface="Arial"/>
                <a:cs typeface="Arial"/>
              </a:rPr>
              <a:t>Insert, </a:t>
            </a:r>
            <a:r>
              <a:rPr sz="5400" b="1" spc="105" dirty="0">
                <a:solidFill>
                  <a:srgbClr val="FFFFFF"/>
                </a:solidFill>
                <a:latin typeface="Arial"/>
                <a:cs typeface="Arial"/>
              </a:rPr>
              <a:t>Update,</a:t>
            </a:r>
            <a:r>
              <a:rPr sz="5400" b="1" spc="-5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b="1" spc="135" dirty="0">
                <a:solidFill>
                  <a:srgbClr val="FFFFFF"/>
                </a:solidFill>
                <a:latin typeface="Arial"/>
                <a:cs typeface="Arial"/>
              </a:rPr>
              <a:t>Delete  </a:t>
            </a:r>
            <a:r>
              <a:rPr sz="5400" b="1" spc="15" dirty="0">
                <a:solidFill>
                  <a:srgbClr val="FFFFFF"/>
                </a:solidFill>
                <a:latin typeface="Arial"/>
                <a:cs typeface="Arial"/>
              </a:rPr>
              <a:t>Values </a:t>
            </a:r>
            <a:r>
              <a:rPr sz="5400" b="1" spc="-4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54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b="1" spc="2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5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95222" y="2858465"/>
            <a:ext cx="9395460" cy="2481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" algn="ctr">
              <a:lnSpc>
                <a:spcPts val="4950"/>
              </a:lnSpc>
              <a:spcBef>
                <a:spcPts val="105"/>
              </a:spcBef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4400" dirty="0">
              <a:latin typeface="Arial"/>
              <a:cs typeface="Arial"/>
            </a:endParaRPr>
          </a:p>
          <a:p>
            <a:pPr algn="ctr">
              <a:lnSpc>
                <a:spcPts val="6150"/>
              </a:lnSpc>
            </a:pPr>
            <a:r>
              <a:rPr sz="5400" b="1" spc="20" dirty="0">
                <a:solidFill>
                  <a:srgbClr val="FFFFFF"/>
                </a:solidFill>
                <a:latin typeface="Arial"/>
                <a:cs typeface="Arial"/>
              </a:rPr>
              <a:t>Alter, </a:t>
            </a:r>
            <a:r>
              <a:rPr sz="5400" b="1" spc="50" dirty="0">
                <a:solidFill>
                  <a:srgbClr val="FFFFFF"/>
                </a:solidFill>
                <a:latin typeface="Arial"/>
                <a:cs typeface="Arial"/>
              </a:rPr>
              <a:t>Drop </a:t>
            </a:r>
            <a:r>
              <a:rPr sz="5400" b="1" spc="2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5400" b="1" spc="65" dirty="0">
                <a:solidFill>
                  <a:srgbClr val="FFFFFF"/>
                </a:solidFill>
                <a:latin typeface="Arial"/>
                <a:cs typeface="Arial"/>
              </a:rPr>
              <a:t>Truncate</a:t>
            </a:r>
            <a:r>
              <a:rPr sz="5400" b="1" spc="-10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b="1" spc="2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5400" dirty="0">
              <a:latin typeface="Arial"/>
              <a:cs typeface="Arial"/>
            </a:endParaRPr>
          </a:p>
          <a:p>
            <a:pPr marL="3810" algn="ctr">
              <a:lnSpc>
                <a:spcPct val="100000"/>
              </a:lnSpc>
              <a:spcBef>
                <a:spcPts val="3915"/>
              </a:spcBef>
            </a:pPr>
            <a:endParaRPr sz="36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0E1102-87BD-4E8F-ADF2-47D9AC57F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24855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5752338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3023" y="1397888"/>
            <a:ext cx="91528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latin typeface="Carlito"/>
                <a:cs typeface="Carlito"/>
              </a:rPr>
              <a:t>The INSERT </a:t>
            </a:r>
            <a:r>
              <a:rPr sz="2600" b="1" spc="-20" dirty="0">
                <a:latin typeface="Carlito"/>
                <a:cs typeface="Carlito"/>
              </a:rPr>
              <a:t>INTO statement </a:t>
            </a:r>
            <a:r>
              <a:rPr sz="2600" b="1" spc="-5" dirty="0">
                <a:latin typeface="Carlito"/>
                <a:cs typeface="Carlito"/>
              </a:rPr>
              <a:t>is used </a:t>
            </a:r>
            <a:r>
              <a:rPr sz="2600" b="1" spc="-15" dirty="0">
                <a:latin typeface="Carlito"/>
                <a:cs typeface="Carlito"/>
              </a:rPr>
              <a:t>to </a:t>
            </a:r>
            <a:r>
              <a:rPr sz="2600" b="1" spc="-5" dirty="0">
                <a:latin typeface="Carlito"/>
                <a:cs typeface="Carlito"/>
              </a:rPr>
              <a:t>insert new </a:t>
            </a:r>
            <a:r>
              <a:rPr sz="2600" b="1" spc="-10" dirty="0">
                <a:latin typeface="Carlito"/>
                <a:cs typeface="Carlito"/>
              </a:rPr>
              <a:t>records </a:t>
            </a:r>
            <a:r>
              <a:rPr sz="2600" b="1" dirty="0">
                <a:latin typeface="Carlito"/>
                <a:cs typeface="Carlito"/>
              </a:rPr>
              <a:t>in a</a:t>
            </a:r>
            <a:r>
              <a:rPr sz="2600" b="1" spc="100" dirty="0">
                <a:latin typeface="Carlito"/>
                <a:cs typeface="Carlito"/>
              </a:rPr>
              <a:t> </a:t>
            </a:r>
            <a:r>
              <a:rPr sz="2600" b="1" spc="-10" dirty="0">
                <a:latin typeface="Carlito"/>
                <a:cs typeface="Carlito"/>
              </a:rPr>
              <a:t>table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73023" y="1841373"/>
            <a:ext cx="5628005" cy="4518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3115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20" dirty="0">
                <a:latin typeface="Carlito"/>
                <a:cs typeface="Carlito"/>
              </a:rPr>
              <a:t>Syntax</a:t>
            </a:r>
            <a:endParaRPr sz="2600">
              <a:latin typeface="Carlito"/>
              <a:cs typeface="Carlito"/>
            </a:endParaRPr>
          </a:p>
          <a:p>
            <a:pPr marL="927100">
              <a:lnSpc>
                <a:spcPts val="2625"/>
              </a:lnSpc>
            </a:pPr>
            <a:r>
              <a:rPr sz="2200" b="1" spc="-10" dirty="0">
                <a:solidFill>
                  <a:srgbClr val="00AFEF"/>
                </a:solidFill>
                <a:latin typeface="Carlito"/>
                <a:cs typeface="Carlito"/>
              </a:rPr>
              <a:t>INSERT </a:t>
            </a:r>
            <a:r>
              <a:rPr sz="2200" b="1" spc="-15" dirty="0">
                <a:solidFill>
                  <a:srgbClr val="00AFEF"/>
                </a:solidFill>
                <a:latin typeface="Carlito"/>
                <a:cs typeface="Carlito"/>
              </a:rPr>
              <a:t>INTO</a:t>
            </a:r>
            <a:r>
              <a:rPr sz="2200" b="1" spc="1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TABLE_NAME</a:t>
            </a:r>
            <a:endParaRPr sz="2200">
              <a:latin typeface="Carlito"/>
              <a:cs typeface="Carlito"/>
            </a:endParaRPr>
          </a:p>
          <a:p>
            <a:pPr marL="927100" marR="5080">
              <a:lnSpc>
                <a:spcPts val="2600"/>
              </a:lnSpc>
              <a:spcBef>
                <a:spcPts val="105"/>
              </a:spcBef>
            </a:pPr>
            <a:r>
              <a:rPr sz="2200" spc="-10" dirty="0">
                <a:latin typeface="Carlito"/>
                <a:cs typeface="Carlito"/>
              </a:rPr>
              <a:t>(column1, column2, column3,...columnN)  </a:t>
            </a:r>
            <a:r>
              <a:rPr sz="2200" spc="-35" dirty="0">
                <a:latin typeface="Carlito"/>
                <a:cs typeface="Carlito"/>
              </a:rPr>
              <a:t>VALUES</a:t>
            </a:r>
            <a:endParaRPr sz="2200">
              <a:latin typeface="Carlito"/>
              <a:cs typeface="Carlito"/>
            </a:endParaRPr>
          </a:p>
          <a:p>
            <a:pPr marL="927100">
              <a:lnSpc>
                <a:spcPts val="2540"/>
              </a:lnSpc>
            </a:pPr>
            <a:r>
              <a:rPr sz="2200" spc="-10" dirty="0">
                <a:latin typeface="Carlito"/>
                <a:cs typeface="Carlito"/>
              </a:rPr>
              <a:t>(value1, value2, </a:t>
            </a:r>
            <a:r>
              <a:rPr sz="2200" spc="-15" dirty="0">
                <a:latin typeface="Carlito"/>
                <a:cs typeface="Carlito"/>
              </a:rPr>
              <a:t>value3,...valueN);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ts val="3115"/>
              </a:lnSpc>
              <a:spcBef>
                <a:spcPts val="359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5" dirty="0">
                <a:latin typeface="Carlito"/>
                <a:cs typeface="Carlito"/>
              </a:rPr>
              <a:t>Example</a:t>
            </a:r>
            <a:endParaRPr sz="2600">
              <a:latin typeface="Carlito"/>
              <a:cs typeface="Carlito"/>
            </a:endParaRPr>
          </a:p>
          <a:p>
            <a:pPr marL="927100">
              <a:lnSpc>
                <a:spcPts val="2625"/>
              </a:lnSpc>
            </a:pPr>
            <a:r>
              <a:rPr sz="2200" spc="-10" dirty="0">
                <a:latin typeface="Carlito"/>
                <a:cs typeface="Carlito"/>
              </a:rPr>
              <a:t>INSERT </a:t>
            </a:r>
            <a:r>
              <a:rPr sz="2200" spc="-20" dirty="0">
                <a:latin typeface="Carlito"/>
                <a:cs typeface="Carlito"/>
              </a:rPr>
              <a:t>INTO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customer</a:t>
            </a:r>
            <a:endParaRPr sz="2200">
              <a:latin typeface="Carlito"/>
              <a:cs typeface="Carlito"/>
            </a:endParaRPr>
          </a:p>
          <a:p>
            <a:pPr marL="927100">
              <a:lnSpc>
                <a:spcPts val="2610"/>
              </a:lnSpc>
            </a:pPr>
            <a:r>
              <a:rPr sz="2200" spc="-15" dirty="0">
                <a:latin typeface="Carlito"/>
                <a:cs typeface="Carlito"/>
              </a:rPr>
              <a:t>(CustID, </a:t>
            </a:r>
            <a:r>
              <a:rPr sz="2200" spc="-10" dirty="0">
                <a:latin typeface="Carlito"/>
                <a:cs typeface="Carlito"/>
              </a:rPr>
              <a:t>CustName, Age, </a:t>
            </a:r>
            <a:r>
              <a:rPr sz="2200" spc="-40" dirty="0">
                <a:latin typeface="Carlito"/>
                <a:cs typeface="Carlito"/>
              </a:rPr>
              <a:t>City,</a:t>
            </a:r>
            <a:r>
              <a:rPr sz="2200" spc="8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Salary)</a:t>
            </a:r>
            <a:endParaRPr sz="2200">
              <a:latin typeface="Carlito"/>
              <a:cs typeface="Carlito"/>
            </a:endParaRPr>
          </a:p>
          <a:p>
            <a:pPr marL="927100">
              <a:lnSpc>
                <a:spcPts val="2610"/>
              </a:lnSpc>
            </a:pPr>
            <a:r>
              <a:rPr sz="2200" spc="-35" dirty="0">
                <a:latin typeface="Carlito"/>
                <a:cs typeface="Carlito"/>
              </a:rPr>
              <a:t>VALUES</a:t>
            </a:r>
            <a:endParaRPr sz="2200">
              <a:latin typeface="Carlito"/>
              <a:cs typeface="Carlito"/>
            </a:endParaRPr>
          </a:p>
          <a:p>
            <a:pPr marL="927100">
              <a:lnSpc>
                <a:spcPts val="2615"/>
              </a:lnSpc>
            </a:pPr>
            <a:r>
              <a:rPr sz="2200" spc="-5" dirty="0">
                <a:latin typeface="Carlito"/>
                <a:cs typeface="Carlito"/>
              </a:rPr>
              <a:t>(1, </a:t>
            </a:r>
            <a:r>
              <a:rPr sz="2200" spc="-40" dirty="0">
                <a:latin typeface="Carlito"/>
                <a:cs typeface="Carlito"/>
              </a:rPr>
              <a:t>‘Sam’, </a:t>
            </a:r>
            <a:r>
              <a:rPr sz="2200" spc="-5" dirty="0">
                <a:latin typeface="Carlito"/>
                <a:cs typeface="Carlito"/>
              </a:rPr>
              <a:t>26, </a:t>
            </a:r>
            <a:r>
              <a:rPr sz="2200" spc="-30" dirty="0">
                <a:latin typeface="Carlito"/>
                <a:cs typeface="Carlito"/>
              </a:rPr>
              <a:t>‘Delhi’,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9000),</a:t>
            </a:r>
            <a:endParaRPr sz="2200">
              <a:latin typeface="Carlito"/>
              <a:cs typeface="Carlito"/>
            </a:endParaRPr>
          </a:p>
          <a:p>
            <a:pPr marL="927100">
              <a:lnSpc>
                <a:spcPts val="2610"/>
              </a:lnSpc>
            </a:pPr>
            <a:r>
              <a:rPr sz="2200" spc="-5" dirty="0">
                <a:latin typeface="Carlito"/>
                <a:cs typeface="Carlito"/>
              </a:rPr>
              <a:t>(2, </a:t>
            </a:r>
            <a:r>
              <a:rPr sz="2200" spc="-40" dirty="0">
                <a:latin typeface="Carlito"/>
                <a:cs typeface="Carlito"/>
              </a:rPr>
              <a:t>‘Ram’, </a:t>
            </a:r>
            <a:r>
              <a:rPr sz="2200" spc="-5" dirty="0">
                <a:latin typeface="Carlito"/>
                <a:cs typeface="Carlito"/>
              </a:rPr>
              <a:t>19, </a:t>
            </a:r>
            <a:r>
              <a:rPr sz="2200" spc="-25" dirty="0">
                <a:latin typeface="Carlito"/>
                <a:cs typeface="Carlito"/>
              </a:rPr>
              <a:t>‘Bangalore’,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11000),</a:t>
            </a:r>
            <a:endParaRPr sz="2200">
              <a:latin typeface="Carlito"/>
              <a:cs typeface="Carlito"/>
            </a:endParaRPr>
          </a:p>
          <a:p>
            <a:pPr marL="927100">
              <a:lnSpc>
                <a:spcPts val="2610"/>
              </a:lnSpc>
            </a:pPr>
            <a:r>
              <a:rPr sz="2200" spc="-5" dirty="0">
                <a:latin typeface="Carlito"/>
                <a:cs typeface="Carlito"/>
              </a:rPr>
              <a:t>(3, </a:t>
            </a:r>
            <a:r>
              <a:rPr sz="2200" spc="-45" dirty="0">
                <a:latin typeface="Carlito"/>
                <a:cs typeface="Carlito"/>
              </a:rPr>
              <a:t>‘Pam’, </a:t>
            </a:r>
            <a:r>
              <a:rPr sz="2200" spc="-5" dirty="0">
                <a:latin typeface="Carlito"/>
                <a:cs typeface="Carlito"/>
              </a:rPr>
              <a:t>31, </a:t>
            </a:r>
            <a:r>
              <a:rPr sz="2200" spc="-30" dirty="0">
                <a:latin typeface="Carlito"/>
                <a:cs typeface="Carlito"/>
              </a:rPr>
              <a:t>‘Mumbai’,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6000),</a:t>
            </a:r>
            <a:endParaRPr sz="2200">
              <a:latin typeface="Carlito"/>
              <a:cs typeface="Carlito"/>
            </a:endParaRPr>
          </a:p>
          <a:p>
            <a:pPr marL="927100">
              <a:lnSpc>
                <a:spcPts val="2630"/>
              </a:lnSpc>
            </a:pPr>
            <a:r>
              <a:rPr sz="2200" spc="-5" dirty="0">
                <a:latin typeface="Carlito"/>
                <a:cs typeface="Carlito"/>
              </a:rPr>
              <a:t>(4, </a:t>
            </a:r>
            <a:r>
              <a:rPr sz="2200" spc="-55" dirty="0">
                <a:latin typeface="Carlito"/>
                <a:cs typeface="Carlito"/>
              </a:rPr>
              <a:t>‘Jam’, </a:t>
            </a:r>
            <a:r>
              <a:rPr sz="2200" spc="-5" dirty="0">
                <a:latin typeface="Carlito"/>
                <a:cs typeface="Carlito"/>
              </a:rPr>
              <a:t>42, </a:t>
            </a:r>
            <a:r>
              <a:rPr sz="2200" spc="-35" dirty="0">
                <a:latin typeface="Carlito"/>
                <a:cs typeface="Carlito"/>
              </a:rPr>
              <a:t>‘Pune’,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10000);</a:t>
            </a:r>
            <a:endParaRPr sz="22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8FDB4-32D4-4D27-8C6E-663618F90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6184138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3023" y="1425321"/>
            <a:ext cx="9447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rlito"/>
                <a:cs typeface="Carlito"/>
              </a:rPr>
              <a:t>The </a:t>
            </a:r>
            <a:r>
              <a:rPr sz="2800" b="1" spc="-50" dirty="0">
                <a:latin typeface="Carlito"/>
                <a:cs typeface="Carlito"/>
              </a:rPr>
              <a:t>UPDATE </a:t>
            </a:r>
            <a:r>
              <a:rPr sz="2800" b="1" spc="-5" dirty="0">
                <a:latin typeface="Carlito"/>
                <a:cs typeface="Carlito"/>
              </a:rPr>
              <a:t>command is used </a:t>
            </a:r>
            <a:r>
              <a:rPr sz="2800" b="1" spc="-15" dirty="0">
                <a:latin typeface="Carlito"/>
                <a:cs typeface="Carlito"/>
              </a:rPr>
              <a:t>to update </a:t>
            </a:r>
            <a:r>
              <a:rPr sz="2800" b="1" spc="-20" dirty="0">
                <a:latin typeface="Carlito"/>
                <a:cs typeface="Carlito"/>
              </a:rPr>
              <a:t>existing </a:t>
            </a:r>
            <a:r>
              <a:rPr sz="2800" b="1" spc="-15" dirty="0">
                <a:latin typeface="Carlito"/>
                <a:cs typeface="Carlito"/>
              </a:rPr>
              <a:t>rows </a:t>
            </a:r>
            <a:r>
              <a:rPr sz="2800" b="1" spc="-10" dirty="0">
                <a:latin typeface="Carlito"/>
                <a:cs typeface="Carlito"/>
              </a:rPr>
              <a:t>in </a:t>
            </a:r>
            <a:r>
              <a:rPr sz="2800" b="1" spc="-5" dirty="0">
                <a:latin typeface="Carlito"/>
                <a:cs typeface="Carlito"/>
              </a:rPr>
              <a:t>a</a:t>
            </a:r>
            <a:r>
              <a:rPr sz="2800" b="1" spc="21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table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73023" y="1903330"/>
            <a:ext cx="8507730" cy="37503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25" dirty="0">
                <a:latin typeface="Carlito"/>
                <a:cs typeface="Carlito"/>
              </a:rPr>
              <a:t>Syntax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29"/>
              </a:spcBef>
            </a:pPr>
            <a:r>
              <a:rPr sz="2400" b="1" spc="-45" dirty="0">
                <a:solidFill>
                  <a:srgbClr val="00AFEF"/>
                </a:solidFill>
                <a:latin typeface="Carlito"/>
                <a:cs typeface="Carlito"/>
              </a:rPr>
              <a:t>UPDATE</a:t>
            </a:r>
            <a:r>
              <a:rPr sz="2400" b="1" spc="-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TABLE_NAME</a:t>
            </a:r>
            <a:endParaRPr sz="2400">
              <a:latin typeface="Carlito"/>
              <a:cs typeface="Carlito"/>
            </a:endParaRPr>
          </a:p>
          <a:p>
            <a:pPr marL="927100" marR="5080">
              <a:lnSpc>
                <a:spcPct val="107500"/>
              </a:lnSpc>
              <a:spcBef>
                <a:spcPts val="5"/>
              </a:spcBef>
            </a:pPr>
            <a:r>
              <a:rPr sz="2400" spc="-5" dirty="0">
                <a:latin typeface="Carlito"/>
                <a:cs typeface="Carlito"/>
              </a:rPr>
              <a:t>SET “Column_name1”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30" dirty="0">
                <a:latin typeface="Carlito"/>
                <a:cs typeface="Carlito"/>
              </a:rPr>
              <a:t>‘value1’, </a:t>
            </a:r>
            <a:r>
              <a:rPr sz="2400" spc="-5" dirty="0">
                <a:latin typeface="Carlito"/>
                <a:cs typeface="Carlito"/>
              </a:rPr>
              <a:t>“Column_name2”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5" dirty="0">
                <a:latin typeface="Carlito"/>
                <a:cs typeface="Carlito"/>
              </a:rPr>
              <a:t>‘value2’  </a:t>
            </a:r>
            <a:r>
              <a:rPr sz="2400" dirty="0">
                <a:latin typeface="Carlito"/>
                <a:cs typeface="Carlito"/>
              </a:rPr>
              <a:t>WHERE </a:t>
            </a:r>
            <a:r>
              <a:rPr sz="2400" spc="-5" dirty="0">
                <a:latin typeface="Carlito"/>
                <a:cs typeface="Carlito"/>
              </a:rPr>
              <a:t>“ID”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‘value’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arlito"/>
                <a:cs typeface="Carlito"/>
              </a:rPr>
              <a:t>Example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29"/>
              </a:spcBef>
            </a:pPr>
            <a:r>
              <a:rPr sz="2400" spc="-45" dirty="0">
                <a:latin typeface="Carlito"/>
                <a:cs typeface="Carlito"/>
              </a:rPr>
              <a:t>UPDATE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customer</a:t>
            </a:r>
            <a:endParaRPr sz="24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19"/>
              </a:spcBef>
            </a:pPr>
            <a:r>
              <a:rPr sz="2400" spc="-5" dirty="0">
                <a:latin typeface="Carlito"/>
                <a:cs typeface="Carlito"/>
              </a:rPr>
              <a:t>SET CustName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40" dirty="0">
                <a:latin typeface="Carlito"/>
                <a:cs typeface="Carlito"/>
              </a:rPr>
              <a:t>'Xam’, </a:t>
            </a:r>
            <a:r>
              <a:rPr sz="2400" spc="-5" dirty="0">
                <a:latin typeface="Carlito"/>
                <a:cs typeface="Carlito"/>
              </a:rPr>
              <a:t>Age= </a:t>
            </a:r>
            <a:r>
              <a:rPr sz="2400" dirty="0">
                <a:latin typeface="Carlito"/>
                <a:cs typeface="Carlito"/>
              </a:rPr>
              <a:t>32</a:t>
            </a:r>
            <a:endParaRPr sz="24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latin typeface="Carlito"/>
                <a:cs typeface="Carlito"/>
              </a:rPr>
              <a:t>WHERE </a:t>
            </a:r>
            <a:r>
              <a:rPr sz="2400" spc="-10" dirty="0">
                <a:latin typeface="Carlito"/>
                <a:cs typeface="Carlito"/>
              </a:rPr>
              <a:t>CustID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4;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C4F8B0-4927-4128-A22C-B55672822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248559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3450082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809" rIns="0" bIns="0" rtlCol="0">
            <a:spAutoFit/>
          </a:bodyPr>
          <a:lstStyle/>
          <a:p>
            <a:pPr marL="157480" marR="5080">
              <a:lnSpc>
                <a:spcPts val="3020"/>
              </a:lnSpc>
              <a:spcBef>
                <a:spcPts val="480"/>
              </a:spcBef>
            </a:pPr>
            <a:r>
              <a:rPr sz="2800" b="1" spc="-10" dirty="0">
                <a:latin typeface="Carlito"/>
                <a:cs typeface="Carlito"/>
              </a:rPr>
              <a:t>The </a:t>
            </a:r>
            <a:r>
              <a:rPr sz="2800" b="1" spc="-45" dirty="0">
                <a:latin typeface="Carlito"/>
                <a:cs typeface="Carlito"/>
              </a:rPr>
              <a:t>ALTER </a:t>
            </a:r>
            <a:r>
              <a:rPr sz="2800" b="1" spc="-50" dirty="0">
                <a:latin typeface="Carlito"/>
                <a:cs typeface="Carlito"/>
              </a:rPr>
              <a:t>TABLE </a:t>
            </a:r>
            <a:r>
              <a:rPr sz="2800" b="1" spc="-20" dirty="0">
                <a:latin typeface="Carlito"/>
                <a:cs typeface="Carlito"/>
              </a:rPr>
              <a:t>statement </a:t>
            </a:r>
            <a:r>
              <a:rPr sz="2800" b="1" spc="-5" dirty="0">
                <a:latin typeface="Carlito"/>
                <a:cs typeface="Carlito"/>
              </a:rPr>
              <a:t>is used </a:t>
            </a:r>
            <a:r>
              <a:rPr sz="2800" b="1" spc="-15" dirty="0">
                <a:latin typeface="Carlito"/>
                <a:cs typeface="Carlito"/>
              </a:rPr>
              <a:t>to </a:t>
            </a:r>
            <a:r>
              <a:rPr sz="2800" b="1" spc="-5" dirty="0">
                <a:latin typeface="Carlito"/>
                <a:cs typeface="Carlito"/>
              </a:rPr>
              <a:t>add, </a:t>
            </a:r>
            <a:r>
              <a:rPr sz="2800" b="1" spc="-15" dirty="0">
                <a:latin typeface="Carlito"/>
                <a:cs typeface="Carlito"/>
              </a:rPr>
              <a:t>delete, </a:t>
            </a:r>
            <a:r>
              <a:rPr sz="2800" b="1" spc="-5" dirty="0">
                <a:latin typeface="Carlito"/>
                <a:cs typeface="Carlito"/>
              </a:rPr>
              <a:t>or modify columns  in an </a:t>
            </a:r>
            <a:r>
              <a:rPr sz="2800" b="1" spc="-20" dirty="0">
                <a:latin typeface="Carlito"/>
                <a:cs typeface="Carlito"/>
              </a:rPr>
              <a:t>existing</a:t>
            </a:r>
            <a:r>
              <a:rPr sz="2800" b="1" spc="3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table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73023" y="2286281"/>
            <a:ext cx="7124700" cy="386905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45" dirty="0">
                <a:latin typeface="Carlito"/>
                <a:cs typeface="Carlito"/>
              </a:rPr>
              <a:t>ALTER </a:t>
            </a:r>
            <a:r>
              <a:rPr sz="2800" b="1" spc="-50" dirty="0">
                <a:latin typeface="Carlito"/>
                <a:cs typeface="Carlito"/>
              </a:rPr>
              <a:t>TABLE </a:t>
            </a:r>
            <a:r>
              <a:rPr sz="2800" b="1" spc="-5" dirty="0">
                <a:latin typeface="Carlito"/>
                <a:cs typeface="Carlito"/>
              </a:rPr>
              <a:t>- ADD Column</a:t>
            </a:r>
            <a:r>
              <a:rPr sz="2800" b="1" spc="140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Syntax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35"/>
              </a:spcBef>
            </a:pPr>
            <a:r>
              <a:rPr sz="2400" b="1" spc="-40" dirty="0">
                <a:solidFill>
                  <a:srgbClr val="00AFEF"/>
                </a:solidFill>
                <a:latin typeface="Carlito"/>
                <a:cs typeface="Carlito"/>
              </a:rPr>
              <a:t>ALTER TABLE</a:t>
            </a:r>
            <a:r>
              <a:rPr sz="2400" b="1" spc="2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table_name</a:t>
            </a:r>
            <a:endParaRPr sz="24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15"/>
              </a:spcBef>
            </a:pP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ADD </a:t>
            </a: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COLUMN </a:t>
            </a:r>
            <a:r>
              <a:rPr sz="2400" spc="-10" dirty="0">
                <a:latin typeface="Carlito"/>
                <a:cs typeface="Carlito"/>
              </a:rPr>
              <a:t>column_name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;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0" dirty="0">
                <a:latin typeface="Carlito"/>
                <a:cs typeface="Carlito"/>
              </a:rPr>
              <a:t>ALTER TABLE </a:t>
            </a:r>
            <a:r>
              <a:rPr sz="2800" b="1" spc="-5" dirty="0">
                <a:latin typeface="Carlito"/>
                <a:cs typeface="Carlito"/>
              </a:rPr>
              <a:t>- </a:t>
            </a:r>
            <a:r>
              <a:rPr sz="2800" b="1" spc="-15" dirty="0">
                <a:latin typeface="Carlito"/>
                <a:cs typeface="Carlito"/>
              </a:rPr>
              <a:t>DROP </a:t>
            </a:r>
            <a:r>
              <a:rPr sz="2800" b="1" spc="-20" dirty="0">
                <a:latin typeface="Carlito"/>
                <a:cs typeface="Carlito"/>
              </a:rPr>
              <a:t>COLUMN</a:t>
            </a:r>
            <a:r>
              <a:rPr sz="2800" b="1" spc="180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Syntax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45"/>
              </a:spcBef>
            </a:pPr>
            <a:r>
              <a:rPr sz="2400" b="1" spc="-40" dirty="0">
                <a:solidFill>
                  <a:srgbClr val="00AFEF"/>
                </a:solidFill>
                <a:latin typeface="Carlito"/>
                <a:cs typeface="Carlito"/>
              </a:rPr>
              <a:t>ALTER TABLE</a:t>
            </a:r>
            <a:r>
              <a:rPr sz="2400" b="1" spc="2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table_name</a:t>
            </a:r>
            <a:endParaRPr sz="24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15"/>
              </a:spcBef>
            </a:pP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DROP </a:t>
            </a: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COLUMN</a:t>
            </a:r>
            <a:r>
              <a:rPr sz="2400" b="1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column_name;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0" dirty="0">
                <a:latin typeface="Carlito"/>
                <a:cs typeface="Carlito"/>
              </a:rPr>
              <a:t>ALTER TABLE </a:t>
            </a:r>
            <a:r>
              <a:rPr sz="2800" b="1" spc="-5" dirty="0">
                <a:latin typeface="Carlito"/>
                <a:cs typeface="Carlito"/>
              </a:rPr>
              <a:t>- </a:t>
            </a:r>
            <a:r>
              <a:rPr sz="2800" b="1" spc="-25" dirty="0">
                <a:latin typeface="Carlito"/>
                <a:cs typeface="Carlito"/>
              </a:rPr>
              <a:t>ALTER/MODIFY </a:t>
            </a:r>
            <a:r>
              <a:rPr sz="2800" b="1" spc="-20" dirty="0">
                <a:latin typeface="Carlito"/>
                <a:cs typeface="Carlito"/>
              </a:rPr>
              <a:t>COLUMN</a:t>
            </a:r>
            <a:r>
              <a:rPr sz="2800" b="1" spc="204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Syntax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45"/>
              </a:spcBef>
            </a:pPr>
            <a:r>
              <a:rPr sz="2400" b="1" spc="-40" dirty="0">
                <a:solidFill>
                  <a:srgbClr val="00AFEF"/>
                </a:solidFill>
                <a:latin typeface="Carlito"/>
                <a:cs typeface="Carlito"/>
              </a:rPr>
              <a:t>ALTER TABLE</a:t>
            </a:r>
            <a:r>
              <a:rPr sz="2400" b="1" spc="2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table_name</a:t>
            </a:r>
            <a:endParaRPr sz="24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04"/>
              </a:spcBef>
            </a:pPr>
            <a:r>
              <a:rPr sz="2400" b="1" spc="-40" dirty="0">
                <a:solidFill>
                  <a:srgbClr val="FF0000"/>
                </a:solidFill>
                <a:latin typeface="Carlito"/>
                <a:cs typeface="Carlito"/>
              </a:rPr>
              <a:t>ALTER </a:t>
            </a: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COLUMN </a:t>
            </a:r>
            <a:r>
              <a:rPr sz="2400" spc="-10" dirty="0">
                <a:latin typeface="Carlito"/>
                <a:cs typeface="Carlito"/>
              </a:rPr>
              <a:t>column_name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datatype;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5959475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3023" y="1425321"/>
            <a:ext cx="9646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rlito"/>
                <a:cs typeface="Carlito"/>
              </a:rPr>
              <a:t>The </a:t>
            </a:r>
            <a:r>
              <a:rPr sz="2800" b="1" spc="-5" dirty="0">
                <a:latin typeface="Carlito"/>
                <a:cs typeface="Carlito"/>
              </a:rPr>
              <a:t>DELETE </a:t>
            </a:r>
            <a:r>
              <a:rPr sz="2800" b="1" spc="-20" dirty="0">
                <a:latin typeface="Carlito"/>
                <a:cs typeface="Carlito"/>
              </a:rPr>
              <a:t>statement </a:t>
            </a:r>
            <a:r>
              <a:rPr sz="2800" b="1" spc="-5" dirty="0">
                <a:latin typeface="Carlito"/>
                <a:cs typeface="Carlito"/>
              </a:rPr>
              <a:t>is used </a:t>
            </a:r>
            <a:r>
              <a:rPr sz="2800" b="1" spc="-15" dirty="0">
                <a:latin typeface="Carlito"/>
                <a:cs typeface="Carlito"/>
              </a:rPr>
              <a:t>to delete </a:t>
            </a:r>
            <a:r>
              <a:rPr sz="2800" b="1" spc="-20" dirty="0">
                <a:latin typeface="Carlito"/>
                <a:cs typeface="Carlito"/>
              </a:rPr>
              <a:t>existing records </a:t>
            </a:r>
            <a:r>
              <a:rPr sz="2800" b="1" spc="-5" dirty="0">
                <a:latin typeface="Carlito"/>
                <a:cs typeface="Carlito"/>
              </a:rPr>
              <a:t>in a</a:t>
            </a:r>
            <a:r>
              <a:rPr sz="2800" b="1" spc="29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table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73023" y="1903330"/>
            <a:ext cx="6551930" cy="25717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25" dirty="0">
                <a:latin typeface="Carlito"/>
                <a:cs typeface="Carlito"/>
              </a:rPr>
              <a:t>Syntax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29"/>
              </a:spcBef>
            </a:pPr>
            <a:r>
              <a:rPr sz="2400" b="1" spc="-5" dirty="0">
                <a:solidFill>
                  <a:srgbClr val="00AFEF"/>
                </a:solidFill>
                <a:latin typeface="Carlito"/>
                <a:cs typeface="Carlito"/>
              </a:rPr>
              <a:t>DELETE </a:t>
            </a:r>
            <a:r>
              <a:rPr sz="2400" spc="-10" dirty="0">
                <a:latin typeface="Carlito"/>
                <a:cs typeface="Carlito"/>
              </a:rPr>
              <a:t>FROM </a:t>
            </a:r>
            <a:r>
              <a:rPr sz="2400" spc="-5" dirty="0">
                <a:latin typeface="Carlito"/>
                <a:cs typeface="Carlito"/>
              </a:rPr>
              <a:t>table_name </a:t>
            </a:r>
            <a:r>
              <a:rPr sz="2400" dirty="0">
                <a:latin typeface="Carlito"/>
                <a:cs typeface="Carlito"/>
              </a:rPr>
              <a:t>WHERE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condition;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arlito"/>
                <a:cs typeface="Carlito"/>
              </a:rPr>
              <a:t>Example</a:t>
            </a:r>
            <a:endParaRPr sz="2800">
              <a:latin typeface="Carlito"/>
              <a:cs typeface="Carlito"/>
            </a:endParaRPr>
          </a:p>
          <a:p>
            <a:pPr marL="927100" marR="2637155">
              <a:lnSpc>
                <a:spcPct val="107500"/>
              </a:lnSpc>
              <a:spcBef>
                <a:spcPts val="30"/>
              </a:spcBef>
            </a:pPr>
            <a:r>
              <a:rPr sz="2400" spc="-5" dirty="0">
                <a:latin typeface="Carlito"/>
                <a:cs typeface="Carlito"/>
              </a:rPr>
              <a:t>DELETE </a:t>
            </a:r>
            <a:r>
              <a:rPr sz="2400" spc="-10" dirty="0">
                <a:latin typeface="Carlito"/>
                <a:cs typeface="Carlito"/>
              </a:rPr>
              <a:t>FROM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customer  </a:t>
            </a:r>
            <a:r>
              <a:rPr sz="2400" dirty="0">
                <a:latin typeface="Carlito"/>
                <a:cs typeface="Carlito"/>
              </a:rPr>
              <a:t>WHERE </a:t>
            </a:r>
            <a:r>
              <a:rPr sz="2400" spc="-10" dirty="0">
                <a:latin typeface="Carlito"/>
                <a:cs typeface="Carlito"/>
              </a:rPr>
              <a:t>CustID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3;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8A5B08-5D96-4580-9432-5F4916FF75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6032500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3023" y="1425321"/>
            <a:ext cx="8629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rlito"/>
                <a:cs typeface="Carlito"/>
              </a:rPr>
              <a:t>The DROP </a:t>
            </a:r>
            <a:r>
              <a:rPr sz="2800" b="1" spc="-50" dirty="0">
                <a:latin typeface="Carlito"/>
                <a:cs typeface="Carlito"/>
              </a:rPr>
              <a:t>TABLE </a:t>
            </a:r>
            <a:r>
              <a:rPr sz="2800" b="1" spc="-5" dirty="0">
                <a:latin typeface="Carlito"/>
                <a:cs typeface="Carlito"/>
              </a:rPr>
              <a:t>command </a:t>
            </a:r>
            <a:r>
              <a:rPr sz="2800" b="1" spc="-15" dirty="0">
                <a:latin typeface="Carlito"/>
                <a:cs typeface="Carlito"/>
              </a:rPr>
              <a:t>deletes </a:t>
            </a:r>
            <a:r>
              <a:rPr sz="2800" b="1" spc="-5" dirty="0">
                <a:latin typeface="Carlito"/>
                <a:cs typeface="Carlito"/>
              </a:rPr>
              <a:t>a </a:t>
            </a:r>
            <a:r>
              <a:rPr sz="2800" b="1" spc="-10" dirty="0">
                <a:latin typeface="Carlito"/>
                <a:cs typeface="Carlito"/>
              </a:rPr>
              <a:t>table </a:t>
            </a:r>
            <a:r>
              <a:rPr sz="2800" b="1" spc="-5" dirty="0">
                <a:latin typeface="Carlito"/>
                <a:cs typeface="Carlito"/>
              </a:rPr>
              <a:t>in the</a:t>
            </a:r>
            <a:r>
              <a:rPr sz="2800" b="1" spc="17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database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73023" y="1903330"/>
            <a:ext cx="9941560" cy="30734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25" dirty="0">
                <a:latin typeface="Carlito"/>
                <a:cs typeface="Carlito"/>
              </a:rPr>
              <a:t>Syntax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29"/>
              </a:spcBef>
            </a:pPr>
            <a:r>
              <a:rPr sz="2400" b="1" spc="-10" dirty="0">
                <a:solidFill>
                  <a:srgbClr val="00AFEF"/>
                </a:solidFill>
                <a:latin typeface="Carlito"/>
                <a:cs typeface="Carlito"/>
              </a:rPr>
              <a:t>DROP </a:t>
            </a:r>
            <a:r>
              <a:rPr sz="2400" b="1" spc="-45" dirty="0">
                <a:solidFill>
                  <a:srgbClr val="00AFEF"/>
                </a:solidFill>
                <a:latin typeface="Carlito"/>
                <a:cs typeface="Carlito"/>
              </a:rPr>
              <a:t>TABLE</a:t>
            </a:r>
            <a:r>
              <a:rPr sz="2400" b="1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table_name;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Carlito"/>
              <a:cs typeface="Carlito"/>
            </a:endParaRPr>
          </a:p>
          <a:p>
            <a:pPr marL="12700" marR="5080">
              <a:lnSpc>
                <a:spcPts val="3030"/>
              </a:lnSpc>
            </a:pPr>
            <a:r>
              <a:rPr sz="2800" b="1" spc="-5" dirty="0">
                <a:latin typeface="Carlito"/>
                <a:cs typeface="Carlito"/>
              </a:rPr>
              <a:t>The </a:t>
            </a:r>
            <a:r>
              <a:rPr sz="2800" b="1" spc="-35" dirty="0">
                <a:latin typeface="Carlito"/>
                <a:cs typeface="Carlito"/>
              </a:rPr>
              <a:t>TRUNCATE </a:t>
            </a:r>
            <a:r>
              <a:rPr sz="2800" b="1" spc="-50" dirty="0">
                <a:latin typeface="Carlito"/>
                <a:cs typeface="Carlito"/>
              </a:rPr>
              <a:t>TABLE </a:t>
            </a:r>
            <a:r>
              <a:rPr sz="2800" b="1" spc="-5" dirty="0">
                <a:latin typeface="Carlito"/>
                <a:cs typeface="Carlito"/>
              </a:rPr>
              <a:t>command </a:t>
            </a:r>
            <a:r>
              <a:rPr sz="2800" b="1" spc="-15" dirty="0">
                <a:latin typeface="Carlito"/>
                <a:cs typeface="Carlito"/>
              </a:rPr>
              <a:t>deletes </a:t>
            </a:r>
            <a:r>
              <a:rPr sz="2800" b="1" spc="-5" dirty="0">
                <a:latin typeface="Carlito"/>
                <a:cs typeface="Carlito"/>
              </a:rPr>
              <a:t>the </a:t>
            </a:r>
            <a:r>
              <a:rPr sz="2800" b="1" spc="-15" dirty="0">
                <a:latin typeface="Carlito"/>
                <a:cs typeface="Carlito"/>
              </a:rPr>
              <a:t>data </a:t>
            </a:r>
            <a:r>
              <a:rPr sz="2800" b="1" spc="-5" dirty="0">
                <a:latin typeface="Carlito"/>
                <a:cs typeface="Carlito"/>
              </a:rPr>
              <a:t>inside a </a:t>
            </a:r>
            <a:r>
              <a:rPr sz="2800" b="1" spc="-10" dirty="0">
                <a:latin typeface="Carlito"/>
                <a:cs typeface="Carlito"/>
              </a:rPr>
              <a:t>table, </a:t>
            </a:r>
            <a:r>
              <a:rPr sz="2800" b="1" spc="-5" dirty="0">
                <a:latin typeface="Carlito"/>
                <a:cs typeface="Carlito"/>
              </a:rPr>
              <a:t>but  not the </a:t>
            </a:r>
            <a:r>
              <a:rPr sz="2800" b="1" spc="-10" dirty="0">
                <a:latin typeface="Carlito"/>
                <a:cs typeface="Carlito"/>
              </a:rPr>
              <a:t>table</a:t>
            </a:r>
            <a:r>
              <a:rPr sz="2800" b="1" spc="3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itself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25" dirty="0">
                <a:latin typeface="Carlito"/>
                <a:cs typeface="Carlito"/>
              </a:rPr>
              <a:t>Syntax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29"/>
              </a:spcBef>
            </a:pPr>
            <a:r>
              <a:rPr sz="2400" b="1" spc="-25" dirty="0">
                <a:solidFill>
                  <a:srgbClr val="00AFEF"/>
                </a:solidFill>
                <a:latin typeface="Carlito"/>
                <a:cs typeface="Carlito"/>
              </a:rPr>
              <a:t>TRUNCATE </a:t>
            </a:r>
            <a:r>
              <a:rPr sz="2400" b="1" spc="-40" dirty="0">
                <a:solidFill>
                  <a:srgbClr val="00AFEF"/>
                </a:solidFill>
                <a:latin typeface="Carlito"/>
                <a:cs typeface="Carlito"/>
              </a:rPr>
              <a:t>TABLE</a:t>
            </a:r>
            <a:r>
              <a:rPr sz="2400" b="1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table_name;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4BE6D-7DC3-419B-AFAF-C8A2A82448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4464" y="2465273"/>
            <a:ext cx="91744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25" dirty="0">
                <a:solidFill>
                  <a:srgbClr val="FFFFFF"/>
                </a:solidFill>
                <a:latin typeface="Arial"/>
                <a:cs typeface="Arial"/>
              </a:rPr>
              <a:t>SELECT </a:t>
            </a:r>
            <a:r>
              <a:rPr sz="5400" b="1" spc="2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5400" b="1" spc="30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5400" b="1" spc="-8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7B5DF-3849-4319-A8B0-98E469720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315210" marR="5080" indent="-1675764">
              <a:lnSpc>
                <a:spcPts val="5190"/>
              </a:lnSpc>
              <a:spcBef>
                <a:spcPts val="750"/>
              </a:spcBef>
            </a:pPr>
            <a:r>
              <a:rPr spc="-50" dirty="0"/>
              <a:t>WHAT </a:t>
            </a:r>
            <a:r>
              <a:rPr spc="85" dirty="0"/>
              <a:t>IS </a:t>
            </a:r>
            <a:r>
              <a:rPr spc="15" dirty="0"/>
              <a:t>SQL </a:t>
            </a:r>
            <a:r>
              <a:rPr spc="180" dirty="0"/>
              <a:t>&amp;</a:t>
            </a:r>
            <a:r>
              <a:rPr spc="-725" dirty="0"/>
              <a:t> </a:t>
            </a:r>
            <a:r>
              <a:rPr spc="-110" dirty="0"/>
              <a:t>DATABASE-  </a:t>
            </a:r>
            <a:r>
              <a:rPr spc="110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252672-7494-4B3C-992D-27316307C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99566"/>
            <a:ext cx="9830435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87473" y="1333347"/>
            <a:ext cx="2636520" cy="455549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600" spc="-30" dirty="0">
                <a:latin typeface="Carlito"/>
                <a:cs typeface="Carlito"/>
              </a:rPr>
              <a:t>CREATE TABLE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classroom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latin typeface="Carlito"/>
                <a:cs typeface="Carlito"/>
              </a:rPr>
              <a:t>(</a:t>
            </a:r>
            <a:endParaRPr sz="1600">
              <a:latin typeface="Carlito"/>
              <a:cs typeface="Carlito"/>
            </a:endParaRPr>
          </a:p>
          <a:p>
            <a:pPr marL="196850">
              <a:lnSpc>
                <a:spcPts val="2230"/>
              </a:lnSpc>
              <a:spcBef>
                <a:spcPts val="114"/>
              </a:spcBef>
            </a:pPr>
            <a:r>
              <a:rPr sz="1600" spc="-10" dirty="0">
                <a:latin typeface="Carlito"/>
                <a:cs typeface="Carlito"/>
              </a:rPr>
              <a:t>rollno int8 </a:t>
            </a:r>
            <a:r>
              <a:rPr sz="1600" spc="-5" dirty="0">
                <a:solidFill>
                  <a:srgbClr val="FF0000"/>
                </a:solidFill>
                <a:latin typeface="Carlito"/>
                <a:cs typeface="Carlito"/>
              </a:rPr>
              <a:t>PRIMARY </a:t>
            </a:r>
            <a:r>
              <a:rPr sz="1600" spc="-50" dirty="0">
                <a:solidFill>
                  <a:srgbClr val="FF0000"/>
                </a:solidFill>
                <a:latin typeface="Carlito"/>
                <a:cs typeface="Carlito"/>
              </a:rPr>
              <a:t>KEY</a:t>
            </a:r>
            <a:r>
              <a:rPr sz="1600" spc="-50" dirty="0">
                <a:latin typeface="Carlito"/>
                <a:cs typeface="Carlito"/>
              </a:rPr>
              <a:t>,  </a:t>
            </a:r>
            <a:r>
              <a:rPr sz="1600" spc="-5" dirty="0">
                <a:latin typeface="Carlito"/>
                <a:cs typeface="Carlito"/>
              </a:rPr>
              <a:t>name </a:t>
            </a:r>
            <a:r>
              <a:rPr sz="1600" spc="-10" dirty="0">
                <a:latin typeface="Carlito"/>
                <a:cs typeface="Carlito"/>
              </a:rPr>
              <a:t>varchar(50) </a:t>
            </a:r>
            <a:r>
              <a:rPr sz="1600" spc="-20" dirty="0">
                <a:solidFill>
                  <a:srgbClr val="FF0000"/>
                </a:solidFill>
                <a:latin typeface="Carlito"/>
                <a:cs typeface="Carlito"/>
              </a:rPr>
              <a:t>NOT </a:t>
            </a:r>
            <a:r>
              <a:rPr sz="1600" dirty="0">
                <a:solidFill>
                  <a:srgbClr val="FF0000"/>
                </a:solidFill>
                <a:latin typeface="Carlito"/>
                <a:cs typeface="Carlito"/>
              </a:rPr>
              <a:t>NULL</a:t>
            </a:r>
            <a:r>
              <a:rPr sz="1600" dirty="0">
                <a:latin typeface="Carlito"/>
                <a:cs typeface="Carlito"/>
              </a:rPr>
              <a:t>,  </a:t>
            </a:r>
            <a:r>
              <a:rPr sz="1600" spc="-5" dirty="0">
                <a:latin typeface="Carlito"/>
                <a:cs typeface="Carlito"/>
              </a:rPr>
              <a:t>house char(12) </a:t>
            </a:r>
            <a:r>
              <a:rPr sz="1600" spc="-20" dirty="0">
                <a:solidFill>
                  <a:srgbClr val="FF0000"/>
                </a:solidFill>
                <a:latin typeface="Carlito"/>
                <a:cs typeface="Carlito"/>
              </a:rPr>
              <a:t>NOT</a:t>
            </a:r>
            <a:r>
              <a:rPr sz="1600" spc="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rlito"/>
                <a:cs typeface="Carlito"/>
              </a:rPr>
              <a:t>NULL</a:t>
            </a:r>
            <a:r>
              <a:rPr sz="1600" spc="-5" dirty="0">
                <a:latin typeface="Carlito"/>
                <a:cs typeface="Carlito"/>
              </a:rPr>
              <a:t>,</a:t>
            </a:r>
            <a:endParaRPr sz="1600">
              <a:latin typeface="Carlito"/>
              <a:cs typeface="Carlito"/>
            </a:endParaRPr>
          </a:p>
          <a:p>
            <a:pPr marL="196850">
              <a:lnSpc>
                <a:spcPct val="100000"/>
              </a:lnSpc>
              <a:spcBef>
                <a:spcPts val="180"/>
              </a:spcBef>
            </a:pPr>
            <a:r>
              <a:rPr sz="1600" spc="-15" dirty="0">
                <a:latin typeface="Carlito"/>
                <a:cs typeface="Carlito"/>
              </a:rPr>
              <a:t>grade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char(1)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spc="-10" dirty="0">
                <a:latin typeface="Carlito"/>
                <a:cs typeface="Carlito"/>
              </a:rPr>
              <a:t>);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rlito"/>
              <a:cs typeface="Carlito"/>
            </a:endParaRPr>
          </a:p>
          <a:p>
            <a:pPr marL="12700" marR="288290">
              <a:lnSpc>
                <a:spcPct val="116300"/>
              </a:lnSpc>
            </a:pPr>
            <a:r>
              <a:rPr sz="1600" spc="-5" dirty="0">
                <a:latin typeface="Carlito"/>
                <a:cs typeface="Carlito"/>
              </a:rPr>
              <a:t>INSERT </a:t>
            </a:r>
            <a:r>
              <a:rPr sz="1600" spc="-15" dirty="0">
                <a:latin typeface="Carlito"/>
                <a:cs typeface="Carlito"/>
              </a:rPr>
              <a:t>INTO </a:t>
            </a:r>
            <a:r>
              <a:rPr sz="1600" spc="-10" dirty="0">
                <a:latin typeface="Carlito"/>
                <a:cs typeface="Carlito"/>
              </a:rPr>
              <a:t>classroom  (rollno, name, house, grade)  </a:t>
            </a:r>
            <a:r>
              <a:rPr sz="1600" spc="-25" dirty="0">
                <a:latin typeface="Carlito"/>
                <a:cs typeface="Carlito"/>
              </a:rPr>
              <a:t>VALUES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600" spc="-10" dirty="0">
                <a:latin typeface="Carlito"/>
                <a:cs typeface="Carlito"/>
              </a:rPr>
              <a:t>(1, </a:t>
            </a:r>
            <a:r>
              <a:rPr sz="1600" spc="-30" dirty="0">
                <a:latin typeface="Carlito"/>
                <a:cs typeface="Carlito"/>
              </a:rPr>
              <a:t>‘Sam’, </a:t>
            </a:r>
            <a:r>
              <a:rPr sz="1600" spc="-45" dirty="0">
                <a:latin typeface="Carlito"/>
                <a:cs typeface="Carlito"/>
              </a:rPr>
              <a:t>‘Akash’,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‘B’),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spc="-10" dirty="0">
                <a:latin typeface="Carlito"/>
                <a:cs typeface="Carlito"/>
              </a:rPr>
              <a:t>(2, </a:t>
            </a:r>
            <a:r>
              <a:rPr sz="1600" spc="-30" dirty="0">
                <a:latin typeface="Carlito"/>
                <a:cs typeface="Carlito"/>
              </a:rPr>
              <a:t>‘Ram’, </a:t>
            </a:r>
            <a:r>
              <a:rPr sz="1600" spc="-45" dirty="0">
                <a:latin typeface="Carlito"/>
                <a:cs typeface="Carlito"/>
              </a:rPr>
              <a:t>‘Agni’,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45" dirty="0">
                <a:latin typeface="Carlito"/>
                <a:cs typeface="Carlito"/>
              </a:rPr>
              <a:t>‘A’),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spc="-10" dirty="0">
                <a:latin typeface="Carlito"/>
                <a:cs typeface="Carlito"/>
              </a:rPr>
              <a:t>(3, </a:t>
            </a:r>
            <a:r>
              <a:rPr sz="1600" spc="-30" dirty="0">
                <a:latin typeface="Carlito"/>
                <a:cs typeface="Carlito"/>
              </a:rPr>
              <a:t>‘Shyam’, </a:t>
            </a:r>
            <a:r>
              <a:rPr sz="1600" spc="-45" dirty="0">
                <a:latin typeface="Carlito"/>
                <a:cs typeface="Carlito"/>
              </a:rPr>
              <a:t>‘Jal’,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’B’),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600" spc="-10" dirty="0">
                <a:latin typeface="Carlito"/>
                <a:cs typeface="Carlito"/>
              </a:rPr>
              <a:t>(4, </a:t>
            </a:r>
            <a:r>
              <a:rPr sz="1600" spc="-15" dirty="0">
                <a:latin typeface="Carlito"/>
                <a:cs typeface="Carlito"/>
              </a:rPr>
              <a:t>‘Sundar’, </a:t>
            </a:r>
            <a:r>
              <a:rPr sz="1600" spc="-45" dirty="0">
                <a:latin typeface="Carlito"/>
                <a:cs typeface="Carlito"/>
              </a:rPr>
              <a:t>‘Agni’,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60" dirty="0">
                <a:latin typeface="Carlito"/>
                <a:cs typeface="Carlito"/>
              </a:rPr>
              <a:t>’A’),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spc="-10" dirty="0">
                <a:latin typeface="Carlito"/>
                <a:cs typeface="Carlito"/>
              </a:rPr>
              <a:t>(5, </a:t>
            </a:r>
            <a:r>
              <a:rPr sz="1600" spc="-30" dirty="0">
                <a:latin typeface="Carlito"/>
                <a:cs typeface="Carlito"/>
              </a:rPr>
              <a:t>‘Ram’, </a:t>
            </a:r>
            <a:r>
              <a:rPr sz="1600" spc="-40" dirty="0">
                <a:latin typeface="Carlito"/>
                <a:cs typeface="Carlito"/>
              </a:rPr>
              <a:t>‘Yayu’,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‘B’);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5EAF9-022B-4C7C-BAA6-C3B112B402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4979797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3023" y="1345437"/>
            <a:ext cx="9008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rlito"/>
                <a:cs typeface="Carlito"/>
              </a:rPr>
              <a:t>The SELECT </a:t>
            </a:r>
            <a:r>
              <a:rPr sz="2800" b="1" spc="-25" dirty="0">
                <a:latin typeface="Carlito"/>
                <a:cs typeface="Carlito"/>
              </a:rPr>
              <a:t>statement </a:t>
            </a:r>
            <a:r>
              <a:rPr sz="2800" b="1" spc="-5" dirty="0">
                <a:latin typeface="Carlito"/>
                <a:cs typeface="Carlito"/>
              </a:rPr>
              <a:t>is used </a:t>
            </a:r>
            <a:r>
              <a:rPr sz="2800" b="1" spc="-15" dirty="0">
                <a:latin typeface="Carlito"/>
                <a:cs typeface="Carlito"/>
              </a:rPr>
              <a:t>to </a:t>
            </a:r>
            <a:r>
              <a:rPr sz="2800" b="1" spc="-5" dirty="0">
                <a:latin typeface="Carlito"/>
                <a:cs typeface="Carlito"/>
              </a:rPr>
              <a:t>select </a:t>
            </a:r>
            <a:r>
              <a:rPr sz="2800" b="1" spc="-20" dirty="0">
                <a:latin typeface="Carlito"/>
                <a:cs typeface="Carlito"/>
              </a:rPr>
              <a:t>data </a:t>
            </a:r>
            <a:r>
              <a:rPr sz="2800" b="1" spc="-15" dirty="0">
                <a:latin typeface="Carlito"/>
                <a:cs typeface="Carlito"/>
              </a:rPr>
              <a:t>from </a:t>
            </a:r>
            <a:r>
              <a:rPr sz="2800" b="1" spc="-5" dirty="0">
                <a:latin typeface="Carlito"/>
                <a:cs typeface="Carlito"/>
              </a:rPr>
              <a:t>a</a:t>
            </a:r>
            <a:r>
              <a:rPr sz="2800" b="1" spc="27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database.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73023" y="1823447"/>
            <a:ext cx="7698105" cy="44970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25" dirty="0">
                <a:latin typeface="Carlito"/>
                <a:cs typeface="Carlito"/>
              </a:rPr>
              <a:t>Syntax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29"/>
              </a:spcBef>
            </a:pPr>
            <a:r>
              <a:rPr sz="2400" b="1" spc="-5" dirty="0">
                <a:solidFill>
                  <a:srgbClr val="00AFEF"/>
                </a:solidFill>
                <a:latin typeface="Carlito"/>
                <a:cs typeface="Carlito"/>
              </a:rPr>
              <a:t>SELECT </a:t>
            </a:r>
            <a:r>
              <a:rPr sz="2400" spc="-5" dirty="0">
                <a:latin typeface="Carlito"/>
                <a:cs typeface="Carlito"/>
              </a:rPr>
              <a:t>column_name </a:t>
            </a:r>
            <a:r>
              <a:rPr sz="2400" spc="-10" dirty="0">
                <a:solidFill>
                  <a:srgbClr val="00AFEF"/>
                </a:solidFill>
                <a:latin typeface="Carlito"/>
                <a:cs typeface="Carlito"/>
              </a:rPr>
              <a:t>FROM</a:t>
            </a:r>
            <a:r>
              <a:rPr sz="2400" spc="-3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table_name;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25" dirty="0">
                <a:latin typeface="Carlito"/>
                <a:cs typeface="Carlito"/>
              </a:rPr>
              <a:t>To </a:t>
            </a:r>
            <a:r>
              <a:rPr sz="2800" b="1" spc="-5" dirty="0">
                <a:latin typeface="Carlito"/>
                <a:cs typeface="Carlito"/>
              </a:rPr>
              <a:t>select all the </a:t>
            </a:r>
            <a:r>
              <a:rPr sz="2800" b="1" spc="-10" dirty="0">
                <a:latin typeface="Carlito"/>
                <a:cs typeface="Carlito"/>
              </a:rPr>
              <a:t>fields </a:t>
            </a:r>
            <a:r>
              <a:rPr sz="2800" b="1" spc="-15" dirty="0">
                <a:latin typeface="Carlito"/>
                <a:cs typeface="Carlito"/>
              </a:rPr>
              <a:t>available </a:t>
            </a:r>
            <a:r>
              <a:rPr sz="2800" b="1" spc="-5" dirty="0">
                <a:latin typeface="Carlito"/>
                <a:cs typeface="Carlito"/>
              </a:rPr>
              <a:t>in the</a:t>
            </a:r>
            <a:r>
              <a:rPr sz="2800" b="1" spc="254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table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25" dirty="0">
                <a:latin typeface="Carlito"/>
                <a:cs typeface="Carlito"/>
              </a:rPr>
              <a:t>Syntax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35"/>
              </a:spcBef>
            </a:pPr>
            <a:r>
              <a:rPr sz="2400" b="1" spc="-5" dirty="0">
                <a:solidFill>
                  <a:srgbClr val="00AFEF"/>
                </a:solidFill>
                <a:latin typeface="Carlito"/>
                <a:cs typeface="Carlito"/>
              </a:rPr>
              <a:t>SELECT </a:t>
            </a:r>
            <a:r>
              <a:rPr sz="2400" dirty="0">
                <a:latin typeface="Carlito"/>
                <a:cs typeface="Carlito"/>
              </a:rPr>
              <a:t>* </a:t>
            </a:r>
            <a:r>
              <a:rPr sz="2400" spc="-10" dirty="0">
                <a:solidFill>
                  <a:srgbClr val="00AFEF"/>
                </a:solidFill>
                <a:latin typeface="Carlito"/>
                <a:cs typeface="Carlito"/>
              </a:rPr>
              <a:t>FROM</a:t>
            </a:r>
            <a:r>
              <a:rPr sz="2400" spc="-3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table_name;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30" dirty="0">
                <a:latin typeface="Carlito"/>
                <a:cs typeface="Carlito"/>
              </a:rPr>
              <a:t>To </a:t>
            </a:r>
            <a:r>
              <a:rPr sz="2800" b="1" spc="-5" dirty="0">
                <a:latin typeface="Carlito"/>
                <a:cs typeface="Carlito"/>
              </a:rPr>
              <a:t>select distinct/unique fields </a:t>
            </a:r>
            <a:r>
              <a:rPr sz="2800" b="1" spc="-15" dirty="0">
                <a:latin typeface="Carlito"/>
                <a:cs typeface="Carlito"/>
              </a:rPr>
              <a:t>available </a:t>
            </a:r>
            <a:r>
              <a:rPr sz="2800" b="1" spc="-5" dirty="0">
                <a:latin typeface="Carlito"/>
                <a:cs typeface="Carlito"/>
              </a:rPr>
              <a:t>in the</a:t>
            </a:r>
            <a:r>
              <a:rPr sz="2800" b="1" spc="22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table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25" dirty="0">
                <a:latin typeface="Carlito"/>
                <a:cs typeface="Carlito"/>
              </a:rPr>
              <a:t>Syntax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29"/>
              </a:spcBef>
            </a:pPr>
            <a:r>
              <a:rPr sz="2400" b="1" spc="-5" dirty="0">
                <a:solidFill>
                  <a:srgbClr val="00AFEF"/>
                </a:solidFill>
                <a:latin typeface="Carlito"/>
                <a:cs typeface="Carlito"/>
              </a:rPr>
              <a:t>SELECT </a:t>
            </a:r>
            <a:r>
              <a:rPr sz="2400" b="1" spc="-10" dirty="0">
                <a:solidFill>
                  <a:srgbClr val="00AFEF"/>
                </a:solidFill>
                <a:latin typeface="Carlito"/>
                <a:cs typeface="Carlito"/>
              </a:rPr>
              <a:t>DISTINCT </a:t>
            </a:r>
            <a:r>
              <a:rPr sz="2400" spc="-5" dirty="0">
                <a:latin typeface="Carlito"/>
                <a:cs typeface="Carlito"/>
              </a:rPr>
              <a:t>Column_name </a:t>
            </a:r>
            <a:r>
              <a:rPr sz="2400" spc="-10" dirty="0">
                <a:solidFill>
                  <a:srgbClr val="00AFEF"/>
                </a:solidFill>
                <a:latin typeface="Carlito"/>
                <a:cs typeface="Carlito"/>
              </a:rPr>
              <a:t>FROM</a:t>
            </a:r>
            <a:r>
              <a:rPr sz="2400" spc="-2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table_name;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86B181-0D71-4431-ABCF-3835AC88E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3980941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3023" y="1345437"/>
            <a:ext cx="6296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rlito"/>
                <a:cs typeface="Carlito"/>
              </a:rPr>
              <a:t>The </a:t>
            </a:r>
            <a:r>
              <a:rPr sz="2800" b="1" spc="-5" dirty="0">
                <a:latin typeface="Carlito"/>
                <a:cs typeface="Carlito"/>
              </a:rPr>
              <a:t>WHERE clause is used </a:t>
            </a:r>
            <a:r>
              <a:rPr sz="2800" b="1" spc="-15" dirty="0">
                <a:latin typeface="Carlito"/>
                <a:cs typeface="Carlito"/>
              </a:rPr>
              <a:t>to filter</a:t>
            </a:r>
            <a:r>
              <a:rPr sz="2800" b="1" spc="8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records.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73023" y="1773449"/>
            <a:ext cx="10309860" cy="352552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800" b="1" spc="-5" dirty="0">
                <a:latin typeface="Carlito"/>
                <a:cs typeface="Carlito"/>
              </a:rPr>
              <a:t>It is used </a:t>
            </a:r>
            <a:r>
              <a:rPr sz="2800" b="1" spc="-15" dirty="0">
                <a:latin typeface="Carlito"/>
                <a:cs typeface="Carlito"/>
              </a:rPr>
              <a:t>to </a:t>
            </a:r>
            <a:r>
              <a:rPr sz="2800" b="1" spc="-20" dirty="0">
                <a:latin typeface="Carlito"/>
                <a:cs typeface="Carlito"/>
              </a:rPr>
              <a:t>extract </a:t>
            </a:r>
            <a:r>
              <a:rPr sz="2800" b="1" spc="-5" dirty="0">
                <a:latin typeface="Carlito"/>
                <a:cs typeface="Carlito"/>
              </a:rPr>
              <a:t>only those </a:t>
            </a:r>
            <a:r>
              <a:rPr sz="2800" b="1" spc="-20" dirty="0">
                <a:latin typeface="Carlito"/>
                <a:cs typeface="Carlito"/>
              </a:rPr>
              <a:t>records </a:t>
            </a:r>
            <a:r>
              <a:rPr sz="2800" b="1" spc="-10" dirty="0">
                <a:latin typeface="Carlito"/>
                <a:cs typeface="Carlito"/>
              </a:rPr>
              <a:t>that fulfill </a:t>
            </a:r>
            <a:r>
              <a:rPr sz="2800" b="1" spc="-5" dirty="0">
                <a:latin typeface="Carlito"/>
                <a:cs typeface="Carlito"/>
              </a:rPr>
              <a:t>a specified</a:t>
            </a:r>
            <a:r>
              <a:rPr sz="2800" b="1" spc="28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condition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25" dirty="0">
                <a:latin typeface="Carlito"/>
                <a:cs typeface="Carlito"/>
              </a:rPr>
              <a:t>Syntax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50"/>
              </a:spcBef>
            </a:pPr>
            <a:r>
              <a:rPr sz="2400" b="1" spc="-5" dirty="0">
                <a:solidFill>
                  <a:srgbClr val="00AFEF"/>
                </a:solidFill>
                <a:latin typeface="Carlito"/>
                <a:cs typeface="Carlito"/>
              </a:rPr>
              <a:t>SELECT </a:t>
            </a:r>
            <a:r>
              <a:rPr sz="2400" spc="-10" dirty="0">
                <a:latin typeface="Carlito"/>
                <a:cs typeface="Carlito"/>
              </a:rPr>
              <a:t>column_name </a:t>
            </a:r>
            <a:r>
              <a:rPr sz="2400" spc="-10" dirty="0">
                <a:solidFill>
                  <a:srgbClr val="00AFEF"/>
                </a:solidFill>
                <a:latin typeface="Carlito"/>
                <a:cs typeface="Carlito"/>
              </a:rPr>
              <a:t>FROM</a:t>
            </a:r>
            <a:r>
              <a:rPr sz="2400" spc="-3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table_name</a:t>
            </a:r>
            <a:endParaRPr sz="24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2400" b="1" spc="-5" dirty="0">
                <a:solidFill>
                  <a:srgbClr val="00AFEF"/>
                </a:solidFill>
                <a:latin typeface="Carlito"/>
                <a:cs typeface="Carlito"/>
              </a:rPr>
              <a:t>WHERE</a:t>
            </a:r>
            <a:r>
              <a:rPr sz="2400" b="1" spc="-1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conditions;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arlito"/>
                <a:cs typeface="Carlito"/>
              </a:rPr>
              <a:t>Example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44"/>
              </a:spcBef>
            </a:pPr>
            <a:r>
              <a:rPr sz="2400" b="1" spc="-5" dirty="0">
                <a:solidFill>
                  <a:srgbClr val="00AFEF"/>
                </a:solidFill>
                <a:latin typeface="Carlito"/>
                <a:cs typeface="Carlito"/>
              </a:rPr>
              <a:t>SELECT </a:t>
            </a:r>
            <a:r>
              <a:rPr sz="2400" spc="-5" dirty="0">
                <a:latin typeface="Carlito"/>
                <a:cs typeface="Carlito"/>
              </a:rPr>
              <a:t>name </a:t>
            </a:r>
            <a:r>
              <a:rPr sz="2400" spc="-10" dirty="0">
                <a:solidFill>
                  <a:srgbClr val="00AFEF"/>
                </a:solidFill>
                <a:latin typeface="Carlito"/>
                <a:cs typeface="Carlito"/>
              </a:rPr>
              <a:t>FROM</a:t>
            </a:r>
            <a:r>
              <a:rPr sz="2400" spc="-3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classroom</a:t>
            </a:r>
            <a:endParaRPr sz="24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15"/>
              </a:spcBef>
            </a:pPr>
            <a:r>
              <a:rPr sz="2400" b="1" spc="-5" dirty="0">
                <a:solidFill>
                  <a:srgbClr val="00AFEF"/>
                </a:solidFill>
                <a:latin typeface="Carlito"/>
                <a:cs typeface="Carlito"/>
              </a:rPr>
              <a:t>WHERE</a:t>
            </a:r>
            <a:r>
              <a:rPr sz="2400" b="1" spc="-1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400" spc="-35" dirty="0">
                <a:latin typeface="Carlito"/>
                <a:cs typeface="Carlito"/>
              </a:rPr>
              <a:t>grade=‘A’;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82058D-ABD1-4E9A-AD2B-9002A07C9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99566"/>
            <a:ext cx="2864866" cy="574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3023" y="1228471"/>
            <a:ext cx="10391140" cy="19177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1" spc="-5" dirty="0">
                <a:latin typeface="Carlito"/>
                <a:cs typeface="Carlito"/>
              </a:rPr>
              <a:t>The </a:t>
            </a:r>
            <a:r>
              <a:rPr sz="2400" b="1" dirty="0">
                <a:latin typeface="Carlito"/>
                <a:cs typeface="Carlito"/>
              </a:rPr>
              <a:t>LIMIT </a:t>
            </a:r>
            <a:r>
              <a:rPr sz="2400" b="1" spc="-5" dirty="0">
                <a:latin typeface="Carlito"/>
                <a:cs typeface="Carlito"/>
              </a:rPr>
              <a:t>clause </a:t>
            </a:r>
            <a:r>
              <a:rPr sz="2400" b="1" dirty="0">
                <a:latin typeface="Carlito"/>
                <a:cs typeface="Carlito"/>
              </a:rPr>
              <a:t>is </a:t>
            </a:r>
            <a:r>
              <a:rPr sz="2400" b="1" spc="-5" dirty="0">
                <a:latin typeface="Carlito"/>
                <a:cs typeface="Carlito"/>
              </a:rPr>
              <a:t>used </a:t>
            </a:r>
            <a:r>
              <a:rPr sz="2400" b="1" spc="-15" dirty="0">
                <a:latin typeface="Carlito"/>
                <a:cs typeface="Carlito"/>
              </a:rPr>
              <a:t>to </a:t>
            </a:r>
            <a:r>
              <a:rPr sz="2400" b="1" dirty="0">
                <a:latin typeface="Carlito"/>
                <a:cs typeface="Carlito"/>
              </a:rPr>
              <a:t>set an </a:t>
            </a:r>
            <a:r>
              <a:rPr sz="2400" b="1" spc="-10" dirty="0">
                <a:latin typeface="Carlito"/>
                <a:cs typeface="Carlito"/>
              </a:rPr>
              <a:t>upper </a:t>
            </a:r>
            <a:r>
              <a:rPr sz="2400" b="1" dirty="0">
                <a:latin typeface="Carlito"/>
                <a:cs typeface="Carlito"/>
              </a:rPr>
              <a:t>limit on </a:t>
            </a:r>
            <a:r>
              <a:rPr sz="2400" b="1" spc="-5" dirty="0">
                <a:latin typeface="Carlito"/>
                <a:cs typeface="Carlito"/>
              </a:rPr>
              <a:t>the number </a:t>
            </a:r>
            <a:r>
              <a:rPr sz="2400" b="1" dirty="0">
                <a:latin typeface="Carlito"/>
                <a:cs typeface="Carlito"/>
              </a:rPr>
              <a:t>of </a:t>
            </a:r>
            <a:r>
              <a:rPr sz="2400" b="1" spc="-5" dirty="0">
                <a:latin typeface="Carlito"/>
                <a:cs typeface="Carlito"/>
              </a:rPr>
              <a:t>tuples </a:t>
            </a:r>
            <a:r>
              <a:rPr sz="2400" b="1" spc="-10" dirty="0">
                <a:latin typeface="Carlito"/>
                <a:cs typeface="Carlito"/>
              </a:rPr>
              <a:t>returned by  </a:t>
            </a:r>
            <a:r>
              <a:rPr sz="2400" b="1" dirty="0">
                <a:latin typeface="Carlito"/>
                <a:cs typeface="Carlito"/>
              </a:rPr>
              <a:t>SQL.</a:t>
            </a:r>
            <a:endParaRPr sz="2400">
              <a:latin typeface="Carlito"/>
              <a:cs typeface="Carlito"/>
            </a:endParaRPr>
          </a:p>
          <a:p>
            <a:pPr marL="927100" marR="4547235" indent="-915035">
              <a:lnSpc>
                <a:spcPct val="119200"/>
              </a:lnSpc>
              <a:spcBef>
                <a:spcPts val="135"/>
              </a:spcBef>
            </a:pPr>
            <a:r>
              <a:rPr sz="2400" b="1" spc="-5" dirty="0">
                <a:latin typeface="Carlito"/>
                <a:cs typeface="Carlito"/>
              </a:rPr>
              <a:t>Example: </a:t>
            </a:r>
            <a:r>
              <a:rPr sz="2400" spc="-10" dirty="0"/>
              <a:t>below code </a:t>
            </a:r>
            <a:r>
              <a:rPr sz="2400" dirty="0"/>
              <a:t>will </a:t>
            </a:r>
            <a:r>
              <a:rPr sz="2400" spc="-10" dirty="0"/>
              <a:t>return </a:t>
            </a:r>
            <a:r>
              <a:rPr sz="2400" dirty="0"/>
              <a:t>5 </a:t>
            </a:r>
            <a:r>
              <a:rPr sz="2400" spc="-25" dirty="0"/>
              <a:t>rows </a:t>
            </a:r>
            <a:r>
              <a:rPr sz="2400" spc="-10" dirty="0"/>
              <a:t>of </a:t>
            </a:r>
            <a:r>
              <a:rPr sz="2400" spc="-15" dirty="0"/>
              <a:t>data  </a:t>
            </a:r>
            <a:r>
              <a:rPr sz="2000" b="1" spc="-5" dirty="0">
                <a:solidFill>
                  <a:srgbClr val="00AFEF"/>
                </a:solidFill>
                <a:latin typeface="Carlito"/>
                <a:cs typeface="Carlito"/>
              </a:rPr>
              <a:t>SELECT </a:t>
            </a:r>
            <a:r>
              <a:rPr sz="2000" spc="-5" dirty="0"/>
              <a:t>column_name </a:t>
            </a:r>
            <a:r>
              <a:rPr sz="2000" spc="-5" dirty="0">
                <a:solidFill>
                  <a:srgbClr val="00AFEF"/>
                </a:solidFill>
              </a:rPr>
              <a:t>FROM </a:t>
            </a:r>
            <a:r>
              <a:rPr sz="2000" spc="-5" dirty="0"/>
              <a:t>table_name  </a:t>
            </a:r>
            <a:r>
              <a:rPr sz="2000" b="1" dirty="0">
                <a:solidFill>
                  <a:srgbClr val="00AFEF"/>
                </a:solidFill>
                <a:latin typeface="Carlito"/>
                <a:cs typeface="Carlito"/>
              </a:rPr>
              <a:t>LIMIT</a:t>
            </a:r>
            <a:r>
              <a:rPr sz="2000" b="1" spc="-1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000" dirty="0"/>
              <a:t>5;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5723" y="3668521"/>
            <a:ext cx="3841623" cy="574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3023" y="4245686"/>
            <a:ext cx="10215880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The ORDER </a:t>
            </a:r>
            <a:r>
              <a:rPr sz="2400" b="1" spc="-45" dirty="0">
                <a:latin typeface="Carlito"/>
                <a:cs typeface="Carlito"/>
              </a:rPr>
              <a:t>BY </a:t>
            </a:r>
            <a:r>
              <a:rPr sz="2400" b="1" dirty="0">
                <a:latin typeface="Carlito"/>
                <a:cs typeface="Carlito"/>
              </a:rPr>
              <a:t>is </a:t>
            </a:r>
            <a:r>
              <a:rPr sz="2400" b="1" spc="-5" dirty="0">
                <a:latin typeface="Carlito"/>
                <a:cs typeface="Carlito"/>
              </a:rPr>
              <a:t>used </a:t>
            </a:r>
            <a:r>
              <a:rPr sz="2400" b="1" spc="-20" dirty="0">
                <a:latin typeface="Carlito"/>
                <a:cs typeface="Carlito"/>
              </a:rPr>
              <a:t>to </a:t>
            </a:r>
            <a:r>
              <a:rPr sz="2400" b="1" dirty="0">
                <a:latin typeface="Carlito"/>
                <a:cs typeface="Carlito"/>
              </a:rPr>
              <a:t>sort </a:t>
            </a:r>
            <a:r>
              <a:rPr sz="2400" b="1" spc="-5" dirty="0">
                <a:latin typeface="Carlito"/>
                <a:cs typeface="Carlito"/>
              </a:rPr>
              <a:t>the result-set </a:t>
            </a:r>
            <a:r>
              <a:rPr sz="2400" b="1" dirty="0">
                <a:latin typeface="Carlito"/>
                <a:cs typeface="Carlito"/>
              </a:rPr>
              <a:t>in ascending </a:t>
            </a:r>
            <a:r>
              <a:rPr sz="2400" b="1" spc="-5" dirty="0">
                <a:latin typeface="Carlito"/>
                <a:cs typeface="Carlito"/>
              </a:rPr>
              <a:t>(ASC) </a:t>
            </a:r>
            <a:r>
              <a:rPr sz="2400" b="1" dirty="0">
                <a:latin typeface="Carlito"/>
                <a:cs typeface="Carlito"/>
              </a:rPr>
              <a:t>or</a:t>
            </a:r>
            <a:r>
              <a:rPr sz="2400" b="1" spc="5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descending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735"/>
              </a:lnSpc>
            </a:pPr>
            <a:r>
              <a:rPr sz="2400" b="1" spc="-5" dirty="0">
                <a:latin typeface="Carlito"/>
                <a:cs typeface="Carlito"/>
              </a:rPr>
              <a:t>order</a:t>
            </a:r>
            <a:r>
              <a:rPr sz="2400" b="1" spc="-2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(DESC).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spc="-5" dirty="0">
                <a:latin typeface="Carlito"/>
                <a:cs typeface="Carlito"/>
              </a:rPr>
              <a:t>Example: </a:t>
            </a:r>
            <a:r>
              <a:rPr sz="2400" spc="-10" dirty="0">
                <a:latin typeface="Carlito"/>
                <a:cs typeface="Carlito"/>
              </a:rPr>
              <a:t>below code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 dirty="0">
                <a:latin typeface="Carlito"/>
                <a:cs typeface="Carlito"/>
              </a:rPr>
              <a:t>sort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output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by column </a:t>
            </a:r>
            <a:r>
              <a:rPr sz="2400" spc="-5" dirty="0">
                <a:latin typeface="Carlito"/>
                <a:cs typeface="Carlito"/>
              </a:rPr>
              <a:t>name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ascending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order</a:t>
            </a:r>
            <a:endParaRPr sz="24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630"/>
              </a:spcBef>
            </a:pPr>
            <a:r>
              <a:rPr sz="2000" b="1" spc="-5" dirty="0">
                <a:solidFill>
                  <a:srgbClr val="00AFEF"/>
                </a:solidFill>
                <a:latin typeface="Carlito"/>
                <a:cs typeface="Carlito"/>
              </a:rPr>
              <a:t>SELECT </a:t>
            </a:r>
            <a:r>
              <a:rPr sz="2000" spc="-5" dirty="0">
                <a:latin typeface="Carlito"/>
                <a:cs typeface="Carlito"/>
              </a:rPr>
              <a:t>column_name </a:t>
            </a:r>
            <a:r>
              <a:rPr sz="2000" spc="-5" dirty="0">
                <a:solidFill>
                  <a:srgbClr val="00AFEF"/>
                </a:solidFill>
                <a:latin typeface="Carlito"/>
                <a:cs typeface="Carlito"/>
              </a:rPr>
              <a:t>FROM</a:t>
            </a:r>
            <a:r>
              <a:rPr sz="2000" spc="-1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table_name</a:t>
            </a:r>
            <a:endParaRPr sz="20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395"/>
              </a:spcBef>
            </a:pPr>
            <a:r>
              <a:rPr sz="2000" b="1" spc="-5" dirty="0">
                <a:solidFill>
                  <a:srgbClr val="00AFEF"/>
                </a:solidFill>
                <a:latin typeface="Carlito"/>
                <a:cs typeface="Carlito"/>
              </a:rPr>
              <a:t>ORDER </a:t>
            </a:r>
            <a:r>
              <a:rPr sz="2000" b="1" spc="-35" dirty="0">
                <a:solidFill>
                  <a:srgbClr val="00AFEF"/>
                </a:solidFill>
                <a:latin typeface="Carlito"/>
                <a:cs typeface="Carlito"/>
              </a:rPr>
              <a:t>BY </a:t>
            </a:r>
            <a:r>
              <a:rPr sz="2000" spc="-5" dirty="0">
                <a:latin typeface="Carlito"/>
                <a:cs typeface="Carlito"/>
              </a:rPr>
              <a:t>column_name </a:t>
            </a:r>
            <a:r>
              <a:rPr sz="2000" dirty="0">
                <a:latin typeface="Carlito"/>
                <a:cs typeface="Carlito"/>
              </a:rPr>
              <a:t>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00AFEF"/>
                </a:solidFill>
                <a:latin typeface="Carlito"/>
                <a:cs typeface="Carlito"/>
              </a:rPr>
              <a:t>ASC</a:t>
            </a:r>
            <a:r>
              <a:rPr sz="2000" spc="-5" dirty="0">
                <a:latin typeface="Carlito"/>
                <a:cs typeface="Carlito"/>
              </a:rPr>
              <a:t>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6F9945-A31A-42ED-8553-8C8403D62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7677" y="2465273"/>
            <a:ext cx="65297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90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sz="5400" b="1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b="1" spc="13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7E782-2DDF-490A-91EA-496F9D34F2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228600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4549140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3023" y="1246124"/>
            <a:ext cx="10026015" cy="23964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84"/>
              </a:spcBef>
            </a:pPr>
            <a:r>
              <a:rPr spc="-5" dirty="0"/>
              <a:t>Functions </a:t>
            </a:r>
            <a:r>
              <a:rPr dirty="0"/>
              <a:t>in SQL </a:t>
            </a:r>
            <a:r>
              <a:rPr spc="-15" dirty="0"/>
              <a:t>are </a:t>
            </a:r>
            <a:r>
              <a:rPr dirty="0"/>
              <a:t>the </a:t>
            </a:r>
            <a:r>
              <a:rPr spc="-10" dirty="0"/>
              <a:t>database </a:t>
            </a:r>
            <a:r>
              <a:rPr spc="-5" dirty="0"/>
              <a:t>objects </a:t>
            </a:r>
            <a:r>
              <a:rPr spc="-10" dirty="0"/>
              <a:t>that </a:t>
            </a:r>
            <a:r>
              <a:rPr spc="-15" dirty="0"/>
              <a:t>contains </a:t>
            </a:r>
            <a:r>
              <a:rPr dirty="0"/>
              <a:t>a </a:t>
            </a:r>
            <a:r>
              <a:rPr spc="-10" dirty="0"/>
              <a:t>set  </a:t>
            </a:r>
            <a:r>
              <a:rPr spc="-5" dirty="0"/>
              <a:t>of SQL </a:t>
            </a:r>
            <a:r>
              <a:rPr spc="-20" dirty="0"/>
              <a:t>statements </a:t>
            </a:r>
            <a:r>
              <a:rPr spc="-25" dirty="0"/>
              <a:t>to </a:t>
            </a:r>
            <a:r>
              <a:rPr spc="-15" dirty="0"/>
              <a:t>perform </a:t>
            </a:r>
            <a:r>
              <a:rPr dirty="0"/>
              <a:t>a </a:t>
            </a:r>
            <a:r>
              <a:rPr spc="-5" dirty="0"/>
              <a:t>specific </a:t>
            </a:r>
            <a:r>
              <a:rPr spc="-10" dirty="0"/>
              <a:t>task. </a:t>
            </a:r>
            <a:r>
              <a:rPr dirty="0"/>
              <a:t>A </a:t>
            </a:r>
            <a:r>
              <a:rPr spc="-5" dirty="0"/>
              <a:t>function  </a:t>
            </a:r>
            <a:r>
              <a:rPr dirty="0"/>
              <a:t>accepts </a:t>
            </a:r>
            <a:r>
              <a:rPr spc="-5" dirty="0"/>
              <a:t>input </a:t>
            </a:r>
            <a:r>
              <a:rPr spc="-20" dirty="0"/>
              <a:t>parameters, </a:t>
            </a:r>
            <a:r>
              <a:rPr spc="-15" dirty="0"/>
              <a:t>perform </a:t>
            </a:r>
            <a:r>
              <a:rPr spc="-5" dirty="0"/>
              <a:t>actions, </a:t>
            </a:r>
            <a:r>
              <a:rPr dirty="0"/>
              <a:t>and then </a:t>
            </a:r>
            <a:r>
              <a:rPr spc="-10" dirty="0"/>
              <a:t>return 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result.</a:t>
            </a: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b="1" spc="-25" dirty="0">
                <a:latin typeface="Carlito"/>
                <a:cs typeface="Carlito"/>
              </a:rPr>
              <a:t>Types </a:t>
            </a:r>
            <a:r>
              <a:rPr b="1" dirty="0">
                <a:latin typeface="Carlito"/>
                <a:cs typeface="Carlito"/>
              </a:rPr>
              <a:t>of</a:t>
            </a:r>
            <a:r>
              <a:rPr b="1" spc="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Function: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73023" y="3665312"/>
            <a:ext cx="10316845" cy="237998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25" dirty="0">
                <a:latin typeface="Carlito"/>
                <a:cs typeface="Carlito"/>
              </a:rPr>
              <a:t>System </a:t>
            </a:r>
            <a:r>
              <a:rPr sz="3200" spc="-10" dirty="0">
                <a:latin typeface="Carlito"/>
                <a:cs typeface="Carlito"/>
              </a:rPr>
              <a:t>Defined </a:t>
            </a:r>
            <a:r>
              <a:rPr sz="3200" spc="-5" dirty="0">
                <a:latin typeface="Carlito"/>
                <a:cs typeface="Carlito"/>
              </a:rPr>
              <a:t>Function </a:t>
            </a:r>
            <a:r>
              <a:rPr sz="3200" dirty="0">
                <a:latin typeface="Carlito"/>
                <a:cs typeface="Carlito"/>
              </a:rPr>
              <a:t>: </a:t>
            </a:r>
            <a:r>
              <a:rPr sz="3200" spc="-5" dirty="0">
                <a:latin typeface="Carlito"/>
                <a:cs typeface="Carlito"/>
              </a:rPr>
              <a:t>these </a:t>
            </a:r>
            <a:r>
              <a:rPr sz="3200" spc="-15" dirty="0">
                <a:latin typeface="Carlito"/>
                <a:cs typeface="Carlito"/>
              </a:rPr>
              <a:t>are </a:t>
            </a:r>
            <a:r>
              <a:rPr sz="3200" dirty="0">
                <a:latin typeface="Carlito"/>
                <a:cs typeface="Carlito"/>
              </a:rPr>
              <a:t>built-in</a:t>
            </a:r>
            <a:r>
              <a:rPr sz="3200" spc="9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functions</a:t>
            </a:r>
            <a:endParaRPr sz="3200">
              <a:latin typeface="Carlito"/>
              <a:cs typeface="Carlito"/>
            </a:endParaRPr>
          </a:p>
          <a:p>
            <a:pPr marL="1155700" marR="5080" lvl="1" indent="-229235">
              <a:lnSpc>
                <a:spcPts val="302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800" spc="-10" dirty="0">
                <a:latin typeface="Carlito"/>
                <a:cs typeface="Carlito"/>
              </a:rPr>
              <a:t>Example: </a:t>
            </a:r>
            <a:r>
              <a:rPr sz="2800" spc="-15" dirty="0">
                <a:latin typeface="Carlito"/>
                <a:cs typeface="Carlito"/>
              </a:rPr>
              <a:t>rand(), round(), </a:t>
            </a:r>
            <a:r>
              <a:rPr sz="2800" spc="-5" dirty="0">
                <a:latin typeface="Carlito"/>
                <a:cs typeface="Carlito"/>
              </a:rPr>
              <a:t>upper(), </a:t>
            </a:r>
            <a:r>
              <a:rPr sz="2800" spc="-10" dirty="0">
                <a:latin typeface="Carlito"/>
                <a:cs typeface="Carlito"/>
              </a:rPr>
              <a:t>lower(), count(), sum(), </a:t>
            </a:r>
            <a:r>
              <a:rPr sz="2800" spc="-15" dirty="0">
                <a:latin typeface="Carlito"/>
                <a:cs typeface="Carlito"/>
              </a:rPr>
              <a:t>avg(),  </a:t>
            </a:r>
            <a:r>
              <a:rPr sz="2800" spc="-10" dirty="0">
                <a:latin typeface="Carlito"/>
                <a:cs typeface="Carlito"/>
              </a:rPr>
              <a:t>max(),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etc</a:t>
            </a:r>
            <a:endParaRPr sz="2800">
              <a:latin typeface="Carlito"/>
              <a:cs typeface="Carlito"/>
            </a:endParaRPr>
          </a:p>
          <a:p>
            <a:pPr marL="527685" marR="512445" indent="-515620">
              <a:lnSpc>
                <a:spcPts val="3460"/>
              </a:lnSpc>
              <a:spcBef>
                <a:spcPts val="9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Carlito"/>
                <a:cs typeface="Carlito"/>
              </a:rPr>
              <a:t>User-Defined Function </a:t>
            </a:r>
            <a:r>
              <a:rPr sz="3200" dirty="0">
                <a:latin typeface="Carlito"/>
                <a:cs typeface="Carlito"/>
              </a:rPr>
              <a:t>: </a:t>
            </a:r>
            <a:r>
              <a:rPr sz="3200" spc="-5" dirty="0">
                <a:latin typeface="Carlito"/>
                <a:cs typeface="Carlito"/>
              </a:rPr>
              <a:t>Once </a:t>
            </a:r>
            <a:r>
              <a:rPr sz="3200" spc="-15" dirty="0">
                <a:latin typeface="Carlito"/>
                <a:cs typeface="Carlito"/>
              </a:rPr>
              <a:t>you </a:t>
            </a:r>
            <a:r>
              <a:rPr sz="3200" spc="-10" dirty="0">
                <a:latin typeface="Carlito"/>
                <a:cs typeface="Carlito"/>
              </a:rPr>
              <a:t>define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function, </a:t>
            </a:r>
            <a:r>
              <a:rPr sz="3200" spc="-15" dirty="0">
                <a:latin typeface="Carlito"/>
                <a:cs typeface="Carlito"/>
              </a:rPr>
              <a:t>you  </a:t>
            </a:r>
            <a:r>
              <a:rPr sz="3200" spc="-10" dirty="0">
                <a:latin typeface="Carlito"/>
                <a:cs typeface="Carlito"/>
              </a:rPr>
              <a:t>can call </a:t>
            </a:r>
            <a:r>
              <a:rPr sz="3200" dirty="0">
                <a:latin typeface="Carlito"/>
                <a:cs typeface="Carlito"/>
              </a:rPr>
              <a:t>it in the </a:t>
            </a:r>
            <a:r>
              <a:rPr sz="3200" spc="-5" dirty="0">
                <a:latin typeface="Carlito"/>
                <a:cs typeface="Carlito"/>
              </a:rPr>
              <a:t>same </a:t>
            </a:r>
            <a:r>
              <a:rPr sz="3200" spc="-30" dirty="0">
                <a:latin typeface="Carlito"/>
                <a:cs typeface="Carlito"/>
              </a:rPr>
              <a:t>way </a:t>
            </a:r>
            <a:r>
              <a:rPr sz="3200" dirty="0">
                <a:latin typeface="Carlito"/>
                <a:cs typeface="Carlito"/>
              </a:rPr>
              <a:t>as the </a:t>
            </a:r>
            <a:r>
              <a:rPr sz="3200" spc="-5" dirty="0">
                <a:latin typeface="Carlito"/>
                <a:cs typeface="Carlito"/>
              </a:rPr>
              <a:t>built-in</a:t>
            </a:r>
            <a:r>
              <a:rPr sz="3200" spc="8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functions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0F3FB-63AB-4F4F-8E2A-90E1DC5282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88667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7312659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39" rIns="0" bIns="0" rtlCol="0">
            <a:spAutoFit/>
          </a:bodyPr>
          <a:lstStyle/>
          <a:p>
            <a:pPr marL="157480" marR="5080">
              <a:lnSpc>
                <a:spcPts val="3020"/>
              </a:lnSpc>
              <a:spcBef>
                <a:spcPts val="480"/>
              </a:spcBef>
            </a:pPr>
            <a:r>
              <a:rPr sz="2800" spc="-10" dirty="0"/>
              <a:t>String </a:t>
            </a:r>
            <a:r>
              <a:rPr sz="2800" spc="-5" dirty="0"/>
              <a:t>functions </a:t>
            </a:r>
            <a:r>
              <a:rPr sz="2800" spc="-20" dirty="0"/>
              <a:t>are </a:t>
            </a:r>
            <a:r>
              <a:rPr sz="2800" spc="-10" dirty="0"/>
              <a:t>used </a:t>
            </a:r>
            <a:r>
              <a:rPr sz="2800" spc="-20" dirty="0"/>
              <a:t>to </a:t>
            </a:r>
            <a:r>
              <a:rPr sz="2800" spc="-15" dirty="0"/>
              <a:t>perform </a:t>
            </a:r>
            <a:r>
              <a:rPr sz="2800" spc="-5" dirty="0"/>
              <a:t>an </a:t>
            </a:r>
            <a:r>
              <a:rPr sz="2800" spc="-15" dirty="0"/>
              <a:t>operation </a:t>
            </a:r>
            <a:r>
              <a:rPr sz="2800" spc="-5" dirty="0"/>
              <a:t>on </a:t>
            </a:r>
            <a:r>
              <a:rPr sz="2800" spc="-10" dirty="0"/>
              <a:t>input </a:t>
            </a:r>
            <a:r>
              <a:rPr sz="2800" spc="-15" dirty="0"/>
              <a:t>string </a:t>
            </a:r>
            <a:r>
              <a:rPr sz="2800" spc="-5" dirty="0"/>
              <a:t>and  </a:t>
            </a:r>
            <a:r>
              <a:rPr sz="2800" spc="-15" dirty="0"/>
              <a:t>return </a:t>
            </a:r>
            <a:r>
              <a:rPr sz="2800" spc="-5" dirty="0"/>
              <a:t>an </a:t>
            </a:r>
            <a:r>
              <a:rPr sz="2800" spc="-10" dirty="0"/>
              <a:t>output</a:t>
            </a:r>
            <a:r>
              <a:rPr sz="2800" spc="45" dirty="0"/>
              <a:t> </a:t>
            </a:r>
            <a:r>
              <a:rPr sz="2800" spc="-15" dirty="0"/>
              <a:t>string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73023" y="2239746"/>
            <a:ext cx="9255760" cy="373443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rgbClr val="00AFEF"/>
                </a:solidFill>
                <a:latin typeface="Carlito"/>
                <a:cs typeface="Carlito"/>
              </a:rPr>
              <a:t>UPPER() </a:t>
            </a:r>
            <a:r>
              <a:rPr sz="2000" spc="-10" dirty="0">
                <a:latin typeface="Carlito"/>
                <a:cs typeface="Carlito"/>
              </a:rPr>
              <a:t>converts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value of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field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uppercase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solidFill>
                  <a:srgbClr val="00AFEF"/>
                </a:solidFill>
                <a:latin typeface="Carlito"/>
                <a:cs typeface="Carlito"/>
              </a:rPr>
              <a:t>LOWER() </a:t>
            </a:r>
            <a:r>
              <a:rPr sz="2000" spc="-10" dirty="0">
                <a:latin typeface="Carlito"/>
                <a:cs typeface="Carlito"/>
              </a:rPr>
              <a:t>converts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value of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field </a:t>
            </a:r>
            <a:r>
              <a:rPr sz="2000" spc="-15" dirty="0">
                <a:latin typeface="Carlito"/>
                <a:cs typeface="Carlito"/>
              </a:rPr>
              <a:t>to</a:t>
            </a:r>
            <a:r>
              <a:rPr sz="2000" spc="-10" dirty="0">
                <a:latin typeface="Carlito"/>
                <a:cs typeface="Carlito"/>
              </a:rPr>
              <a:t> lowercase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00AFEF"/>
                </a:solidFill>
                <a:latin typeface="Carlito"/>
                <a:cs typeface="Carlito"/>
              </a:rPr>
              <a:t>LENGTH()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length 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value </a:t>
            </a:r>
            <a:r>
              <a:rPr sz="2000" dirty="0">
                <a:latin typeface="Carlito"/>
                <a:cs typeface="Carlito"/>
              </a:rPr>
              <a:t>in a </a:t>
            </a:r>
            <a:r>
              <a:rPr sz="2000" spc="-15" dirty="0">
                <a:latin typeface="Carlito"/>
                <a:cs typeface="Carlito"/>
              </a:rPr>
              <a:t>text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field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00AFEF"/>
                </a:solidFill>
                <a:latin typeface="Carlito"/>
                <a:cs typeface="Carlito"/>
              </a:rPr>
              <a:t>SUBSTRING() </a:t>
            </a:r>
            <a:r>
              <a:rPr sz="2000" spc="-15" dirty="0">
                <a:latin typeface="Carlito"/>
                <a:cs typeface="Carlito"/>
              </a:rPr>
              <a:t>extracts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substring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string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00AFEF"/>
                </a:solidFill>
                <a:latin typeface="Carlito"/>
                <a:cs typeface="Carlito"/>
              </a:rPr>
              <a:t>NOW()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current </a:t>
            </a:r>
            <a:r>
              <a:rPr sz="2000" spc="-20" dirty="0">
                <a:latin typeface="Carlito"/>
                <a:cs typeface="Carlito"/>
              </a:rPr>
              <a:t>system </a:t>
            </a:r>
            <a:r>
              <a:rPr sz="2000" spc="-10" dirty="0">
                <a:latin typeface="Carlito"/>
                <a:cs typeface="Carlito"/>
              </a:rPr>
              <a:t>date </a:t>
            </a:r>
            <a:r>
              <a:rPr sz="2000" spc="5" dirty="0">
                <a:latin typeface="Carlito"/>
                <a:cs typeface="Carlito"/>
              </a:rPr>
              <a:t>and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25" dirty="0">
                <a:solidFill>
                  <a:srgbClr val="00AFEF"/>
                </a:solidFill>
                <a:latin typeface="Carlito"/>
                <a:cs typeface="Carlito"/>
              </a:rPr>
              <a:t>FORMAT()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set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format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field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25" dirty="0">
                <a:solidFill>
                  <a:srgbClr val="00AFEF"/>
                </a:solidFill>
                <a:latin typeface="Carlito"/>
                <a:cs typeface="Carlito"/>
              </a:rPr>
              <a:t>CONCAT() </a:t>
            </a:r>
            <a:r>
              <a:rPr sz="2000" dirty="0">
                <a:latin typeface="Carlito"/>
                <a:cs typeface="Carlito"/>
              </a:rPr>
              <a:t>adds </a:t>
            </a:r>
            <a:r>
              <a:rPr sz="2000" spc="-10" dirty="0">
                <a:latin typeface="Carlito"/>
                <a:cs typeface="Carlito"/>
              </a:rPr>
              <a:t>two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latin typeface="Carlito"/>
                <a:cs typeface="Carlito"/>
              </a:rPr>
              <a:t>more </a:t>
            </a:r>
            <a:r>
              <a:rPr sz="2000" spc="-5" dirty="0">
                <a:latin typeface="Carlito"/>
                <a:cs typeface="Carlito"/>
              </a:rPr>
              <a:t>strings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together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solidFill>
                  <a:srgbClr val="00AFEF"/>
                </a:solidFill>
                <a:latin typeface="Carlito"/>
                <a:cs typeface="Carlito"/>
              </a:rPr>
              <a:t>REPLACE() </a:t>
            </a:r>
            <a:r>
              <a:rPr sz="2000" spc="-5" dirty="0">
                <a:latin typeface="Carlito"/>
                <a:cs typeface="Carlito"/>
              </a:rPr>
              <a:t>Replaces </a:t>
            </a:r>
            <a:r>
              <a:rPr sz="2000" dirty="0">
                <a:latin typeface="Carlito"/>
                <a:cs typeface="Carlito"/>
              </a:rPr>
              <a:t>all </a:t>
            </a:r>
            <a:r>
              <a:rPr sz="2000" spc="-5" dirty="0">
                <a:latin typeface="Carlito"/>
                <a:cs typeface="Carlito"/>
              </a:rPr>
              <a:t>occurrences of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substring </a:t>
            </a:r>
            <a:r>
              <a:rPr sz="2000" dirty="0">
                <a:latin typeface="Carlito"/>
                <a:cs typeface="Carlito"/>
              </a:rPr>
              <a:t>within a </a:t>
            </a:r>
            <a:r>
              <a:rPr sz="2000" spc="-5" dirty="0">
                <a:latin typeface="Carlito"/>
                <a:cs typeface="Carlito"/>
              </a:rPr>
              <a:t>string, with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new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substring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00AFEF"/>
                </a:solidFill>
                <a:latin typeface="Carlito"/>
                <a:cs typeface="Carlito"/>
              </a:rPr>
              <a:t>TRIM() </a:t>
            </a:r>
            <a:r>
              <a:rPr sz="2000" spc="-10" dirty="0">
                <a:latin typeface="Carlito"/>
                <a:cs typeface="Carlito"/>
              </a:rPr>
              <a:t>removes </a:t>
            </a:r>
            <a:r>
              <a:rPr sz="2000" dirty="0">
                <a:latin typeface="Carlito"/>
                <a:cs typeface="Carlito"/>
              </a:rPr>
              <a:t>leading and </a:t>
            </a:r>
            <a:r>
              <a:rPr sz="2000" spc="-5" dirty="0">
                <a:latin typeface="Carlito"/>
                <a:cs typeface="Carlito"/>
              </a:rPr>
              <a:t>trailing </a:t>
            </a:r>
            <a:r>
              <a:rPr sz="2000" dirty="0">
                <a:latin typeface="Carlito"/>
                <a:cs typeface="Carlito"/>
              </a:rPr>
              <a:t>spaces (or other </a:t>
            </a:r>
            <a:r>
              <a:rPr sz="2000" spc="-5" dirty="0">
                <a:latin typeface="Carlito"/>
                <a:cs typeface="Carlito"/>
              </a:rPr>
              <a:t>specified </a:t>
            </a:r>
            <a:r>
              <a:rPr sz="2000" spc="-10" dirty="0">
                <a:latin typeface="Carlito"/>
                <a:cs typeface="Carlito"/>
              </a:rPr>
              <a:t>characters)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1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string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D1F4EA-8453-4B29-A223-81817F7A6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88667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6048" y="2465273"/>
            <a:ext cx="82181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65" dirty="0">
                <a:solidFill>
                  <a:srgbClr val="FFFFFF"/>
                </a:solidFill>
                <a:latin typeface="Arial"/>
                <a:cs typeface="Arial"/>
              </a:rPr>
              <a:t>AGGREGATE</a:t>
            </a:r>
            <a:r>
              <a:rPr sz="5400" b="1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b="1" spc="13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BA29DB-FB68-4517-974F-BBE7B79DE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88667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8490712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39" rIns="0" bIns="0" rtlCol="0">
            <a:spAutoFit/>
          </a:bodyPr>
          <a:lstStyle/>
          <a:p>
            <a:pPr marL="157480" marR="5080">
              <a:lnSpc>
                <a:spcPts val="3020"/>
              </a:lnSpc>
              <a:spcBef>
                <a:spcPts val="480"/>
              </a:spcBef>
            </a:pPr>
            <a:r>
              <a:rPr sz="2800" spc="-15" dirty="0"/>
              <a:t>Aggregate </a:t>
            </a:r>
            <a:r>
              <a:rPr sz="2800" spc="-5" dirty="0"/>
              <a:t>function </a:t>
            </a:r>
            <a:r>
              <a:rPr sz="2800" spc="-15" dirty="0"/>
              <a:t>performs </a:t>
            </a:r>
            <a:r>
              <a:rPr sz="2800" spc="-5" dirty="0"/>
              <a:t>a </a:t>
            </a:r>
            <a:r>
              <a:rPr sz="2800" spc="-10" dirty="0"/>
              <a:t>calculation </a:t>
            </a:r>
            <a:r>
              <a:rPr sz="2800" spc="-5" dirty="0"/>
              <a:t>on </a:t>
            </a:r>
            <a:r>
              <a:rPr sz="2800" spc="-10" dirty="0"/>
              <a:t>multiple values </a:t>
            </a:r>
            <a:r>
              <a:rPr sz="2800" spc="-5" dirty="0"/>
              <a:t>and  </a:t>
            </a:r>
            <a:r>
              <a:rPr sz="2800" spc="-15" dirty="0"/>
              <a:t>returns </a:t>
            </a:r>
            <a:r>
              <a:rPr sz="2800" spc="-5" dirty="0"/>
              <a:t>a </a:t>
            </a:r>
            <a:r>
              <a:rPr sz="2800" spc="-10" dirty="0"/>
              <a:t>single</a:t>
            </a:r>
            <a:r>
              <a:rPr sz="2800" spc="35" dirty="0"/>
              <a:t> </a:t>
            </a:r>
            <a:r>
              <a:rPr sz="2800" spc="-10" dirty="0"/>
              <a:t>value.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73023" y="2231517"/>
            <a:ext cx="9509125" cy="37966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Aggregate </a:t>
            </a:r>
            <a:r>
              <a:rPr sz="2800" spc="-5" dirty="0">
                <a:latin typeface="Carlito"/>
                <a:cs typeface="Carlito"/>
              </a:rPr>
              <a:t>functiona </a:t>
            </a:r>
            <a:r>
              <a:rPr sz="2800" spc="-15" dirty="0">
                <a:latin typeface="Carlito"/>
                <a:cs typeface="Carlito"/>
              </a:rPr>
              <a:t>are </a:t>
            </a:r>
            <a:r>
              <a:rPr sz="2800" spc="-10" dirty="0">
                <a:latin typeface="Carlito"/>
                <a:cs typeface="Carlito"/>
              </a:rPr>
              <a:t>often used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0" dirty="0">
                <a:latin typeface="Carlito"/>
                <a:cs typeface="Carlito"/>
              </a:rPr>
              <a:t>GROUP </a:t>
            </a:r>
            <a:r>
              <a:rPr sz="2800" spc="-40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&amp; </a:t>
            </a:r>
            <a:r>
              <a:rPr sz="2800" spc="-10" dirty="0">
                <a:latin typeface="Carlito"/>
                <a:cs typeface="Carlito"/>
              </a:rPr>
              <a:t>SELECT  </a:t>
            </a:r>
            <a:r>
              <a:rPr sz="2800" spc="-20" dirty="0">
                <a:latin typeface="Carlito"/>
                <a:cs typeface="Carlito"/>
              </a:rPr>
              <a:t>statement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98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00AFEF"/>
                </a:solidFill>
                <a:latin typeface="Carlito"/>
                <a:cs typeface="Carlito"/>
              </a:rPr>
              <a:t>COUNT() </a:t>
            </a:r>
            <a:r>
              <a:rPr sz="2400" spc="-10" dirty="0">
                <a:latin typeface="Carlito"/>
                <a:cs typeface="Carlito"/>
              </a:rPr>
              <a:t>returns </a:t>
            </a:r>
            <a:r>
              <a:rPr sz="2400" spc="-5" dirty="0">
                <a:latin typeface="Carlito"/>
                <a:cs typeface="Carlito"/>
              </a:rPr>
              <a:t>number of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values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00AFEF"/>
                </a:solidFill>
                <a:latin typeface="Carlito"/>
                <a:cs typeface="Carlito"/>
              </a:rPr>
              <a:t>SUM() </a:t>
            </a:r>
            <a:r>
              <a:rPr sz="2400" spc="-5" dirty="0">
                <a:latin typeface="Carlito"/>
                <a:cs typeface="Carlito"/>
              </a:rPr>
              <a:t>returns sum of </a:t>
            </a:r>
            <a:r>
              <a:rPr sz="2400" dirty="0">
                <a:latin typeface="Carlito"/>
                <a:cs typeface="Carlito"/>
              </a:rPr>
              <a:t>all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values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40" dirty="0">
                <a:solidFill>
                  <a:srgbClr val="00AFEF"/>
                </a:solidFill>
                <a:latin typeface="Carlito"/>
                <a:cs typeface="Carlito"/>
              </a:rPr>
              <a:t>AVG() </a:t>
            </a:r>
            <a:r>
              <a:rPr sz="2400" spc="-5" dirty="0">
                <a:latin typeface="Carlito"/>
                <a:cs typeface="Carlito"/>
              </a:rPr>
              <a:t>returns </a:t>
            </a:r>
            <a:r>
              <a:rPr sz="2400" spc="-20" dirty="0">
                <a:latin typeface="Carlito"/>
                <a:cs typeface="Carlito"/>
              </a:rPr>
              <a:t>average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value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00AFEF"/>
                </a:solidFill>
                <a:latin typeface="Carlito"/>
                <a:cs typeface="Carlito"/>
              </a:rPr>
              <a:t>MAX() </a:t>
            </a:r>
            <a:r>
              <a:rPr sz="2400" spc="-10" dirty="0">
                <a:latin typeface="Carlito"/>
                <a:cs typeface="Carlito"/>
              </a:rPr>
              <a:t>returns maximum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value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00AFEF"/>
                </a:solidFill>
                <a:latin typeface="Carlito"/>
                <a:cs typeface="Carlito"/>
              </a:rPr>
              <a:t>MIN() </a:t>
            </a:r>
            <a:r>
              <a:rPr sz="2400" spc="-5" dirty="0">
                <a:latin typeface="Carlito"/>
                <a:cs typeface="Carlito"/>
              </a:rPr>
              <a:t>returns </a:t>
            </a:r>
            <a:r>
              <a:rPr sz="2400" dirty="0">
                <a:latin typeface="Carlito"/>
                <a:cs typeface="Carlito"/>
              </a:rPr>
              <a:t>minimum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value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0" dirty="0">
                <a:solidFill>
                  <a:srgbClr val="00AFEF"/>
                </a:solidFill>
                <a:latin typeface="Carlito"/>
                <a:cs typeface="Carlito"/>
              </a:rPr>
              <a:t>ROUND() </a:t>
            </a:r>
            <a:r>
              <a:rPr sz="2400" spc="-15" dirty="0">
                <a:latin typeface="Carlito"/>
                <a:cs typeface="Carlito"/>
              </a:rPr>
              <a:t>Rounds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number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specified number of decimal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places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A6705-5AD7-4641-B510-A83886B44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422" y="2465273"/>
            <a:ext cx="10261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70" dirty="0">
                <a:solidFill>
                  <a:srgbClr val="FFFFFF"/>
                </a:solidFill>
                <a:latin typeface="Arial"/>
                <a:cs typeface="Arial"/>
              </a:rPr>
              <a:t>GROUP </a:t>
            </a:r>
            <a:r>
              <a:rPr sz="5400" b="1" spc="-12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5400" b="1" spc="2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5400" b="1" spc="85" dirty="0">
                <a:solidFill>
                  <a:srgbClr val="FFFFFF"/>
                </a:solidFill>
                <a:latin typeface="Arial"/>
                <a:cs typeface="Arial"/>
              </a:rPr>
              <a:t>HAVING</a:t>
            </a:r>
            <a:r>
              <a:rPr sz="5400" b="1" spc="-9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0BDECD-1F03-4721-8AAF-6FA472377D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5694" y="796112"/>
            <a:ext cx="5790183" cy="766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2994" y="1938109"/>
            <a:ext cx="5281295" cy="375031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3600" spc="-10" dirty="0">
                <a:latin typeface="Carlito"/>
                <a:cs typeface="Carlito"/>
              </a:rPr>
              <a:t>What </a:t>
            </a:r>
            <a:r>
              <a:rPr sz="3600" dirty="0">
                <a:latin typeface="Carlito"/>
                <a:cs typeface="Carlito"/>
              </a:rPr>
              <a:t>is</a:t>
            </a:r>
            <a:r>
              <a:rPr sz="3600" spc="-20" dirty="0">
                <a:latin typeface="Carlito"/>
                <a:cs typeface="Carlito"/>
              </a:rPr>
              <a:t> </a:t>
            </a:r>
            <a:r>
              <a:rPr sz="3600" spc="-5" dirty="0">
                <a:latin typeface="Carlito"/>
                <a:cs typeface="Carlito"/>
              </a:rPr>
              <a:t>SQL</a:t>
            </a:r>
            <a:endParaRPr sz="3600" dirty="0"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3600" spc="-25" dirty="0">
                <a:latin typeface="Carlito"/>
                <a:cs typeface="Carlito"/>
              </a:rPr>
              <a:t>It’s</a:t>
            </a:r>
            <a:r>
              <a:rPr sz="3600" spc="-5" dirty="0">
                <a:latin typeface="Carlito"/>
                <a:cs typeface="Carlito"/>
              </a:rPr>
              <a:t> applications</a:t>
            </a:r>
            <a:endParaRPr sz="3600" dirty="0"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3600" spc="-5" dirty="0">
                <a:latin typeface="Carlito"/>
                <a:cs typeface="Carlito"/>
              </a:rPr>
              <a:t>SQL </a:t>
            </a:r>
            <a:r>
              <a:rPr sz="3600" spc="-25" dirty="0">
                <a:latin typeface="Carlito"/>
                <a:cs typeface="Carlito"/>
              </a:rPr>
              <a:t>v/s</a:t>
            </a:r>
            <a:r>
              <a:rPr sz="3600" spc="-15" dirty="0">
                <a:latin typeface="Carlito"/>
                <a:cs typeface="Carlito"/>
              </a:rPr>
              <a:t> </a:t>
            </a:r>
            <a:r>
              <a:rPr sz="3600" dirty="0">
                <a:latin typeface="Carlito"/>
                <a:cs typeface="Carlito"/>
              </a:rPr>
              <a:t>NoSQL</a:t>
            </a:r>
          </a:p>
          <a:p>
            <a:pPr marL="584200" indent="-5715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3600" spc="-35" dirty="0">
                <a:latin typeface="Carlito"/>
                <a:cs typeface="Carlito"/>
              </a:rPr>
              <a:t>Types </a:t>
            </a:r>
            <a:r>
              <a:rPr sz="3600" spc="-5" dirty="0">
                <a:latin typeface="Carlito"/>
                <a:cs typeface="Carlito"/>
              </a:rPr>
              <a:t>of </a:t>
            </a:r>
            <a:r>
              <a:rPr sz="3600" dirty="0">
                <a:latin typeface="Carlito"/>
                <a:cs typeface="Carlito"/>
              </a:rPr>
              <a:t>SQL</a:t>
            </a:r>
            <a:r>
              <a:rPr sz="3600" spc="-25" dirty="0">
                <a:latin typeface="Carlito"/>
                <a:cs typeface="Carlito"/>
              </a:rPr>
              <a:t> </a:t>
            </a:r>
            <a:r>
              <a:rPr sz="3600" spc="-5" dirty="0">
                <a:latin typeface="Carlito"/>
                <a:cs typeface="Carlito"/>
              </a:rPr>
              <a:t>Commands</a:t>
            </a:r>
            <a:endParaRPr sz="3600" dirty="0"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3600" spc="-10" dirty="0">
                <a:latin typeface="Carlito"/>
                <a:cs typeface="Carlito"/>
              </a:rPr>
              <a:t>What </a:t>
            </a:r>
            <a:r>
              <a:rPr sz="3600" dirty="0">
                <a:latin typeface="Carlito"/>
                <a:cs typeface="Carlito"/>
              </a:rPr>
              <a:t>is</a:t>
            </a:r>
            <a:r>
              <a:rPr sz="3600" spc="-20" dirty="0">
                <a:latin typeface="Carlito"/>
                <a:cs typeface="Carlito"/>
              </a:rPr>
              <a:t> </a:t>
            </a:r>
            <a:r>
              <a:rPr sz="3600" spc="-15" dirty="0">
                <a:latin typeface="Carlito"/>
                <a:cs typeface="Carlito"/>
              </a:rPr>
              <a:t>Database</a:t>
            </a:r>
            <a:endParaRPr sz="3600" dirty="0"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z="3600" spc="-20" dirty="0">
                <a:latin typeface="Carlito"/>
                <a:cs typeface="Carlito"/>
              </a:rPr>
              <a:t>Excel </a:t>
            </a:r>
            <a:r>
              <a:rPr sz="3600" spc="-25" dirty="0">
                <a:latin typeface="Carlito"/>
                <a:cs typeface="Carlito"/>
              </a:rPr>
              <a:t>v/s </a:t>
            </a:r>
            <a:r>
              <a:rPr sz="3600" spc="-15" dirty="0">
                <a:latin typeface="Carlito"/>
                <a:cs typeface="Carlito"/>
              </a:rPr>
              <a:t>Database </a:t>
            </a:r>
            <a:r>
              <a:rPr sz="3600" dirty="0">
                <a:latin typeface="Carlito"/>
                <a:cs typeface="Carlito"/>
              </a:rPr>
              <a:t>in</a:t>
            </a:r>
            <a:r>
              <a:rPr sz="3600" spc="-20" dirty="0">
                <a:latin typeface="Carlito"/>
                <a:cs typeface="Carlito"/>
              </a:rPr>
              <a:t> </a:t>
            </a:r>
            <a:r>
              <a:rPr sz="3600" spc="-5" dirty="0">
                <a:latin typeface="Carlito"/>
                <a:cs typeface="Carlito"/>
              </a:rPr>
              <a:t>SQL</a:t>
            </a:r>
            <a:endParaRPr sz="36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4DDA78-9396-4601-B6DE-625E9F8A43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5803138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8510" rIns="0" bIns="0" rtlCol="0">
            <a:spAutoFit/>
          </a:bodyPr>
          <a:lstStyle/>
          <a:p>
            <a:pPr marL="157480" marR="5080">
              <a:lnSpc>
                <a:spcPts val="2500"/>
              </a:lnSpc>
              <a:spcBef>
                <a:spcPts val="705"/>
              </a:spcBef>
            </a:pPr>
            <a:r>
              <a:rPr sz="2600" spc="-5" dirty="0"/>
              <a:t>The GROUP </a:t>
            </a:r>
            <a:r>
              <a:rPr sz="2600" spc="-35" dirty="0"/>
              <a:t>BY </a:t>
            </a:r>
            <a:r>
              <a:rPr sz="2600" spc="-15" dirty="0"/>
              <a:t>statement </a:t>
            </a:r>
            <a:r>
              <a:rPr sz="2600" spc="-10" dirty="0"/>
              <a:t>group </a:t>
            </a:r>
            <a:r>
              <a:rPr sz="2600" spc="-20" dirty="0"/>
              <a:t>rows </a:t>
            </a:r>
            <a:r>
              <a:rPr sz="2600" spc="-5" dirty="0"/>
              <a:t>that </a:t>
            </a:r>
            <a:r>
              <a:rPr sz="2600" spc="-20" dirty="0"/>
              <a:t>have </a:t>
            </a:r>
            <a:r>
              <a:rPr sz="2600" dirty="0"/>
              <a:t>the </a:t>
            </a:r>
            <a:r>
              <a:rPr sz="2600" spc="-5" dirty="0"/>
              <a:t>same values </a:t>
            </a:r>
            <a:r>
              <a:rPr sz="2600" spc="-10" dirty="0"/>
              <a:t>into  </a:t>
            </a:r>
            <a:r>
              <a:rPr sz="2600" spc="-5" dirty="0"/>
              <a:t>summary</a:t>
            </a:r>
            <a:r>
              <a:rPr sz="2600" spc="-20" dirty="0"/>
              <a:t> rows.</a:t>
            </a:r>
            <a:endParaRPr sz="2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73023" y="2078482"/>
            <a:ext cx="9774555" cy="39535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25"/>
              </a:spcBef>
            </a:pPr>
            <a:r>
              <a:rPr sz="2600" dirty="0">
                <a:latin typeface="Carlito"/>
                <a:cs typeface="Carlito"/>
              </a:rPr>
              <a:t>It is </a:t>
            </a:r>
            <a:r>
              <a:rPr sz="2600" spc="-10" dirty="0">
                <a:latin typeface="Carlito"/>
                <a:cs typeface="Carlito"/>
              </a:rPr>
              <a:t>often </a:t>
            </a:r>
            <a:r>
              <a:rPr sz="2600" spc="-5" dirty="0">
                <a:latin typeface="Carlito"/>
                <a:cs typeface="Carlito"/>
              </a:rPr>
              <a:t>used </a:t>
            </a:r>
            <a:r>
              <a:rPr sz="2600" dirty="0">
                <a:latin typeface="Carlito"/>
                <a:cs typeface="Carlito"/>
              </a:rPr>
              <a:t>with </a:t>
            </a:r>
            <a:r>
              <a:rPr sz="2600" spc="-15" dirty="0">
                <a:latin typeface="Carlito"/>
                <a:cs typeface="Carlito"/>
              </a:rPr>
              <a:t>aggregate </a:t>
            </a:r>
            <a:r>
              <a:rPr sz="2600" spc="-5" dirty="0">
                <a:latin typeface="Carlito"/>
                <a:cs typeface="Carlito"/>
              </a:rPr>
              <a:t>functions (COUNT(), </a:t>
            </a:r>
            <a:r>
              <a:rPr sz="2600" dirty="0">
                <a:latin typeface="Carlito"/>
                <a:cs typeface="Carlito"/>
              </a:rPr>
              <a:t>MAX(), MIN(), </a:t>
            </a:r>
            <a:r>
              <a:rPr sz="2600" spc="-5" dirty="0">
                <a:latin typeface="Carlito"/>
                <a:cs typeface="Carlito"/>
              </a:rPr>
              <a:t>SUM(),  </a:t>
            </a:r>
            <a:r>
              <a:rPr sz="2600" spc="-25" dirty="0">
                <a:latin typeface="Carlito"/>
                <a:cs typeface="Carlito"/>
              </a:rPr>
              <a:t>AVG()) </a:t>
            </a:r>
            <a:r>
              <a:rPr sz="2600" spc="-10" dirty="0">
                <a:latin typeface="Carlito"/>
                <a:cs typeface="Carlito"/>
              </a:rPr>
              <a:t>to group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result-set by </a:t>
            </a:r>
            <a:r>
              <a:rPr sz="2600" dirty="0">
                <a:latin typeface="Carlito"/>
                <a:cs typeface="Carlito"/>
              </a:rPr>
              <a:t>one or </a:t>
            </a:r>
            <a:r>
              <a:rPr sz="2600" spc="-15" dirty="0">
                <a:latin typeface="Carlito"/>
                <a:cs typeface="Carlito"/>
              </a:rPr>
              <a:t>more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columns</a:t>
            </a:r>
            <a:endParaRPr sz="2600">
              <a:latin typeface="Carlito"/>
              <a:cs typeface="Carlito"/>
            </a:endParaRPr>
          </a:p>
          <a:p>
            <a:pPr marL="241300" indent="-228600">
              <a:lnSpc>
                <a:spcPts val="3110"/>
              </a:lnSpc>
              <a:spcBef>
                <a:spcPts val="390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20" dirty="0">
                <a:latin typeface="Carlito"/>
                <a:cs typeface="Carlito"/>
              </a:rPr>
              <a:t>Syntax</a:t>
            </a:r>
            <a:endParaRPr sz="2600">
              <a:latin typeface="Carlito"/>
              <a:cs typeface="Carlito"/>
            </a:endParaRPr>
          </a:p>
          <a:p>
            <a:pPr marL="927100">
              <a:lnSpc>
                <a:spcPts val="2620"/>
              </a:lnSpc>
            </a:pPr>
            <a:r>
              <a:rPr sz="2200" b="1" spc="-10" dirty="0">
                <a:solidFill>
                  <a:srgbClr val="00AFEF"/>
                </a:solidFill>
                <a:latin typeface="Carlito"/>
                <a:cs typeface="Carlito"/>
              </a:rPr>
              <a:t>SELECT</a:t>
            </a:r>
            <a:r>
              <a:rPr sz="2200" b="1" spc="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column_name(s)</a:t>
            </a:r>
            <a:endParaRPr sz="2200">
              <a:latin typeface="Carlito"/>
              <a:cs typeface="Carlito"/>
            </a:endParaRPr>
          </a:p>
          <a:p>
            <a:pPr marL="927100">
              <a:lnSpc>
                <a:spcPts val="2615"/>
              </a:lnSpc>
            </a:pPr>
            <a:r>
              <a:rPr sz="2200" b="1" spc="-10" dirty="0">
                <a:solidFill>
                  <a:srgbClr val="00AFEF"/>
                </a:solidFill>
                <a:latin typeface="Carlito"/>
                <a:cs typeface="Carlito"/>
              </a:rPr>
              <a:t>FROM</a:t>
            </a:r>
            <a:r>
              <a:rPr sz="2200" b="1" spc="1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table_name</a:t>
            </a:r>
            <a:endParaRPr sz="2200">
              <a:latin typeface="Carlito"/>
              <a:cs typeface="Carlito"/>
            </a:endParaRPr>
          </a:p>
          <a:p>
            <a:pPr marL="927100">
              <a:lnSpc>
                <a:spcPts val="2630"/>
              </a:lnSpc>
            </a:pPr>
            <a:r>
              <a:rPr sz="2200" b="1" spc="-15" dirty="0">
                <a:solidFill>
                  <a:srgbClr val="00AFEF"/>
                </a:solidFill>
                <a:latin typeface="Carlito"/>
                <a:cs typeface="Carlito"/>
              </a:rPr>
              <a:t>GROUP </a:t>
            </a:r>
            <a:r>
              <a:rPr sz="2200" b="1" spc="-40" dirty="0">
                <a:solidFill>
                  <a:srgbClr val="00AFEF"/>
                </a:solidFill>
                <a:latin typeface="Carlito"/>
                <a:cs typeface="Carlito"/>
              </a:rPr>
              <a:t>BY</a:t>
            </a:r>
            <a:r>
              <a:rPr sz="2200" b="1" spc="2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column_name(s);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ts val="3110"/>
              </a:lnSpc>
              <a:buFont typeface="Arial"/>
              <a:buChar char="•"/>
              <a:tabLst>
                <a:tab pos="241300" algn="l"/>
              </a:tabLst>
            </a:pPr>
            <a:r>
              <a:rPr sz="2600" b="1" spc="-5" dirty="0">
                <a:latin typeface="Carlito"/>
                <a:cs typeface="Carlito"/>
              </a:rPr>
              <a:t>Example</a:t>
            </a:r>
            <a:endParaRPr sz="2600">
              <a:latin typeface="Carlito"/>
              <a:cs typeface="Carlito"/>
            </a:endParaRPr>
          </a:p>
          <a:p>
            <a:pPr marL="927100">
              <a:lnSpc>
                <a:spcPts val="2620"/>
              </a:lnSpc>
            </a:pPr>
            <a:r>
              <a:rPr sz="2200" b="1" spc="-10" dirty="0">
                <a:solidFill>
                  <a:srgbClr val="00AFEF"/>
                </a:solidFill>
                <a:latin typeface="Carlito"/>
                <a:cs typeface="Carlito"/>
              </a:rPr>
              <a:t>SELECT </a:t>
            </a:r>
            <a:r>
              <a:rPr sz="2200" spc="-5" dirty="0">
                <a:latin typeface="Carlito"/>
                <a:cs typeface="Carlito"/>
              </a:rPr>
              <a:t>mode, </a:t>
            </a:r>
            <a:r>
              <a:rPr sz="2200" spc="-10" dirty="0">
                <a:latin typeface="Carlito"/>
                <a:cs typeface="Carlito"/>
              </a:rPr>
              <a:t>SUM(amount) </a:t>
            </a:r>
            <a:r>
              <a:rPr sz="2200" spc="-5" dirty="0">
                <a:latin typeface="Carlito"/>
                <a:cs typeface="Carlito"/>
              </a:rPr>
              <a:t>AS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total</a:t>
            </a:r>
            <a:endParaRPr sz="2200">
              <a:latin typeface="Carlito"/>
              <a:cs typeface="Carlito"/>
            </a:endParaRPr>
          </a:p>
          <a:p>
            <a:pPr marL="927100">
              <a:lnSpc>
                <a:spcPts val="2615"/>
              </a:lnSpc>
            </a:pPr>
            <a:r>
              <a:rPr sz="2200" b="1" spc="-15" dirty="0">
                <a:solidFill>
                  <a:srgbClr val="00AFEF"/>
                </a:solidFill>
                <a:latin typeface="Carlito"/>
                <a:cs typeface="Carlito"/>
              </a:rPr>
              <a:t>FROM</a:t>
            </a:r>
            <a:r>
              <a:rPr sz="2200" b="1" spc="1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payment</a:t>
            </a:r>
            <a:endParaRPr sz="2200">
              <a:latin typeface="Carlito"/>
              <a:cs typeface="Carlito"/>
            </a:endParaRPr>
          </a:p>
          <a:p>
            <a:pPr marL="927100">
              <a:lnSpc>
                <a:spcPts val="2630"/>
              </a:lnSpc>
            </a:pPr>
            <a:r>
              <a:rPr sz="2200" b="1" spc="-15" dirty="0">
                <a:solidFill>
                  <a:srgbClr val="00AFEF"/>
                </a:solidFill>
                <a:latin typeface="Carlito"/>
                <a:cs typeface="Carlito"/>
              </a:rPr>
              <a:t>GROUP </a:t>
            </a:r>
            <a:r>
              <a:rPr sz="2200" b="1" spc="-40" dirty="0">
                <a:solidFill>
                  <a:srgbClr val="00AFEF"/>
                </a:solidFill>
                <a:latin typeface="Carlito"/>
                <a:cs typeface="Carlito"/>
              </a:rPr>
              <a:t>BY</a:t>
            </a:r>
            <a:r>
              <a:rPr sz="2200" b="1" spc="2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mode</a:t>
            </a:r>
            <a:endParaRPr sz="22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4DA6C4-0C2C-4CA8-A5C9-2A79DA638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4184141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3023" y="1297635"/>
            <a:ext cx="10308590" cy="64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50"/>
              </a:lnSpc>
              <a:spcBef>
                <a:spcPts val="100"/>
              </a:spcBef>
            </a:pPr>
            <a:r>
              <a:rPr sz="2400" spc="-5" dirty="0"/>
              <a:t>The </a:t>
            </a:r>
            <a:r>
              <a:rPr sz="2400" b="1" spc="-25" dirty="0">
                <a:latin typeface="Carlito"/>
                <a:cs typeface="Carlito"/>
              </a:rPr>
              <a:t>HAVING </a:t>
            </a:r>
            <a:r>
              <a:rPr sz="2400" dirty="0"/>
              <a:t>clause is </a:t>
            </a:r>
            <a:r>
              <a:rPr sz="2400" spc="-5" dirty="0"/>
              <a:t>used </a:t>
            </a:r>
            <a:r>
              <a:rPr sz="2400" spc="-10" dirty="0"/>
              <a:t>to </a:t>
            </a:r>
            <a:r>
              <a:rPr sz="2400" dirty="0"/>
              <a:t>apply a </a:t>
            </a:r>
            <a:r>
              <a:rPr sz="2400" spc="-10" dirty="0"/>
              <a:t>filter </a:t>
            </a:r>
            <a:r>
              <a:rPr sz="2400" spc="-5" dirty="0"/>
              <a:t>on </a:t>
            </a:r>
            <a:r>
              <a:rPr sz="2400" dirty="0"/>
              <a:t>the </a:t>
            </a:r>
            <a:r>
              <a:rPr sz="2400" spc="-10" dirty="0"/>
              <a:t>result of </a:t>
            </a:r>
            <a:r>
              <a:rPr sz="2400" b="1" spc="-10" dirty="0">
                <a:latin typeface="Carlito"/>
                <a:cs typeface="Carlito"/>
              </a:rPr>
              <a:t>GROUP </a:t>
            </a:r>
            <a:r>
              <a:rPr sz="2400" b="1" spc="-45" dirty="0">
                <a:latin typeface="Carlito"/>
                <a:cs typeface="Carlito"/>
              </a:rPr>
              <a:t>BY </a:t>
            </a:r>
            <a:r>
              <a:rPr sz="2400" spc="-5" dirty="0"/>
              <a:t>based </a:t>
            </a:r>
            <a:r>
              <a:rPr sz="2400" spc="-10" dirty="0"/>
              <a:t>on</a:t>
            </a:r>
            <a:r>
              <a:rPr sz="2400" spc="50" dirty="0"/>
              <a:t> </a:t>
            </a:r>
            <a:r>
              <a:rPr sz="2400" dirty="0"/>
              <a:t>the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450"/>
              </a:lnSpc>
            </a:pPr>
            <a:r>
              <a:rPr sz="2400" spc="-5" dirty="0"/>
              <a:t>specified</a:t>
            </a:r>
            <a:r>
              <a:rPr sz="2400" spc="-10" dirty="0"/>
              <a:t> condition.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5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000000"/>
                </a:solidFill>
              </a:rPr>
              <a:t>WHERE </a:t>
            </a:r>
            <a:r>
              <a:rPr sz="2400" b="0" spc="-5" dirty="0">
                <a:solidFill>
                  <a:srgbClr val="000000"/>
                </a:solidFill>
                <a:latin typeface="Carlito"/>
                <a:cs typeface="Carlito"/>
              </a:rPr>
              <a:t>clause places </a:t>
            </a:r>
            <a:r>
              <a:rPr sz="2400" b="0" spc="-10" dirty="0">
                <a:solidFill>
                  <a:srgbClr val="000000"/>
                </a:solidFill>
                <a:latin typeface="Carlito"/>
                <a:cs typeface="Carlito"/>
              </a:rPr>
              <a:t>conditions on </a:t>
            </a:r>
            <a:r>
              <a:rPr sz="2400" b="0" dirty="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sz="2400" b="0" spc="-5" dirty="0">
                <a:solidFill>
                  <a:srgbClr val="000000"/>
                </a:solidFill>
                <a:latin typeface="Carlito"/>
                <a:cs typeface="Carlito"/>
              </a:rPr>
              <a:t>selected </a:t>
            </a:r>
            <a:r>
              <a:rPr sz="2400" b="0" spc="-10" dirty="0">
                <a:solidFill>
                  <a:srgbClr val="000000"/>
                </a:solidFill>
                <a:latin typeface="Carlito"/>
                <a:cs typeface="Carlito"/>
              </a:rPr>
              <a:t>columns, </a:t>
            </a:r>
            <a:r>
              <a:rPr sz="2400" b="0" spc="-5" dirty="0">
                <a:solidFill>
                  <a:srgbClr val="000000"/>
                </a:solidFill>
                <a:latin typeface="Carlito"/>
                <a:cs typeface="Carlito"/>
              </a:rPr>
              <a:t>whereas </a:t>
            </a:r>
            <a:r>
              <a:rPr sz="2400" b="0" dirty="0">
                <a:solidFill>
                  <a:srgbClr val="000000"/>
                </a:solidFill>
                <a:latin typeface="Carlito"/>
                <a:cs typeface="Carlito"/>
              </a:rPr>
              <a:t>the</a:t>
            </a:r>
            <a:r>
              <a:rPr sz="2400" b="0" spc="6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HAVING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450"/>
              </a:lnSpc>
            </a:pPr>
            <a:r>
              <a:rPr sz="2400" b="0" spc="-5" dirty="0">
                <a:solidFill>
                  <a:srgbClr val="000000"/>
                </a:solidFill>
                <a:latin typeface="Carlito"/>
                <a:cs typeface="Carlito"/>
              </a:rPr>
              <a:t>clause places </a:t>
            </a:r>
            <a:r>
              <a:rPr sz="2400" b="0" spc="-10" dirty="0">
                <a:solidFill>
                  <a:srgbClr val="000000"/>
                </a:solidFill>
                <a:latin typeface="Carlito"/>
                <a:cs typeface="Carlito"/>
              </a:rPr>
              <a:t>conditions on </a:t>
            </a:r>
            <a:r>
              <a:rPr sz="2400" b="0" spc="-15" dirty="0">
                <a:solidFill>
                  <a:srgbClr val="000000"/>
                </a:solidFill>
                <a:latin typeface="Carlito"/>
                <a:cs typeface="Carlito"/>
              </a:rPr>
              <a:t>groups created </a:t>
            </a:r>
            <a:r>
              <a:rPr sz="2400" b="0" spc="-10" dirty="0">
                <a:solidFill>
                  <a:srgbClr val="000000"/>
                </a:solidFill>
                <a:latin typeface="Carlito"/>
                <a:cs typeface="Carlito"/>
              </a:rPr>
              <a:t>by </a:t>
            </a:r>
            <a:r>
              <a:rPr sz="2400" b="0" dirty="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000000"/>
                </a:solidFill>
              </a:rPr>
              <a:t>GROUP </a:t>
            </a:r>
            <a:r>
              <a:rPr sz="2400" spc="-45" dirty="0">
                <a:solidFill>
                  <a:srgbClr val="000000"/>
                </a:solidFill>
              </a:rPr>
              <a:t>BY</a:t>
            </a:r>
            <a:r>
              <a:rPr sz="2400" spc="40" dirty="0">
                <a:solidFill>
                  <a:srgbClr val="000000"/>
                </a:solidFill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Carlito"/>
                <a:cs typeface="Carlito"/>
              </a:rPr>
              <a:t>clause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770"/>
              </a:lnSpc>
              <a:spcBef>
                <a:spcPts val="140"/>
              </a:spcBef>
            </a:pPr>
            <a:r>
              <a:rPr sz="2400" spc="-20" dirty="0">
                <a:solidFill>
                  <a:srgbClr val="000000"/>
                </a:solidFill>
              </a:rPr>
              <a:t>Syntax</a:t>
            </a:r>
            <a:endParaRPr sz="2400"/>
          </a:p>
          <a:p>
            <a:pPr marL="927100" marR="6925945">
              <a:lnSpc>
                <a:spcPts val="2180"/>
              </a:lnSpc>
              <a:spcBef>
                <a:spcPts val="150"/>
              </a:spcBef>
            </a:pPr>
            <a:r>
              <a:rPr sz="2000" b="0" spc="-5" dirty="0">
                <a:solidFill>
                  <a:srgbClr val="00AFEF"/>
                </a:solidFill>
                <a:latin typeface="Carlito"/>
                <a:cs typeface="Carlito"/>
              </a:rPr>
              <a:t>SELECT </a:t>
            </a:r>
            <a:r>
              <a:rPr sz="2000" b="0" spc="-5" dirty="0">
                <a:solidFill>
                  <a:srgbClr val="000000"/>
                </a:solidFill>
                <a:latin typeface="Carlito"/>
                <a:cs typeface="Carlito"/>
              </a:rPr>
              <a:t>column_name(s)  </a:t>
            </a:r>
            <a:r>
              <a:rPr sz="2000" b="0" spc="-5" dirty="0">
                <a:solidFill>
                  <a:srgbClr val="00AFEF"/>
                </a:solidFill>
                <a:latin typeface="Carlito"/>
                <a:cs typeface="Carlito"/>
              </a:rPr>
              <a:t>FROM </a:t>
            </a:r>
            <a:r>
              <a:rPr sz="2000" b="0" spc="-5" dirty="0">
                <a:solidFill>
                  <a:srgbClr val="000000"/>
                </a:solidFill>
                <a:latin typeface="Carlito"/>
                <a:cs typeface="Carlito"/>
              </a:rPr>
              <a:t>table_name  </a:t>
            </a:r>
            <a:r>
              <a:rPr sz="2000" b="0" dirty="0">
                <a:solidFill>
                  <a:srgbClr val="00AFEF"/>
                </a:solidFill>
                <a:latin typeface="Carlito"/>
                <a:cs typeface="Carlito"/>
              </a:rPr>
              <a:t>WHERE</a:t>
            </a:r>
            <a:r>
              <a:rPr sz="2000" b="0" spc="-3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Carlito"/>
                <a:cs typeface="Carlito"/>
              </a:rPr>
              <a:t>condition(s)</a:t>
            </a:r>
            <a:endParaRPr sz="2000">
              <a:latin typeface="Carlito"/>
              <a:cs typeface="Carlito"/>
            </a:endParaRPr>
          </a:p>
          <a:p>
            <a:pPr marL="927100">
              <a:lnSpc>
                <a:spcPts val="2035"/>
              </a:lnSpc>
            </a:pPr>
            <a:r>
              <a:rPr sz="2000" spc="-10" dirty="0">
                <a:solidFill>
                  <a:srgbClr val="00AFEF"/>
                </a:solidFill>
              </a:rPr>
              <a:t>GROUP </a:t>
            </a:r>
            <a:r>
              <a:rPr sz="2000" spc="-35" dirty="0">
                <a:solidFill>
                  <a:srgbClr val="00AFEF"/>
                </a:solidFill>
              </a:rPr>
              <a:t>BY</a:t>
            </a:r>
            <a:r>
              <a:rPr sz="2000" spc="-25" dirty="0">
                <a:solidFill>
                  <a:srgbClr val="00AFEF"/>
                </a:solidFill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Carlito"/>
                <a:cs typeface="Carlito"/>
              </a:rPr>
              <a:t>column_name(s)</a:t>
            </a:r>
            <a:endParaRPr sz="2000">
              <a:latin typeface="Carlito"/>
              <a:cs typeface="Carlito"/>
            </a:endParaRPr>
          </a:p>
          <a:p>
            <a:pPr marL="927100">
              <a:lnSpc>
                <a:spcPts val="2295"/>
              </a:lnSpc>
            </a:pPr>
            <a:r>
              <a:rPr sz="2000" spc="-20" dirty="0">
                <a:solidFill>
                  <a:srgbClr val="00AFEF"/>
                </a:solidFill>
              </a:rPr>
              <a:t>HAVING</a:t>
            </a:r>
            <a:r>
              <a:rPr sz="2000" spc="-5" dirty="0">
                <a:solidFill>
                  <a:srgbClr val="00AFEF"/>
                </a:solidFill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Carlito"/>
                <a:cs typeface="Carlito"/>
              </a:rPr>
              <a:t>condition(s)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ts val="2775"/>
              </a:lnSpc>
              <a:spcBef>
                <a:spcPts val="1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0000"/>
                </a:solidFill>
              </a:rPr>
              <a:t>Example</a:t>
            </a:r>
            <a:endParaRPr sz="2400"/>
          </a:p>
          <a:p>
            <a:pPr marL="927100">
              <a:lnSpc>
                <a:spcPts val="2185"/>
              </a:lnSpc>
            </a:pPr>
            <a:r>
              <a:rPr sz="2000" b="0" spc="-5" dirty="0">
                <a:solidFill>
                  <a:srgbClr val="000000"/>
                </a:solidFill>
                <a:latin typeface="Carlito"/>
                <a:cs typeface="Carlito"/>
              </a:rPr>
              <a:t>SELECT </a:t>
            </a:r>
            <a:r>
              <a:rPr sz="2000" b="0" dirty="0">
                <a:solidFill>
                  <a:srgbClr val="000000"/>
                </a:solidFill>
                <a:latin typeface="Carlito"/>
                <a:cs typeface="Carlito"/>
              </a:rPr>
              <a:t>mode, </a:t>
            </a:r>
            <a:r>
              <a:rPr sz="2000" b="0" spc="-5" dirty="0">
                <a:solidFill>
                  <a:srgbClr val="000000"/>
                </a:solidFill>
                <a:latin typeface="Carlito"/>
                <a:cs typeface="Carlito"/>
              </a:rPr>
              <a:t>COUNT(amount) </a:t>
            </a:r>
            <a:r>
              <a:rPr sz="2000" b="0" dirty="0">
                <a:solidFill>
                  <a:srgbClr val="000000"/>
                </a:solidFill>
                <a:latin typeface="Carlito"/>
                <a:cs typeface="Carlito"/>
              </a:rPr>
              <a:t>AS</a:t>
            </a:r>
            <a:r>
              <a:rPr sz="2000" b="0" spc="-6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Carlito"/>
                <a:cs typeface="Carlito"/>
              </a:rPr>
              <a:t>total</a:t>
            </a:r>
            <a:endParaRPr sz="2000">
              <a:latin typeface="Carlito"/>
              <a:cs typeface="Carlito"/>
            </a:endParaRPr>
          </a:p>
          <a:p>
            <a:pPr marL="927100">
              <a:lnSpc>
                <a:spcPts val="2180"/>
              </a:lnSpc>
            </a:pPr>
            <a:r>
              <a:rPr sz="2000" b="0" spc="-5" dirty="0">
                <a:solidFill>
                  <a:srgbClr val="000000"/>
                </a:solidFill>
                <a:latin typeface="Carlito"/>
                <a:cs typeface="Carlito"/>
              </a:rPr>
              <a:t>FROM </a:t>
            </a:r>
            <a:r>
              <a:rPr sz="2000" b="0" spc="-10" dirty="0">
                <a:solidFill>
                  <a:srgbClr val="000000"/>
                </a:solidFill>
                <a:latin typeface="Carlito"/>
                <a:cs typeface="Carlito"/>
              </a:rPr>
              <a:t>payment</a:t>
            </a:r>
            <a:endParaRPr sz="2000">
              <a:latin typeface="Carlito"/>
              <a:cs typeface="Carlito"/>
            </a:endParaRPr>
          </a:p>
          <a:p>
            <a:pPr marL="927100">
              <a:lnSpc>
                <a:spcPts val="2180"/>
              </a:lnSpc>
            </a:pPr>
            <a:r>
              <a:rPr sz="2000" spc="-10" dirty="0">
                <a:solidFill>
                  <a:srgbClr val="00AFEF"/>
                </a:solidFill>
              </a:rPr>
              <a:t>GROUP </a:t>
            </a:r>
            <a:r>
              <a:rPr sz="2000" spc="-35" dirty="0">
                <a:solidFill>
                  <a:srgbClr val="00AFEF"/>
                </a:solidFill>
              </a:rPr>
              <a:t>BY</a:t>
            </a:r>
            <a:r>
              <a:rPr sz="2000" spc="-20" dirty="0">
                <a:solidFill>
                  <a:srgbClr val="00AFEF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  <a:latin typeface="Carlito"/>
                <a:cs typeface="Carlito"/>
              </a:rPr>
              <a:t>mode</a:t>
            </a:r>
            <a:endParaRPr sz="2000">
              <a:latin typeface="Carlito"/>
              <a:cs typeface="Carlito"/>
            </a:endParaRPr>
          </a:p>
          <a:p>
            <a:pPr marL="927100">
              <a:lnSpc>
                <a:spcPts val="2185"/>
              </a:lnSpc>
            </a:pPr>
            <a:r>
              <a:rPr sz="2000" spc="-20" dirty="0">
                <a:solidFill>
                  <a:srgbClr val="00AFEF"/>
                </a:solidFill>
              </a:rPr>
              <a:t>HAVING </a:t>
            </a:r>
            <a:r>
              <a:rPr sz="2000" b="0" spc="-5" dirty="0">
                <a:solidFill>
                  <a:srgbClr val="000000"/>
                </a:solidFill>
                <a:latin typeface="Carlito"/>
                <a:cs typeface="Carlito"/>
              </a:rPr>
              <a:t>COUNT(amount) &gt;=</a:t>
            </a:r>
            <a:r>
              <a:rPr sz="2000" b="0" spc="-1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000" b="0" dirty="0">
                <a:solidFill>
                  <a:srgbClr val="000000"/>
                </a:solidFill>
                <a:latin typeface="Carlito"/>
                <a:cs typeface="Carlito"/>
              </a:rPr>
              <a:t>3</a:t>
            </a:r>
            <a:endParaRPr sz="2000">
              <a:latin typeface="Carlito"/>
              <a:cs typeface="Carlito"/>
            </a:endParaRPr>
          </a:p>
          <a:p>
            <a:pPr marL="927100">
              <a:lnSpc>
                <a:spcPts val="2290"/>
              </a:lnSpc>
            </a:pPr>
            <a:r>
              <a:rPr sz="2000" b="0" dirty="0">
                <a:solidFill>
                  <a:srgbClr val="000000"/>
                </a:solidFill>
                <a:latin typeface="Carlito"/>
                <a:cs typeface="Carlito"/>
              </a:rPr>
              <a:t>ORDER </a:t>
            </a:r>
            <a:r>
              <a:rPr sz="2000" b="0" spc="-30" dirty="0">
                <a:solidFill>
                  <a:srgbClr val="000000"/>
                </a:solidFill>
                <a:latin typeface="Carlito"/>
                <a:cs typeface="Carlito"/>
              </a:rPr>
              <a:t>BY </a:t>
            </a:r>
            <a:r>
              <a:rPr sz="2000" b="0" spc="-10" dirty="0">
                <a:solidFill>
                  <a:srgbClr val="000000"/>
                </a:solidFill>
                <a:latin typeface="Carlito"/>
                <a:cs typeface="Carlito"/>
              </a:rPr>
              <a:t>total</a:t>
            </a:r>
            <a:r>
              <a:rPr sz="2000" b="0" spc="-1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Carlito"/>
                <a:cs typeface="Carlito"/>
              </a:rPr>
              <a:t>DESC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CD3585-EE27-420F-837E-4B7CF8277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3094" y="2465273"/>
            <a:ext cx="21577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6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5400" b="1" spc="1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5400" b="1" spc="130" dirty="0">
                <a:solidFill>
                  <a:srgbClr val="FFFFFF"/>
                </a:solidFill>
                <a:latin typeface="Arial"/>
                <a:cs typeface="Arial"/>
              </a:rPr>
              <a:t>INS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EDE2B3-0F3A-44E4-BA15-F0AEA3CC51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5885" y="820673"/>
            <a:ext cx="53746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60" dirty="0">
                <a:solidFill>
                  <a:srgbClr val="FFFFFF"/>
                </a:solidFill>
                <a:latin typeface="Arial"/>
                <a:cs typeface="Arial"/>
              </a:rPr>
              <a:t>TOPICS </a:t>
            </a:r>
            <a:r>
              <a:rPr sz="5400" b="1" spc="19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5400" b="1" spc="-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b="1" spc="140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endParaRPr sz="5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10386" y="2320493"/>
            <a:ext cx="5257800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sz="3600" b="1" spc="-4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3600" b="1" spc="6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6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Arial"/>
                <a:cs typeface="Arial"/>
              </a:rPr>
              <a:t>JOIN?</a:t>
            </a:r>
            <a:endParaRPr sz="3600">
              <a:latin typeface="Arial"/>
              <a:cs typeface="Arial"/>
            </a:endParaRPr>
          </a:p>
          <a:p>
            <a:pPr marL="584200" indent="-5721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sz="3600" b="1" spc="4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600" b="1" spc="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b="1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95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endParaRPr sz="3600">
              <a:latin typeface="Arial"/>
              <a:cs typeface="Arial"/>
            </a:endParaRPr>
          </a:p>
          <a:p>
            <a:pPr marL="584200" indent="-572135">
              <a:lnSpc>
                <a:spcPct val="100000"/>
              </a:lnSpc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sz="3600" b="1" spc="95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36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endParaRPr sz="3600">
              <a:latin typeface="Arial"/>
              <a:cs typeface="Arial"/>
            </a:endParaRPr>
          </a:p>
          <a:p>
            <a:pPr marL="584200" indent="-572135">
              <a:lnSpc>
                <a:spcPct val="100000"/>
              </a:lnSpc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sz="3600" b="1" spc="9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3600" b="1" spc="95" dirty="0">
                <a:solidFill>
                  <a:srgbClr val="FFFFFF"/>
                </a:solidFill>
                <a:latin typeface="Arial"/>
                <a:cs typeface="Arial"/>
              </a:rPr>
              <a:t>JOIN </a:t>
            </a:r>
            <a:r>
              <a:rPr sz="3600" b="1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600" b="1" spc="-6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4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endParaRPr sz="3600">
              <a:latin typeface="Arial"/>
              <a:cs typeface="Arial"/>
            </a:endParaRPr>
          </a:p>
          <a:p>
            <a:pPr marL="584200" indent="-572135">
              <a:lnSpc>
                <a:spcPct val="100000"/>
              </a:lnSpc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sz="3600" b="1" spc="95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36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70" dirty="0">
                <a:solidFill>
                  <a:srgbClr val="FFFFFF"/>
                </a:solidFill>
                <a:latin typeface="Arial"/>
                <a:cs typeface="Arial"/>
              </a:rPr>
              <a:t>SYNTAX</a:t>
            </a:r>
            <a:endParaRPr sz="3600">
              <a:latin typeface="Arial"/>
              <a:cs typeface="Arial"/>
            </a:endParaRPr>
          </a:p>
          <a:p>
            <a:pPr marL="584200" indent="-5721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sz="3600" b="1" spc="-35" dirty="0">
                <a:solidFill>
                  <a:srgbClr val="FFFFFF"/>
                </a:solidFill>
                <a:latin typeface="Arial"/>
                <a:cs typeface="Arial"/>
              </a:rPr>
              <a:t>EXAMPLES </a:t>
            </a:r>
            <a:r>
              <a:rPr sz="3600" b="1" spc="13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600" b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CE9665-E539-493F-BA7E-353F003ACF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2608072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3023" y="1483331"/>
            <a:ext cx="9596755" cy="287464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3600" b="1" spc="-5" dirty="0">
                <a:latin typeface="Carlito"/>
                <a:cs typeface="Carlito"/>
              </a:rPr>
              <a:t>JOIN </a:t>
            </a:r>
            <a:r>
              <a:rPr sz="3600" dirty="0">
                <a:latin typeface="Carlito"/>
                <a:cs typeface="Carlito"/>
              </a:rPr>
              <a:t>means </a:t>
            </a:r>
            <a:r>
              <a:rPr sz="3600" spc="-25" dirty="0">
                <a:latin typeface="Carlito"/>
                <a:cs typeface="Carlito"/>
              </a:rPr>
              <a:t>to </a:t>
            </a:r>
            <a:r>
              <a:rPr sz="3600" spc="-10" dirty="0">
                <a:latin typeface="Carlito"/>
                <a:cs typeface="Carlito"/>
              </a:rPr>
              <a:t>combine</a:t>
            </a:r>
            <a:r>
              <a:rPr sz="3600" spc="-5" dirty="0">
                <a:latin typeface="Carlito"/>
                <a:cs typeface="Carlito"/>
              </a:rPr>
              <a:t> something.</a:t>
            </a:r>
            <a:endParaRPr sz="3600">
              <a:latin typeface="Carlito"/>
              <a:cs typeface="Carlito"/>
            </a:endParaRPr>
          </a:p>
          <a:p>
            <a:pPr marL="241300" marR="5080" indent="-228600">
              <a:lnSpc>
                <a:spcPts val="389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3600" dirty="0">
                <a:latin typeface="Carlito"/>
                <a:cs typeface="Carlito"/>
              </a:rPr>
              <a:t>A </a:t>
            </a:r>
            <a:r>
              <a:rPr sz="3600" b="1" spc="-5" dirty="0">
                <a:latin typeface="Carlito"/>
                <a:cs typeface="Carlito"/>
              </a:rPr>
              <a:t>JOIN </a:t>
            </a:r>
            <a:r>
              <a:rPr sz="3600" dirty="0">
                <a:latin typeface="Carlito"/>
                <a:cs typeface="Carlito"/>
              </a:rPr>
              <a:t>clause is </a:t>
            </a:r>
            <a:r>
              <a:rPr sz="3600" spc="-5" dirty="0">
                <a:latin typeface="Carlito"/>
                <a:cs typeface="Carlito"/>
              </a:rPr>
              <a:t>used </a:t>
            </a:r>
            <a:r>
              <a:rPr sz="3600" spc="-25" dirty="0">
                <a:latin typeface="Carlito"/>
                <a:cs typeface="Carlito"/>
              </a:rPr>
              <a:t>to </a:t>
            </a:r>
            <a:r>
              <a:rPr sz="3600" spc="-10" dirty="0">
                <a:latin typeface="Carlito"/>
                <a:cs typeface="Carlito"/>
              </a:rPr>
              <a:t>combine </a:t>
            </a:r>
            <a:r>
              <a:rPr sz="3600" spc="-25" dirty="0">
                <a:latin typeface="Carlito"/>
                <a:cs typeface="Carlito"/>
              </a:rPr>
              <a:t>data </a:t>
            </a:r>
            <a:r>
              <a:rPr sz="3600" spc="-20" dirty="0">
                <a:latin typeface="Carlito"/>
                <a:cs typeface="Carlito"/>
              </a:rPr>
              <a:t>from two </a:t>
            </a:r>
            <a:r>
              <a:rPr sz="3600" spc="-5" dirty="0">
                <a:latin typeface="Carlito"/>
                <a:cs typeface="Carlito"/>
              </a:rPr>
              <a:t>or  </a:t>
            </a:r>
            <a:r>
              <a:rPr sz="3600" spc="-15" dirty="0">
                <a:latin typeface="Carlito"/>
                <a:cs typeface="Carlito"/>
              </a:rPr>
              <a:t>more </a:t>
            </a:r>
            <a:r>
              <a:rPr sz="3600" spc="-10" dirty="0">
                <a:latin typeface="Carlito"/>
                <a:cs typeface="Carlito"/>
              </a:rPr>
              <a:t>tables, </a:t>
            </a:r>
            <a:r>
              <a:rPr sz="3600" spc="-5" dirty="0">
                <a:latin typeface="Carlito"/>
                <a:cs typeface="Carlito"/>
              </a:rPr>
              <a:t>based </a:t>
            </a:r>
            <a:r>
              <a:rPr sz="3600" spc="-10" dirty="0">
                <a:latin typeface="Carlito"/>
                <a:cs typeface="Carlito"/>
              </a:rPr>
              <a:t>on </a:t>
            </a:r>
            <a:r>
              <a:rPr sz="3600" dirty="0">
                <a:latin typeface="Carlito"/>
                <a:cs typeface="Carlito"/>
              </a:rPr>
              <a:t>a </a:t>
            </a:r>
            <a:r>
              <a:rPr sz="3600" spc="-20" dirty="0">
                <a:latin typeface="Carlito"/>
                <a:cs typeface="Carlito"/>
              </a:rPr>
              <a:t>related </a:t>
            </a:r>
            <a:r>
              <a:rPr sz="3600" spc="-10" dirty="0">
                <a:latin typeface="Carlito"/>
                <a:cs typeface="Carlito"/>
              </a:rPr>
              <a:t>column </a:t>
            </a:r>
            <a:r>
              <a:rPr sz="3600" spc="-15" dirty="0">
                <a:latin typeface="Carlito"/>
                <a:cs typeface="Carlito"/>
              </a:rPr>
              <a:t>between  </a:t>
            </a:r>
            <a:r>
              <a:rPr sz="3600" dirty="0">
                <a:latin typeface="Carlito"/>
                <a:cs typeface="Carlito"/>
              </a:rPr>
              <a:t>them</a:t>
            </a:r>
            <a:endParaRPr sz="3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30" dirty="0">
                <a:latin typeface="Carlito"/>
                <a:cs typeface="Carlito"/>
              </a:rPr>
              <a:t>Let’s </a:t>
            </a:r>
            <a:r>
              <a:rPr sz="3600" spc="-20" dirty="0">
                <a:latin typeface="Carlito"/>
                <a:cs typeface="Carlito"/>
              </a:rPr>
              <a:t>understand </a:t>
            </a:r>
            <a:r>
              <a:rPr sz="3600" dirty="0">
                <a:latin typeface="Carlito"/>
                <a:cs typeface="Carlito"/>
              </a:rPr>
              <a:t>the </a:t>
            </a:r>
            <a:r>
              <a:rPr sz="3600" spc="-5" dirty="0">
                <a:latin typeface="Carlito"/>
                <a:cs typeface="Carlito"/>
              </a:rPr>
              <a:t>joins </a:t>
            </a:r>
            <a:r>
              <a:rPr sz="3600" spc="-10" dirty="0">
                <a:latin typeface="Carlito"/>
                <a:cs typeface="Carlito"/>
              </a:rPr>
              <a:t>through </a:t>
            </a:r>
            <a:r>
              <a:rPr sz="3600" dirty="0">
                <a:latin typeface="Carlito"/>
                <a:cs typeface="Carlito"/>
              </a:rPr>
              <a:t>an</a:t>
            </a:r>
            <a:r>
              <a:rPr sz="3600" spc="-45" dirty="0">
                <a:latin typeface="Carlito"/>
                <a:cs typeface="Carlito"/>
              </a:rPr>
              <a:t> </a:t>
            </a:r>
            <a:r>
              <a:rPr sz="3600" spc="-15" dirty="0">
                <a:latin typeface="Carlito"/>
                <a:cs typeface="Carlito"/>
              </a:rPr>
              <a:t>example: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9523" y="4436364"/>
            <a:ext cx="6092952" cy="1877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SQL </a:t>
            </a:r>
            <a:r>
              <a:rPr spc="-10" dirty="0"/>
              <a:t>By </a:t>
            </a:r>
            <a:r>
              <a:rPr dirty="0"/>
              <a:t>Rishabh</a:t>
            </a:r>
            <a:r>
              <a:rPr spc="-75" dirty="0"/>
              <a:t> </a:t>
            </a:r>
            <a:r>
              <a:rPr spc="-5" dirty="0"/>
              <a:t>Mishra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40875A-4F6F-4122-BA2D-DE88F7988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3834003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3023" y="1335150"/>
            <a:ext cx="10276205" cy="83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sz="2800" spc="-10" dirty="0"/>
              <a:t>Question: How </a:t>
            </a:r>
            <a:r>
              <a:rPr sz="2800" spc="-5" dirty="0"/>
              <a:t>much </a:t>
            </a:r>
            <a:r>
              <a:rPr sz="2800" spc="-10" dirty="0"/>
              <a:t>amount </a:t>
            </a:r>
            <a:r>
              <a:rPr sz="2800" spc="-15" dirty="0"/>
              <a:t>was </a:t>
            </a:r>
            <a:r>
              <a:rPr sz="2800" spc="-10" dirty="0"/>
              <a:t>paid </a:t>
            </a:r>
            <a:r>
              <a:rPr sz="2800" spc="-15" dirty="0"/>
              <a:t>by customer </a:t>
            </a:r>
            <a:r>
              <a:rPr sz="2800" spc="-40" dirty="0"/>
              <a:t>‘Madan’, </a:t>
            </a:r>
            <a:r>
              <a:rPr sz="2800" spc="-10" dirty="0"/>
              <a:t>what</a:t>
            </a:r>
            <a:r>
              <a:rPr sz="2800" spc="335" dirty="0"/>
              <a:t> </a:t>
            </a:r>
            <a:r>
              <a:rPr sz="2800" spc="-15" dirty="0"/>
              <a:t>was</a:t>
            </a:r>
            <a:endParaRPr sz="2800"/>
          </a:p>
          <a:p>
            <a:pPr marL="12700">
              <a:lnSpc>
                <a:spcPts val="3190"/>
              </a:lnSpc>
            </a:pPr>
            <a:r>
              <a:rPr sz="2800" spc="-5" dirty="0"/>
              <a:t>mode and </a:t>
            </a:r>
            <a:r>
              <a:rPr sz="2800" spc="-20" dirty="0"/>
              <a:t>payment</a:t>
            </a:r>
            <a:r>
              <a:rPr sz="2800" spc="40" dirty="0"/>
              <a:t> </a:t>
            </a:r>
            <a:r>
              <a:rPr sz="2800" spc="-15" dirty="0"/>
              <a:t>date?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3747706" y="4707826"/>
            <a:ext cx="1839595" cy="1662430"/>
            <a:chOff x="3747706" y="4707826"/>
            <a:chExt cx="1839595" cy="1662430"/>
          </a:xfrm>
        </p:grpSpPr>
        <p:sp>
          <p:nvSpPr>
            <p:cNvPr id="5" name="object 5"/>
            <p:cNvSpPr/>
            <p:nvPr/>
          </p:nvSpPr>
          <p:spPr>
            <a:xfrm>
              <a:off x="3761994" y="5001006"/>
              <a:ext cx="1811020" cy="1355090"/>
            </a:xfrm>
            <a:custGeom>
              <a:avLst/>
              <a:gdLst/>
              <a:ahLst/>
              <a:cxnLst/>
              <a:rect l="l" t="t" r="r" b="b"/>
              <a:pathLst>
                <a:path w="1811020" h="1355089">
                  <a:moveTo>
                    <a:pt x="0" y="1354836"/>
                  </a:moveTo>
                  <a:lnTo>
                    <a:pt x="1810512" y="1354836"/>
                  </a:lnTo>
                  <a:lnTo>
                    <a:pt x="1810512" y="0"/>
                  </a:lnTo>
                  <a:lnTo>
                    <a:pt x="0" y="0"/>
                  </a:lnTo>
                  <a:lnTo>
                    <a:pt x="0" y="1354836"/>
                  </a:lnTo>
                  <a:close/>
                </a:path>
              </a:pathLst>
            </a:custGeom>
            <a:ln w="285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61994" y="4722114"/>
              <a:ext cx="1811020" cy="274320"/>
            </a:xfrm>
            <a:custGeom>
              <a:avLst/>
              <a:gdLst/>
              <a:ahLst/>
              <a:cxnLst/>
              <a:rect l="l" t="t" r="r" b="b"/>
              <a:pathLst>
                <a:path w="1811020" h="274320">
                  <a:moveTo>
                    <a:pt x="1810512" y="0"/>
                  </a:moveTo>
                  <a:lnTo>
                    <a:pt x="0" y="0"/>
                  </a:lnTo>
                  <a:lnTo>
                    <a:pt x="0" y="274319"/>
                  </a:lnTo>
                  <a:lnTo>
                    <a:pt x="1810512" y="274319"/>
                  </a:lnTo>
                  <a:lnTo>
                    <a:pt x="18105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61994" y="4722114"/>
              <a:ext cx="1811020" cy="274320"/>
            </a:xfrm>
            <a:custGeom>
              <a:avLst/>
              <a:gdLst/>
              <a:ahLst/>
              <a:cxnLst/>
              <a:rect l="l" t="t" r="r" b="b"/>
              <a:pathLst>
                <a:path w="1811020" h="274320">
                  <a:moveTo>
                    <a:pt x="0" y="274319"/>
                  </a:moveTo>
                  <a:lnTo>
                    <a:pt x="1810512" y="274319"/>
                  </a:lnTo>
                  <a:lnTo>
                    <a:pt x="1810512" y="0"/>
                  </a:lnTo>
                  <a:lnTo>
                    <a:pt x="0" y="0"/>
                  </a:lnTo>
                  <a:lnTo>
                    <a:pt x="0" y="27431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27602" y="4582581"/>
            <a:ext cx="1110615" cy="172783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969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ad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1800">
              <a:latin typeface="Carlito"/>
              <a:cs typeface="Carlito"/>
            </a:endParaRPr>
          </a:p>
          <a:p>
            <a:pPr marR="103505">
              <a:lnSpc>
                <a:spcPct val="100000"/>
              </a:lnSpc>
              <a:spcBef>
                <a:spcPts val="765"/>
              </a:spcBef>
            </a:pPr>
            <a:r>
              <a:rPr sz="1600" spc="-10" dirty="0">
                <a:latin typeface="Carlito"/>
                <a:cs typeface="Carlito"/>
              </a:rPr>
              <a:t>address_id  address  </a:t>
            </a:r>
            <a:r>
              <a:rPr sz="1600" spc="-5" dirty="0">
                <a:latin typeface="Carlito"/>
                <a:cs typeface="Carlito"/>
              </a:rPr>
              <a:t>city_id  </a:t>
            </a:r>
            <a:r>
              <a:rPr sz="1600" spc="-10" dirty="0">
                <a:latin typeface="Carlito"/>
                <a:cs typeface="Carlito"/>
              </a:rPr>
              <a:t>po</a:t>
            </a:r>
            <a:r>
              <a:rPr sz="1600" spc="-20" dirty="0">
                <a:latin typeface="Carlito"/>
                <a:cs typeface="Carlito"/>
              </a:rPr>
              <a:t>s</a:t>
            </a:r>
            <a:r>
              <a:rPr sz="1600" spc="-25" dirty="0">
                <a:latin typeface="Carlito"/>
                <a:cs typeface="Carlito"/>
              </a:rPr>
              <a:t>t</a:t>
            </a:r>
            <a:r>
              <a:rPr sz="1600" spc="-5" dirty="0">
                <a:latin typeface="Carlito"/>
                <a:cs typeface="Carlito"/>
              </a:rPr>
              <a:t>a</a:t>
            </a:r>
            <a:r>
              <a:rPr sz="1600" dirty="0">
                <a:latin typeface="Carlito"/>
                <a:cs typeface="Carlito"/>
              </a:rPr>
              <a:t>l</a:t>
            </a:r>
            <a:r>
              <a:rPr sz="1600" spc="-10" dirty="0">
                <a:latin typeface="Carlito"/>
                <a:cs typeface="Carlito"/>
              </a:rPr>
              <a:t>_</a:t>
            </a:r>
            <a:r>
              <a:rPr sz="1600" spc="-25" dirty="0">
                <a:latin typeface="Carlito"/>
                <a:cs typeface="Carlito"/>
              </a:rPr>
              <a:t>c</a:t>
            </a:r>
            <a:r>
              <a:rPr sz="1600" spc="-10" dirty="0">
                <a:latin typeface="Carlito"/>
                <a:cs typeface="Carlito"/>
              </a:rPr>
              <a:t>ode  phone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31342" y="4345114"/>
            <a:ext cx="1839595" cy="1161415"/>
            <a:chOff x="6931342" y="4345114"/>
            <a:chExt cx="1839595" cy="1161415"/>
          </a:xfrm>
        </p:grpSpPr>
        <p:sp>
          <p:nvSpPr>
            <p:cNvPr id="10" name="object 10"/>
            <p:cNvSpPr/>
            <p:nvPr/>
          </p:nvSpPr>
          <p:spPr>
            <a:xfrm>
              <a:off x="6945630" y="4639818"/>
              <a:ext cx="1811020" cy="852169"/>
            </a:xfrm>
            <a:custGeom>
              <a:avLst/>
              <a:gdLst/>
              <a:ahLst/>
              <a:cxnLst/>
              <a:rect l="l" t="t" r="r" b="b"/>
              <a:pathLst>
                <a:path w="1811020" h="852170">
                  <a:moveTo>
                    <a:pt x="0" y="851915"/>
                  </a:moveTo>
                  <a:lnTo>
                    <a:pt x="1810512" y="851915"/>
                  </a:lnTo>
                  <a:lnTo>
                    <a:pt x="1810512" y="0"/>
                  </a:lnTo>
                  <a:lnTo>
                    <a:pt x="0" y="0"/>
                  </a:lnTo>
                  <a:lnTo>
                    <a:pt x="0" y="851915"/>
                  </a:lnTo>
                  <a:close/>
                </a:path>
              </a:pathLst>
            </a:custGeom>
            <a:ln w="285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45630" y="4359402"/>
              <a:ext cx="1811020" cy="276225"/>
            </a:xfrm>
            <a:custGeom>
              <a:avLst/>
              <a:gdLst/>
              <a:ahLst/>
              <a:cxnLst/>
              <a:rect l="l" t="t" r="r" b="b"/>
              <a:pathLst>
                <a:path w="1811020" h="276225">
                  <a:moveTo>
                    <a:pt x="1810512" y="0"/>
                  </a:moveTo>
                  <a:lnTo>
                    <a:pt x="0" y="0"/>
                  </a:lnTo>
                  <a:lnTo>
                    <a:pt x="0" y="275844"/>
                  </a:lnTo>
                  <a:lnTo>
                    <a:pt x="1810512" y="275844"/>
                  </a:lnTo>
                  <a:lnTo>
                    <a:pt x="18105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45630" y="4359402"/>
              <a:ext cx="1811020" cy="276225"/>
            </a:xfrm>
            <a:custGeom>
              <a:avLst/>
              <a:gdLst/>
              <a:ahLst/>
              <a:cxnLst/>
              <a:rect l="l" t="t" r="r" b="b"/>
              <a:pathLst>
                <a:path w="1811020" h="276225">
                  <a:moveTo>
                    <a:pt x="0" y="275844"/>
                  </a:moveTo>
                  <a:lnTo>
                    <a:pt x="1810512" y="275844"/>
                  </a:lnTo>
                  <a:lnTo>
                    <a:pt x="1810512" y="0"/>
                  </a:lnTo>
                  <a:lnTo>
                    <a:pt x="0" y="0"/>
                  </a:lnTo>
                  <a:lnTo>
                    <a:pt x="0" y="27584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111872" y="4244044"/>
            <a:ext cx="1108710" cy="119443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780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try</a:t>
            </a:r>
            <a:endParaRPr sz="1800">
              <a:latin typeface="Carlito"/>
              <a:cs typeface="Carlito"/>
            </a:endParaRPr>
          </a:p>
          <a:p>
            <a:pPr marR="4667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rlito"/>
                <a:cs typeface="Carlito"/>
              </a:rPr>
              <a:t>city_id  city  </a:t>
            </a:r>
            <a:r>
              <a:rPr sz="1600" spc="-20" dirty="0">
                <a:latin typeface="Carlito"/>
                <a:cs typeface="Carlito"/>
              </a:rPr>
              <a:t>c</a:t>
            </a:r>
            <a:r>
              <a:rPr sz="1600" spc="-10" dirty="0">
                <a:latin typeface="Carlito"/>
                <a:cs typeface="Carlito"/>
              </a:rPr>
              <a:t>ou</a:t>
            </a:r>
            <a:r>
              <a:rPr sz="1600" spc="-20" dirty="0">
                <a:latin typeface="Carlito"/>
                <a:cs typeface="Carlito"/>
              </a:rPr>
              <a:t>n</a:t>
            </a:r>
            <a:r>
              <a:rPr sz="1600" spc="-5" dirty="0">
                <a:latin typeface="Carlito"/>
                <a:cs typeface="Carlito"/>
              </a:rPr>
              <a:t>t</a:t>
            </a:r>
            <a:r>
              <a:rPr sz="1600" dirty="0">
                <a:latin typeface="Carlito"/>
                <a:cs typeface="Carlito"/>
              </a:rPr>
              <a:t>r</a:t>
            </a:r>
            <a:r>
              <a:rPr sz="1600" spc="-5" dirty="0">
                <a:latin typeface="Carlito"/>
                <a:cs typeface="Carlito"/>
              </a:rPr>
              <a:t>y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81062" y="3604450"/>
            <a:ext cx="1837689" cy="1453515"/>
            <a:chOff x="881062" y="3604450"/>
            <a:chExt cx="1837689" cy="1453515"/>
          </a:xfrm>
        </p:grpSpPr>
        <p:sp>
          <p:nvSpPr>
            <p:cNvPr id="15" name="object 15"/>
            <p:cNvSpPr/>
            <p:nvPr/>
          </p:nvSpPr>
          <p:spPr>
            <a:xfrm>
              <a:off x="895350" y="3862578"/>
              <a:ext cx="1809114" cy="1181100"/>
            </a:xfrm>
            <a:custGeom>
              <a:avLst/>
              <a:gdLst/>
              <a:ahLst/>
              <a:cxnLst/>
              <a:rect l="l" t="t" r="r" b="b"/>
              <a:pathLst>
                <a:path w="1809114" h="1181100">
                  <a:moveTo>
                    <a:pt x="0" y="1181100"/>
                  </a:moveTo>
                  <a:lnTo>
                    <a:pt x="1808988" y="1181100"/>
                  </a:lnTo>
                  <a:lnTo>
                    <a:pt x="1808988" y="0"/>
                  </a:lnTo>
                  <a:lnTo>
                    <a:pt x="0" y="0"/>
                  </a:lnTo>
                  <a:lnTo>
                    <a:pt x="0" y="1181100"/>
                  </a:lnTo>
                  <a:close/>
                </a:path>
              </a:pathLst>
            </a:custGeom>
            <a:ln w="285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5350" y="3618738"/>
              <a:ext cx="1809114" cy="239395"/>
            </a:xfrm>
            <a:custGeom>
              <a:avLst/>
              <a:gdLst/>
              <a:ahLst/>
              <a:cxnLst/>
              <a:rect l="l" t="t" r="r" b="b"/>
              <a:pathLst>
                <a:path w="1809114" h="239395">
                  <a:moveTo>
                    <a:pt x="1808988" y="0"/>
                  </a:moveTo>
                  <a:lnTo>
                    <a:pt x="0" y="0"/>
                  </a:lnTo>
                  <a:lnTo>
                    <a:pt x="0" y="239268"/>
                  </a:lnTo>
                  <a:lnTo>
                    <a:pt x="1808988" y="239268"/>
                  </a:lnTo>
                  <a:lnTo>
                    <a:pt x="180898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5350" y="3618738"/>
              <a:ext cx="1809114" cy="239395"/>
            </a:xfrm>
            <a:custGeom>
              <a:avLst/>
              <a:gdLst/>
              <a:ahLst/>
              <a:cxnLst/>
              <a:rect l="l" t="t" r="r" b="b"/>
              <a:pathLst>
                <a:path w="1809114" h="239395">
                  <a:moveTo>
                    <a:pt x="0" y="239268"/>
                  </a:moveTo>
                  <a:lnTo>
                    <a:pt x="1808988" y="239268"/>
                  </a:lnTo>
                  <a:lnTo>
                    <a:pt x="1808988" y="0"/>
                  </a:lnTo>
                  <a:lnTo>
                    <a:pt x="0" y="0"/>
                  </a:lnTo>
                  <a:lnTo>
                    <a:pt x="0" y="239268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60399" y="3537806"/>
            <a:ext cx="1189355" cy="138366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R="5080" indent="301625">
              <a:lnSpc>
                <a:spcPct val="109200"/>
              </a:lnSpc>
              <a:spcBef>
                <a:spcPts val="35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omer  </a:t>
            </a:r>
            <a:r>
              <a:rPr sz="1600" spc="-10" dirty="0">
                <a:latin typeface="Carlito"/>
                <a:cs typeface="Carlito"/>
              </a:rPr>
              <a:t>customer_id  first_name</a:t>
            </a:r>
            <a:endParaRPr sz="1600">
              <a:latin typeface="Carlito"/>
              <a:cs typeface="Carlito"/>
            </a:endParaRPr>
          </a:p>
          <a:p>
            <a:pPr marR="28956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rlito"/>
                <a:cs typeface="Carlito"/>
              </a:rPr>
              <a:t>last_name  </a:t>
            </a:r>
            <a:r>
              <a:rPr sz="1600" spc="-5" dirty="0">
                <a:latin typeface="Carlito"/>
                <a:cs typeface="Carlito"/>
              </a:rPr>
              <a:t>ad</a:t>
            </a:r>
            <a:r>
              <a:rPr sz="1600" spc="-10" dirty="0">
                <a:latin typeface="Carlito"/>
                <a:cs typeface="Carlito"/>
              </a:rPr>
              <a:t>d</a:t>
            </a:r>
            <a:r>
              <a:rPr sz="1600" spc="-35" dirty="0">
                <a:latin typeface="Carlito"/>
                <a:cs typeface="Carlito"/>
              </a:rPr>
              <a:t>r</a:t>
            </a:r>
            <a:r>
              <a:rPr sz="1600" spc="-5" dirty="0">
                <a:latin typeface="Carlito"/>
                <a:cs typeface="Carlito"/>
              </a:rPr>
              <a:t>ess</a:t>
            </a:r>
            <a:r>
              <a:rPr sz="1600" spc="-15" dirty="0">
                <a:latin typeface="Carlito"/>
                <a:cs typeface="Carlito"/>
              </a:rPr>
              <a:t>_</a:t>
            </a:r>
            <a:r>
              <a:rPr sz="1600" spc="-5" dirty="0">
                <a:latin typeface="Carlito"/>
                <a:cs typeface="Carlito"/>
              </a:rPr>
              <a:t>id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33634" y="2889694"/>
            <a:ext cx="1839595" cy="1384935"/>
            <a:chOff x="3933634" y="2889694"/>
            <a:chExt cx="1839595" cy="1384935"/>
          </a:xfrm>
        </p:grpSpPr>
        <p:sp>
          <p:nvSpPr>
            <p:cNvPr id="20" name="object 20"/>
            <p:cNvSpPr/>
            <p:nvPr/>
          </p:nvSpPr>
          <p:spPr>
            <a:xfrm>
              <a:off x="3947921" y="3182874"/>
              <a:ext cx="1811020" cy="1077595"/>
            </a:xfrm>
            <a:custGeom>
              <a:avLst/>
              <a:gdLst/>
              <a:ahLst/>
              <a:cxnLst/>
              <a:rect l="l" t="t" r="r" b="b"/>
              <a:pathLst>
                <a:path w="1811020" h="1077595">
                  <a:moveTo>
                    <a:pt x="0" y="1077468"/>
                  </a:moveTo>
                  <a:lnTo>
                    <a:pt x="1810512" y="1077468"/>
                  </a:lnTo>
                  <a:lnTo>
                    <a:pt x="1810512" y="0"/>
                  </a:lnTo>
                  <a:lnTo>
                    <a:pt x="0" y="0"/>
                  </a:lnTo>
                  <a:lnTo>
                    <a:pt x="0" y="1077468"/>
                  </a:lnTo>
                  <a:close/>
                </a:path>
              </a:pathLst>
            </a:custGeom>
            <a:ln w="285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47921" y="2903982"/>
              <a:ext cx="1811020" cy="274320"/>
            </a:xfrm>
            <a:custGeom>
              <a:avLst/>
              <a:gdLst/>
              <a:ahLst/>
              <a:cxnLst/>
              <a:rect l="l" t="t" r="r" b="b"/>
              <a:pathLst>
                <a:path w="1811020" h="274319">
                  <a:moveTo>
                    <a:pt x="1810512" y="0"/>
                  </a:moveTo>
                  <a:lnTo>
                    <a:pt x="0" y="0"/>
                  </a:lnTo>
                  <a:lnTo>
                    <a:pt x="0" y="274320"/>
                  </a:lnTo>
                  <a:lnTo>
                    <a:pt x="1810512" y="274320"/>
                  </a:lnTo>
                  <a:lnTo>
                    <a:pt x="18105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47921" y="2903982"/>
              <a:ext cx="1811020" cy="274320"/>
            </a:xfrm>
            <a:custGeom>
              <a:avLst/>
              <a:gdLst/>
              <a:ahLst/>
              <a:cxnLst/>
              <a:rect l="l" t="t" r="r" b="b"/>
              <a:pathLst>
                <a:path w="1811020" h="274319">
                  <a:moveTo>
                    <a:pt x="0" y="274320"/>
                  </a:moveTo>
                  <a:lnTo>
                    <a:pt x="1810512" y="274320"/>
                  </a:lnTo>
                  <a:lnTo>
                    <a:pt x="1810512" y="0"/>
                  </a:lnTo>
                  <a:lnTo>
                    <a:pt x="0" y="0"/>
                  </a:lnTo>
                  <a:lnTo>
                    <a:pt x="0" y="27432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14165" y="2787734"/>
            <a:ext cx="1162050" cy="70675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yme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Carlito"/>
                <a:cs typeface="Carlito"/>
              </a:rPr>
              <a:t>customer_id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14165" y="3469081"/>
            <a:ext cx="12065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amount</a:t>
            </a:r>
            <a:endParaRPr sz="1600">
              <a:latin typeface="Carlito"/>
              <a:cs typeface="Carlito"/>
            </a:endParaRPr>
          </a:p>
          <a:p>
            <a:pPr marR="50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rlito"/>
                <a:cs typeface="Carlito"/>
              </a:rPr>
              <a:t>mode  </a:t>
            </a:r>
            <a:r>
              <a:rPr sz="1600" spc="-40" dirty="0">
                <a:latin typeface="Carlito"/>
                <a:cs typeface="Carlito"/>
              </a:rPr>
              <a:t>P</a:t>
            </a:r>
            <a:r>
              <a:rPr sz="1600" spc="-30" dirty="0">
                <a:latin typeface="Carlito"/>
                <a:cs typeface="Carlito"/>
              </a:rPr>
              <a:t>a</a:t>
            </a:r>
            <a:r>
              <a:rPr sz="1600" spc="-5" dirty="0">
                <a:latin typeface="Carlito"/>
                <a:cs typeface="Carlito"/>
              </a:rPr>
              <a:t>y</a:t>
            </a:r>
            <a:r>
              <a:rPr sz="1600" spc="-15" dirty="0">
                <a:latin typeface="Carlito"/>
                <a:cs typeface="Carlito"/>
              </a:rPr>
              <a:t>m</a:t>
            </a:r>
            <a:r>
              <a:rPr sz="1600" spc="-5" dirty="0">
                <a:latin typeface="Carlito"/>
                <a:cs typeface="Carlito"/>
              </a:rPr>
              <a:t>e</a:t>
            </a:r>
            <a:r>
              <a:rPr sz="1600" spc="-20" dirty="0">
                <a:latin typeface="Carlito"/>
                <a:cs typeface="Carlito"/>
              </a:rPr>
              <a:t>n</a:t>
            </a:r>
            <a:r>
              <a:rPr sz="1600" spc="-5" dirty="0">
                <a:latin typeface="Carlito"/>
                <a:cs typeface="Carlito"/>
              </a:rPr>
              <a:t>t</a:t>
            </a:r>
            <a:r>
              <a:rPr sz="1600" spc="-10" dirty="0">
                <a:latin typeface="Carlito"/>
                <a:cs typeface="Carlito"/>
              </a:rPr>
              <a:t>_d</a:t>
            </a:r>
            <a:r>
              <a:rPr sz="1600" spc="-15" dirty="0">
                <a:latin typeface="Carlito"/>
                <a:cs typeface="Carlito"/>
              </a:rPr>
              <a:t>at</a:t>
            </a:r>
            <a:r>
              <a:rPr sz="1600" spc="-5" dirty="0">
                <a:latin typeface="Carlito"/>
                <a:cs typeface="Carlito"/>
              </a:rPr>
              <a:t>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58558" y="2562034"/>
            <a:ext cx="8351520" cy="4114800"/>
            <a:chOff x="658558" y="2562034"/>
            <a:chExt cx="8351520" cy="4114800"/>
          </a:xfrm>
        </p:grpSpPr>
        <p:sp>
          <p:nvSpPr>
            <p:cNvPr id="26" name="object 26"/>
            <p:cNvSpPr/>
            <p:nvPr/>
          </p:nvSpPr>
          <p:spPr>
            <a:xfrm>
              <a:off x="2704338" y="3376167"/>
              <a:ext cx="4232275" cy="2351405"/>
            </a:xfrm>
            <a:custGeom>
              <a:avLst/>
              <a:gdLst/>
              <a:ahLst/>
              <a:cxnLst/>
              <a:rect l="l" t="t" r="r" b="b"/>
              <a:pathLst>
                <a:path w="4232275" h="2351404">
                  <a:moveTo>
                    <a:pt x="1056640" y="1806321"/>
                  </a:moveTo>
                  <a:lnTo>
                    <a:pt x="1028141" y="1792097"/>
                  </a:lnTo>
                  <a:lnTo>
                    <a:pt x="970915" y="1763522"/>
                  </a:lnTo>
                  <a:lnTo>
                    <a:pt x="970915" y="1792097"/>
                  </a:lnTo>
                  <a:lnTo>
                    <a:pt x="542671" y="1792097"/>
                  </a:lnTo>
                  <a:lnTo>
                    <a:pt x="542671" y="1460754"/>
                  </a:lnTo>
                  <a:lnTo>
                    <a:pt x="542671" y="1446530"/>
                  </a:lnTo>
                  <a:lnTo>
                    <a:pt x="542671" y="1432179"/>
                  </a:lnTo>
                  <a:lnTo>
                    <a:pt x="85725" y="1432179"/>
                  </a:lnTo>
                  <a:lnTo>
                    <a:pt x="85725" y="1403604"/>
                  </a:lnTo>
                  <a:lnTo>
                    <a:pt x="0" y="1446530"/>
                  </a:lnTo>
                  <a:lnTo>
                    <a:pt x="85725" y="1489329"/>
                  </a:lnTo>
                  <a:lnTo>
                    <a:pt x="85725" y="1460754"/>
                  </a:lnTo>
                  <a:lnTo>
                    <a:pt x="514096" y="1460754"/>
                  </a:lnTo>
                  <a:lnTo>
                    <a:pt x="514096" y="1820672"/>
                  </a:lnTo>
                  <a:lnTo>
                    <a:pt x="970915" y="1820672"/>
                  </a:lnTo>
                  <a:lnTo>
                    <a:pt x="970915" y="1849247"/>
                  </a:lnTo>
                  <a:lnTo>
                    <a:pt x="1027976" y="1820672"/>
                  </a:lnTo>
                  <a:lnTo>
                    <a:pt x="1056640" y="1806321"/>
                  </a:lnTo>
                  <a:close/>
                </a:path>
                <a:path w="4232275" h="2351404">
                  <a:moveTo>
                    <a:pt x="1252601" y="42926"/>
                  </a:moveTo>
                  <a:lnTo>
                    <a:pt x="1223937" y="28575"/>
                  </a:lnTo>
                  <a:lnTo>
                    <a:pt x="1166876" y="0"/>
                  </a:lnTo>
                  <a:lnTo>
                    <a:pt x="1166876" y="28575"/>
                  </a:lnTo>
                  <a:lnTo>
                    <a:pt x="612013" y="28575"/>
                  </a:lnTo>
                  <a:lnTo>
                    <a:pt x="612013" y="717296"/>
                  </a:lnTo>
                  <a:lnTo>
                    <a:pt x="85725" y="717296"/>
                  </a:lnTo>
                  <a:lnTo>
                    <a:pt x="85725" y="688721"/>
                  </a:lnTo>
                  <a:lnTo>
                    <a:pt x="0" y="731647"/>
                  </a:lnTo>
                  <a:lnTo>
                    <a:pt x="85725" y="774446"/>
                  </a:lnTo>
                  <a:lnTo>
                    <a:pt x="85725" y="745871"/>
                  </a:lnTo>
                  <a:lnTo>
                    <a:pt x="640588" y="745871"/>
                  </a:lnTo>
                  <a:lnTo>
                    <a:pt x="640588" y="731647"/>
                  </a:lnTo>
                  <a:lnTo>
                    <a:pt x="640588" y="717296"/>
                  </a:lnTo>
                  <a:lnTo>
                    <a:pt x="640588" y="57150"/>
                  </a:lnTo>
                  <a:lnTo>
                    <a:pt x="1166876" y="57150"/>
                  </a:lnTo>
                  <a:lnTo>
                    <a:pt x="1166876" y="85725"/>
                  </a:lnTo>
                  <a:lnTo>
                    <a:pt x="1224102" y="57150"/>
                  </a:lnTo>
                  <a:lnTo>
                    <a:pt x="1252601" y="42926"/>
                  </a:lnTo>
                  <a:close/>
                </a:path>
                <a:path w="4232275" h="2351404">
                  <a:moveTo>
                    <a:pt x="4232148" y="1446530"/>
                  </a:moveTo>
                  <a:lnTo>
                    <a:pt x="4203649" y="1432306"/>
                  </a:lnTo>
                  <a:lnTo>
                    <a:pt x="4146423" y="1403731"/>
                  </a:lnTo>
                  <a:lnTo>
                    <a:pt x="4146423" y="1432306"/>
                  </a:lnTo>
                  <a:lnTo>
                    <a:pt x="3541903" y="1432306"/>
                  </a:lnTo>
                  <a:lnTo>
                    <a:pt x="3541903" y="2294013"/>
                  </a:lnTo>
                  <a:lnTo>
                    <a:pt x="2966085" y="2294013"/>
                  </a:lnTo>
                  <a:lnTo>
                    <a:pt x="2966085" y="2265438"/>
                  </a:lnTo>
                  <a:lnTo>
                    <a:pt x="2880360" y="2308301"/>
                  </a:lnTo>
                  <a:lnTo>
                    <a:pt x="2966085" y="2351163"/>
                  </a:lnTo>
                  <a:lnTo>
                    <a:pt x="2966085" y="2322588"/>
                  </a:lnTo>
                  <a:lnTo>
                    <a:pt x="3570478" y="2322588"/>
                  </a:lnTo>
                  <a:lnTo>
                    <a:pt x="3570478" y="2308301"/>
                  </a:lnTo>
                  <a:lnTo>
                    <a:pt x="3570478" y="2294013"/>
                  </a:lnTo>
                  <a:lnTo>
                    <a:pt x="3570478" y="1460881"/>
                  </a:lnTo>
                  <a:lnTo>
                    <a:pt x="4146423" y="1460881"/>
                  </a:lnTo>
                  <a:lnTo>
                    <a:pt x="4146423" y="1489456"/>
                  </a:lnTo>
                  <a:lnTo>
                    <a:pt x="4203484" y="1460881"/>
                  </a:lnTo>
                  <a:lnTo>
                    <a:pt x="4232148" y="144653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2845" y="2576322"/>
              <a:ext cx="8322945" cy="4086225"/>
            </a:xfrm>
            <a:custGeom>
              <a:avLst/>
              <a:gdLst/>
              <a:ahLst/>
              <a:cxnLst/>
              <a:rect l="l" t="t" r="r" b="b"/>
              <a:pathLst>
                <a:path w="8322945" h="4086225">
                  <a:moveTo>
                    <a:pt x="0" y="4085844"/>
                  </a:moveTo>
                  <a:lnTo>
                    <a:pt x="8322564" y="4085844"/>
                  </a:lnTo>
                  <a:lnTo>
                    <a:pt x="8322564" y="0"/>
                  </a:lnTo>
                  <a:lnTo>
                    <a:pt x="0" y="0"/>
                  </a:lnTo>
                  <a:lnTo>
                    <a:pt x="0" y="4085844"/>
                  </a:lnTo>
                  <a:close/>
                </a:path>
              </a:pathLst>
            </a:custGeom>
            <a:ln w="28575">
              <a:solidFill>
                <a:srgbClr val="7E7E7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737597" y="4496561"/>
            <a:ext cx="1377950" cy="462280"/>
          </a:xfrm>
          <a:prstGeom prst="rect">
            <a:avLst/>
          </a:prstGeom>
          <a:solidFill>
            <a:srgbClr val="F1F1F1"/>
          </a:solidFill>
          <a:ln w="19050">
            <a:solidFill>
              <a:srgbClr val="D0CECE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210"/>
              </a:spcBef>
            </a:pPr>
            <a:r>
              <a:rPr sz="2400" spc="-10" dirty="0">
                <a:latin typeface="Carlito"/>
                <a:cs typeface="Carlito"/>
              </a:rPr>
              <a:t>Database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7D87A9D-BB2C-4BD5-BA5C-32F621C68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3834003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0" y="1493519"/>
            <a:ext cx="6062472" cy="2252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35425" y="1474469"/>
          <a:ext cx="6081395" cy="227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1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5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0CECE"/>
                      </a:solidFill>
                      <a:prstDash val="solid"/>
                    </a:lnL>
                    <a:lnR w="19050">
                      <a:solidFill>
                        <a:srgbClr val="D0CECE"/>
                      </a:solidFill>
                      <a:prstDash val="solid"/>
                    </a:lnR>
                    <a:lnT w="19050">
                      <a:solidFill>
                        <a:srgbClr val="D0CECE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8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0CECE"/>
                      </a:solidFill>
                      <a:prstDash val="solid"/>
                    </a:lnL>
                    <a:lnR w="19050">
                      <a:solidFill>
                        <a:srgbClr val="D0CECE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D0CEC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48511" y="3956303"/>
            <a:ext cx="5489447" cy="2253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27874" y="3943603"/>
          <a:ext cx="5502275" cy="2266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98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9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798" rIns="0" bIns="0" rtlCol="0">
            <a:spAutoFit/>
          </a:bodyPr>
          <a:lstStyle/>
          <a:p>
            <a:pPr marL="622046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/>
              <a:t>Question: How </a:t>
            </a:r>
            <a:r>
              <a:rPr sz="2400" dirty="0"/>
              <a:t>much </a:t>
            </a:r>
            <a:r>
              <a:rPr sz="2400" spc="-5" dirty="0"/>
              <a:t>amount</a:t>
            </a:r>
            <a:r>
              <a:rPr sz="2400" spc="-80" dirty="0"/>
              <a:t> </a:t>
            </a:r>
            <a:r>
              <a:rPr sz="2400" spc="-10" dirty="0"/>
              <a:t>was  </a:t>
            </a:r>
            <a:r>
              <a:rPr sz="2400" spc="-5" dirty="0"/>
              <a:t>paid </a:t>
            </a:r>
            <a:r>
              <a:rPr sz="2400" spc="-10" dirty="0"/>
              <a:t>by customer </a:t>
            </a:r>
            <a:r>
              <a:rPr sz="2400" spc="-30" dirty="0"/>
              <a:t>‘Madan’, </a:t>
            </a:r>
            <a:r>
              <a:rPr sz="2400" spc="-5" dirty="0"/>
              <a:t>what  </a:t>
            </a:r>
            <a:r>
              <a:rPr sz="2400" spc="-10" dirty="0"/>
              <a:t>was </a:t>
            </a:r>
            <a:r>
              <a:rPr sz="2400" dirty="0"/>
              <a:t>mode and </a:t>
            </a:r>
            <a:r>
              <a:rPr sz="2400" spc="-10" dirty="0"/>
              <a:t>payment</a:t>
            </a:r>
            <a:r>
              <a:rPr sz="2400" spc="-55" dirty="0"/>
              <a:t> </a:t>
            </a:r>
            <a:r>
              <a:rPr sz="2400" spc="-10" dirty="0"/>
              <a:t>date?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226045" y="4466082"/>
            <a:ext cx="2842895" cy="10502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1158875" algn="l"/>
              </a:tabLst>
            </a:pPr>
            <a:r>
              <a:rPr sz="2400" spc="-5" dirty="0">
                <a:latin typeface="Carlito"/>
                <a:cs typeface="Carlito"/>
              </a:rPr>
              <a:t>Answer:	Amount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30,  Mode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10" dirty="0">
                <a:latin typeface="Carlito"/>
                <a:cs typeface="Carlito"/>
              </a:rPr>
              <a:t>Credit Card,  </a:t>
            </a:r>
            <a:r>
              <a:rPr sz="2400" spc="-15" dirty="0">
                <a:latin typeface="Carlito"/>
                <a:cs typeface="Carlito"/>
              </a:rPr>
              <a:t>Date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2020-04-27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E0FCD3-D269-4155-BBD6-9225586EE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4322826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3023" y="1249255"/>
            <a:ext cx="2155825" cy="228854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Carlito"/>
                <a:cs typeface="Carlito"/>
              </a:rPr>
              <a:t>INNER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JOIN</a:t>
            </a:r>
            <a:endParaRPr sz="3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Carlito"/>
                <a:cs typeface="Carlito"/>
              </a:rPr>
              <a:t>LEFT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JOIN</a:t>
            </a:r>
            <a:endParaRPr sz="3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Carlito"/>
                <a:cs typeface="Carlito"/>
              </a:rPr>
              <a:t>RIGHT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JOIN</a:t>
            </a:r>
            <a:endParaRPr sz="3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Carlito"/>
                <a:cs typeface="Carlito"/>
              </a:rPr>
              <a:t>FULL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JOIN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96644" y="3856735"/>
            <a:ext cx="8999220" cy="2249170"/>
            <a:chOff x="1596644" y="3856735"/>
            <a:chExt cx="8999220" cy="2249170"/>
          </a:xfrm>
        </p:grpSpPr>
        <p:sp>
          <p:nvSpPr>
            <p:cNvPr id="5" name="object 5"/>
            <p:cNvSpPr/>
            <p:nvPr/>
          </p:nvSpPr>
          <p:spPr>
            <a:xfrm>
              <a:off x="1609344" y="3869435"/>
              <a:ext cx="8973312" cy="22235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2994" y="3863085"/>
              <a:ext cx="8986520" cy="2236470"/>
            </a:xfrm>
            <a:custGeom>
              <a:avLst/>
              <a:gdLst/>
              <a:ahLst/>
              <a:cxnLst/>
              <a:rect l="l" t="t" r="r" b="b"/>
              <a:pathLst>
                <a:path w="8986520" h="2236470">
                  <a:moveTo>
                    <a:pt x="0" y="2236216"/>
                  </a:moveTo>
                  <a:lnTo>
                    <a:pt x="8986012" y="2236216"/>
                  </a:lnTo>
                  <a:lnTo>
                    <a:pt x="8986012" y="0"/>
                  </a:lnTo>
                  <a:lnTo>
                    <a:pt x="0" y="0"/>
                  </a:lnTo>
                  <a:lnTo>
                    <a:pt x="0" y="2236216"/>
                  </a:lnTo>
                  <a:close/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8423FB-B4BD-4DA7-B681-5A15BE140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1604" y="411480"/>
            <a:ext cx="3648075" cy="1226185"/>
            <a:chOff x="641604" y="411480"/>
            <a:chExt cx="3648075" cy="1226185"/>
          </a:xfrm>
        </p:grpSpPr>
        <p:sp>
          <p:nvSpPr>
            <p:cNvPr id="3" name="object 3"/>
            <p:cNvSpPr/>
            <p:nvPr/>
          </p:nvSpPr>
          <p:spPr>
            <a:xfrm>
              <a:off x="641604" y="411480"/>
              <a:ext cx="3647694" cy="12260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85723" y="564515"/>
              <a:ext cx="3217291" cy="702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73023" y="1563751"/>
            <a:ext cx="4500245" cy="1391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latin typeface="Carlito"/>
                <a:cs typeface="Carlito"/>
              </a:rPr>
              <a:t>Returns </a:t>
            </a:r>
            <a:r>
              <a:rPr sz="3200" spc="-20" dirty="0">
                <a:latin typeface="Carlito"/>
                <a:cs typeface="Carlito"/>
              </a:rPr>
              <a:t>records </a:t>
            </a:r>
            <a:r>
              <a:rPr sz="3200" spc="-10" dirty="0">
                <a:latin typeface="Carlito"/>
                <a:cs typeface="Carlito"/>
              </a:rPr>
              <a:t>that </a:t>
            </a:r>
            <a:r>
              <a:rPr sz="3200" spc="-25" dirty="0">
                <a:latin typeface="Carlito"/>
                <a:cs typeface="Carlito"/>
              </a:rPr>
              <a:t>have  </a:t>
            </a:r>
            <a:r>
              <a:rPr sz="3200" spc="-10" dirty="0">
                <a:latin typeface="Carlito"/>
                <a:cs typeface="Carlito"/>
              </a:rPr>
              <a:t>matching </a:t>
            </a:r>
            <a:r>
              <a:rPr sz="3200" spc="-5" dirty="0">
                <a:latin typeface="Carlito"/>
                <a:cs typeface="Carlito"/>
              </a:rPr>
              <a:t>values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5" dirty="0">
                <a:latin typeface="Carlito"/>
                <a:cs typeface="Carlito"/>
              </a:rPr>
              <a:t>both  </a:t>
            </a:r>
            <a:r>
              <a:rPr sz="3200" spc="-10" dirty="0">
                <a:latin typeface="Carlito"/>
                <a:cs typeface="Carlito"/>
              </a:rPr>
              <a:t>tables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38900" y="1604772"/>
            <a:ext cx="4572000" cy="457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379219" y="3403091"/>
            <a:ext cx="4232148" cy="2773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73FE66-0E4F-4022-BEF2-BBE05A7735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3217291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3023" y="1323492"/>
            <a:ext cx="6813550" cy="501459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25" dirty="0">
                <a:latin typeface="Carlito"/>
                <a:cs typeface="Carlito"/>
              </a:rPr>
              <a:t>Syntax</a:t>
            </a:r>
            <a:endParaRPr sz="2800">
              <a:latin typeface="Carlito"/>
              <a:cs typeface="Carlito"/>
            </a:endParaRPr>
          </a:p>
          <a:p>
            <a:pPr marL="927100" marR="2359660">
              <a:lnSpc>
                <a:spcPct val="105000"/>
              </a:lnSpc>
            </a:pPr>
            <a:r>
              <a:rPr sz="2800" spc="-10" dirty="0">
                <a:latin typeface="Carlito"/>
                <a:cs typeface="Carlito"/>
              </a:rPr>
              <a:t>SELECT column_name(s)  FROM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b="1" spc="-45" dirty="0">
                <a:latin typeface="Carlito"/>
                <a:cs typeface="Carlito"/>
              </a:rPr>
              <a:t>TableA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160"/>
              </a:spcBef>
            </a:pPr>
            <a:r>
              <a:rPr sz="2800" b="1" spc="-5" dirty="0">
                <a:solidFill>
                  <a:srgbClr val="00AFEF"/>
                </a:solidFill>
                <a:latin typeface="Carlito"/>
                <a:cs typeface="Carlito"/>
              </a:rPr>
              <a:t>INNER </a:t>
            </a:r>
            <a:r>
              <a:rPr sz="2800" b="1" spc="-10" dirty="0">
                <a:solidFill>
                  <a:srgbClr val="00AFEF"/>
                </a:solidFill>
                <a:latin typeface="Carlito"/>
                <a:cs typeface="Carlito"/>
              </a:rPr>
              <a:t>JOIN</a:t>
            </a:r>
            <a:r>
              <a:rPr sz="2800" b="1" spc="4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800" b="1" spc="-45" dirty="0">
                <a:latin typeface="Carlito"/>
                <a:cs typeface="Carlito"/>
              </a:rPr>
              <a:t>TableB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170"/>
              </a:spcBef>
            </a:pPr>
            <a:r>
              <a:rPr sz="2800" b="1" spc="-10" dirty="0">
                <a:solidFill>
                  <a:srgbClr val="00AFEF"/>
                </a:solidFill>
                <a:latin typeface="Carlito"/>
                <a:cs typeface="Carlito"/>
              </a:rPr>
              <a:t>ON </a:t>
            </a:r>
            <a:r>
              <a:rPr sz="2800" b="1" spc="-25" dirty="0">
                <a:latin typeface="Carlito"/>
                <a:cs typeface="Carlito"/>
              </a:rPr>
              <a:t>TableA</a:t>
            </a:r>
            <a:r>
              <a:rPr sz="2800" spc="-25" dirty="0">
                <a:latin typeface="Carlito"/>
                <a:cs typeface="Carlito"/>
              </a:rPr>
              <a:t>.col_name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TableB</a:t>
            </a:r>
            <a:r>
              <a:rPr sz="2800" spc="-25" dirty="0">
                <a:latin typeface="Carlito"/>
                <a:cs typeface="Carlito"/>
              </a:rPr>
              <a:t>.col_name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arlito"/>
                <a:cs typeface="Carlito"/>
              </a:rPr>
              <a:t>Example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165"/>
              </a:spcBef>
            </a:pPr>
            <a:r>
              <a:rPr sz="2800" spc="-10" dirty="0">
                <a:latin typeface="Carlito"/>
                <a:cs typeface="Carlito"/>
              </a:rPr>
              <a:t>SELECT </a:t>
            </a:r>
            <a:r>
              <a:rPr sz="2800" spc="-5" dirty="0">
                <a:latin typeface="Carlito"/>
                <a:cs typeface="Carlito"/>
              </a:rPr>
              <a:t>*</a:t>
            </a:r>
            <a:endParaRPr sz="2800">
              <a:latin typeface="Carlito"/>
              <a:cs typeface="Carlito"/>
            </a:endParaRPr>
          </a:p>
          <a:p>
            <a:pPr marL="927100" marR="2141220">
              <a:lnSpc>
                <a:spcPts val="3529"/>
              </a:lnSpc>
              <a:spcBef>
                <a:spcPts val="135"/>
              </a:spcBef>
            </a:pPr>
            <a:r>
              <a:rPr sz="2800" spc="-10" dirty="0">
                <a:latin typeface="Carlito"/>
                <a:cs typeface="Carlito"/>
              </a:rPr>
              <a:t>FROM </a:t>
            </a:r>
            <a:r>
              <a:rPr sz="2800" spc="-15" dirty="0">
                <a:latin typeface="Carlito"/>
                <a:cs typeface="Carlito"/>
              </a:rPr>
              <a:t>customer </a:t>
            </a:r>
            <a:r>
              <a:rPr sz="2800" spc="-5" dirty="0">
                <a:latin typeface="Carlito"/>
                <a:cs typeface="Carlito"/>
              </a:rPr>
              <a:t>AS c  </a:t>
            </a:r>
            <a:r>
              <a:rPr sz="2800" spc="-10" dirty="0">
                <a:latin typeface="Carlito"/>
                <a:cs typeface="Carlito"/>
              </a:rPr>
              <a:t>INNER </a:t>
            </a:r>
            <a:r>
              <a:rPr sz="2800" spc="-5" dirty="0">
                <a:latin typeface="Carlito"/>
                <a:cs typeface="Carlito"/>
              </a:rPr>
              <a:t>JOIN </a:t>
            </a:r>
            <a:r>
              <a:rPr sz="2800" spc="-15" dirty="0">
                <a:latin typeface="Carlito"/>
                <a:cs typeface="Carlito"/>
              </a:rPr>
              <a:t>payment </a:t>
            </a:r>
            <a:r>
              <a:rPr sz="2800" spc="-5" dirty="0">
                <a:latin typeface="Carlito"/>
                <a:cs typeface="Carlito"/>
              </a:rPr>
              <a:t>AS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p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2800" spc="-10" dirty="0">
                <a:latin typeface="Carlito"/>
                <a:cs typeface="Carlito"/>
              </a:rPr>
              <a:t>ON c.customer_id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p.customer_id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66047" y="1827276"/>
            <a:ext cx="2587752" cy="1694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1AE82E-F9D7-4017-BA03-82FD6288C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443230"/>
            <a:ext cx="3553333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20724" y="1429511"/>
            <a:ext cx="9965055" cy="2570480"/>
            <a:chOff x="1220724" y="1429511"/>
            <a:chExt cx="9965055" cy="2570480"/>
          </a:xfrm>
        </p:grpSpPr>
        <p:sp>
          <p:nvSpPr>
            <p:cNvPr id="4" name="object 4"/>
            <p:cNvSpPr/>
            <p:nvPr/>
          </p:nvSpPr>
          <p:spPr>
            <a:xfrm>
              <a:off x="1487424" y="1429511"/>
              <a:ext cx="9434322" cy="12291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0724" y="2100071"/>
              <a:ext cx="9964674" cy="12291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33088" y="2770631"/>
              <a:ext cx="4014977" cy="122910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54225" y="1558797"/>
            <a:ext cx="9147810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9525" algn="ctr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rlito"/>
                <a:cs typeface="Carlito"/>
              </a:rPr>
              <a:t>SQL </a:t>
            </a:r>
            <a:r>
              <a:rPr sz="4400" b="1" spc="-10" dirty="0">
                <a:latin typeface="Carlito"/>
                <a:cs typeface="Carlito"/>
              </a:rPr>
              <a:t>(Structured </a:t>
            </a:r>
            <a:r>
              <a:rPr sz="4400" b="1" dirty="0">
                <a:latin typeface="Carlito"/>
                <a:cs typeface="Carlito"/>
              </a:rPr>
              <a:t>Query </a:t>
            </a:r>
            <a:r>
              <a:rPr sz="4400" b="1" spc="-10" dirty="0">
                <a:latin typeface="Carlito"/>
                <a:cs typeface="Carlito"/>
              </a:rPr>
              <a:t>Language) </a:t>
            </a:r>
            <a:r>
              <a:rPr sz="4400" b="1" dirty="0">
                <a:latin typeface="Carlito"/>
                <a:cs typeface="Carlito"/>
              </a:rPr>
              <a:t>is a  </a:t>
            </a:r>
            <a:r>
              <a:rPr sz="4400" b="1" spc="-15" dirty="0">
                <a:latin typeface="Carlito"/>
                <a:cs typeface="Carlito"/>
              </a:rPr>
              <a:t>programming </a:t>
            </a:r>
            <a:r>
              <a:rPr sz="4400" b="1" spc="-10" dirty="0">
                <a:latin typeface="Carlito"/>
                <a:cs typeface="Carlito"/>
              </a:rPr>
              <a:t>language </a:t>
            </a:r>
            <a:r>
              <a:rPr sz="4400" b="1" dirty="0">
                <a:latin typeface="Carlito"/>
                <a:cs typeface="Carlito"/>
              </a:rPr>
              <a:t>used </a:t>
            </a:r>
            <a:r>
              <a:rPr sz="4400" b="1" spc="-35" dirty="0">
                <a:latin typeface="Carlito"/>
                <a:cs typeface="Carlito"/>
              </a:rPr>
              <a:t>to </a:t>
            </a:r>
            <a:r>
              <a:rPr sz="4400" b="1" spc="-25" dirty="0">
                <a:latin typeface="Carlito"/>
                <a:cs typeface="Carlito"/>
              </a:rPr>
              <a:t>interact  </a:t>
            </a:r>
            <a:r>
              <a:rPr sz="4400" b="1" spc="-5" dirty="0">
                <a:latin typeface="Carlito"/>
                <a:cs typeface="Carlito"/>
              </a:rPr>
              <a:t>with </a:t>
            </a:r>
            <a:r>
              <a:rPr sz="4400" b="1" spc="-15" dirty="0">
                <a:latin typeface="Carlito"/>
                <a:cs typeface="Carlito"/>
              </a:rPr>
              <a:t>database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12435" y="4002023"/>
            <a:ext cx="2167127" cy="21671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65CF6A-95D1-4A0D-A3EC-343B18D68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1604" y="411480"/>
            <a:ext cx="3245485" cy="1226185"/>
            <a:chOff x="641604" y="411480"/>
            <a:chExt cx="3245485" cy="1226185"/>
          </a:xfrm>
        </p:grpSpPr>
        <p:sp>
          <p:nvSpPr>
            <p:cNvPr id="3" name="object 3"/>
            <p:cNvSpPr/>
            <p:nvPr/>
          </p:nvSpPr>
          <p:spPr>
            <a:xfrm>
              <a:off x="641604" y="411480"/>
              <a:ext cx="3245358" cy="12260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85723" y="564515"/>
              <a:ext cx="2802763" cy="702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73023" y="1563751"/>
            <a:ext cx="4858385" cy="1391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 algn="just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latin typeface="Carlito"/>
                <a:cs typeface="Carlito"/>
              </a:rPr>
              <a:t>Returns </a:t>
            </a:r>
            <a:r>
              <a:rPr sz="3200" dirty="0">
                <a:latin typeface="Carlito"/>
                <a:cs typeface="Carlito"/>
              </a:rPr>
              <a:t>all </a:t>
            </a:r>
            <a:r>
              <a:rPr sz="3200" spc="-20" dirty="0">
                <a:latin typeface="Carlito"/>
                <a:cs typeface="Carlito"/>
              </a:rPr>
              <a:t>records </a:t>
            </a:r>
            <a:r>
              <a:rPr sz="3200" spc="-15" dirty="0">
                <a:latin typeface="Carlito"/>
                <a:cs typeface="Carlito"/>
              </a:rPr>
              <a:t>from </a:t>
            </a:r>
            <a:r>
              <a:rPr sz="3200" spc="-5" dirty="0">
                <a:latin typeface="Carlito"/>
                <a:cs typeface="Carlito"/>
              </a:rPr>
              <a:t>the  </a:t>
            </a:r>
            <a:r>
              <a:rPr sz="3200" spc="-10" dirty="0">
                <a:latin typeface="Carlito"/>
                <a:cs typeface="Carlito"/>
              </a:rPr>
              <a:t>left </a:t>
            </a:r>
            <a:r>
              <a:rPr sz="3200" spc="-5" dirty="0">
                <a:latin typeface="Carlito"/>
                <a:cs typeface="Carlito"/>
              </a:rPr>
              <a:t>table, </a:t>
            </a:r>
            <a:r>
              <a:rPr sz="3200" dirty="0">
                <a:latin typeface="Carlito"/>
                <a:cs typeface="Carlito"/>
              </a:rPr>
              <a:t>and the </a:t>
            </a:r>
            <a:r>
              <a:rPr sz="3200" spc="-10" dirty="0">
                <a:latin typeface="Carlito"/>
                <a:cs typeface="Carlito"/>
              </a:rPr>
              <a:t>matched  </a:t>
            </a:r>
            <a:r>
              <a:rPr sz="3200" spc="-20" dirty="0">
                <a:latin typeface="Carlito"/>
                <a:cs typeface="Carlito"/>
              </a:rPr>
              <a:t>records </a:t>
            </a:r>
            <a:r>
              <a:rPr sz="3200" spc="-15" dirty="0">
                <a:latin typeface="Carlito"/>
                <a:cs typeface="Carlito"/>
              </a:rPr>
              <a:t>from </a:t>
            </a:r>
            <a:r>
              <a:rPr sz="3200" spc="-5" dirty="0">
                <a:latin typeface="Carlito"/>
                <a:cs typeface="Carlito"/>
              </a:rPr>
              <a:t>the right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table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38900" y="1604772"/>
            <a:ext cx="4572000" cy="457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7696" y="3401567"/>
            <a:ext cx="4235196" cy="27752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E2DC4D-E55A-41E7-89B8-D1E6AD40D8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2802763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3023" y="1323492"/>
            <a:ext cx="6813550" cy="501459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25" dirty="0">
                <a:latin typeface="Carlito"/>
                <a:cs typeface="Carlito"/>
              </a:rPr>
              <a:t>Syntax</a:t>
            </a:r>
            <a:endParaRPr sz="2800">
              <a:latin typeface="Carlito"/>
              <a:cs typeface="Carlito"/>
            </a:endParaRPr>
          </a:p>
          <a:p>
            <a:pPr marL="927100" marR="2359660">
              <a:lnSpc>
                <a:spcPct val="105000"/>
              </a:lnSpc>
            </a:pPr>
            <a:r>
              <a:rPr sz="2800" spc="-10" dirty="0">
                <a:latin typeface="Carlito"/>
                <a:cs typeface="Carlito"/>
              </a:rPr>
              <a:t>SELECT column_name(s)  FROM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b="1" spc="-45" dirty="0">
                <a:latin typeface="Carlito"/>
                <a:cs typeface="Carlito"/>
              </a:rPr>
              <a:t>TableA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160"/>
              </a:spcBef>
            </a:pPr>
            <a:r>
              <a:rPr sz="2800" b="1" spc="-5" dirty="0">
                <a:solidFill>
                  <a:srgbClr val="00AFEF"/>
                </a:solidFill>
                <a:latin typeface="Carlito"/>
                <a:cs typeface="Carlito"/>
              </a:rPr>
              <a:t>LEFT </a:t>
            </a:r>
            <a:r>
              <a:rPr sz="2800" b="1" spc="-10" dirty="0">
                <a:solidFill>
                  <a:srgbClr val="00AFEF"/>
                </a:solidFill>
                <a:latin typeface="Carlito"/>
                <a:cs typeface="Carlito"/>
              </a:rPr>
              <a:t>JOIN</a:t>
            </a:r>
            <a:r>
              <a:rPr sz="2800" b="1" spc="2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800" b="1" spc="-45" dirty="0">
                <a:latin typeface="Carlito"/>
                <a:cs typeface="Carlito"/>
              </a:rPr>
              <a:t>TableB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170"/>
              </a:spcBef>
            </a:pPr>
            <a:r>
              <a:rPr sz="2800" b="1" spc="-10" dirty="0">
                <a:solidFill>
                  <a:srgbClr val="00AFEF"/>
                </a:solidFill>
                <a:latin typeface="Carlito"/>
                <a:cs typeface="Carlito"/>
              </a:rPr>
              <a:t>ON </a:t>
            </a:r>
            <a:r>
              <a:rPr sz="2800" b="1" spc="-25" dirty="0">
                <a:latin typeface="Carlito"/>
                <a:cs typeface="Carlito"/>
              </a:rPr>
              <a:t>TableA</a:t>
            </a:r>
            <a:r>
              <a:rPr sz="2800" spc="-25" dirty="0">
                <a:latin typeface="Carlito"/>
                <a:cs typeface="Carlito"/>
              </a:rPr>
              <a:t>.col_name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TableB</a:t>
            </a:r>
            <a:r>
              <a:rPr sz="2800" spc="-25" dirty="0">
                <a:latin typeface="Carlito"/>
                <a:cs typeface="Carlito"/>
              </a:rPr>
              <a:t>.col_name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arlito"/>
                <a:cs typeface="Carlito"/>
              </a:rPr>
              <a:t>Example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165"/>
              </a:spcBef>
            </a:pPr>
            <a:r>
              <a:rPr sz="2800" spc="-10" dirty="0">
                <a:latin typeface="Carlito"/>
                <a:cs typeface="Carlito"/>
              </a:rPr>
              <a:t>SELECT </a:t>
            </a:r>
            <a:r>
              <a:rPr sz="2800" spc="-5" dirty="0">
                <a:latin typeface="Carlito"/>
                <a:cs typeface="Carlito"/>
              </a:rPr>
              <a:t>*</a:t>
            </a:r>
            <a:endParaRPr sz="2800">
              <a:latin typeface="Carlito"/>
              <a:cs typeface="Carlito"/>
            </a:endParaRPr>
          </a:p>
          <a:p>
            <a:pPr marL="927100" marR="2398395">
              <a:lnSpc>
                <a:spcPts val="3529"/>
              </a:lnSpc>
              <a:spcBef>
                <a:spcPts val="135"/>
              </a:spcBef>
            </a:pPr>
            <a:r>
              <a:rPr sz="2800" spc="-10" dirty="0">
                <a:latin typeface="Carlito"/>
                <a:cs typeface="Carlito"/>
              </a:rPr>
              <a:t>FROM </a:t>
            </a:r>
            <a:r>
              <a:rPr sz="2800" spc="-15" dirty="0">
                <a:latin typeface="Carlito"/>
                <a:cs typeface="Carlito"/>
              </a:rPr>
              <a:t>customer </a:t>
            </a:r>
            <a:r>
              <a:rPr sz="2800" spc="-5" dirty="0">
                <a:latin typeface="Carlito"/>
                <a:cs typeface="Carlito"/>
              </a:rPr>
              <a:t>AS c  </a:t>
            </a:r>
            <a:r>
              <a:rPr sz="2800" spc="-10" dirty="0">
                <a:latin typeface="Carlito"/>
                <a:cs typeface="Carlito"/>
              </a:rPr>
              <a:t>LEFT JOIN </a:t>
            </a:r>
            <a:r>
              <a:rPr sz="2800" spc="-15" dirty="0">
                <a:latin typeface="Carlito"/>
                <a:cs typeface="Carlito"/>
              </a:rPr>
              <a:t>payment </a:t>
            </a:r>
            <a:r>
              <a:rPr sz="2800" spc="-5" dirty="0">
                <a:latin typeface="Carlito"/>
                <a:cs typeface="Carlito"/>
              </a:rPr>
              <a:t>AS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p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2800" spc="-10" dirty="0">
                <a:latin typeface="Carlito"/>
                <a:cs typeface="Carlito"/>
              </a:rPr>
              <a:t>ON c.customer_id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p.customer_id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66047" y="1863851"/>
            <a:ext cx="2587752" cy="1696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E541BD-CE5D-4A13-81B9-827F962F4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1604" y="411480"/>
            <a:ext cx="3638550" cy="1226185"/>
            <a:chOff x="641604" y="411480"/>
            <a:chExt cx="3638550" cy="1226185"/>
          </a:xfrm>
        </p:grpSpPr>
        <p:sp>
          <p:nvSpPr>
            <p:cNvPr id="3" name="object 3"/>
            <p:cNvSpPr/>
            <p:nvPr/>
          </p:nvSpPr>
          <p:spPr>
            <a:xfrm>
              <a:off x="641604" y="411480"/>
              <a:ext cx="3638550" cy="12260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85723" y="564515"/>
              <a:ext cx="3207258" cy="702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73023" y="1563751"/>
            <a:ext cx="4961890" cy="1391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 algn="just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latin typeface="Carlito"/>
                <a:cs typeface="Carlito"/>
              </a:rPr>
              <a:t>Returns </a:t>
            </a:r>
            <a:r>
              <a:rPr sz="3200" dirty="0">
                <a:latin typeface="Carlito"/>
                <a:cs typeface="Carlito"/>
              </a:rPr>
              <a:t>all </a:t>
            </a:r>
            <a:r>
              <a:rPr sz="3200" spc="-20" dirty="0">
                <a:latin typeface="Carlito"/>
                <a:cs typeface="Carlito"/>
              </a:rPr>
              <a:t>records </a:t>
            </a:r>
            <a:r>
              <a:rPr sz="3200" spc="-15" dirty="0">
                <a:latin typeface="Carlito"/>
                <a:cs typeface="Carlito"/>
              </a:rPr>
              <a:t>from </a:t>
            </a:r>
            <a:r>
              <a:rPr sz="3200" spc="-5" dirty="0">
                <a:latin typeface="Carlito"/>
                <a:cs typeface="Carlito"/>
              </a:rPr>
              <a:t>the  right table, </a:t>
            </a:r>
            <a:r>
              <a:rPr sz="3200" dirty="0">
                <a:latin typeface="Carlito"/>
                <a:cs typeface="Carlito"/>
              </a:rPr>
              <a:t>and the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matched  </a:t>
            </a:r>
            <a:r>
              <a:rPr sz="3200" spc="-20" dirty="0">
                <a:latin typeface="Carlito"/>
                <a:cs typeface="Carlito"/>
              </a:rPr>
              <a:t>records </a:t>
            </a:r>
            <a:r>
              <a:rPr sz="3200" spc="-15" dirty="0">
                <a:latin typeface="Carlito"/>
                <a:cs typeface="Carlito"/>
              </a:rPr>
              <a:t>from </a:t>
            </a: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left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table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38900" y="1604772"/>
            <a:ext cx="4572000" cy="457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3500" y="3401567"/>
            <a:ext cx="4322064" cy="27752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E5C4DA-F0D8-4B84-9FEC-5EBDFA3E0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3207258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3023" y="1323492"/>
            <a:ext cx="6813550" cy="501459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25" dirty="0">
                <a:latin typeface="Carlito"/>
                <a:cs typeface="Carlito"/>
              </a:rPr>
              <a:t>Syntax</a:t>
            </a:r>
            <a:endParaRPr sz="2800">
              <a:latin typeface="Carlito"/>
              <a:cs typeface="Carlito"/>
            </a:endParaRPr>
          </a:p>
          <a:p>
            <a:pPr marL="927100" marR="2359660">
              <a:lnSpc>
                <a:spcPct val="105000"/>
              </a:lnSpc>
            </a:pPr>
            <a:r>
              <a:rPr sz="2800" spc="-10" dirty="0">
                <a:latin typeface="Carlito"/>
                <a:cs typeface="Carlito"/>
              </a:rPr>
              <a:t>SELECT column_name(s)  FROM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b="1" spc="-45" dirty="0">
                <a:latin typeface="Carlito"/>
                <a:cs typeface="Carlito"/>
              </a:rPr>
              <a:t>TableA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160"/>
              </a:spcBef>
            </a:pPr>
            <a:r>
              <a:rPr sz="2800" b="1" spc="-5" dirty="0">
                <a:solidFill>
                  <a:srgbClr val="00AFEF"/>
                </a:solidFill>
                <a:latin typeface="Carlito"/>
                <a:cs typeface="Carlito"/>
              </a:rPr>
              <a:t>RIGHT </a:t>
            </a:r>
            <a:r>
              <a:rPr sz="2800" b="1" spc="-10" dirty="0">
                <a:solidFill>
                  <a:srgbClr val="00AFEF"/>
                </a:solidFill>
                <a:latin typeface="Carlito"/>
                <a:cs typeface="Carlito"/>
              </a:rPr>
              <a:t>JOIN</a:t>
            </a:r>
            <a:r>
              <a:rPr sz="2800" b="1" spc="4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800" b="1" spc="-45" dirty="0">
                <a:latin typeface="Carlito"/>
                <a:cs typeface="Carlito"/>
              </a:rPr>
              <a:t>TableB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170"/>
              </a:spcBef>
            </a:pPr>
            <a:r>
              <a:rPr sz="2800" b="1" spc="-10" dirty="0">
                <a:solidFill>
                  <a:srgbClr val="00AFEF"/>
                </a:solidFill>
                <a:latin typeface="Carlito"/>
                <a:cs typeface="Carlito"/>
              </a:rPr>
              <a:t>ON </a:t>
            </a:r>
            <a:r>
              <a:rPr sz="2800" b="1" spc="-25" dirty="0">
                <a:latin typeface="Carlito"/>
                <a:cs typeface="Carlito"/>
              </a:rPr>
              <a:t>TableA</a:t>
            </a:r>
            <a:r>
              <a:rPr sz="2800" spc="-25" dirty="0">
                <a:latin typeface="Carlito"/>
                <a:cs typeface="Carlito"/>
              </a:rPr>
              <a:t>.col_name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TableB</a:t>
            </a:r>
            <a:r>
              <a:rPr sz="2800" spc="-25" dirty="0">
                <a:latin typeface="Carlito"/>
                <a:cs typeface="Carlito"/>
              </a:rPr>
              <a:t>.col_name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arlito"/>
                <a:cs typeface="Carlito"/>
              </a:rPr>
              <a:t>Example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165"/>
              </a:spcBef>
            </a:pPr>
            <a:r>
              <a:rPr sz="2800" spc="-10" dirty="0">
                <a:latin typeface="Carlito"/>
                <a:cs typeface="Carlito"/>
              </a:rPr>
              <a:t>SELECT </a:t>
            </a:r>
            <a:r>
              <a:rPr sz="2800" spc="-5" dirty="0">
                <a:latin typeface="Carlito"/>
                <a:cs typeface="Carlito"/>
              </a:rPr>
              <a:t>*</a:t>
            </a:r>
            <a:endParaRPr sz="2800">
              <a:latin typeface="Carlito"/>
              <a:cs typeface="Carlito"/>
            </a:endParaRPr>
          </a:p>
          <a:p>
            <a:pPr marL="927100" marR="2154555">
              <a:lnSpc>
                <a:spcPts val="3529"/>
              </a:lnSpc>
              <a:spcBef>
                <a:spcPts val="135"/>
              </a:spcBef>
            </a:pPr>
            <a:r>
              <a:rPr sz="2800" spc="-10" dirty="0">
                <a:latin typeface="Carlito"/>
                <a:cs typeface="Carlito"/>
              </a:rPr>
              <a:t>FROM </a:t>
            </a:r>
            <a:r>
              <a:rPr sz="2800" spc="-15" dirty="0">
                <a:latin typeface="Carlito"/>
                <a:cs typeface="Carlito"/>
              </a:rPr>
              <a:t>customer </a:t>
            </a:r>
            <a:r>
              <a:rPr sz="2800" spc="-5" dirty="0">
                <a:latin typeface="Carlito"/>
                <a:cs typeface="Carlito"/>
              </a:rPr>
              <a:t>AS c  RIGHT JOIN </a:t>
            </a:r>
            <a:r>
              <a:rPr sz="2800" spc="-15" dirty="0">
                <a:latin typeface="Carlito"/>
                <a:cs typeface="Carlito"/>
              </a:rPr>
              <a:t>payment </a:t>
            </a:r>
            <a:r>
              <a:rPr sz="2800" spc="-5" dirty="0">
                <a:latin typeface="Carlito"/>
                <a:cs typeface="Carlito"/>
              </a:rPr>
              <a:t>AS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p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2800" spc="-10" dirty="0">
                <a:latin typeface="Carlito"/>
                <a:cs typeface="Carlito"/>
              </a:rPr>
              <a:t>ON c.customer_id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p.customer_id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62416" y="1863851"/>
            <a:ext cx="2641092" cy="1696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72593-3750-40AA-9E7A-792C57356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1604" y="411480"/>
            <a:ext cx="3317240" cy="1226185"/>
            <a:chOff x="641604" y="411480"/>
            <a:chExt cx="3317240" cy="1226185"/>
          </a:xfrm>
        </p:grpSpPr>
        <p:sp>
          <p:nvSpPr>
            <p:cNvPr id="3" name="object 3"/>
            <p:cNvSpPr/>
            <p:nvPr/>
          </p:nvSpPr>
          <p:spPr>
            <a:xfrm>
              <a:off x="641604" y="411480"/>
              <a:ext cx="3316986" cy="12260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85723" y="564515"/>
              <a:ext cx="2882392" cy="702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73023" y="1563751"/>
            <a:ext cx="5029200" cy="1391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latin typeface="Carlito"/>
                <a:cs typeface="Carlito"/>
              </a:rPr>
              <a:t>Returns </a:t>
            </a:r>
            <a:r>
              <a:rPr sz="3200" dirty="0">
                <a:latin typeface="Carlito"/>
                <a:cs typeface="Carlito"/>
              </a:rPr>
              <a:t>all </a:t>
            </a:r>
            <a:r>
              <a:rPr sz="3200" spc="-20" dirty="0">
                <a:latin typeface="Carlito"/>
                <a:cs typeface="Carlito"/>
              </a:rPr>
              <a:t>records </a:t>
            </a:r>
            <a:r>
              <a:rPr sz="3200" dirty="0">
                <a:latin typeface="Carlito"/>
                <a:cs typeface="Carlito"/>
              </a:rPr>
              <a:t>when  </a:t>
            </a:r>
            <a:r>
              <a:rPr sz="3200" spc="-10" dirty="0">
                <a:latin typeface="Carlito"/>
                <a:cs typeface="Carlito"/>
              </a:rPr>
              <a:t>there </a:t>
            </a:r>
            <a:r>
              <a:rPr sz="3200" dirty="0">
                <a:latin typeface="Carlito"/>
                <a:cs typeface="Carlito"/>
              </a:rPr>
              <a:t>is a </a:t>
            </a:r>
            <a:r>
              <a:rPr sz="3200" spc="-15" dirty="0">
                <a:latin typeface="Carlito"/>
                <a:cs typeface="Carlito"/>
              </a:rPr>
              <a:t>match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5" dirty="0">
                <a:latin typeface="Carlito"/>
                <a:cs typeface="Carlito"/>
              </a:rPr>
              <a:t>either </a:t>
            </a:r>
            <a:r>
              <a:rPr sz="3200" spc="-10" dirty="0">
                <a:latin typeface="Carlito"/>
                <a:cs typeface="Carlito"/>
              </a:rPr>
              <a:t>left  </a:t>
            </a:r>
            <a:r>
              <a:rPr sz="3200" spc="-5" dirty="0">
                <a:latin typeface="Carlito"/>
                <a:cs typeface="Carlito"/>
              </a:rPr>
              <a:t>or </a:t>
            </a:r>
            <a:r>
              <a:rPr sz="3200" spc="-10" dirty="0">
                <a:latin typeface="Carlito"/>
                <a:cs typeface="Carlito"/>
              </a:rPr>
              <a:t>right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table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38900" y="1604772"/>
            <a:ext cx="4572000" cy="457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7696" y="3401567"/>
            <a:ext cx="4235196" cy="27752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12F924-B054-4AED-BE75-AAEB69AB9C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2882392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3023" y="1323492"/>
            <a:ext cx="6813550" cy="501459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25" dirty="0">
                <a:latin typeface="Carlito"/>
                <a:cs typeface="Carlito"/>
              </a:rPr>
              <a:t>Syntax</a:t>
            </a:r>
            <a:endParaRPr sz="2800" dirty="0">
              <a:latin typeface="Carlito"/>
              <a:cs typeface="Carlito"/>
            </a:endParaRPr>
          </a:p>
          <a:p>
            <a:pPr marL="927100" marR="2359660">
              <a:lnSpc>
                <a:spcPct val="105000"/>
              </a:lnSpc>
            </a:pPr>
            <a:r>
              <a:rPr sz="2800" spc="-10" dirty="0">
                <a:latin typeface="Carlito"/>
                <a:cs typeface="Carlito"/>
              </a:rPr>
              <a:t>SELECT column_name(s)  FROM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b="1" spc="-45" dirty="0">
                <a:latin typeface="Carlito"/>
                <a:cs typeface="Carlito"/>
              </a:rPr>
              <a:t>TableA</a:t>
            </a:r>
            <a:endParaRPr sz="28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160"/>
              </a:spcBef>
            </a:pPr>
            <a:r>
              <a:rPr sz="2800" b="1" spc="-5" dirty="0">
                <a:solidFill>
                  <a:srgbClr val="00AFEF"/>
                </a:solidFill>
                <a:latin typeface="Carlito"/>
                <a:cs typeface="Carlito"/>
              </a:rPr>
              <a:t>FULL OUTER </a:t>
            </a:r>
            <a:r>
              <a:rPr sz="2800" b="1" spc="-10" dirty="0">
                <a:solidFill>
                  <a:srgbClr val="00AFEF"/>
                </a:solidFill>
                <a:latin typeface="Carlito"/>
                <a:cs typeface="Carlito"/>
              </a:rPr>
              <a:t>JOIN</a:t>
            </a:r>
            <a:r>
              <a:rPr sz="2800" b="1" spc="2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800" b="1" spc="-45" dirty="0">
                <a:latin typeface="Carlito"/>
                <a:cs typeface="Carlito"/>
              </a:rPr>
              <a:t>TableB</a:t>
            </a:r>
            <a:endParaRPr sz="28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170"/>
              </a:spcBef>
            </a:pPr>
            <a:r>
              <a:rPr sz="2800" b="1" spc="-10" dirty="0">
                <a:solidFill>
                  <a:srgbClr val="00AFEF"/>
                </a:solidFill>
                <a:latin typeface="Carlito"/>
                <a:cs typeface="Carlito"/>
              </a:rPr>
              <a:t>ON </a:t>
            </a:r>
            <a:r>
              <a:rPr sz="2800" b="1" spc="-25" dirty="0">
                <a:latin typeface="Carlito"/>
                <a:cs typeface="Carlito"/>
              </a:rPr>
              <a:t>TableA</a:t>
            </a:r>
            <a:r>
              <a:rPr sz="2800" spc="-25" dirty="0">
                <a:latin typeface="Carlito"/>
                <a:cs typeface="Carlito"/>
              </a:rPr>
              <a:t>.col_name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b="1" spc="-25" dirty="0">
                <a:latin typeface="Carlito"/>
                <a:cs typeface="Carlito"/>
              </a:rPr>
              <a:t>TableB</a:t>
            </a:r>
            <a:r>
              <a:rPr sz="2800" spc="-25" dirty="0">
                <a:latin typeface="Carlito"/>
                <a:cs typeface="Carlito"/>
              </a:rPr>
              <a:t>.col_name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arlito"/>
                <a:cs typeface="Carlito"/>
              </a:rPr>
              <a:t>Example</a:t>
            </a:r>
            <a:endParaRPr sz="28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165"/>
              </a:spcBef>
            </a:pPr>
            <a:r>
              <a:rPr sz="2800" spc="-10" dirty="0">
                <a:latin typeface="Carlito"/>
                <a:cs typeface="Carlito"/>
              </a:rPr>
              <a:t>SELECT </a:t>
            </a:r>
            <a:r>
              <a:rPr sz="2800" spc="-5" dirty="0">
                <a:latin typeface="Carlito"/>
                <a:cs typeface="Carlito"/>
              </a:rPr>
              <a:t>*</a:t>
            </a:r>
            <a:endParaRPr sz="28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160"/>
              </a:spcBef>
            </a:pPr>
            <a:r>
              <a:rPr sz="2800" spc="-10" dirty="0">
                <a:latin typeface="Carlito"/>
                <a:cs typeface="Carlito"/>
              </a:rPr>
              <a:t>FROM </a:t>
            </a:r>
            <a:r>
              <a:rPr sz="2800" spc="-15" dirty="0">
                <a:latin typeface="Carlito"/>
                <a:cs typeface="Carlito"/>
              </a:rPr>
              <a:t>customer </a:t>
            </a:r>
            <a:r>
              <a:rPr sz="2800" spc="-5" dirty="0">
                <a:latin typeface="Carlito"/>
                <a:cs typeface="Carlito"/>
              </a:rPr>
              <a:t>AS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</a:t>
            </a:r>
            <a:endParaRPr sz="2800" dirty="0">
              <a:latin typeface="Carlito"/>
              <a:cs typeface="Carlito"/>
            </a:endParaRPr>
          </a:p>
          <a:p>
            <a:pPr marL="927100" marR="867410">
              <a:lnSpc>
                <a:spcPct val="105000"/>
              </a:lnSpc>
            </a:pPr>
            <a:r>
              <a:rPr sz="2800" spc="-10" dirty="0">
                <a:latin typeface="Carlito"/>
                <a:cs typeface="Carlito"/>
              </a:rPr>
              <a:t>FULL </a:t>
            </a:r>
            <a:r>
              <a:rPr sz="2800" spc="-5" dirty="0">
                <a:latin typeface="Carlito"/>
                <a:cs typeface="Carlito"/>
              </a:rPr>
              <a:t>OUTER JOIN </a:t>
            </a:r>
            <a:r>
              <a:rPr sz="2800" spc="-15" dirty="0">
                <a:latin typeface="Carlito"/>
                <a:cs typeface="Carlito"/>
              </a:rPr>
              <a:t>payment </a:t>
            </a:r>
            <a:r>
              <a:rPr sz="2800" spc="-5" dirty="0">
                <a:latin typeface="Carlito"/>
                <a:cs typeface="Carlito"/>
              </a:rPr>
              <a:t>AS p  </a:t>
            </a:r>
            <a:r>
              <a:rPr sz="2800" spc="-10" dirty="0">
                <a:latin typeface="Carlito"/>
                <a:cs typeface="Carlito"/>
              </a:rPr>
              <a:t>ON c.customer_id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p.customer_id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11183" y="1827276"/>
            <a:ext cx="2586228" cy="1694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475BA-818A-4114-8F22-DCEF61C3C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5040122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3023" y="1249575"/>
            <a:ext cx="10343515" cy="32232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00AFEF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00AFEF"/>
                </a:solidFill>
                <a:latin typeface="Carlito"/>
                <a:cs typeface="Carlito"/>
              </a:rPr>
              <a:t>INNER </a:t>
            </a:r>
            <a:r>
              <a:rPr sz="2800" b="1" spc="-10" dirty="0">
                <a:solidFill>
                  <a:srgbClr val="00AFEF"/>
                </a:solidFill>
                <a:latin typeface="Carlito"/>
                <a:cs typeface="Carlito"/>
              </a:rPr>
              <a:t>JOIN: </a:t>
            </a:r>
            <a:r>
              <a:rPr sz="2800" spc="-15" dirty="0">
                <a:latin typeface="Carlito"/>
                <a:cs typeface="Carlito"/>
              </a:rPr>
              <a:t>Returns </a:t>
            </a:r>
            <a:r>
              <a:rPr sz="2800" spc="-20" dirty="0">
                <a:latin typeface="Carlito"/>
                <a:cs typeface="Carlito"/>
              </a:rPr>
              <a:t>records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5" dirty="0">
                <a:latin typeface="Carlito"/>
                <a:cs typeface="Carlito"/>
              </a:rPr>
              <a:t>matching </a:t>
            </a:r>
            <a:r>
              <a:rPr sz="2800" spc="-10" dirty="0">
                <a:latin typeface="Carlito"/>
                <a:cs typeface="Carlito"/>
              </a:rPr>
              <a:t>values in both</a:t>
            </a:r>
            <a:r>
              <a:rPr sz="2800" spc="2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tables</a:t>
            </a:r>
            <a:endParaRPr sz="2800">
              <a:latin typeface="Carlito"/>
              <a:cs typeface="Carlito"/>
            </a:endParaRPr>
          </a:p>
          <a:p>
            <a:pPr marL="241300" marR="454659" indent="-228600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00AFEF"/>
                </a:solidFill>
                <a:latin typeface="Carlito"/>
                <a:cs typeface="Carlito"/>
              </a:rPr>
              <a:t>LEFT </a:t>
            </a:r>
            <a:r>
              <a:rPr sz="2800" b="1" spc="-10" dirty="0">
                <a:solidFill>
                  <a:srgbClr val="00AFEF"/>
                </a:solidFill>
                <a:latin typeface="Carlito"/>
                <a:cs typeface="Carlito"/>
              </a:rPr>
              <a:t>JOIN: </a:t>
            </a:r>
            <a:r>
              <a:rPr sz="2800" spc="-15" dirty="0">
                <a:latin typeface="Carlito"/>
                <a:cs typeface="Carlito"/>
              </a:rPr>
              <a:t>Returns </a:t>
            </a:r>
            <a:r>
              <a:rPr sz="2800" spc="-5" dirty="0">
                <a:latin typeface="Carlito"/>
                <a:cs typeface="Carlito"/>
              </a:rPr>
              <a:t>all </a:t>
            </a:r>
            <a:r>
              <a:rPr sz="2800" spc="-20" dirty="0">
                <a:latin typeface="Carlito"/>
                <a:cs typeface="Carlito"/>
              </a:rPr>
              <a:t>records from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left table, </a:t>
            </a:r>
            <a:r>
              <a:rPr sz="2800" spc="-5" dirty="0">
                <a:latin typeface="Carlito"/>
                <a:cs typeface="Carlito"/>
              </a:rPr>
              <a:t>and the </a:t>
            </a:r>
            <a:r>
              <a:rPr sz="2800" spc="-10" dirty="0">
                <a:latin typeface="Carlito"/>
                <a:cs typeface="Carlito"/>
              </a:rPr>
              <a:t>matched  </a:t>
            </a:r>
            <a:r>
              <a:rPr sz="2800" spc="-20" dirty="0">
                <a:latin typeface="Carlito"/>
                <a:cs typeface="Carlito"/>
              </a:rPr>
              <a:t>records from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right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table</a:t>
            </a:r>
            <a:endParaRPr sz="280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00AFEF"/>
                </a:solidFill>
                <a:latin typeface="Carlito"/>
                <a:cs typeface="Carlito"/>
              </a:rPr>
              <a:t>RIGHT </a:t>
            </a:r>
            <a:r>
              <a:rPr sz="2800" b="1" spc="-10" dirty="0">
                <a:solidFill>
                  <a:srgbClr val="00AFEF"/>
                </a:solidFill>
                <a:latin typeface="Carlito"/>
                <a:cs typeface="Carlito"/>
              </a:rPr>
              <a:t>JOIN: </a:t>
            </a:r>
            <a:r>
              <a:rPr sz="2800" spc="-15" dirty="0">
                <a:latin typeface="Carlito"/>
                <a:cs typeface="Carlito"/>
              </a:rPr>
              <a:t>Returns </a:t>
            </a:r>
            <a:r>
              <a:rPr sz="2800" spc="-5" dirty="0">
                <a:latin typeface="Carlito"/>
                <a:cs typeface="Carlito"/>
              </a:rPr>
              <a:t>all </a:t>
            </a:r>
            <a:r>
              <a:rPr sz="2800" spc="-20" dirty="0">
                <a:latin typeface="Carlito"/>
                <a:cs typeface="Carlito"/>
              </a:rPr>
              <a:t>records from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right table, </a:t>
            </a:r>
            <a:r>
              <a:rPr sz="2800" spc="-5" dirty="0">
                <a:latin typeface="Carlito"/>
                <a:cs typeface="Carlito"/>
              </a:rPr>
              <a:t>and the </a:t>
            </a:r>
            <a:r>
              <a:rPr sz="2800" spc="-15" dirty="0">
                <a:latin typeface="Carlito"/>
                <a:cs typeface="Carlito"/>
              </a:rPr>
              <a:t>matched  </a:t>
            </a:r>
            <a:r>
              <a:rPr sz="2800" spc="-20" dirty="0">
                <a:latin typeface="Carlito"/>
                <a:cs typeface="Carlito"/>
              </a:rPr>
              <a:t>records from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left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table</a:t>
            </a:r>
            <a:endParaRPr sz="2800">
              <a:latin typeface="Carlito"/>
              <a:cs typeface="Carlito"/>
            </a:endParaRPr>
          </a:p>
          <a:p>
            <a:pPr marL="241300" marR="232410" indent="-228600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00AFEF"/>
                </a:solidFill>
                <a:latin typeface="Carlito"/>
                <a:cs typeface="Carlito"/>
              </a:rPr>
              <a:t>FULL JOIN: </a:t>
            </a:r>
            <a:r>
              <a:rPr sz="2800" spc="-15" dirty="0">
                <a:latin typeface="Carlito"/>
                <a:cs typeface="Carlito"/>
              </a:rPr>
              <a:t>Returns </a:t>
            </a:r>
            <a:r>
              <a:rPr sz="2800" spc="-5" dirty="0">
                <a:latin typeface="Carlito"/>
                <a:cs typeface="Carlito"/>
              </a:rPr>
              <a:t>all </a:t>
            </a:r>
            <a:r>
              <a:rPr sz="2800" spc="-20" dirty="0">
                <a:latin typeface="Carlito"/>
                <a:cs typeface="Carlito"/>
              </a:rPr>
              <a:t>records </a:t>
            </a:r>
            <a:r>
              <a:rPr sz="2800" spc="-5" dirty="0">
                <a:latin typeface="Carlito"/>
                <a:cs typeface="Carlito"/>
              </a:rPr>
              <a:t>when </a:t>
            </a:r>
            <a:r>
              <a:rPr sz="2800" spc="-15" dirty="0">
                <a:latin typeface="Carlito"/>
                <a:cs typeface="Carlito"/>
              </a:rPr>
              <a:t>there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20" dirty="0">
                <a:latin typeface="Carlito"/>
                <a:cs typeface="Carlito"/>
              </a:rPr>
              <a:t>match </a:t>
            </a:r>
            <a:r>
              <a:rPr sz="2800" spc="-5" dirty="0">
                <a:latin typeface="Carlito"/>
                <a:cs typeface="Carlito"/>
              </a:rPr>
              <a:t>in either </a:t>
            </a:r>
            <a:r>
              <a:rPr sz="2800" spc="-15" dirty="0">
                <a:latin typeface="Carlito"/>
                <a:cs typeface="Carlito"/>
              </a:rPr>
              <a:t>left </a:t>
            </a:r>
            <a:r>
              <a:rPr sz="2800" spc="-10" dirty="0">
                <a:latin typeface="Carlito"/>
                <a:cs typeface="Carlito"/>
              </a:rPr>
              <a:t>or  right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table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47291" y="4492244"/>
            <a:ext cx="8999220" cy="2089150"/>
            <a:chOff x="1447291" y="4492244"/>
            <a:chExt cx="8999220" cy="2089150"/>
          </a:xfrm>
        </p:grpSpPr>
        <p:sp>
          <p:nvSpPr>
            <p:cNvPr id="5" name="object 5"/>
            <p:cNvSpPr/>
            <p:nvPr/>
          </p:nvSpPr>
          <p:spPr>
            <a:xfrm>
              <a:off x="1459991" y="4504944"/>
              <a:ext cx="8973312" cy="20634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3641" y="4498594"/>
              <a:ext cx="8986520" cy="2076450"/>
            </a:xfrm>
            <a:custGeom>
              <a:avLst/>
              <a:gdLst/>
              <a:ahLst/>
              <a:cxnLst/>
              <a:rect l="l" t="t" r="r" b="b"/>
              <a:pathLst>
                <a:path w="8986520" h="2076450">
                  <a:moveTo>
                    <a:pt x="0" y="2076195"/>
                  </a:moveTo>
                  <a:lnTo>
                    <a:pt x="8986012" y="2076195"/>
                  </a:lnTo>
                  <a:lnTo>
                    <a:pt x="8986012" y="0"/>
                  </a:lnTo>
                  <a:lnTo>
                    <a:pt x="0" y="0"/>
                  </a:lnTo>
                  <a:lnTo>
                    <a:pt x="0" y="2076195"/>
                  </a:lnTo>
                  <a:close/>
                </a:path>
              </a:pathLst>
            </a:custGeom>
            <a:ln w="12699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DE0710-757B-46FD-BD2E-BEA3CC5F3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4621" y="2465273"/>
            <a:ext cx="36131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5" dirty="0">
                <a:solidFill>
                  <a:srgbClr val="FFFFFF"/>
                </a:solidFill>
                <a:latin typeface="Arial"/>
                <a:cs typeface="Arial"/>
              </a:rPr>
              <a:t>SELF</a:t>
            </a:r>
            <a:r>
              <a:rPr sz="54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b="1" spc="140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55A66-C917-40D6-BEE2-521D55F15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2801112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3023" y="1327150"/>
            <a:ext cx="10213340" cy="492569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marR="5080" indent="-228600">
              <a:lnSpc>
                <a:spcPts val="3890"/>
              </a:lnSpc>
              <a:spcBef>
                <a:spcPts val="585"/>
              </a:spcBef>
              <a:buFont typeface="Arial"/>
              <a:buChar char="•"/>
              <a:tabLst>
                <a:tab pos="241300" algn="l"/>
              </a:tabLst>
            </a:pPr>
            <a:r>
              <a:rPr sz="3600" dirty="0">
                <a:latin typeface="Carlito"/>
                <a:cs typeface="Carlito"/>
              </a:rPr>
              <a:t>A </a:t>
            </a:r>
            <a:r>
              <a:rPr sz="3600" b="1" dirty="0">
                <a:latin typeface="Carlito"/>
                <a:cs typeface="Carlito"/>
              </a:rPr>
              <a:t>self </a:t>
            </a:r>
            <a:r>
              <a:rPr sz="3600" b="1" spc="-5" dirty="0">
                <a:latin typeface="Carlito"/>
                <a:cs typeface="Carlito"/>
              </a:rPr>
              <a:t>join </a:t>
            </a:r>
            <a:r>
              <a:rPr sz="3600" dirty="0">
                <a:latin typeface="Carlito"/>
                <a:cs typeface="Carlito"/>
              </a:rPr>
              <a:t>is a </a:t>
            </a:r>
            <a:r>
              <a:rPr sz="3600" spc="-10" dirty="0">
                <a:latin typeface="Carlito"/>
                <a:cs typeface="Carlito"/>
              </a:rPr>
              <a:t>regular </a:t>
            </a:r>
            <a:r>
              <a:rPr sz="3600" spc="-5" dirty="0">
                <a:latin typeface="Carlito"/>
                <a:cs typeface="Carlito"/>
              </a:rPr>
              <a:t>join </a:t>
            </a:r>
            <a:r>
              <a:rPr sz="3600" dirty="0">
                <a:latin typeface="Carlito"/>
                <a:cs typeface="Carlito"/>
              </a:rPr>
              <a:t>in which a </a:t>
            </a:r>
            <a:r>
              <a:rPr sz="3600" spc="-15" dirty="0">
                <a:latin typeface="Carlito"/>
                <a:cs typeface="Carlito"/>
              </a:rPr>
              <a:t>table </a:t>
            </a:r>
            <a:r>
              <a:rPr sz="3600" dirty="0">
                <a:latin typeface="Carlito"/>
                <a:cs typeface="Carlito"/>
              </a:rPr>
              <a:t>is </a:t>
            </a:r>
            <a:r>
              <a:rPr sz="3600" spc="-5" dirty="0">
                <a:latin typeface="Carlito"/>
                <a:cs typeface="Carlito"/>
              </a:rPr>
              <a:t>joined </a:t>
            </a:r>
            <a:r>
              <a:rPr sz="3600" spc="-25" dirty="0">
                <a:latin typeface="Carlito"/>
                <a:cs typeface="Carlito"/>
              </a:rPr>
              <a:t>to  </a:t>
            </a:r>
            <a:r>
              <a:rPr sz="3600" spc="-5" dirty="0">
                <a:latin typeface="Carlito"/>
                <a:cs typeface="Carlito"/>
              </a:rPr>
              <a:t>itself</a:t>
            </a:r>
            <a:endParaRPr sz="3600">
              <a:latin typeface="Carlito"/>
              <a:cs typeface="Carlito"/>
            </a:endParaRPr>
          </a:p>
          <a:p>
            <a:pPr marL="241300" marR="850265" indent="-228600">
              <a:lnSpc>
                <a:spcPts val="389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3600" b="1" dirty="0">
                <a:latin typeface="Carlito"/>
                <a:cs typeface="Carlito"/>
              </a:rPr>
              <a:t>SELF </a:t>
            </a:r>
            <a:r>
              <a:rPr sz="3600" b="1" spc="-5" dirty="0">
                <a:latin typeface="Carlito"/>
                <a:cs typeface="Carlito"/>
              </a:rPr>
              <a:t>Joins </a:t>
            </a:r>
            <a:r>
              <a:rPr sz="3600" spc="-15" dirty="0">
                <a:latin typeface="Carlito"/>
                <a:cs typeface="Carlito"/>
              </a:rPr>
              <a:t>are </a:t>
            </a:r>
            <a:r>
              <a:rPr sz="3600" spc="-10" dirty="0">
                <a:latin typeface="Carlito"/>
                <a:cs typeface="Carlito"/>
              </a:rPr>
              <a:t>powerful </a:t>
            </a:r>
            <a:r>
              <a:rPr sz="3600" spc="-25" dirty="0">
                <a:latin typeface="Carlito"/>
                <a:cs typeface="Carlito"/>
              </a:rPr>
              <a:t>for </a:t>
            </a:r>
            <a:r>
              <a:rPr sz="3600" spc="-5" dirty="0">
                <a:latin typeface="Carlito"/>
                <a:cs typeface="Carlito"/>
              </a:rPr>
              <a:t>comparing </a:t>
            </a:r>
            <a:r>
              <a:rPr sz="3600" spc="-10" dirty="0">
                <a:latin typeface="Carlito"/>
                <a:cs typeface="Carlito"/>
              </a:rPr>
              <a:t>values </a:t>
            </a:r>
            <a:r>
              <a:rPr sz="3600" dirty="0">
                <a:latin typeface="Carlito"/>
                <a:cs typeface="Carlito"/>
              </a:rPr>
              <a:t>in a  </a:t>
            </a:r>
            <a:r>
              <a:rPr sz="3600" spc="-10" dirty="0">
                <a:latin typeface="Carlito"/>
                <a:cs typeface="Carlito"/>
              </a:rPr>
              <a:t>column </a:t>
            </a:r>
            <a:r>
              <a:rPr sz="3600" spc="-5" dirty="0">
                <a:latin typeface="Carlito"/>
                <a:cs typeface="Carlito"/>
              </a:rPr>
              <a:t>of </a:t>
            </a:r>
            <a:r>
              <a:rPr sz="3600" spc="-35" dirty="0">
                <a:latin typeface="Carlito"/>
                <a:cs typeface="Carlito"/>
              </a:rPr>
              <a:t>rows </a:t>
            </a:r>
            <a:r>
              <a:rPr sz="3600" spc="-5" dirty="0">
                <a:latin typeface="Carlito"/>
                <a:cs typeface="Carlito"/>
              </a:rPr>
              <a:t>with </a:t>
            </a:r>
            <a:r>
              <a:rPr sz="3600" dirty="0">
                <a:latin typeface="Carlito"/>
                <a:cs typeface="Carlito"/>
              </a:rPr>
              <a:t>the </a:t>
            </a:r>
            <a:r>
              <a:rPr sz="3600" spc="-5" dirty="0">
                <a:latin typeface="Carlito"/>
                <a:cs typeface="Carlito"/>
              </a:rPr>
              <a:t>same</a:t>
            </a:r>
            <a:r>
              <a:rPr sz="3600" dirty="0">
                <a:latin typeface="Carlito"/>
                <a:cs typeface="Carlito"/>
              </a:rPr>
              <a:t> </a:t>
            </a:r>
            <a:r>
              <a:rPr sz="3600" spc="-15" dirty="0">
                <a:latin typeface="Carlito"/>
                <a:cs typeface="Carlito"/>
              </a:rPr>
              <a:t>table</a:t>
            </a:r>
            <a:endParaRPr sz="3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30" dirty="0">
                <a:latin typeface="Carlito"/>
                <a:cs typeface="Carlito"/>
              </a:rPr>
              <a:t>Syntax</a:t>
            </a:r>
            <a:endParaRPr sz="3600">
              <a:latin typeface="Carlito"/>
              <a:cs typeface="Carlito"/>
            </a:endParaRPr>
          </a:p>
          <a:p>
            <a:pPr marL="927100" marR="4998085">
              <a:lnSpc>
                <a:spcPct val="102099"/>
              </a:lnSpc>
              <a:spcBef>
                <a:spcPts val="35"/>
              </a:spcBef>
            </a:pPr>
            <a:r>
              <a:rPr sz="3400" spc="-15" dirty="0">
                <a:latin typeface="Carlito"/>
                <a:cs typeface="Carlito"/>
              </a:rPr>
              <a:t>SELECT </a:t>
            </a:r>
            <a:r>
              <a:rPr sz="3400" spc="-10" dirty="0">
                <a:latin typeface="Carlito"/>
                <a:cs typeface="Carlito"/>
              </a:rPr>
              <a:t>column_name(s)  </a:t>
            </a:r>
            <a:r>
              <a:rPr sz="3400" spc="-15" dirty="0">
                <a:latin typeface="Carlito"/>
                <a:cs typeface="Carlito"/>
              </a:rPr>
              <a:t>FROM </a:t>
            </a:r>
            <a:r>
              <a:rPr sz="3400" b="1" spc="-55" dirty="0">
                <a:latin typeface="Carlito"/>
                <a:cs typeface="Carlito"/>
              </a:rPr>
              <a:t>Table </a:t>
            </a:r>
            <a:r>
              <a:rPr sz="3400" b="1" spc="-5" dirty="0">
                <a:latin typeface="Carlito"/>
                <a:cs typeface="Carlito"/>
              </a:rPr>
              <a:t>AS</a:t>
            </a:r>
            <a:r>
              <a:rPr sz="3400" b="1" spc="55" dirty="0">
                <a:latin typeface="Carlito"/>
                <a:cs typeface="Carlito"/>
              </a:rPr>
              <a:t> </a:t>
            </a:r>
            <a:r>
              <a:rPr sz="3400" b="1" spc="-10" dirty="0">
                <a:latin typeface="Carlito"/>
                <a:cs typeface="Carlito"/>
              </a:rPr>
              <a:t>T1</a:t>
            </a:r>
            <a:endParaRPr sz="34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3400" b="1" spc="-10" dirty="0">
                <a:solidFill>
                  <a:srgbClr val="00AFEF"/>
                </a:solidFill>
                <a:latin typeface="Carlito"/>
                <a:cs typeface="Carlito"/>
              </a:rPr>
              <a:t>JOIN </a:t>
            </a:r>
            <a:r>
              <a:rPr sz="3400" b="1" spc="-55" dirty="0">
                <a:latin typeface="Carlito"/>
                <a:cs typeface="Carlito"/>
              </a:rPr>
              <a:t>Table </a:t>
            </a:r>
            <a:r>
              <a:rPr sz="3400" b="1" spc="-5" dirty="0">
                <a:latin typeface="Carlito"/>
                <a:cs typeface="Carlito"/>
              </a:rPr>
              <a:t>AS</a:t>
            </a:r>
            <a:r>
              <a:rPr sz="3400" b="1" spc="65" dirty="0">
                <a:latin typeface="Carlito"/>
                <a:cs typeface="Carlito"/>
              </a:rPr>
              <a:t> </a:t>
            </a:r>
            <a:r>
              <a:rPr sz="3400" b="1" spc="-10" dirty="0">
                <a:latin typeface="Carlito"/>
                <a:cs typeface="Carlito"/>
              </a:rPr>
              <a:t>T2</a:t>
            </a:r>
            <a:endParaRPr sz="34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3400" b="1" spc="-10" dirty="0">
                <a:solidFill>
                  <a:srgbClr val="00AFEF"/>
                </a:solidFill>
                <a:latin typeface="Carlito"/>
                <a:cs typeface="Carlito"/>
              </a:rPr>
              <a:t>ON </a:t>
            </a:r>
            <a:r>
              <a:rPr sz="3400" b="1" spc="-10" dirty="0">
                <a:latin typeface="Carlito"/>
                <a:cs typeface="Carlito"/>
              </a:rPr>
              <a:t>T1</a:t>
            </a:r>
            <a:r>
              <a:rPr sz="3400" spc="-10" dirty="0">
                <a:latin typeface="Carlito"/>
                <a:cs typeface="Carlito"/>
              </a:rPr>
              <a:t>.col_name </a:t>
            </a:r>
            <a:r>
              <a:rPr sz="3400" spc="-5" dirty="0">
                <a:latin typeface="Carlito"/>
                <a:cs typeface="Carlito"/>
              </a:rPr>
              <a:t>=</a:t>
            </a:r>
            <a:r>
              <a:rPr sz="3400" spc="15" dirty="0">
                <a:latin typeface="Carlito"/>
                <a:cs typeface="Carlito"/>
              </a:rPr>
              <a:t> </a:t>
            </a:r>
            <a:r>
              <a:rPr sz="3400" b="1" spc="-10" dirty="0">
                <a:latin typeface="Carlito"/>
                <a:cs typeface="Carlito"/>
              </a:rPr>
              <a:t>T2</a:t>
            </a:r>
            <a:r>
              <a:rPr sz="3400" spc="-10" dirty="0">
                <a:latin typeface="Carlito"/>
                <a:cs typeface="Carlito"/>
              </a:rPr>
              <a:t>.col_name</a:t>
            </a:r>
            <a:endParaRPr sz="3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9E833-F62A-4FF2-AC1A-FB0682AEE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5149850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8781" y="5128640"/>
            <a:ext cx="701992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Find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name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respective </a:t>
            </a:r>
            <a:r>
              <a:rPr sz="2800" spc="-15" dirty="0">
                <a:latin typeface="Carlito"/>
                <a:cs typeface="Carlito"/>
              </a:rPr>
              <a:t>managers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each  of the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employees?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4588" y="1479803"/>
            <a:ext cx="7466075" cy="3346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3050" y="2215133"/>
            <a:ext cx="1772920" cy="463550"/>
          </a:xfrm>
          <a:prstGeom prst="rect">
            <a:avLst/>
          </a:prstGeom>
          <a:solidFill>
            <a:srgbClr val="F1F1F1"/>
          </a:solidFill>
          <a:ln w="19050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ts val="2935"/>
              </a:lnSpc>
            </a:pPr>
            <a:r>
              <a:rPr sz="2800" spc="-40" dirty="0"/>
              <a:t>Table: </a:t>
            </a:r>
            <a:r>
              <a:rPr sz="2800" spc="-5" dirty="0"/>
              <a:t>emp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E282A-21C3-481F-80B4-9662E275E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443230"/>
            <a:ext cx="4379976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85723" y="5293766"/>
            <a:ext cx="10168890" cy="890905"/>
            <a:chOff x="985723" y="5293766"/>
            <a:chExt cx="10168890" cy="890905"/>
          </a:xfrm>
        </p:grpSpPr>
        <p:sp>
          <p:nvSpPr>
            <p:cNvPr id="4" name="object 4"/>
            <p:cNvSpPr/>
            <p:nvPr/>
          </p:nvSpPr>
          <p:spPr>
            <a:xfrm>
              <a:off x="985723" y="5293766"/>
              <a:ext cx="10168636" cy="4788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5723" y="5705856"/>
              <a:ext cx="5493512" cy="478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474976" y="1301496"/>
            <a:ext cx="7296911" cy="3909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F145F8-8A0A-4575-9126-635D7836A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5149850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3023" y="4793621"/>
            <a:ext cx="4020185" cy="14732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200" spc="-10" dirty="0">
                <a:latin typeface="Carlito"/>
                <a:cs typeface="Carlito"/>
              </a:rPr>
              <a:t>SELECT T2.empname,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T1.empname</a:t>
            </a:r>
            <a:endParaRPr sz="2200">
              <a:latin typeface="Carlito"/>
              <a:cs typeface="Carlito"/>
            </a:endParaRPr>
          </a:p>
          <a:p>
            <a:pPr marL="12700" marR="2028825">
              <a:lnSpc>
                <a:spcPct val="107700"/>
              </a:lnSpc>
            </a:pP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emp AS </a:t>
            </a:r>
            <a:r>
              <a:rPr sz="2200" spc="-10" dirty="0">
                <a:latin typeface="Carlito"/>
                <a:cs typeface="Carlito"/>
              </a:rPr>
              <a:t>T1  </a:t>
            </a:r>
            <a:r>
              <a:rPr sz="2200" spc="-5" dirty="0">
                <a:latin typeface="Carlito"/>
                <a:cs typeface="Carlito"/>
              </a:rPr>
              <a:t>JOIN emp AS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T2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2200" spc="-10" dirty="0">
                <a:latin typeface="Carlito"/>
                <a:cs typeface="Carlito"/>
              </a:rPr>
              <a:t>ON T1.empid </a:t>
            </a:r>
            <a:r>
              <a:rPr sz="2200" spc="-5" dirty="0">
                <a:latin typeface="Carlito"/>
                <a:cs typeface="Carlito"/>
              </a:rPr>
              <a:t>=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T2.manager_id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4588" y="1377696"/>
            <a:ext cx="6851904" cy="3070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33459" y="1377696"/>
            <a:ext cx="2823972" cy="3073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20050" y="2862072"/>
            <a:ext cx="448945" cy="114300"/>
          </a:xfrm>
          <a:custGeom>
            <a:avLst/>
            <a:gdLst/>
            <a:ahLst/>
            <a:cxnLst/>
            <a:rect l="l" t="t" r="r" b="b"/>
            <a:pathLst>
              <a:path w="448945" h="114300">
                <a:moveTo>
                  <a:pt x="334136" y="0"/>
                </a:moveTo>
                <a:lnTo>
                  <a:pt x="334136" y="114300"/>
                </a:lnTo>
                <a:lnTo>
                  <a:pt x="410336" y="76200"/>
                </a:lnTo>
                <a:lnTo>
                  <a:pt x="353186" y="76200"/>
                </a:lnTo>
                <a:lnTo>
                  <a:pt x="353186" y="38100"/>
                </a:lnTo>
                <a:lnTo>
                  <a:pt x="410336" y="38100"/>
                </a:lnTo>
                <a:lnTo>
                  <a:pt x="334136" y="0"/>
                </a:lnTo>
                <a:close/>
              </a:path>
              <a:path w="448945" h="114300">
                <a:moveTo>
                  <a:pt x="33413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34136" y="76200"/>
                </a:lnTo>
                <a:lnTo>
                  <a:pt x="334136" y="38100"/>
                </a:lnTo>
                <a:close/>
              </a:path>
              <a:path w="448945" h="114300">
                <a:moveTo>
                  <a:pt x="410336" y="38100"/>
                </a:moveTo>
                <a:lnTo>
                  <a:pt x="353186" y="38100"/>
                </a:lnTo>
                <a:lnTo>
                  <a:pt x="353186" y="76200"/>
                </a:lnTo>
                <a:lnTo>
                  <a:pt x="410336" y="76200"/>
                </a:lnTo>
                <a:lnTo>
                  <a:pt x="448436" y="57150"/>
                </a:lnTo>
                <a:lnTo>
                  <a:pt x="410336" y="381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F8A3A6-7178-4212-9EA2-B91CBD5E9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2105279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3023" y="1288491"/>
            <a:ext cx="10257790" cy="1381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655"/>
              </a:lnSpc>
              <a:spcBef>
                <a:spcPts val="105"/>
              </a:spcBef>
            </a:pPr>
            <a:r>
              <a:rPr sz="2600" spc="-5" dirty="0"/>
              <a:t>The </a:t>
            </a:r>
            <a:r>
              <a:rPr sz="2600" dirty="0"/>
              <a:t>SQL </a:t>
            </a:r>
            <a:r>
              <a:rPr sz="2600" b="1" dirty="0">
                <a:latin typeface="Carlito"/>
                <a:cs typeface="Carlito"/>
              </a:rPr>
              <a:t>UNION </a:t>
            </a:r>
            <a:r>
              <a:rPr sz="2600" spc="-10" dirty="0"/>
              <a:t>clause/operator </a:t>
            </a:r>
            <a:r>
              <a:rPr sz="2600" dirty="0"/>
              <a:t>is </a:t>
            </a:r>
            <a:r>
              <a:rPr sz="2600" spc="-5" dirty="0"/>
              <a:t>used </a:t>
            </a:r>
            <a:r>
              <a:rPr sz="2600" spc="-10" dirty="0"/>
              <a:t>to </a:t>
            </a:r>
            <a:r>
              <a:rPr sz="2600" spc="-15" dirty="0"/>
              <a:t>combine/concatenate </a:t>
            </a:r>
            <a:r>
              <a:rPr sz="2600" dirty="0"/>
              <a:t>the</a:t>
            </a:r>
            <a:r>
              <a:rPr sz="2600" spc="-105" dirty="0"/>
              <a:t> </a:t>
            </a:r>
            <a:r>
              <a:rPr sz="2600" spc="-5" dirty="0"/>
              <a:t>results</a:t>
            </a:r>
            <a:endParaRPr sz="2600">
              <a:latin typeface="Carlito"/>
              <a:cs typeface="Carlito"/>
            </a:endParaRPr>
          </a:p>
          <a:p>
            <a:pPr marL="12700" marR="5080">
              <a:lnSpc>
                <a:spcPct val="70000"/>
              </a:lnSpc>
              <a:spcBef>
                <a:spcPts val="470"/>
              </a:spcBef>
            </a:pPr>
            <a:r>
              <a:rPr sz="2600" spc="-5" dirty="0"/>
              <a:t>of </a:t>
            </a:r>
            <a:r>
              <a:rPr sz="2600" spc="-10" dirty="0"/>
              <a:t>two </a:t>
            </a:r>
            <a:r>
              <a:rPr sz="2600" spc="-5" dirty="0"/>
              <a:t>or </a:t>
            </a:r>
            <a:r>
              <a:rPr sz="2600" spc="-10" dirty="0"/>
              <a:t>more </a:t>
            </a:r>
            <a:r>
              <a:rPr sz="2600" spc="-5" dirty="0"/>
              <a:t>SELECT </a:t>
            </a:r>
            <a:r>
              <a:rPr sz="2600" spc="-15" dirty="0"/>
              <a:t>statements </a:t>
            </a:r>
            <a:r>
              <a:rPr sz="2600" dirty="0"/>
              <a:t>without </a:t>
            </a:r>
            <a:r>
              <a:rPr sz="2600" spc="-5" dirty="0"/>
              <a:t>returning </a:t>
            </a:r>
            <a:r>
              <a:rPr sz="2600" spc="-15" dirty="0"/>
              <a:t>any </a:t>
            </a:r>
            <a:r>
              <a:rPr sz="2600" spc="-10" dirty="0"/>
              <a:t>duplicate </a:t>
            </a:r>
            <a:r>
              <a:rPr sz="2600" spc="-20" dirty="0"/>
              <a:t>rows </a:t>
            </a:r>
            <a:r>
              <a:rPr sz="2600" dirty="0"/>
              <a:t>and  </a:t>
            </a:r>
            <a:r>
              <a:rPr sz="2600" spc="-20" dirty="0"/>
              <a:t>keeps </a:t>
            </a:r>
            <a:r>
              <a:rPr sz="2600" b="1" spc="-5" dirty="0">
                <a:latin typeface="Carlito"/>
                <a:cs typeface="Carlito"/>
              </a:rPr>
              <a:t>unique</a:t>
            </a:r>
            <a:r>
              <a:rPr sz="2600" b="1" spc="10" dirty="0">
                <a:latin typeface="Carlito"/>
                <a:cs typeface="Carlito"/>
              </a:rPr>
              <a:t> </a:t>
            </a:r>
            <a:r>
              <a:rPr sz="2600" b="1" spc="-10" dirty="0">
                <a:latin typeface="Carlito"/>
                <a:cs typeface="Carlito"/>
              </a:rPr>
              <a:t>records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spc="-114" dirty="0"/>
              <a:t>To </a:t>
            </a:r>
            <a:r>
              <a:rPr sz="2600" spc="-5" dirty="0"/>
              <a:t>use </a:t>
            </a:r>
            <a:r>
              <a:rPr sz="2600" dirty="0"/>
              <a:t>this UNION clause, each </a:t>
            </a:r>
            <a:r>
              <a:rPr sz="2600" spc="-5" dirty="0"/>
              <a:t>SELECT </a:t>
            </a:r>
            <a:r>
              <a:rPr sz="2600" spc="-15" dirty="0"/>
              <a:t>statement </a:t>
            </a:r>
            <a:r>
              <a:rPr sz="2600" spc="-10" dirty="0"/>
              <a:t>must</a:t>
            </a:r>
            <a:r>
              <a:rPr sz="2600" spc="-40" dirty="0"/>
              <a:t> </a:t>
            </a:r>
            <a:r>
              <a:rPr sz="2600" spc="-20" dirty="0"/>
              <a:t>have</a:t>
            </a:r>
            <a:endParaRPr sz="26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73023" y="2651887"/>
            <a:ext cx="7631430" cy="3851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The same number of </a:t>
            </a:r>
            <a:r>
              <a:rPr sz="2600" spc="-10" dirty="0">
                <a:latin typeface="Carlito"/>
                <a:cs typeface="Carlito"/>
              </a:rPr>
              <a:t>columns selected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expressions</a:t>
            </a:r>
            <a:endParaRPr sz="26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The same </a:t>
            </a:r>
            <a:r>
              <a:rPr sz="2600" spc="-15" dirty="0">
                <a:latin typeface="Carlito"/>
                <a:cs typeface="Carlito"/>
              </a:rPr>
              <a:t>data </a:t>
            </a:r>
            <a:r>
              <a:rPr sz="2600" dirty="0">
                <a:latin typeface="Carlito"/>
                <a:cs typeface="Carlito"/>
              </a:rPr>
              <a:t>type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and</a:t>
            </a: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20" dirty="0">
                <a:latin typeface="Carlito"/>
                <a:cs typeface="Carlito"/>
              </a:rPr>
              <a:t>Have </a:t>
            </a:r>
            <a:r>
              <a:rPr sz="2600" dirty="0">
                <a:latin typeface="Carlito"/>
                <a:cs typeface="Carlito"/>
              </a:rPr>
              <a:t>them in the </a:t>
            </a:r>
            <a:r>
              <a:rPr sz="2600" spc="-5" dirty="0">
                <a:latin typeface="Carlito"/>
                <a:cs typeface="Carlito"/>
              </a:rPr>
              <a:t>same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order</a:t>
            </a:r>
            <a:endParaRPr sz="2600" dirty="0">
              <a:latin typeface="Carlito"/>
              <a:cs typeface="Carlito"/>
            </a:endParaRPr>
          </a:p>
          <a:p>
            <a:pPr marL="241300" indent="-228600">
              <a:lnSpc>
                <a:spcPts val="2285"/>
              </a:lnSpc>
              <a:spcBef>
                <a:spcPts val="2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20" dirty="0">
                <a:latin typeface="Carlito"/>
                <a:cs typeface="Carlito"/>
              </a:rPr>
              <a:t>Syntax</a:t>
            </a:r>
            <a:endParaRPr sz="2000" dirty="0">
              <a:latin typeface="Carlito"/>
              <a:cs typeface="Carlito"/>
            </a:endParaRPr>
          </a:p>
          <a:p>
            <a:pPr marL="927100" marR="2706370">
              <a:lnSpc>
                <a:spcPts val="2180"/>
              </a:lnSpc>
              <a:spcBef>
                <a:spcPts val="145"/>
              </a:spcBef>
            </a:pPr>
            <a:r>
              <a:rPr sz="2000" spc="-5" dirty="0">
                <a:latin typeface="Carlito"/>
                <a:cs typeface="Carlito"/>
              </a:rPr>
              <a:t>SELECT column_name(s) FROM </a:t>
            </a:r>
            <a:r>
              <a:rPr sz="2000" b="1" spc="-25" dirty="0">
                <a:latin typeface="Carlito"/>
                <a:cs typeface="Carlito"/>
              </a:rPr>
              <a:t>TableA  </a:t>
            </a:r>
            <a:r>
              <a:rPr sz="2000" b="1" dirty="0">
                <a:solidFill>
                  <a:srgbClr val="00AFEF"/>
                </a:solidFill>
                <a:latin typeface="Carlito"/>
                <a:cs typeface="Carlito"/>
              </a:rPr>
              <a:t>UNION</a:t>
            </a:r>
            <a:endParaRPr sz="2000" dirty="0">
              <a:latin typeface="Carlito"/>
              <a:cs typeface="Carlito"/>
            </a:endParaRPr>
          </a:p>
          <a:p>
            <a:pPr marL="927100">
              <a:lnSpc>
                <a:spcPts val="2150"/>
              </a:lnSpc>
            </a:pPr>
            <a:r>
              <a:rPr sz="2000" spc="-5" dirty="0">
                <a:latin typeface="Carlito"/>
                <a:cs typeface="Carlito"/>
              </a:rPr>
              <a:t>SELECT column_name(s) FROM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b="1" spc="-25" dirty="0">
                <a:latin typeface="Carlito"/>
                <a:cs typeface="Carlito"/>
              </a:rPr>
              <a:t>TableB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ts val="2285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arlito"/>
                <a:cs typeface="Carlito"/>
              </a:rPr>
              <a:t>Example</a:t>
            </a:r>
            <a:endParaRPr sz="2000" dirty="0">
              <a:latin typeface="Carlito"/>
              <a:cs typeface="Carlito"/>
            </a:endParaRPr>
          </a:p>
          <a:p>
            <a:pPr marL="868680">
              <a:lnSpc>
                <a:spcPts val="2180"/>
              </a:lnSpc>
            </a:pPr>
            <a:r>
              <a:rPr sz="2000" spc="-5" dirty="0">
                <a:latin typeface="Carlito"/>
                <a:cs typeface="Carlito"/>
              </a:rPr>
              <a:t>SELECT cust_name, cust_amount </a:t>
            </a:r>
            <a:r>
              <a:rPr sz="2000" spc="-15" dirty="0">
                <a:latin typeface="Carlito"/>
                <a:cs typeface="Carlito"/>
              </a:rPr>
              <a:t>from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custA</a:t>
            </a:r>
            <a:endParaRPr sz="2000" dirty="0">
              <a:latin typeface="Carlito"/>
              <a:cs typeface="Carlito"/>
            </a:endParaRPr>
          </a:p>
          <a:p>
            <a:pPr marL="868680">
              <a:lnSpc>
                <a:spcPts val="2185"/>
              </a:lnSpc>
            </a:pPr>
            <a:r>
              <a:rPr sz="2000" b="1" dirty="0">
                <a:latin typeface="Carlito"/>
                <a:cs typeface="Carlito"/>
              </a:rPr>
              <a:t>UNION</a:t>
            </a:r>
            <a:endParaRPr sz="2000" dirty="0">
              <a:latin typeface="Carlito"/>
              <a:cs typeface="Carlito"/>
            </a:endParaRPr>
          </a:p>
          <a:p>
            <a:pPr marL="868680">
              <a:lnSpc>
                <a:spcPts val="2290"/>
              </a:lnSpc>
            </a:pPr>
            <a:r>
              <a:rPr sz="2000" spc="-5" dirty="0">
                <a:latin typeface="Carlito"/>
                <a:cs typeface="Carlito"/>
              </a:rPr>
              <a:t>SELECT cust_name, cust_amount </a:t>
            </a:r>
            <a:r>
              <a:rPr sz="2000" spc="-15" dirty="0">
                <a:latin typeface="Carlito"/>
                <a:cs typeface="Carlito"/>
              </a:rPr>
              <a:t>from</a:t>
            </a:r>
            <a:r>
              <a:rPr sz="2000" spc="-5" dirty="0">
                <a:latin typeface="Carlito"/>
                <a:cs typeface="Carlito"/>
              </a:rPr>
              <a:t> custB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D6E0C-05C6-478E-A4FA-595E7DD00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3143123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57480" marR="5080">
              <a:lnSpc>
                <a:spcPct val="70000"/>
              </a:lnSpc>
              <a:spcBef>
                <a:spcPts val="1285"/>
              </a:spcBef>
            </a:pPr>
            <a:r>
              <a:rPr sz="3300" spc="-5" dirty="0"/>
              <a:t>In </a:t>
            </a:r>
            <a:r>
              <a:rPr sz="3300" b="1" dirty="0">
                <a:latin typeface="Carlito"/>
                <a:cs typeface="Carlito"/>
              </a:rPr>
              <a:t>UNION ALL </a:t>
            </a:r>
            <a:r>
              <a:rPr sz="3300" spc="-5" dirty="0"/>
              <a:t>everything </a:t>
            </a:r>
            <a:r>
              <a:rPr sz="3300" dirty="0"/>
              <a:t>is same as </a:t>
            </a:r>
            <a:r>
              <a:rPr sz="3300" b="1" spc="-5" dirty="0">
                <a:latin typeface="Carlito"/>
                <a:cs typeface="Carlito"/>
              </a:rPr>
              <a:t>UNION</a:t>
            </a:r>
            <a:r>
              <a:rPr sz="3300" spc="-5" dirty="0"/>
              <a:t>, </a:t>
            </a:r>
            <a:r>
              <a:rPr sz="3300" dirty="0"/>
              <a:t>it  </a:t>
            </a:r>
            <a:r>
              <a:rPr sz="3300" spc="-20" dirty="0"/>
              <a:t>combines/concatenate </a:t>
            </a:r>
            <a:r>
              <a:rPr sz="3300" spc="-15" dirty="0"/>
              <a:t>two </a:t>
            </a:r>
            <a:r>
              <a:rPr sz="3300" spc="-5" dirty="0"/>
              <a:t>or </a:t>
            </a:r>
            <a:r>
              <a:rPr sz="3300" spc="-15" dirty="0"/>
              <a:t>more </a:t>
            </a:r>
            <a:r>
              <a:rPr sz="3300" spc="-10" dirty="0"/>
              <a:t>table but </a:t>
            </a:r>
            <a:r>
              <a:rPr sz="3300" spc="-25" dirty="0"/>
              <a:t>keeps </a:t>
            </a:r>
            <a:r>
              <a:rPr sz="3300" dirty="0"/>
              <a:t>all  </a:t>
            </a:r>
            <a:r>
              <a:rPr sz="3300" spc="-20" dirty="0"/>
              <a:t>records, </a:t>
            </a:r>
            <a:r>
              <a:rPr sz="3300" b="1" dirty="0">
                <a:latin typeface="Carlito"/>
                <a:cs typeface="Carlito"/>
              </a:rPr>
              <a:t>including</a:t>
            </a:r>
            <a:r>
              <a:rPr sz="3300" b="1" spc="5" dirty="0">
                <a:latin typeface="Carlito"/>
                <a:cs typeface="Carlito"/>
              </a:rPr>
              <a:t> </a:t>
            </a:r>
            <a:r>
              <a:rPr sz="3300" b="1" spc="-10" dirty="0">
                <a:latin typeface="Carlito"/>
                <a:cs typeface="Carlito"/>
              </a:rPr>
              <a:t>duplicates</a:t>
            </a:r>
            <a:endParaRPr sz="33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73023" y="2961259"/>
            <a:ext cx="7235190" cy="3202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64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20" dirty="0">
                <a:latin typeface="Carlito"/>
                <a:cs typeface="Carlito"/>
              </a:rPr>
              <a:t>Syntax</a:t>
            </a:r>
            <a:endParaRPr sz="2400">
              <a:latin typeface="Carlito"/>
              <a:cs typeface="Carlito"/>
            </a:endParaRPr>
          </a:p>
          <a:p>
            <a:pPr marL="927100" marR="928369">
              <a:lnSpc>
                <a:spcPts val="2770"/>
              </a:lnSpc>
              <a:spcBef>
                <a:spcPts val="240"/>
              </a:spcBef>
            </a:pPr>
            <a:r>
              <a:rPr sz="2700" spc="-10" dirty="0">
                <a:latin typeface="Carlito"/>
                <a:cs typeface="Carlito"/>
              </a:rPr>
              <a:t>SELECT </a:t>
            </a:r>
            <a:r>
              <a:rPr sz="2700" spc="-5" dirty="0">
                <a:latin typeface="Carlito"/>
                <a:cs typeface="Carlito"/>
              </a:rPr>
              <a:t>column_name(s) </a:t>
            </a:r>
            <a:r>
              <a:rPr sz="2700" spc="-15" dirty="0">
                <a:latin typeface="Carlito"/>
                <a:cs typeface="Carlito"/>
              </a:rPr>
              <a:t>FROM </a:t>
            </a:r>
            <a:r>
              <a:rPr sz="2700" b="1" spc="-35" dirty="0">
                <a:latin typeface="Carlito"/>
                <a:cs typeface="Carlito"/>
              </a:rPr>
              <a:t>TableA  </a:t>
            </a:r>
            <a:r>
              <a:rPr sz="2700" b="1" spc="-5" dirty="0">
                <a:solidFill>
                  <a:srgbClr val="00AFEF"/>
                </a:solidFill>
                <a:latin typeface="Carlito"/>
                <a:cs typeface="Carlito"/>
              </a:rPr>
              <a:t>UNION ALL</a:t>
            </a:r>
            <a:endParaRPr sz="2700">
              <a:latin typeface="Carlito"/>
              <a:cs typeface="Carlito"/>
            </a:endParaRPr>
          </a:p>
          <a:p>
            <a:pPr marL="927100">
              <a:lnSpc>
                <a:spcPts val="2750"/>
              </a:lnSpc>
            </a:pPr>
            <a:r>
              <a:rPr sz="2700" spc="-10" dirty="0">
                <a:latin typeface="Carlito"/>
                <a:cs typeface="Carlito"/>
              </a:rPr>
              <a:t>SELECT </a:t>
            </a:r>
            <a:r>
              <a:rPr sz="2700" spc="-5" dirty="0">
                <a:latin typeface="Carlito"/>
                <a:cs typeface="Carlito"/>
              </a:rPr>
              <a:t>column_name(s) </a:t>
            </a:r>
            <a:r>
              <a:rPr sz="2700" spc="-15" dirty="0">
                <a:latin typeface="Carlito"/>
                <a:cs typeface="Carlito"/>
              </a:rPr>
              <a:t>FROM</a:t>
            </a:r>
            <a:r>
              <a:rPr sz="2700" spc="-45" dirty="0">
                <a:latin typeface="Carlito"/>
                <a:cs typeface="Carlito"/>
              </a:rPr>
              <a:t> </a:t>
            </a:r>
            <a:r>
              <a:rPr sz="2700" b="1" spc="-35" dirty="0">
                <a:latin typeface="Carlito"/>
                <a:cs typeface="Carlito"/>
              </a:rPr>
              <a:t>TableB</a:t>
            </a:r>
            <a:endParaRPr sz="2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Carlito"/>
              <a:cs typeface="Carlito"/>
            </a:endParaRPr>
          </a:p>
          <a:p>
            <a:pPr marL="241300" indent="-228600">
              <a:lnSpc>
                <a:spcPts val="2640"/>
              </a:lnSpc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Carlito"/>
                <a:cs typeface="Carlito"/>
              </a:rPr>
              <a:t>Example</a:t>
            </a:r>
            <a:endParaRPr sz="2400">
              <a:latin typeface="Carlito"/>
              <a:cs typeface="Carlito"/>
            </a:endParaRPr>
          </a:p>
          <a:p>
            <a:pPr marL="1045844">
              <a:lnSpc>
                <a:spcPts val="2765"/>
              </a:lnSpc>
            </a:pPr>
            <a:r>
              <a:rPr sz="2700" spc="-5" dirty="0">
                <a:latin typeface="Carlito"/>
                <a:cs typeface="Carlito"/>
              </a:rPr>
              <a:t>SELECT cust_name, </a:t>
            </a:r>
            <a:r>
              <a:rPr sz="2700" spc="-10" dirty="0">
                <a:latin typeface="Carlito"/>
                <a:cs typeface="Carlito"/>
              </a:rPr>
              <a:t>cust_amount </a:t>
            </a:r>
            <a:r>
              <a:rPr sz="2700" spc="-20" dirty="0">
                <a:latin typeface="Carlito"/>
                <a:cs typeface="Carlito"/>
              </a:rPr>
              <a:t>from</a:t>
            </a:r>
            <a:r>
              <a:rPr sz="2700" spc="-5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custA</a:t>
            </a:r>
            <a:endParaRPr sz="2700">
              <a:latin typeface="Carlito"/>
              <a:cs typeface="Carlito"/>
            </a:endParaRPr>
          </a:p>
          <a:p>
            <a:pPr marL="1013460">
              <a:lnSpc>
                <a:spcPts val="2765"/>
              </a:lnSpc>
            </a:pPr>
            <a:r>
              <a:rPr sz="2700" b="1" dirty="0">
                <a:latin typeface="Carlito"/>
                <a:cs typeface="Carlito"/>
              </a:rPr>
              <a:t>UNION</a:t>
            </a:r>
            <a:r>
              <a:rPr sz="2700" b="1" spc="10" dirty="0">
                <a:latin typeface="Carlito"/>
                <a:cs typeface="Carlito"/>
              </a:rPr>
              <a:t> </a:t>
            </a:r>
            <a:r>
              <a:rPr sz="2700" b="1" dirty="0">
                <a:latin typeface="Carlito"/>
                <a:cs typeface="Carlito"/>
              </a:rPr>
              <a:t>ALL</a:t>
            </a:r>
            <a:endParaRPr sz="2700">
              <a:latin typeface="Carlito"/>
              <a:cs typeface="Carlito"/>
            </a:endParaRPr>
          </a:p>
          <a:p>
            <a:pPr marL="1013460">
              <a:lnSpc>
                <a:spcPts val="3000"/>
              </a:lnSpc>
            </a:pPr>
            <a:r>
              <a:rPr sz="2700" spc="-5" dirty="0">
                <a:latin typeface="Carlito"/>
                <a:cs typeface="Carlito"/>
              </a:rPr>
              <a:t>SELECT cust_name, </a:t>
            </a:r>
            <a:r>
              <a:rPr sz="2700" spc="-10" dirty="0">
                <a:latin typeface="Carlito"/>
                <a:cs typeface="Carlito"/>
              </a:rPr>
              <a:t>cust_amount </a:t>
            </a:r>
            <a:r>
              <a:rPr sz="2700" spc="-15" dirty="0">
                <a:latin typeface="Carlito"/>
                <a:cs typeface="Carlito"/>
              </a:rPr>
              <a:t>from</a:t>
            </a:r>
            <a:r>
              <a:rPr sz="2700" spc="-8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custB</a:t>
            </a:r>
            <a:endParaRPr sz="27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241691-581C-4C06-94D9-11372D67B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564515"/>
            <a:ext cx="4409059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25561" y="1721357"/>
            <a:ext cx="1772920" cy="463550"/>
          </a:xfrm>
          <a:prstGeom prst="rect">
            <a:avLst/>
          </a:prstGeom>
          <a:solidFill>
            <a:srgbClr val="F1F1F1"/>
          </a:solidFill>
          <a:ln w="19050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7955">
              <a:lnSpc>
                <a:spcPts val="2560"/>
              </a:lnSpc>
            </a:pPr>
            <a:r>
              <a:rPr sz="2400" spc="-35" dirty="0"/>
              <a:t>Table:</a:t>
            </a:r>
            <a:r>
              <a:rPr sz="2400" spc="-20" dirty="0"/>
              <a:t> </a:t>
            </a:r>
            <a:r>
              <a:rPr sz="2400" spc="-5" dirty="0"/>
              <a:t>custB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6444996" y="2744723"/>
            <a:ext cx="4732020" cy="2125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4588" y="2763011"/>
            <a:ext cx="4988052" cy="2555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61438" y="1721357"/>
            <a:ext cx="1771014" cy="463550"/>
          </a:xfrm>
          <a:prstGeom prst="rect">
            <a:avLst/>
          </a:prstGeom>
          <a:solidFill>
            <a:srgbClr val="F1F1F1"/>
          </a:solidFill>
          <a:ln w="19050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335">
              <a:lnSpc>
                <a:spcPts val="2560"/>
              </a:lnSpc>
            </a:pPr>
            <a:r>
              <a:rPr sz="2400" spc="-35" dirty="0">
                <a:latin typeface="Carlito"/>
                <a:cs typeface="Carlito"/>
              </a:rPr>
              <a:t>Table: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custA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56C2F7-A8AC-4C9F-A0B3-8EE9E3151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88667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E4F0-279F-4A18-9A79-91825AD7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836" y="381000"/>
            <a:ext cx="10602164" cy="3939540"/>
          </a:xfrm>
        </p:spPr>
        <p:txBody>
          <a:bodyPr/>
          <a:lstStyle/>
          <a:p>
            <a:r>
              <a:rPr lang="en-US" dirty="0"/>
              <a:t>Study Material: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https://www.w3schools.com/sql/</a:t>
            </a:r>
            <a:br>
              <a:rPr lang="en-US" dirty="0"/>
            </a:br>
            <a:r>
              <a:rPr lang="en-US" dirty="0"/>
              <a:t>2. </a:t>
            </a:r>
            <a:r>
              <a:rPr lang="en-US" dirty="0">
                <a:hlinkClick r:id="rId2"/>
              </a:rPr>
              <a:t>https://www.tutorialspoint.com/sql/index.htm</a:t>
            </a:r>
            <a:br>
              <a:rPr lang="en-US" dirty="0"/>
            </a:br>
            <a:r>
              <a:rPr lang="en-US" dirty="0"/>
              <a:t>3. </a:t>
            </a:r>
            <a:r>
              <a:rPr lang="en-US" dirty="0">
                <a:hlinkClick r:id="rId3"/>
              </a:rPr>
              <a:t>https://www.javatpoint.com/sql-tutorial</a:t>
            </a:r>
            <a:br>
              <a:rPr lang="en-US" dirty="0"/>
            </a:br>
            <a:r>
              <a:rPr lang="en-US" dirty="0"/>
              <a:t>4. </a:t>
            </a:r>
            <a:r>
              <a:rPr lang="en-US" dirty="0">
                <a:hlinkClick r:id="rId4"/>
              </a:rPr>
              <a:t>https://youtu.be/pVKT4N-Cgb8</a:t>
            </a:r>
            <a:br>
              <a:rPr lang="en-US" dirty="0"/>
            </a:br>
            <a:r>
              <a:rPr lang="en-US" dirty="0"/>
              <a:t>5. </a:t>
            </a:r>
            <a:r>
              <a:rPr lang="en-US" dirty="0">
                <a:hlinkClick r:id="rId5"/>
              </a:rPr>
              <a:t>https://www.youtube.com/watch?v=LGTbdjoEBVM</a:t>
            </a:r>
            <a:br>
              <a:rPr lang="en-US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B16303-6B65-4470-9A97-79EC09FED9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88667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6137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7336" y="2554681"/>
            <a:ext cx="6038215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335"/>
              </a:lnSpc>
              <a:spcBef>
                <a:spcPts val="100"/>
              </a:spcBef>
            </a:pPr>
            <a:r>
              <a:rPr sz="5400" b="1" spc="45" dirty="0">
                <a:solidFill>
                  <a:srgbClr val="FFFF00"/>
                </a:solidFill>
                <a:latin typeface="Arial"/>
                <a:cs typeface="Arial"/>
              </a:rPr>
              <a:t>Install </a:t>
            </a:r>
            <a:r>
              <a:rPr sz="5400" b="1" spc="15" dirty="0">
                <a:solidFill>
                  <a:srgbClr val="FFFF00"/>
                </a:solidFill>
                <a:latin typeface="Arial"/>
                <a:cs typeface="Arial"/>
              </a:rPr>
              <a:t>SQL</a:t>
            </a:r>
            <a:r>
              <a:rPr sz="5400" b="1" spc="-4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5400" b="1" spc="125" dirty="0">
                <a:solidFill>
                  <a:srgbClr val="FFFF00"/>
                </a:solidFill>
                <a:latin typeface="Arial"/>
                <a:cs typeface="Arial"/>
              </a:rPr>
              <a:t>Server</a:t>
            </a:r>
            <a:endParaRPr sz="5400" dirty="0">
              <a:latin typeface="Arial"/>
              <a:cs typeface="Arial"/>
            </a:endParaRPr>
          </a:p>
          <a:p>
            <a:pPr algn="ctr">
              <a:lnSpc>
                <a:spcPts val="3215"/>
              </a:lnSpc>
            </a:pPr>
            <a:r>
              <a:rPr sz="2800" b="1" u="heavy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(Postgre </a:t>
            </a:r>
            <a:r>
              <a:rPr sz="2800" b="1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SQL</a:t>
            </a:r>
            <a:r>
              <a:rPr sz="2800" b="1" u="heavy" spc="-229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2800" b="1" u="heavy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Installation</a:t>
            </a:r>
            <a:r>
              <a:rPr lang="en-US" sz="2800" b="1" u="heavy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 And SQL PLUS</a:t>
            </a:r>
            <a:r>
              <a:rPr sz="2800" b="1" u="heavy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7EB370-CB0A-4CAC-A82A-7AADBDA62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88668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7631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AB4E-A1E6-47D8-841B-7A1B04B5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0536326" cy="492443"/>
          </a:xfrm>
        </p:spPr>
        <p:txBody>
          <a:bodyPr/>
          <a:lstStyle/>
          <a:p>
            <a:r>
              <a:rPr lang="en-US" dirty="0"/>
              <a:t>Install SQL Server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D66E5-CDF2-4EB1-A373-D53F043F2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023" y="1936750"/>
            <a:ext cx="10382885" cy="486287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PostgreSQL : </a:t>
            </a:r>
          </a:p>
          <a:p>
            <a:r>
              <a:rPr lang="en-US" dirty="0">
                <a:solidFill>
                  <a:srgbClr val="00B0F0"/>
                </a:solidFill>
              </a:rPr>
              <a:t>   </a:t>
            </a:r>
            <a:r>
              <a:rPr lang="en-US" sz="2000" dirty="0">
                <a:solidFill>
                  <a:schemeClr val="tx1"/>
                </a:solidFill>
              </a:rPr>
              <a:t>Download link: https://www.enterprisedb.com/downloads/postgres-postgresql-downloads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Installation Guide: </a:t>
            </a:r>
            <a:r>
              <a:rPr lang="en-US" sz="2000" dirty="0">
                <a:solidFill>
                  <a:schemeClr val="tx1"/>
                </a:solidFill>
                <a:hlinkClick r:id="rId2"/>
              </a:rPr>
              <a:t>https://youtu.be/MTRtusym-2s</a:t>
            </a:r>
            <a:endParaRPr lang="en-US" sz="2000" dirty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2. SQL-Plus: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     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sz="2400" dirty="0">
                <a:solidFill>
                  <a:schemeClr val="tx1"/>
                </a:solidFill>
              </a:rPr>
              <a:t>Download and Installation Guide: </a:t>
            </a:r>
            <a:r>
              <a:rPr lang="en-US" sz="2400" dirty="0">
                <a:solidFill>
                  <a:schemeClr val="tx1"/>
                </a:solidFill>
                <a:hlinkClick r:id="rId3"/>
              </a:rPr>
              <a:t>https://youtu.be/pfIIaCp3IzQ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719CD-3B45-4343-8D4A-30C8DFAAD8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88668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9100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D475-7B2D-4D21-BA65-ECDBBDF4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01" y="736600"/>
            <a:ext cx="10536326" cy="492443"/>
          </a:xfrm>
        </p:spPr>
        <p:txBody>
          <a:bodyPr/>
          <a:lstStyle/>
          <a:p>
            <a:r>
              <a:rPr lang="en-US" b="1" dirty="0"/>
              <a:t>                                                   TASKS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98E17-FAF4-4B99-BC28-18864B553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970" y="1371599"/>
            <a:ext cx="11687667" cy="6771084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b="0" dirty="0">
                <a:solidFill>
                  <a:schemeClr val="tx1"/>
                </a:solidFill>
              </a:rPr>
              <a:t>Download Postgres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0" dirty="0">
                <a:solidFill>
                  <a:schemeClr val="tx1"/>
                </a:solidFill>
              </a:rPr>
              <a:t>Download SQL-Plus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0" dirty="0">
                <a:solidFill>
                  <a:schemeClr val="tx1"/>
                </a:solidFill>
              </a:rPr>
              <a:t>Study Window Function and CTE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0" dirty="0">
                <a:solidFill>
                  <a:schemeClr val="tx1"/>
                </a:solidFill>
              </a:rPr>
              <a:t>Create Classroom or Course, Student and Teacher tables and perform joins operation on it.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0" dirty="0">
                <a:solidFill>
                  <a:schemeClr val="tx1"/>
                </a:solidFill>
              </a:rPr>
              <a:t>Perform joins, union, aggregate function, group by, insert, update etc. on any tables created by you and perform at least 10 SQL queries on them.</a:t>
            </a:r>
          </a:p>
          <a:p>
            <a:pPr algn="just"/>
            <a:r>
              <a:rPr lang="en-US" sz="2400" b="0" dirty="0">
                <a:solidFill>
                  <a:schemeClr val="tx1"/>
                </a:solidFill>
              </a:rPr>
              <a:t>        Example: 1. Find the names of students not enrolled in any class.</a:t>
            </a:r>
          </a:p>
          <a:p>
            <a:pPr algn="ctr"/>
            <a:r>
              <a:rPr lang="en-US" sz="2400" b="0" dirty="0">
                <a:solidFill>
                  <a:schemeClr val="tx1"/>
                </a:solidFill>
              </a:rPr>
              <a:t>                     2. Find the names of faculty members for whom the combined enrollment of     the courses that they teach is less than five.</a:t>
            </a:r>
          </a:p>
          <a:p>
            <a:pPr algn="ctr"/>
            <a:r>
              <a:rPr lang="en-US" sz="2400" b="0" dirty="0">
                <a:solidFill>
                  <a:schemeClr val="tx1"/>
                </a:solidFill>
              </a:rPr>
              <a:t>                         3. Print the faculty member’s name and the total number of classes she or he has taught. </a:t>
            </a:r>
            <a:r>
              <a:rPr lang="en-US" sz="2400" b="0" dirty="0" err="1">
                <a:solidFill>
                  <a:schemeClr val="tx1"/>
                </a:solidFill>
              </a:rPr>
              <a:t>etc</a:t>
            </a:r>
            <a:endParaRPr lang="en-US" sz="2400" b="0" dirty="0">
              <a:solidFill>
                <a:schemeClr val="tx1"/>
              </a:solidFill>
            </a:endParaRPr>
          </a:p>
          <a:p>
            <a:pPr algn="ctr"/>
            <a:r>
              <a:rPr lang="en-US" sz="2400" b="0" dirty="0">
                <a:solidFill>
                  <a:schemeClr val="tx1"/>
                </a:solidFill>
              </a:rPr>
              <a:t>You need to write different SQL queries (at least ten) on the tables created by you.</a:t>
            </a:r>
          </a:p>
          <a:p>
            <a:pPr algn="ctr"/>
            <a:endParaRPr lang="en-US" sz="2400" b="0" dirty="0">
              <a:solidFill>
                <a:schemeClr val="tx1"/>
              </a:solidFill>
            </a:endParaRPr>
          </a:p>
          <a:p>
            <a:pPr algn="just"/>
            <a:endParaRPr lang="en-US" sz="2400" b="0" dirty="0">
              <a:solidFill>
                <a:schemeClr val="tx1"/>
              </a:solidFill>
            </a:endParaRPr>
          </a:p>
          <a:p>
            <a:pPr algn="just"/>
            <a:endParaRPr lang="en-US" sz="2400" b="0" dirty="0">
              <a:solidFill>
                <a:schemeClr val="tx1"/>
              </a:solidFill>
            </a:endParaRPr>
          </a:p>
          <a:p>
            <a:pPr algn="just"/>
            <a:endParaRPr lang="en-US" sz="2400" b="0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06C45-3CAE-42EB-A241-CB838F7AD8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88667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546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A6C3-883A-4F89-8E16-DFF2EDFA4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264" y="1824050"/>
            <a:ext cx="9475470" cy="738664"/>
          </a:xfrm>
        </p:spPr>
        <p:txBody>
          <a:bodyPr/>
          <a:lstStyle/>
          <a:p>
            <a:r>
              <a:rPr lang="en-US" dirty="0"/>
              <a:t>Thank You.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41B33-E8A3-4B34-918B-D9B0BA27D4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88667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11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443230"/>
            <a:ext cx="4010152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50925" y="1477263"/>
          <a:ext cx="10134600" cy="4730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4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Relational</a:t>
                      </a:r>
                      <a:r>
                        <a:rPr sz="2800" b="1" spc="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Database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Non-Relational</a:t>
                      </a:r>
                      <a:r>
                        <a:rPr sz="2800" b="1" spc="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Database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9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SQL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database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4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NoSQL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database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4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15" dirty="0">
                          <a:latin typeface="Carlito"/>
                          <a:cs typeface="Carlito"/>
                        </a:rPr>
                        <a:t>Data stored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20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tables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96545" marR="288925" indent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5" dirty="0">
                          <a:latin typeface="Carlito"/>
                          <a:cs typeface="Carlito"/>
                        </a:rPr>
                        <a:t>Data stored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are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either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key-value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pairs, 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document-based,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graph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databases or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wide- 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column</a:t>
                      </a:r>
                      <a:r>
                        <a:rPr sz="20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stores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854">
                <a:tc>
                  <a:txBody>
                    <a:bodyPr/>
                    <a:lstStyle/>
                    <a:p>
                      <a:pPr marL="1162050" marR="530225" indent="-6210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These databases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have fixed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static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or  predefined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schema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They 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have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dynamic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schema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4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9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Low performance with huge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volumes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20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data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Easily work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with huge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volumes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data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4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000" spc="5" dirty="0">
                          <a:latin typeface="Carlito"/>
                          <a:cs typeface="Carlito"/>
                        </a:rPr>
                        <a:t>Eg: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PostgreSQL,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MySQL, MS SQL</a:t>
                      </a:r>
                      <a:r>
                        <a:rPr sz="20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Server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Eg: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MongoDB,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Cassandra,</a:t>
                      </a:r>
                      <a:r>
                        <a:rPr sz="20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Hbase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F7F041-8F8C-4EC2-AE41-D71E0B6B84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443230"/>
            <a:ext cx="4985258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10183" y="1699260"/>
            <a:ext cx="11001375" cy="2070735"/>
            <a:chOff x="710183" y="1699260"/>
            <a:chExt cx="11001375" cy="2070735"/>
          </a:xfrm>
        </p:grpSpPr>
        <p:sp>
          <p:nvSpPr>
            <p:cNvPr id="4" name="object 4"/>
            <p:cNvSpPr/>
            <p:nvPr/>
          </p:nvSpPr>
          <p:spPr>
            <a:xfrm>
              <a:off x="710183" y="1699260"/>
              <a:ext cx="11000994" cy="13388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84348" y="2430780"/>
              <a:ext cx="6715506" cy="13388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4216" y="1842338"/>
            <a:ext cx="1010031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6610" marR="5080" indent="-2074545">
              <a:lnSpc>
                <a:spcPct val="100000"/>
              </a:lnSpc>
              <a:spcBef>
                <a:spcPts val="100"/>
              </a:spcBef>
            </a:pPr>
            <a:r>
              <a:rPr sz="4800" b="1" spc="-20" dirty="0">
                <a:latin typeface="Carlito"/>
                <a:cs typeface="Carlito"/>
              </a:rPr>
              <a:t>Database </a:t>
            </a:r>
            <a:r>
              <a:rPr sz="4800" b="1" dirty="0">
                <a:latin typeface="Carlito"/>
                <a:cs typeface="Carlito"/>
              </a:rPr>
              <a:t>is a </a:t>
            </a:r>
            <a:r>
              <a:rPr sz="4800" b="1" spc="-40" dirty="0">
                <a:latin typeface="Carlito"/>
                <a:cs typeface="Carlito"/>
              </a:rPr>
              <a:t>system </a:t>
            </a:r>
            <a:r>
              <a:rPr sz="4800" b="1" spc="-15" dirty="0">
                <a:latin typeface="Carlito"/>
                <a:cs typeface="Carlito"/>
              </a:rPr>
              <a:t>that </a:t>
            </a:r>
            <a:r>
              <a:rPr sz="4800" b="1" spc="-5" dirty="0">
                <a:latin typeface="Carlito"/>
                <a:cs typeface="Carlito"/>
              </a:rPr>
              <a:t>allow </a:t>
            </a:r>
            <a:r>
              <a:rPr sz="4800" b="1" spc="-10" dirty="0">
                <a:latin typeface="Carlito"/>
                <a:cs typeface="Carlito"/>
              </a:rPr>
              <a:t>users </a:t>
            </a:r>
            <a:r>
              <a:rPr sz="4800" b="1" spc="-25" dirty="0">
                <a:latin typeface="Carlito"/>
                <a:cs typeface="Carlito"/>
              </a:rPr>
              <a:t>to  </a:t>
            </a:r>
            <a:r>
              <a:rPr sz="4800" b="1" spc="-30" dirty="0">
                <a:latin typeface="Carlito"/>
                <a:cs typeface="Carlito"/>
              </a:rPr>
              <a:t>store </a:t>
            </a:r>
            <a:r>
              <a:rPr sz="4800" b="1" dirty="0">
                <a:latin typeface="Carlito"/>
                <a:cs typeface="Carlito"/>
              </a:rPr>
              <a:t>and </a:t>
            </a:r>
            <a:r>
              <a:rPr sz="4800" b="1" spc="-20" dirty="0">
                <a:latin typeface="Carlito"/>
                <a:cs typeface="Carlito"/>
              </a:rPr>
              <a:t>organise</a:t>
            </a:r>
            <a:r>
              <a:rPr sz="4800" b="1" spc="-10" dirty="0">
                <a:latin typeface="Carlito"/>
                <a:cs typeface="Carlito"/>
              </a:rPr>
              <a:t> </a:t>
            </a:r>
            <a:r>
              <a:rPr sz="4800" b="1" spc="-30" dirty="0">
                <a:latin typeface="Carlito"/>
                <a:cs typeface="Carlito"/>
              </a:rPr>
              <a:t>data</a:t>
            </a:r>
            <a:endParaRPr sz="4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53000" y="3869435"/>
            <a:ext cx="2286000" cy="2284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93660B-012C-411B-AF65-76D604E76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8"/>
          <a:stretch/>
        </p:blipFill>
        <p:spPr bwMode="auto">
          <a:xfrm>
            <a:off x="11440948" y="198094"/>
            <a:ext cx="459689" cy="5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23" y="443230"/>
            <a:ext cx="5011674" cy="70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50925" y="1477263"/>
          <a:ext cx="10134600" cy="4469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4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32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Excel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Database</a:t>
                      </a:r>
                      <a:endParaRPr sz="32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981">
                <a:tc>
                  <a:txBody>
                    <a:bodyPr/>
                    <a:lstStyle/>
                    <a:p>
                      <a:pPr marL="509905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spc="-20" dirty="0">
                          <a:latin typeface="Carlito"/>
                          <a:cs typeface="Carlito"/>
                        </a:rPr>
                        <a:t>Easy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use-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untrained person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can</a:t>
                      </a:r>
                      <a:r>
                        <a:rPr sz="2000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work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4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spc="-25" dirty="0">
                          <a:latin typeface="Carlito"/>
                          <a:cs typeface="Carlito"/>
                        </a:rPr>
                        <a:t>Trained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person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can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work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4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spc="-15" dirty="0">
                          <a:latin typeface="Carlito"/>
                          <a:cs typeface="Carlito"/>
                        </a:rPr>
                        <a:t>Data stored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less</a:t>
                      </a:r>
                      <a:r>
                        <a:rPr sz="20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data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4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Stores large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amount of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data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4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982"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Good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one time analysis,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quick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charts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4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Can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automate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tasks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4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855"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161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data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integrity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due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manual</a:t>
                      </a:r>
                      <a:r>
                        <a:rPr sz="20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operation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5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1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High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data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 integrity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5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49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Low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search/filter</a:t>
                      </a:r>
                      <a:r>
                        <a:rPr sz="20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capabilities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High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search/filter</a:t>
                      </a:r>
                      <a:r>
                        <a:rPr sz="20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capabilities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7226</TotalTime>
  <Words>2955</Words>
  <Application>Microsoft Office PowerPoint</Application>
  <PresentationFormat>Widescreen</PresentationFormat>
  <Paragraphs>467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Carlito</vt:lpstr>
      <vt:lpstr>Courier New</vt:lpstr>
      <vt:lpstr>Times New Roman</vt:lpstr>
      <vt:lpstr>Office Theme</vt:lpstr>
      <vt:lpstr>           BASICS OF SQL                          -- Nakul Khelkar                       </vt:lpstr>
      <vt:lpstr>PowerPoint Presentation</vt:lpstr>
      <vt:lpstr>WHAT IS SQL &amp; DATABASE-  INTRODUCTION</vt:lpstr>
      <vt:lpstr>PowerPoint Presentation</vt:lpstr>
      <vt:lpstr>SQL (Structured Query Language) is a  programming language used to interact  with database</vt:lpstr>
      <vt:lpstr>PowerPoint Presentation</vt:lpstr>
      <vt:lpstr>PowerPoint Presentation</vt:lpstr>
      <vt:lpstr>Database is a system that allow users to  store and organise data</vt:lpstr>
      <vt:lpstr>PowerPoint Presentation</vt:lpstr>
      <vt:lpstr>PowerPoint Presentation</vt:lpstr>
      <vt:lpstr>PowerPoint Presentation</vt:lpstr>
      <vt:lpstr>DATA TYPES, PRIMARY &amp;  FOREIGN KEYS, CONSTRAINTS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CREATE TABLE statement is used to create a new table in a database</vt:lpstr>
      <vt:lpstr>Insert, Update, Delete  Values in Table</vt:lpstr>
      <vt:lpstr>The INSERT INTO statement is used to insert new records in a table</vt:lpstr>
      <vt:lpstr>The UPDATE command is used to update existing rows in a table</vt:lpstr>
      <vt:lpstr>The ALTER TABLE statement is used to add, delete, or modify columns  in an existing table</vt:lpstr>
      <vt:lpstr>The DELETE statement is used to delete existing records in a table</vt:lpstr>
      <vt:lpstr>The DROP TABLE command deletes a table in the database</vt:lpstr>
      <vt:lpstr>PowerPoint Presentation</vt:lpstr>
      <vt:lpstr>PowerPoint Presentation</vt:lpstr>
      <vt:lpstr>The SELECT statement is used to select data from a database.</vt:lpstr>
      <vt:lpstr>The WHERE clause is used to filter records.</vt:lpstr>
      <vt:lpstr>The LIMIT clause is used to set an upper limit on the number of tuples returned by  SQL. Example: below code will return 5 rows of data  SELECT column_name FROM table_name  LIMIT 5;</vt:lpstr>
      <vt:lpstr>PowerPoint Presentation</vt:lpstr>
      <vt:lpstr>Functions in SQL are the database objects that contains a set  of SQL statements to perform a specific task. A function  accepts input parameters, perform actions, and then return  the result. Types of Function:</vt:lpstr>
      <vt:lpstr>String functions are used to perform an operation on input string and  return an output string</vt:lpstr>
      <vt:lpstr>PowerPoint Presentation</vt:lpstr>
      <vt:lpstr>Aggregate function performs a calculation on multiple values and  returns a single value.</vt:lpstr>
      <vt:lpstr>PowerPoint Presentation</vt:lpstr>
      <vt:lpstr>The GROUP BY statement group rows that have the same values into  summary rows.</vt:lpstr>
      <vt:lpstr>The HAVING clause is used to apply a filter on the result of GROUP BY based on the specified condition.</vt:lpstr>
      <vt:lpstr>PowerPoint Presentation</vt:lpstr>
      <vt:lpstr>TOPICS IN JOIN</vt:lpstr>
      <vt:lpstr>PowerPoint Presentation</vt:lpstr>
      <vt:lpstr>Question: How much amount was paid by customer ‘Madan’, what was mode and payment date?</vt:lpstr>
      <vt:lpstr>Question: How much amount was  paid by customer ‘Madan’, what  was mode and payment date?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Table: emp</vt:lpstr>
      <vt:lpstr>PowerPoint Presentation</vt:lpstr>
      <vt:lpstr>The SQL UNION clause/operator is used to combine/concatenate the results of two or more SELECT statements without returning any duplicate rows and  keeps unique records To use this UNION clause, each SELECT statement must have</vt:lpstr>
      <vt:lpstr>In UNION ALL everything is same as UNION, it  combines/concatenate two or more table but keeps all  records, including duplicates</vt:lpstr>
      <vt:lpstr>Table: custB</vt:lpstr>
      <vt:lpstr>Study Material:  1. https://www.w3schools.com/sql/ 2. https://www.tutorialspoint.com/sql/index.htm 3. https://www.javatpoint.com/sql-tutorial 4. https://youtu.be/pVKT4N-Cgb8 5. https://www.youtube.com/watch?v=LGTbdjoEBVM </vt:lpstr>
      <vt:lpstr>Install SQL Server (Postgre SQL Installation And SQL PLUS)</vt:lpstr>
      <vt:lpstr>Install SQL Server</vt:lpstr>
      <vt:lpstr>                                                   TASKS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Databases &amp; Tables</dc:title>
  <dc:creator>RISHABH NARAYAN</dc:creator>
  <cp:lastModifiedBy>Nakul Khelkar</cp:lastModifiedBy>
  <cp:revision>29</cp:revision>
  <dcterms:created xsi:type="dcterms:W3CDTF">2023-03-24T09:14:28Z</dcterms:created>
  <dcterms:modified xsi:type="dcterms:W3CDTF">2023-03-29T09:50:31Z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2023-03-24T00:00:00Z</vt:filetime>
  </property>
</Properties>
</file>