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eg"/>
  <Override PartName="/ppt/media/image7.jpg" ContentType="image/jpeg"/>
  <Override PartName="/ppt/media/image8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4" r:id="rId4"/>
    <p:sldId id="280" r:id="rId5"/>
    <p:sldId id="267" r:id="rId6"/>
    <p:sldId id="281" r:id="rId7"/>
    <p:sldId id="282" r:id="rId8"/>
    <p:sldId id="277" r:id="rId9"/>
    <p:sldId id="283" r:id="rId10"/>
    <p:sldId id="268" r:id="rId11"/>
    <p:sldId id="286" r:id="rId12"/>
    <p:sldId id="287" r:id="rId13"/>
    <p:sldId id="285" r:id="rId14"/>
    <p:sldId id="273" r:id="rId15"/>
    <p:sldId id="284" r:id="rId16"/>
    <p:sldId id="269" r:id="rId17"/>
    <p:sldId id="288" r:id="rId18"/>
    <p:sldId id="290" r:id="rId19"/>
    <p:sldId id="275" r:id="rId20"/>
    <p:sldId id="293" r:id="rId21"/>
    <p:sldId id="292" r:id="rId22"/>
    <p:sldId id="270" r:id="rId23"/>
    <p:sldId id="294" r:id="rId24"/>
    <p:sldId id="295" r:id="rId25"/>
    <p:sldId id="278" r:id="rId26"/>
    <p:sldId id="296" r:id="rId27"/>
    <p:sldId id="279" r:id="rId28"/>
    <p:sldId id="298" r:id="rId29"/>
    <p:sldId id="297" r:id="rId30"/>
    <p:sldId id="299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4F6C"/>
    <a:srgbClr val="1176A3"/>
    <a:srgbClr val="0C3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CA8E0-5530-41EC-8FA7-E2627C2A1851}" v="38" dt="2023-02-27T12:46:07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2DE2-4A84-3B1B-FE53-9A26A8ED6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38E36-2C86-A49E-0EFA-F047D7DD6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D301-4B9A-62D3-0E29-85035BC2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1D26-603C-4FFF-8966-3A968E57473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74351-D370-D485-5EEC-5017FCEC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E6D88-502C-B30A-795A-7B441321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A6F-E933-4F49-940F-984A01271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56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A8A3-939A-39A4-ECFD-85E5CCB3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65AFD-2482-0F66-EBDF-EDAF6546B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11390-A2F2-3658-F14E-BD92E41E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1D26-603C-4FFF-8966-3A968E57473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ABCBB-A900-EF84-9E36-DA17A079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A21E-8194-2EAA-938B-86C8831A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A6F-E933-4F49-940F-984A01271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90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12C7F-A910-B632-6A1F-D7D3F37FF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C5AB7-54FC-85D6-F994-DE4A037B8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C5C9-D7E0-CF20-02A2-8C3C7894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1D26-603C-4FFF-8966-3A968E57473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0900A-EA01-F810-774A-13CED3FE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8F799-A375-9EE5-4C97-33E170CF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A6F-E933-4F49-940F-984A01271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54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D1A3-12DD-92B9-DF3E-C2D35C20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23B1-9BBF-6E63-E698-2D0B0FAD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1AB5C-A8FB-7630-BA0C-0C70C3EB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1D26-603C-4FFF-8966-3A968E57473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E719B-3C0C-E42C-1654-6565C731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B9F7A-6C29-AF18-3612-62499685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A6F-E933-4F49-940F-984A01271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72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473E-0575-C56E-8651-6FAAA5E9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B4F72-0E50-16E7-BFD8-E57CF873D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6C6A2-06DB-0DF9-1F3A-4923DC17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1D26-603C-4FFF-8966-3A968E57473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CC86-7B83-9F2B-0CCB-4F2C913C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070C4-3EEE-6F41-5DDE-6A5E0E58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A6F-E933-4F49-940F-984A01271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32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6963-C224-90A6-BD1C-96EFAF1C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71FF-860B-8E1E-38EA-FB2BD870D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F68BA-19E8-E032-BC4F-0A4DB8DBA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7F913-23DA-8335-CA1B-B72D52AB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1D26-603C-4FFF-8966-3A968E57473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D5FAF-BAC6-8ADB-6A9B-BC3C0BBE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8509C-A67B-7875-FC0F-D45BB775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A6F-E933-4F49-940F-984A01271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01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4C43-C56C-BAA3-81A6-1A8F757D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C5EEE-B5DB-68C2-61C4-B614E9D2C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3E142-53DB-66CE-AC3C-5835BFD9A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4B100-409E-45A6-EC23-934F8CAE8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98AEE-0D5D-CF37-76E7-7713E0055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EA4B8-1E83-0834-F8E1-4E4E8F85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1D26-603C-4FFF-8966-3A968E57473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BEA03-2E87-F50C-4B0D-6F6691A2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A0EFA-F872-3B94-733D-5ECF54BF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A6F-E933-4F49-940F-984A01271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03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B396-6F75-8332-1D57-DF7AA562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1154A-2128-5CA2-012A-CBA6AE7F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1D26-603C-4FFF-8966-3A968E57473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044FD-8816-5DE2-FB90-6B89F0BB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85789-917D-9D55-4672-BABD9402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A6F-E933-4F49-940F-984A01271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84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BE782-89A2-CD24-0E59-3405E39E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1D26-603C-4FFF-8966-3A968E57473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C2B55-F7D2-06AC-31A6-C83D66AE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8F3EB-B3FB-2295-09B6-1B57125F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A6F-E933-4F49-940F-984A01271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2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56DD-40BF-BF10-9AF4-67DCB5C4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FE8B8-515E-BEE5-99D8-733D0576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09DAF-AB7D-3292-40E3-EC499061B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2594C-F1CD-E7A5-10D9-A2EA33DE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1D26-603C-4FFF-8966-3A968E57473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10D52-04B5-4823-972C-9B85D753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BB1FB-3798-DBBE-BE43-97C21D53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A6F-E933-4F49-940F-984A01271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5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4B87-5C7B-C89F-913F-FEEE05ED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8EB70-B47D-C45E-3C14-FFAC5032F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27A04-B4D0-843A-BA71-B1DDDB8D4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1B93E-66E4-7BC0-289A-C85CF6B6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1D26-603C-4FFF-8966-3A968E57473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F7510-981E-D4E5-57CF-2A1D886F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1A2BB-B868-AFA4-002F-094BB1FE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A6F-E933-4F49-940F-984A01271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78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5E9A9-BAA5-65E2-6634-3AD9211A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3515F-B932-F193-98D2-2FF142FF7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00391-EB34-6F01-D2B8-AA39E76E1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81D26-603C-4FFF-8966-3A968E57473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F364A-3A3B-3013-1A3C-1D197D428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834B0-D2ED-748D-F603-4BA0DC2E8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3FA6F-E933-4F49-940F-984A01271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32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Capstone Project Is A Key Feature While Selecting A Data Science Course">
            <a:extLst>
              <a:ext uri="{FF2B5EF4-FFF2-40B4-BE49-F238E27FC236}">
                <a16:creationId xmlns:a16="http://schemas.microsoft.com/office/drawing/2014/main" id="{4E5A1DF8-5B69-71B7-3FCF-02AA8C3BC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455" y="0"/>
            <a:ext cx="124114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9E7B5B6C-EA7E-641D-E8EC-888495799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482" y="184644"/>
            <a:ext cx="4177174" cy="6961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254CEA-51A7-B1F1-0E19-E15AC6EAC2B1}"/>
              </a:ext>
            </a:extLst>
          </p:cNvPr>
          <p:cNvSpPr txBox="1"/>
          <p:nvPr/>
        </p:nvSpPr>
        <p:spPr>
          <a:xfrm>
            <a:off x="5771535" y="5018048"/>
            <a:ext cx="6335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 Oriented Programming – </a:t>
            </a:r>
          </a:p>
          <a:p>
            <a:r>
              <a:rPr lang="en-IN" sz="2800" b="1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Sagar Kalthiya</a:t>
            </a:r>
          </a:p>
        </p:txBody>
      </p:sp>
    </p:spTree>
    <p:extLst>
      <p:ext uri="{BB962C8B-B14F-4D97-AF65-F5344CB8AC3E}">
        <p14:creationId xmlns:p14="http://schemas.microsoft.com/office/powerpoint/2010/main" val="308425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944B64-FD55-D278-47A2-BAA324428D24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36FDB9-F6BF-0FB4-E32F-35844B70D4B0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531D7F-F668-480A-3616-D9AC534DAF47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B9D5A61-BA03-F451-5FA2-614F9E3C5715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A82D0-8DDE-562C-8C6E-0E6C9B66D0C9}"/>
              </a:ext>
            </a:extLst>
          </p:cNvPr>
          <p:cNvSpPr txBox="1"/>
          <p:nvPr/>
        </p:nvSpPr>
        <p:spPr>
          <a:xfrm>
            <a:off x="2036087" y="987986"/>
            <a:ext cx="8798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 access modifiers it specifies the accessibility or scope of a field, method, constructor, or class.</a:t>
            </a:r>
            <a:endParaRPr lang="en-IN" sz="2000" dirty="0"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C8B7E4-9589-66FA-79B7-FA8CE69F5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16" y="1788088"/>
            <a:ext cx="8706238" cy="41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7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73577-C7F0-E3BC-2E26-4BDDEAC863D8}"/>
              </a:ext>
            </a:extLst>
          </p:cNvPr>
          <p:cNvSpPr txBox="1">
            <a:spLocks/>
          </p:cNvSpPr>
          <p:nvPr/>
        </p:nvSpPr>
        <p:spPr>
          <a:xfrm>
            <a:off x="4177357" y="2843212"/>
            <a:ext cx="6595188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C34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Encapsulation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522D40-1CEE-5984-35C5-EED1D250CEB7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8DD219-8C9E-7C8D-94A7-623D6903DDF5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276B87-0C27-1119-A79B-819FB6C38778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59F1C26-3B4D-6C51-D1FE-6E71977F9151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68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944B64-FD55-D278-47A2-BAA324428D24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36FDB9-F6BF-0FB4-E32F-35844B70D4B0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531D7F-F668-480A-3616-D9AC534DAF47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B9D5A61-BA03-F451-5FA2-614F9E3C5715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A82D0-8DDE-562C-8C6E-0E6C9B66D0C9}"/>
              </a:ext>
            </a:extLst>
          </p:cNvPr>
          <p:cNvSpPr txBox="1"/>
          <p:nvPr/>
        </p:nvSpPr>
        <p:spPr>
          <a:xfrm>
            <a:off x="2098855" y="987986"/>
            <a:ext cx="8798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Encapsulation in Java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is a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inter-regular"/>
              </a:rPr>
              <a:t>process of wrapping code and data together into a single unit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, for example, a capsule which is mixed of several medicines</a:t>
            </a:r>
            <a:endParaRPr lang="en-IN" sz="2000" dirty="0"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ACBAA5-D656-8E23-9E97-B8E12FBE8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2" y="2263710"/>
            <a:ext cx="78994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7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73577-C7F0-E3BC-2E26-4BDDEAC863D8}"/>
              </a:ext>
            </a:extLst>
          </p:cNvPr>
          <p:cNvSpPr txBox="1">
            <a:spLocks/>
          </p:cNvSpPr>
          <p:nvPr/>
        </p:nvSpPr>
        <p:spPr>
          <a:xfrm>
            <a:off x="4709201" y="2796148"/>
            <a:ext cx="6595188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C34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Abstraction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522D40-1CEE-5984-35C5-EED1D250CEB7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8DD219-8C9E-7C8D-94A7-623D6903DDF5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276B87-0C27-1119-A79B-819FB6C38778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59F1C26-3B4D-6C51-D1FE-6E71977F9151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37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A219BD6-01EE-F119-C369-03F2B55DDC63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2D58D2-533C-A249-7685-9346BAF0C582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6A73BE-BC70-14C0-0D46-A8B1E7F41D2B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01562AE-FA4F-FC19-1692-28D1F5513024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F230E-19ED-3137-D8AD-AC720DF68831}"/>
              </a:ext>
            </a:extLst>
          </p:cNvPr>
          <p:cNvSpPr txBox="1"/>
          <p:nvPr/>
        </p:nvSpPr>
        <p:spPr>
          <a:xfrm>
            <a:off x="1681490" y="1175656"/>
            <a:ext cx="9461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 abstraction is the process of hiding certain details and showing only essential information to the user. Abstraction can be achieved with either abstract classes or interfaces 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1D6A04-E2A3-8FF6-4844-ED854FAB2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82" y="2423694"/>
            <a:ext cx="6596744" cy="400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76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73577-C7F0-E3BC-2E26-4BDDEAC863D8}"/>
              </a:ext>
            </a:extLst>
          </p:cNvPr>
          <p:cNvSpPr txBox="1">
            <a:spLocks/>
          </p:cNvSpPr>
          <p:nvPr/>
        </p:nvSpPr>
        <p:spPr>
          <a:xfrm>
            <a:off x="4709201" y="2796148"/>
            <a:ext cx="6595188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C34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522D40-1CEE-5984-35C5-EED1D250CEB7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8DD219-8C9E-7C8D-94A7-623D6903DDF5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276B87-0C27-1119-A79B-819FB6C38778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59F1C26-3B4D-6C51-D1FE-6E71977F9151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85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FF0867-44DA-E4D3-11C1-95E5071C6EAE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FF757C-5BDA-F7E8-D5DE-95F158A4F668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9C3875-FE9A-64AC-8A68-3C2836B6313F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0A7B1C5-C5CF-D003-E4D6-B55C46D0A1D9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BAD1D-0B04-C99D-2A66-417FFB9B7023}"/>
              </a:ext>
            </a:extLst>
          </p:cNvPr>
          <p:cNvSpPr txBox="1"/>
          <p:nvPr/>
        </p:nvSpPr>
        <p:spPr>
          <a:xfrm>
            <a:off x="1846099" y="1022903"/>
            <a:ext cx="9825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An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interface in Java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is a blueprint of a class. It has static constants and abstract methods.</a:t>
            </a:r>
            <a:endParaRPr lang="en-IN" sz="2000" dirty="0"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158554-4EF2-B27A-3262-B14BF9DD3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78" y="1501122"/>
            <a:ext cx="5786721" cy="484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7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73577-C7F0-E3BC-2E26-4BDDEAC863D8}"/>
              </a:ext>
            </a:extLst>
          </p:cNvPr>
          <p:cNvSpPr txBox="1">
            <a:spLocks/>
          </p:cNvSpPr>
          <p:nvPr/>
        </p:nvSpPr>
        <p:spPr>
          <a:xfrm>
            <a:off x="2150232" y="510896"/>
            <a:ext cx="6595188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C34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 :-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522D40-1CEE-5984-35C5-EED1D250CEB7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8DD219-8C9E-7C8D-94A7-623D6903DDF5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276B87-0C27-1119-A79B-819FB6C38778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59F1C26-3B4D-6C51-D1FE-6E71977F9151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Google Shape;153;p27">
            <a:extLst>
              <a:ext uri="{FF2B5EF4-FFF2-40B4-BE49-F238E27FC236}">
                <a16:creationId xmlns:a16="http://schemas.microsoft.com/office/drawing/2014/main" id="{5FADF631-C782-1E68-58C5-D1E57F33C346}"/>
              </a:ext>
            </a:extLst>
          </p:cNvPr>
          <p:cNvSpPr txBox="1"/>
          <p:nvPr/>
        </p:nvSpPr>
        <p:spPr>
          <a:xfrm>
            <a:off x="1594077" y="2001943"/>
            <a:ext cx="27414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abstract  class test1 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 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abstract public void meth1(); 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abstract public void meth2(); 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  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51;p27">
            <a:extLst>
              <a:ext uri="{FF2B5EF4-FFF2-40B4-BE49-F238E27FC236}">
                <a16:creationId xmlns:a16="http://schemas.microsoft.com/office/drawing/2014/main" id="{CFAEDE24-C879-3B66-0630-A69AFAD8EAE2}"/>
              </a:ext>
            </a:extLst>
          </p:cNvPr>
          <p:cNvSpPr txBox="1"/>
          <p:nvPr/>
        </p:nvSpPr>
        <p:spPr>
          <a:xfrm>
            <a:off x="5104671" y="2001943"/>
            <a:ext cx="2443793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 test1 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 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void meth1();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void meth2(); 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 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52;p27">
            <a:extLst>
              <a:ext uri="{FF2B5EF4-FFF2-40B4-BE49-F238E27FC236}">
                <a16:creationId xmlns:a16="http://schemas.microsoft.com/office/drawing/2014/main" id="{05243127-8779-33FA-3082-C01A08C87550}"/>
              </a:ext>
            </a:extLst>
          </p:cNvPr>
          <p:cNvSpPr txBox="1"/>
          <p:nvPr/>
        </p:nvSpPr>
        <p:spPr>
          <a:xfrm>
            <a:off x="8374900" y="2001943"/>
            <a:ext cx="27414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test2 implements test1 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 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 void meth1() 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System.out.println(“meth1”); 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 void meth2() 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System.out.println(“meth2”); 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8532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73577-C7F0-E3BC-2E26-4BDDEAC863D8}"/>
              </a:ext>
            </a:extLst>
          </p:cNvPr>
          <p:cNvSpPr txBox="1">
            <a:spLocks/>
          </p:cNvSpPr>
          <p:nvPr/>
        </p:nvSpPr>
        <p:spPr>
          <a:xfrm>
            <a:off x="4709201" y="2796148"/>
            <a:ext cx="6595188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C34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Inheritance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522D40-1CEE-5984-35C5-EED1D250CEB7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8DD219-8C9E-7C8D-94A7-623D6903DDF5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276B87-0C27-1119-A79B-819FB6C38778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59F1C26-3B4D-6C51-D1FE-6E71977F9151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826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FF0867-44DA-E4D3-11C1-95E5071C6EAE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FF757C-5BDA-F7E8-D5DE-95F158A4F668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9C3875-FE9A-64AC-8A68-3C2836B6313F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0A7B1C5-C5CF-D003-E4D6-B55C46D0A1D9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2B49A-C480-4853-11C9-47D9AC58A1C6}"/>
              </a:ext>
            </a:extLst>
          </p:cNvPr>
          <p:cNvSpPr txBox="1"/>
          <p:nvPr/>
        </p:nvSpPr>
        <p:spPr>
          <a:xfrm>
            <a:off x="1780626" y="1189437"/>
            <a:ext cx="8798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Inheritance in Java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is a mechanism in which one object acquires all the properties and behaviors of a parent object</a:t>
            </a:r>
            <a:endParaRPr lang="en-IN" sz="2000" dirty="0"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EF7EF3-1004-349A-129E-83AED115C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574" y="2035633"/>
            <a:ext cx="682923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7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73577-C7F0-E3BC-2E26-4BDDEAC863D8}"/>
              </a:ext>
            </a:extLst>
          </p:cNvPr>
          <p:cNvSpPr txBox="1">
            <a:spLocks/>
          </p:cNvSpPr>
          <p:nvPr/>
        </p:nvSpPr>
        <p:spPr>
          <a:xfrm>
            <a:off x="381000" y="431006"/>
            <a:ext cx="11430000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C34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0819D8-D5DB-137F-BA42-D808BC34F316}"/>
              </a:ext>
            </a:extLst>
          </p:cNvPr>
          <p:cNvSpPr txBox="1">
            <a:spLocks/>
          </p:cNvSpPr>
          <p:nvPr/>
        </p:nvSpPr>
        <p:spPr>
          <a:xfrm>
            <a:off x="1917150" y="513566"/>
            <a:ext cx="5385318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C34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Agenda for Today : -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4B6E98-8633-9B9A-DB77-7F63FAB975B9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45B314-287A-E95C-A764-D186EC55B5CD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856F6B-09CF-4A55-CF33-1BC78D5A6FA6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BC3A6CB-80EF-0536-D724-C011EF286741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3AF15-CEA4-3FC3-BD2F-7EB2C96B058A}"/>
              </a:ext>
            </a:extLst>
          </p:cNvPr>
          <p:cNvSpPr txBox="1"/>
          <p:nvPr/>
        </p:nvSpPr>
        <p:spPr>
          <a:xfrm>
            <a:off x="1777384" y="1315616"/>
            <a:ext cx="92420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400" dirty="0"/>
              <a:t>OOPs Concept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/>
              <a:t>Packages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/>
              <a:t>Encapsulation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/>
              <a:t>Abstract Classes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/>
              <a:t>Interfaces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/>
              <a:t>Inheritance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/>
              <a:t>Polymorphism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/>
              <a:t>Inner Classes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/>
              <a:t>Static and Final Keywords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855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FF0867-44DA-E4D3-11C1-95E5071C6EAE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FF757C-5BDA-F7E8-D5DE-95F158A4F668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9C3875-FE9A-64AC-8A68-3C2836B6313F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0A7B1C5-C5CF-D003-E4D6-B55C46D0A1D9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" name="Google Shape;166;p29">
            <a:extLst>
              <a:ext uri="{FF2B5EF4-FFF2-40B4-BE49-F238E27FC236}">
                <a16:creationId xmlns:a16="http://schemas.microsoft.com/office/drawing/2014/main" id="{D5D1C7AD-1B2B-8123-EF19-DE17341998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596" y="987986"/>
            <a:ext cx="6342451" cy="52207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5;p29">
            <a:extLst>
              <a:ext uri="{FF2B5EF4-FFF2-40B4-BE49-F238E27FC236}">
                <a16:creationId xmlns:a16="http://schemas.microsoft.com/office/drawing/2014/main" id="{8E27A9B0-4976-1F44-AF0D-EA4AD0900613}"/>
              </a:ext>
            </a:extLst>
          </p:cNvPr>
          <p:cNvSpPr txBox="1">
            <a:spLocks/>
          </p:cNvSpPr>
          <p:nvPr/>
        </p:nvSpPr>
        <p:spPr>
          <a:xfrm>
            <a:off x="1703516" y="1111620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AutoNum type="arabicPeriod"/>
            </a:pPr>
            <a:r>
              <a:rPr lang="en-IN" dirty="0"/>
              <a:t>Generalization 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AutoNum type="arabicPeriod"/>
            </a:pPr>
            <a:r>
              <a:rPr lang="en-IN" dirty="0"/>
              <a:t>Specialization</a:t>
            </a:r>
          </a:p>
          <a:p>
            <a:pPr marL="45720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460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73577-C7F0-E3BC-2E26-4BDDEAC863D8}"/>
              </a:ext>
            </a:extLst>
          </p:cNvPr>
          <p:cNvSpPr txBox="1">
            <a:spLocks/>
          </p:cNvSpPr>
          <p:nvPr/>
        </p:nvSpPr>
        <p:spPr>
          <a:xfrm>
            <a:off x="4709201" y="2796148"/>
            <a:ext cx="6595188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C34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Polymorphism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522D40-1CEE-5984-35C5-EED1D250CEB7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8DD219-8C9E-7C8D-94A7-623D6903DDF5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276B87-0C27-1119-A79B-819FB6C38778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59F1C26-3B4D-6C51-D1FE-6E71977F9151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45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4FEE5B-A061-D636-005C-BCD10F88F32A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CE7C07-E80D-698F-C136-C12276924FE7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9E967A-36CD-1B90-8C09-F4E48E91EE01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D040BC7-E0AE-A09C-37D4-A6E56D827065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95443-7D41-6CD2-3D98-058B2421A3E4}"/>
              </a:ext>
            </a:extLst>
          </p:cNvPr>
          <p:cNvSpPr txBox="1"/>
          <p:nvPr/>
        </p:nvSpPr>
        <p:spPr>
          <a:xfrm>
            <a:off x="1696616" y="1037309"/>
            <a:ext cx="8798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effectLst/>
                <a:latin typeface="urw-din"/>
              </a:rPr>
              <a:t>The word polymorphism means having many forms. In simple words, we can define polymorphism as the ability of a message to be displayed in more than one form. </a:t>
            </a:r>
            <a:endParaRPr lang="en-IN" sz="2000" dirty="0"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1899FE-ABC3-4970-78A6-CF077285A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530" y="1884257"/>
            <a:ext cx="7376940" cy="393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95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4FEE5B-A061-D636-005C-BCD10F88F32A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CE7C07-E80D-698F-C136-C12276924FE7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9E967A-36CD-1B90-8C09-F4E48E91EE01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D040BC7-E0AE-A09C-37D4-A6E56D827065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1DFDD0-44A9-AF6F-9FE6-277B0D6A9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10" y="2066170"/>
            <a:ext cx="5791200" cy="4371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92ED9B-3E38-9F4A-7C91-816F1409E73D}"/>
              </a:ext>
            </a:extLst>
          </p:cNvPr>
          <p:cNvSpPr txBox="1"/>
          <p:nvPr/>
        </p:nvSpPr>
        <p:spPr>
          <a:xfrm>
            <a:off x="1844774" y="890851"/>
            <a:ext cx="86704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0" i="0" dirty="0">
                <a:effectLst/>
                <a:latin typeface="urw-din"/>
              </a:rPr>
              <a:t>In Java polymorphism is mainly divided into two types: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urw-din"/>
              </a:rPr>
              <a:t>  Compile-time Polymorphism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urw-din"/>
              </a:rPr>
              <a:t>  Runtime Polymorphism</a:t>
            </a:r>
          </a:p>
        </p:txBody>
      </p:sp>
    </p:spTree>
    <p:extLst>
      <p:ext uri="{BB962C8B-B14F-4D97-AF65-F5344CB8AC3E}">
        <p14:creationId xmlns:p14="http://schemas.microsoft.com/office/powerpoint/2010/main" val="4035391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73577-C7F0-E3BC-2E26-4BDDEAC863D8}"/>
              </a:ext>
            </a:extLst>
          </p:cNvPr>
          <p:cNvSpPr txBox="1">
            <a:spLocks/>
          </p:cNvSpPr>
          <p:nvPr/>
        </p:nvSpPr>
        <p:spPr>
          <a:xfrm>
            <a:off x="3804132" y="2796148"/>
            <a:ext cx="6595188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C34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 Inner Classes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522D40-1CEE-5984-35C5-EED1D250CEB7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8DD219-8C9E-7C8D-94A7-623D6903DDF5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276B87-0C27-1119-A79B-819FB6C38778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59F1C26-3B4D-6C51-D1FE-6E71977F9151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7958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4FEE5B-A061-D636-005C-BCD10F88F32A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CE7C07-E80D-698F-C136-C12276924FE7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9E967A-36CD-1B90-8C09-F4E48E91EE01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D040BC7-E0AE-A09C-37D4-A6E56D827065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Google Shape;197;p34">
            <a:extLst>
              <a:ext uri="{FF2B5EF4-FFF2-40B4-BE49-F238E27FC236}">
                <a16:creationId xmlns:a16="http://schemas.microsoft.com/office/drawing/2014/main" id="{43D062F7-1BFA-C59B-E8C3-783FF74E7F87}"/>
              </a:ext>
            </a:extLst>
          </p:cNvPr>
          <p:cNvSpPr txBox="1">
            <a:spLocks/>
          </p:cNvSpPr>
          <p:nvPr/>
        </p:nvSpPr>
        <p:spPr>
          <a:xfrm>
            <a:off x="1777384" y="987986"/>
            <a:ext cx="9814558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8455" algn="just">
              <a:lnSpc>
                <a:spcPct val="95000"/>
              </a:lnSpc>
              <a:spcBef>
                <a:spcPts val="1200"/>
              </a:spcBef>
              <a:buSzPts val="1730"/>
              <a:buFont typeface="Roboto"/>
              <a:buChar char="●"/>
            </a:pPr>
            <a:r>
              <a:rPr lang="en-US" sz="2000" b="1" dirty="0"/>
              <a:t>Java inner class</a:t>
            </a:r>
            <a:r>
              <a:rPr lang="en-US" sz="2000" dirty="0"/>
              <a:t> or nested class is a class that is declared inside the class or interface.</a:t>
            </a:r>
          </a:p>
          <a:p>
            <a:pPr marL="457200" indent="-338455" algn="just">
              <a:lnSpc>
                <a:spcPct val="95000"/>
              </a:lnSpc>
              <a:spcBef>
                <a:spcPts val="0"/>
              </a:spcBef>
              <a:buSzPts val="1730"/>
              <a:buFont typeface="Arial" panose="020B0604020202020204" pitchFamily="34" charset="0"/>
              <a:buChar char="●"/>
            </a:pPr>
            <a:r>
              <a:rPr lang="en-US" sz="2000" dirty="0"/>
              <a:t>We use inner classes to logically group classes and interfaces in one place to be more readable and maintainable.</a:t>
            </a:r>
          </a:p>
          <a:p>
            <a:pPr marL="457200" indent="-338455" algn="just">
              <a:lnSpc>
                <a:spcPct val="95000"/>
              </a:lnSpc>
              <a:spcBef>
                <a:spcPts val="0"/>
              </a:spcBef>
              <a:buSzPts val="1730"/>
              <a:buFont typeface="Arial" panose="020B0604020202020204" pitchFamily="34" charset="0"/>
              <a:buChar char="●"/>
            </a:pPr>
            <a:r>
              <a:rPr lang="en-US" sz="2000" dirty="0"/>
              <a:t>It can access all the members of the outer class, including private data members and methods.</a:t>
            </a:r>
          </a:p>
          <a:p>
            <a:pPr marL="457200" indent="-333057" algn="just">
              <a:lnSpc>
                <a:spcPct val="138000"/>
              </a:lnSpc>
              <a:spcBef>
                <a:spcPts val="0"/>
              </a:spcBef>
              <a:buSzPts val="1645"/>
              <a:buFont typeface="Arial" panose="020B0604020202020204" pitchFamily="34" charset="0"/>
              <a:buChar char="●"/>
            </a:pPr>
            <a:r>
              <a:rPr lang="en-US" sz="2000" dirty="0"/>
              <a:t>Optimizing the code of outer class and reduce the code complexity of outer class.</a:t>
            </a:r>
          </a:p>
          <a:p>
            <a:pPr marL="0" indent="0" algn="just">
              <a:lnSpc>
                <a:spcPct val="138000"/>
              </a:lnSpc>
              <a:spcBef>
                <a:spcPts val="3600"/>
              </a:spcBef>
              <a:buSzPts val="935"/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lnSpc>
                <a:spcPct val="95000"/>
              </a:lnSpc>
              <a:spcBef>
                <a:spcPts val="3600"/>
              </a:spcBef>
              <a:spcAft>
                <a:spcPts val="1200"/>
              </a:spcAft>
              <a:buSzPts val="935"/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3604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4FEE5B-A061-D636-005C-BCD10F88F32A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CE7C07-E80D-698F-C136-C12276924FE7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9E967A-36CD-1B90-8C09-F4E48E91EE01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D040BC7-E0AE-A09C-37D4-A6E56D827065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39CF9E-FF39-1A4D-C284-C520D1BB9184}"/>
              </a:ext>
            </a:extLst>
          </p:cNvPr>
          <p:cNvSpPr txBox="1">
            <a:spLocks/>
          </p:cNvSpPr>
          <p:nvPr/>
        </p:nvSpPr>
        <p:spPr>
          <a:xfrm>
            <a:off x="2123653" y="603649"/>
            <a:ext cx="9369331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C34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Types of Inner Classes in Java</a:t>
            </a:r>
          </a:p>
        </p:txBody>
      </p:sp>
      <p:sp>
        <p:nvSpPr>
          <p:cNvPr id="10" name="Google Shape;203;p35">
            <a:extLst>
              <a:ext uri="{FF2B5EF4-FFF2-40B4-BE49-F238E27FC236}">
                <a16:creationId xmlns:a16="http://schemas.microsoft.com/office/drawing/2014/main" id="{25912323-5E4F-6877-CE7D-42F59862205A}"/>
              </a:ext>
            </a:extLst>
          </p:cNvPr>
          <p:cNvSpPr txBox="1">
            <a:spLocks/>
          </p:cNvSpPr>
          <p:nvPr/>
        </p:nvSpPr>
        <p:spPr>
          <a:xfrm>
            <a:off x="2123653" y="1578913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/>
              <a:t>Nested Inner Class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/>
              <a:t>Method Local Inner Class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/>
              <a:t>Anonymous Inner Class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/>
              <a:t>Static Inner Class</a:t>
            </a:r>
          </a:p>
        </p:txBody>
      </p:sp>
    </p:spTree>
    <p:extLst>
      <p:ext uri="{BB962C8B-B14F-4D97-AF65-F5344CB8AC3E}">
        <p14:creationId xmlns:p14="http://schemas.microsoft.com/office/powerpoint/2010/main" val="2606110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73577-C7F0-E3BC-2E26-4BDDEAC863D8}"/>
              </a:ext>
            </a:extLst>
          </p:cNvPr>
          <p:cNvSpPr txBox="1">
            <a:spLocks/>
          </p:cNvSpPr>
          <p:nvPr/>
        </p:nvSpPr>
        <p:spPr>
          <a:xfrm>
            <a:off x="1980578" y="484113"/>
            <a:ext cx="7021907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C34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Task for Class :-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4FEE5B-A061-D636-005C-BCD10F88F32A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CE7C07-E80D-698F-C136-C12276924FE7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9E967A-36CD-1B90-8C09-F4E48E91EE01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D040BC7-E0AE-A09C-37D4-A6E56D827065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Google Shape;215;p37">
            <a:extLst>
              <a:ext uri="{FF2B5EF4-FFF2-40B4-BE49-F238E27FC236}">
                <a16:creationId xmlns:a16="http://schemas.microsoft.com/office/drawing/2014/main" id="{32F2316C-AD21-76DB-E6B7-A4132314B13F}"/>
              </a:ext>
            </a:extLst>
          </p:cNvPr>
          <p:cNvSpPr txBox="1">
            <a:spLocks/>
          </p:cNvSpPr>
          <p:nvPr/>
        </p:nvSpPr>
        <p:spPr>
          <a:xfrm>
            <a:off x="1777384" y="1238760"/>
            <a:ext cx="8368200" cy="3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4170">
              <a:lnSpc>
                <a:spcPct val="115000"/>
              </a:lnSpc>
              <a:spcBef>
                <a:spcPts val="0"/>
              </a:spcBef>
              <a:buSzPts val="1820"/>
            </a:pPr>
            <a:r>
              <a:rPr lang="en-US" sz="1820" dirty="0"/>
              <a:t>Write a class Student having following properties and methods:</a:t>
            </a:r>
          </a:p>
          <a:p>
            <a:pPr marL="914400" lvl="1" indent="-344169">
              <a:lnSpc>
                <a:spcPct val="115000"/>
              </a:lnSpc>
              <a:spcBef>
                <a:spcPts val="0"/>
              </a:spcBef>
              <a:buSzPts val="1820"/>
            </a:pPr>
            <a:r>
              <a:rPr lang="en-US" sz="1820" b="1" dirty="0"/>
              <a:t>Property</a:t>
            </a:r>
            <a:r>
              <a:rPr lang="en-US" sz="1820" dirty="0"/>
              <a:t>: </a:t>
            </a:r>
            <a:r>
              <a:rPr lang="en-US" sz="1820" dirty="0" err="1"/>
              <a:t>rollNumber</a:t>
            </a:r>
            <a:r>
              <a:rPr lang="en-US" sz="1820" dirty="0"/>
              <a:t>, name, course, marks1, marks2, marks3</a:t>
            </a:r>
          </a:p>
          <a:p>
            <a:pPr marL="914400" lvl="1" indent="-344169">
              <a:lnSpc>
                <a:spcPct val="115000"/>
              </a:lnSpc>
              <a:spcBef>
                <a:spcPts val="0"/>
              </a:spcBef>
              <a:buSzPts val="1820"/>
            </a:pPr>
            <a:r>
              <a:rPr lang="en-US" sz="1820" b="1" dirty="0"/>
              <a:t>Methods</a:t>
            </a:r>
            <a:r>
              <a:rPr lang="en-US" sz="1820" dirty="0"/>
              <a:t>: </a:t>
            </a:r>
            <a:r>
              <a:rPr lang="en-US" sz="1820" dirty="0" err="1"/>
              <a:t>calculateTotal</a:t>
            </a:r>
            <a:r>
              <a:rPr lang="en-US" sz="1820" dirty="0"/>
              <a:t>(), </a:t>
            </a:r>
            <a:r>
              <a:rPr lang="en-US" sz="1820" dirty="0" err="1"/>
              <a:t>calculateAverage</a:t>
            </a:r>
            <a:r>
              <a:rPr lang="en-US" sz="1820" dirty="0"/>
              <a:t>(), </a:t>
            </a:r>
            <a:r>
              <a:rPr lang="en-US" sz="1820" dirty="0" err="1"/>
              <a:t>calculateGrade</a:t>
            </a:r>
            <a:r>
              <a:rPr lang="en-US" sz="1820" dirty="0"/>
              <a:t>()</a:t>
            </a:r>
          </a:p>
          <a:p>
            <a:pPr marL="457200" indent="-344170">
              <a:lnSpc>
                <a:spcPct val="115000"/>
              </a:lnSpc>
              <a:spcBef>
                <a:spcPts val="0"/>
              </a:spcBef>
              <a:buSzPts val="1820"/>
            </a:pPr>
            <a:r>
              <a:rPr lang="en-US" sz="1820" dirty="0"/>
              <a:t>Create getter and setter methods.</a:t>
            </a:r>
          </a:p>
          <a:p>
            <a:pPr marL="457200" indent="-344170">
              <a:lnSpc>
                <a:spcPct val="115000"/>
              </a:lnSpc>
              <a:spcBef>
                <a:spcPts val="0"/>
              </a:spcBef>
              <a:buSzPts val="1820"/>
            </a:pPr>
            <a:r>
              <a:rPr lang="en-US" sz="1820" dirty="0"/>
              <a:t>Create class </a:t>
            </a:r>
            <a:r>
              <a:rPr lang="en-US" sz="1820" dirty="0" err="1"/>
              <a:t>StudentTest</a:t>
            </a:r>
            <a:r>
              <a:rPr lang="en-US" sz="1820" dirty="0"/>
              <a:t> with main method for calling Student class.</a:t>
            </a:r>
          </a:p>
          <a:p>
            <a:pPr marL="457200" indent="-344170">
              <a:lnSpc>
                <a:spcPct val="115000"/>
              </a:lnSpc>
              <a:spcBef>
                <a:spcPts val="0"/>
              </a:spcBef>
              <a:buSzPts val="1820"/>
            </a:pPr>
            <a:r>
              <a:rPr lang="en-US" sz="1820" dirty="0" err="1"/>
              <a:t>StudentTest</a:t>
            </a:r>
            <a:r>
              <a:rPr lang="en-US" sz="1820" dirty="0"/>
              <a:t> should contain </a:t>
            </a:r>
            <a:r>
              <a:rPr lang="en-US" sz="1820" dirty="0" err="1"/>
              <a:t>atleast</a:t>
            </a:r>
            <a:r>
              <a:rPr lang="en-US" sz="1820" dirty="0"/>
              <a:t> 5 student objects with different grades.</a:t>
            </a:r>
          </a:p>
          <a:p>
            <a:pPr marL="457200" indent="-344170">
              <a:lnSpc>
                <a:spcPct val="115000"/>
              </a:lnSpc>
              <a:spcBef>
                <a:spcPts val="0"/>
              </a:spcBef>
              <a:buSzPts val="1820"/>
            </a:pPr>
            <a:r>
              <a:rPr lang="en-US" sz="1820" dirty="0"/>
              <a:t>Implement </a:t>
            </a:r>
            <a:r>
              <a:rPr lang="en-US" sz="1820" dirty="0" err="1"/>
              <a:t>toString</a:t>
            </a:r>
            <a:r>
              <a:rPr lang="en-US" sz="1820" dirty="0"/>
              <a:t> method to display details of each student.</a:t>
            </a:r>
          </a:p>
          <a:p>
            <a:pPr marL="457200" indent="-344170">
              <a:lnSpc>
                <a:spcPct val="115000"/>
              </a:lnSpc>
              <a:spcBef>
                <a:spcPts val="0"/>
              </a:spcBef>
              <a:buSzPts val="1820"/>
            </a:pPr>
            <a:r>
              <a:rPr lang="en-US" sz="1820" dirty="0"/>
              <a:t>Also display grades of each student.</a:t>
            </a:r>
          </a:p>
          <a:p>
            <a:pPr marL="457200" indent="-344170">
              <a:lnSpc>
                <a:spcPct val="115000"/>
              </a:lnSpc>
              <a:spcBef>
                <a:spcPts val="0"/>
              </a:spcBef>
              <a:buSzPts val="1820"/>
            </a:pPr>
            <a:r>
              <a:rPr lang="en-US" sz="1820" dirty="0"/>
              <a:t>Store the student file in a package student;</a:t>
            </a:r>
          </a:p>
          <a:p>
            <a:pPr marL="457200" indent="0">
              <a:lnSpc>
                <a:spcPct val="95000"/>
              </a:lnSpc>
              <a:spcBef>
                <a:spcPts val="1200"/>
              </a:spcBef>
              <a:buSzPts val="440"/>
              <a:buFont typeface="Arial" panose="020B0604020202020204" pitchFamily="34" charset="0"/>
              <a:buNone/>
            </a:pPr>
            <a:endParaRPr lang="en-US" sz="920" dirty="0"/>
          </a:p>
          <a:p>
            <a:pPr marL="457200" indent="0">
              <a:lnSpc>
                <a:spcPct val="95000"/>
              </a:lnSpc>
              <a:spcBef>
                <a:spcPts val="1200"/>
              </a:spcBef>
              <a:buSzPts val="440"/>
              <a:buFont typeface="Arial" panose="020B0604020202020204" pitchFamily="34" charset="0"/>
              <a:buNone/>
            </a:pPr>
            <a:endParaRPr lang="en-US" sz="1420" dirty="0"/>
          </a:p>
          <a:p>
            <a:pPr marL="457200" indent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Font typeface="Arial" panose="020B0604020202020204" pitchFamily="34" charset="0"/>
              <a:buNone/>
            </a:pPr>
            <a:endParaRPr lang="en-US" sz="920" dirty="0"/>
          </a:p>
        </p:txBody>
      </p:sp>
    </p:spTree>
    <p:extLst>
      <p:ext uri="{BB962C8B-B14F-4D97-AF65-F5344CB8AC3E}">
        <p14:creationId xmlns:p14="http://schemas.microsoft.com/office/powerpoint/2010/main" val="3174627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73577-C7F0-E3BC-2E26-4BDDEAC863D8}"/>
              </a:ext>
            </a:extLst>
          </p:cNvPr>
          <p:cNvSpPr txBox="1">
            <a:spLocks/>
          </p:cNvSpPr>
          <p:nvPr/>
        </p:nvSpPr>
        <p:spPr>
          <a:xfrm>
            <a:off x="1989908" y="516705"/>
            <a:ext cx="7021907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C34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Task For Interface :-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4FEE5B-A061-D636-005C-BCD10F88F32A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CE7C07-E80D-698F-C136-C12276924FE7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9E967A-36CD-1B90-8C09-F4E48E91EE01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D040BC7-E0AE-A09C-37D4-A6E56D827065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Google Shape;221;p38">
            <a:extLst>
              <a:ext uri="{FF2B5EF4-FFF2-40B4-BE49-F238E27FC236}">
                <a16:creationId xmlns:a16="http://schemas.microsoft.com/office/drawing/2014/main" id="{E61A1791-1CAE-0BD7-D820-179FFADDFD0B}"/>
              </a:ext>
            </a:extLst>
          </p:cNvPr>
          <p:cNvSpPr txBox="1">
            <a:spLocks/>
          </p:cNvSpPr>
          <p:nvPr/>
        </p:nvSpPr>
        <p:spPr>
          <a:xfrm>
            <a:off x="1694184" y="1377857"/>
            <a:ext cx="9773137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AutoNum type="arabicPeriod"/>
            </a:pPr>
            <a:r>
              <a:rPr lang="en-US" dirty="0"/>
              <a:t>Create a class phone which is having to method call() and </a:t>
            </a:r>
            <a:r>
              <a:rPr lang="en-US" dirty="0" err="1"/>
              <a:t>sms</a:t>
            </a:r>
            <a:r>
              <a:rPr lang="en-US" dirty="0"/>
              <a:t>(), create an interface camera which having abstract method click() and record(), create another interface MusicPlayer having abstract class play() and stop() method.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AutoNum type="arabicPeriod"/>
            </a:pPr>
            <a:r>
              <a:rPr lang="en-US" dirty="0"/>
              <a:t>Create concrete class SmartPhone which extends class phone and implements interface camera and 	MusicPlayer and display all the mentioned method by creating object and references</a:t>
            </a:r>
          </a:p>
        </p:txBody>
      </p:sp>
    </p:spTree>
    <p:extLst>
      <p:ext uri="{BB962C8B-B14F-4D97-AF65-F5344CB8AC3E}">
        <p14:creationId xmlns:p14="http://schemas.microsoft.com/office/powerpoint/2010/main" val="698239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73577-C7F0-E3BC-2E26-4BDDEAC863D8}"/>
              </a:ext>
            </a:extLst>
          </p:cNvPr>
          <p:cNvSpPr txBox="1">
            <a:spLocks/>
          </p:cNvSpPr>
          <p:nvPr/>
        </p:nvSpPr>
        <p:spPr>
          <a:xfrm>
            <a:off x="2017900" y="478324"/>
            <a:ext cx="7021907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C34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Task For Inheritance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4FEE5B-A061-D636-005C-BCD10F88F32A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CE7C07-E80D-698F-C136-C12276924FE7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9E967A-36CD-1B90-8C09-F4E48E91EE01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D040BC7-E0AE-A09C-37D4-A6E56D827065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Google Shape;233;p40">
            <a:extLst>
              <a:ext uri="{FF2B5EF4-FFF2-40B4-BE49-F238E27FC236}">
                <a16:creationId xmlns:a16="http://schemas.microsoft.com/office/drawing/2014/main" id="{10E76CB7-6A1F-0C8F-34D5-E3A9B40AB198}"/>
              </a:ext>
            </a:extLst>
          </p:cNvPr>
          <p:cNvSpPr txBox="1">
            <a:spLocks/>
          </p:cNvSpPr>
          <p:nvPr/>
        </p:nvSpPr>
        <p:spPr>
          <a:xfrm>
            <a:off x="1777384" y="1509295"/>
            <a:ext cx="9895212" cy="3501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spcBef>
                <a:spcPts val="0"/>
              </a:spcBef>
              <a:buSzPts val="1800"/>
            </a:pPr>
            <a:r>
              <a:rPr lang="en-US" dirty="0"/>
              <a:t>Create a class Account with properties like </a:t>
            </a:r>
            <a:r>
              <a:rPr lang="en-US" dirty="0" err="1"/>
              <a:t>accountNo</a:t>
            </a:r>
            <a:r>
              <a:rPr lang="en-US" dirty="0"/>
              <a:t>, name, address, </a:t>
            </a:r>
            <a:r>
              <a:rPr lang="en-US" dirty="0" err="1"/>
              <a:t>phoneNo</a:t>
            </a:r>
            <a:r>
              <a:rPr lang="en-US" dirty="0"/>
              <a:t>, dob, balance.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dirty="0"/>
              <a:t>Write getter and setter methods for all properties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dirty="0"/>
              <a:t>Create Parameterized Constructor for class Account.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dirty="0"/>
              <a:t>Create a method </a:t>
            </a:r>
            <a:r>
              <a:rPr lang="en-US" dirty="0" err="1"/>
              <a:t>closeAccount</a:t>
            </a:r>
            <a:r>
              <a:rPr lang="en-US" dirty="0"/>
              <a:t>()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dirty="0"/>
              <a:t>Create a class </a:t>
            </a:r>
            <a:r>
              <a:rPr lang="en-US" dirty="0" err="1"/>
              <a:t>SavingsAccount</a:t>
            </a:r>
            <a:r>
              <a:rPr lang="en-US" dirty="0"/>
              <a:t> which inherits Account class.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dirty="0"/>
              <a:t>Create different methods in </a:t>
            </a:r>
            <a:r>
              <a:rPr lang="en-US" dirty="0" err="1"/>
              <a:t>SavingsAccount</a:t>
            </a:r>
            <a:r>
              <a:rPr lang="en-US" dirty="0"/>
              <a:t> class like withdraw(), deposit(), </a:t>
            </a:r>
            <a:r>
              <a:rPr lang="en-US" dirty="0" err="1"/>
              <a:t>fixedDeposit</a:t>
            </a:r>
            <a:r>
              <a:rPr lang="en-US" dirty="0"/>
              <a:t>().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dirty="0"/>
              <a:t>Create a class </a:t>
            </a:r>
            <a:r>
              <a:rPr lang="en-US" dirty="0" err="1"/>
              <a:t>LoanAccount</a:t>
            </a:r>
            <a:r>
              <a:rPr lang="en-US" dirty="0"/>
              <a:t> which also inherits Account class.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dirty="0"/>
              <a:t>Create different methods in </a:t>
            </a:r>
            <a:r>
              <a:rPr lang="en-US" dirty="0" err="1"/>
              <a:t>LoanAccount</a:t>
            </a:r>
            <a:r>
              <a:rPr lang="en-US" dirty="0"/>
              <a:t> class like </a:t>
            </a:r>
            <a:r>
              <a:rPr lang="en-US" dirty="0" err="1"/>
              <a:t>payEMI</a:t>
            </a:r>
            <a:r>
              <a:rPr lang="en-US" dirty="0"/>
              <a:t>(), </a:t>
            </a:r>
            <a:r>
              <a:rPr lang="en-US" dirty="0" err="1"/>
              <a:t>topUpLoan</a:t>
            </a:r>
            <a:r>
              <a:rPr lang="en-US" dirty="0"/>
              <a:t>(), repayment()</a:t>
            </a:r>
          </a:p>
        </p:txBody>
      </p:sp>
    </p:spTree>
    <p:extLst>
      <p:ext uri="{BB962C8B-B14F-4D97-AF65-F5344CB8AC3E}">
        <p14:creationId xmlns:p14="http://schemas.microsoft.com/office/powerpoint/2010/main" val="1067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73577-C7F0-E3BC-2E26-4BDDEAC863D8}"/>
              </a:ext>
            </a:extLst>
          </p:cNvPr>
          <p:cNvSpPr txBox="1">
            <a:spLocks/>
          </p:cNvSpPr>
          <p:nvPr/>
        </p:nvSpPr>
        <p:spPr>
          <a:xfrm>
            <a:off x="3870142" y="2796148"/>
            <a:ext cx="5503506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C34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OOPS Concept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BD2792-86CD-3B30-3471-AA6ECC0CA789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FABFDB-99D2-813C-54E6-95C55DCE4425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689319-3877-9E6A-5427-222F52B812EE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475C35-8C0E-5C47-903B-1F1CEEC97880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678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73577-C7F0-E3BC-2E26-4BDDEAC863D8}"/>
              </a:ext>
            </a:extLst>
          </p:cNvPr>
          <p:cNvSpPr txBox="1">
            <a:spLocks/>
          </p:cNvSpPr>
          <p:nvPr/>
        </p:nvSpPr>
        <p:spPr>
          <a:xfrm>
            <a:off x="2017900" y="478324"/>
            <a:ext cx="7021907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C34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Task For Abstract Class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4FEE5B-A061-D636-005C-BCD10F88F32A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CE7C07-E80D-698F-C136-C12276924FE7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9E967A-36CD-1B90-8C09-F4E48E91EE01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D040BC7-E0AE-A09C-37D4-A6E56D827065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Google Shape;239;p41">
            <a:extLst>
              <a:ext uri="{FF2B5EF4-FFF2-40B4-BE49-F238E27FC236}">
                <a16:creationId xmlns:a16="http://schemas.microsoft.com/office/drawing/2014/main" id="{AAE50BC1-2632-5078-3B34-F6FBA5B74E1C}"/>
              </a:ext>
            </a:extLst>
          </p:cNvPr>
          <p:cNvSpPr txBox="1">
            <a:spLocks/>
          </p:cNvSpPr>
          <p:nvPr/>
        </p:nvSpPr>
        <p:spPr>
          <a:xfrm>
            <a:off x="1777384" y="1654610"/>
            <a:ext cx="9558533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AutoNum type="arabicPeriod"/>
            </a:pPr>
            <a:r>
              <a:rPr lang="en-US"/>
              <a:t>Create an abstract class Shape having no properties and two abstract method perimeter() and area().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AutoNum type="arabicPeriod"/>
            </a:pPr>
            <a:r>
              <a:rPr lang="en-US"/>
              <a:t>Create two concrete class Circle and Rectangle which extends abstract class Shape and override the abstract method Perimeter() and area().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AutoNum type="arabicPeriod"/>
            </a:pPr>
            <a:r>
              <a:rPr lang="en-US"/>
              <a:t>Display perimeter and area of circle and rectangle.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67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73577-C7F0-E3BC-2E26-4BDDEAC863D8}"/>
              </a:ext>
            </a:extLst>
          </p:cNvPr>
          <p:cNvSpPr txBox="1">
            <a:spLocks/>
          </p:cNvSpPr>
          <p:nvPr/>
        </p:nvSpPr>
        <p:spPr>
          <a:xfrm>
            <a:off x="5614606" y="2662142"/>
            <a:ext cx="1130808" cy="180013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C34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7881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BD2792-86CD-3B30-3471-AA6ECC0CA789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FABFDB-99D2-813C-54E6-95C55DCE4425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689319-3877-9E6A-5427-222F52B812EE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475C35-8C0E-5C47-903B-1F1CEEC97880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7C8B3-200E-7331-1DA3-475FEFF1D2DA}"/>
              </a:ext>
            </a:extLst>
          </p:cNvPr>
          <p:cNvSpPr txBox="1"/>
          <p:nvPr/>
        </p:nvSpPr>
        <p:spPr>
          <a:xfrm>
            <a:off x="1777384" y="1679796"/>
            <a:ext cx="94867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0" dirty="0">
                <a:solidFill>
                  <a:srgbClr val="333333"/>
                </a:solidFill>
                <a:effectLst/>
                <a:latin typeface="inter-bold"/>
              </a:rPr>
              <a:t>Object-Oriented Programming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inter-regular"/>
              </a:rPr>
              <a:t>System or structure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is a methodology or paradigm to design a program using classes and objects.</a:t>
            </a:r>
            <a:endParaRPr lang="en-US" sz="3200" dirty="0">
              <a:solidFill>
                <a:srgbClr val="333333"/>
              </a:solidFill>
              <a:latin typeface="inter-regular"/>
              <a:cs typeface="Arial" panose="020B0604020202020204" pitchFamily="34" charset="0"/>
            </a:endParaRPr>
          </a:p>
          <a:p>
            <a:pPr algn="just"/>
            <a:endParaRPr lang="en-IN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2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73577-C7F0-E3BC-2E26-4BDDEAC863D8}"/>
              </a:ext>
            </a:extLst>
          </p:cNvPr>
          <p:cNvSpPr txBox="1">
            <a:spLocks/>
          </p:cNvSpPr>
          <p:nvPr/>
        </p:nvSpPr>
        <p:spPr>
          <a:xfrm>
            <a:off x="3738817" y="2843212"/>
            <a:ext cx="6595188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C34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 And Classes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522D40-1CEE-5984-35C5-EED1D250CEB7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8DD219-8C9E-7C8D-94A7-623D6903DDF5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276B87-0C27-1119-A79B-819FB6C38778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59F1C26-3B4D-6C51-D1FE-6E71977F9151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13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522D40-1CEE-5984-35C5-EED1D250CEB7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8DD219-8C9E-7C8D-94A7-623D6903DDF5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276B87-0C27-1119-A79B-819FB6C38778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59F1C26-3B4D-6C51-D1FE-6E71977F9151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85614-7BEA-DDD7-2025-826CD6BC8BB2}"/>
              </a:ext>
            </a:extLst>
          </p:cNvPr>
          <p:cNvSpPr txBox="1"/>
          <p:nvPr/>
        </p:nvSpPr>
        <p:spPr>
          <a:xfrm>
            <a:off x="2351314" y="1464906"/>
            <a:ext cx="87987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 dirty="0"/>
              <a:t>Objects: </a:t>
            </a:r>
            <a:r>
              <a:rPr lang="en-US" sz="2000" dirty="0"/>
              <a:t>An entity that has state and behavior is known as an object e.g., chair, bike, marker, pen, table, car, television.</a:t>
            </a: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 dirty="0"/>
              <a:t>Class: </a:t>
            </a:r>
            <a:r>
              <a:rPr lang="en-US" sz="2000" dirty="0"/>
              <a:t>A class is a template or blueprint from which objects are created. A class contain data members(state) and methods(behavior).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US"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Example: Television has properties like channel and volume. Behavior include </a:t>
            </a:r>
            <a:r>
              <a:rPr lang="en-US" sz="2000" dirty="0" err="1"/>
              <a:t>changeChannel</a:t>
            </a:r>
            <a:r>
              <a:rPr lang="en-US" sz="2000" dirty="0"/>
              <a:t>, </a:t>
            </a:r>
            <a:r>
              <a:rPr lang="en-US" sz="2000" dirty="0" err="1"/>
              <a:t>channelVolume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97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73577-C7F0-E3BC-2E26-4BDDEAC863D8}"/>
              </a:ext>
            </a:extLst>
          </p:cNvPr>
          <p:cNvSpPr txBox="1">
            <a:spLocks/>
          </p:cNvSpPr>
          <p:nvPr/>
        </p:nvSpPr>
        <p:spPr>
          <a:xfrm>
            <a:off x="4709201" y="2796148"/>
            <a:ext cx="6595188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C34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Packages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522D40-1CEE-5984-35C5-EED1D250CEB7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8DD219-8C9E-7C8D-94A7-623D6903DDF5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276B87-0C27-1119-A79B-819FB6C38778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59F1C26-3B4D-6C51-D1FE-6E71977F9151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14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73577-C7F0-E3BC-2E26-4BDDEAC863D8}"/>
              </a:ext>
            </a:extLst>
          </p:cNvPr>
          <p:cNvSpPr txBox="1">
            <a:spLocks/>
          </p:cNvSpPr>
          <p:nvPr/>
        </p:nvSpPr>
        <p:spPr>
          <a:xfrm>
            <a:off x="5139734" y="484113"/>
            <a:ext cx="1912531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C34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944B64-FD55-D278-47A2-BAA324428D24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36FDB9-F6BF-0FB4-E32F-35844B70D4B0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531D7F-F668-480A-3616-D9AC534DAF47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B9D5A61-BA03-F451-5FA2-614F9E3C5715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B6E54-33DD-52DE-7A97-10B9AF4940F1}"/>
              </a:ext>
            </a:extLst>
          </p:cNvPr>
          <p:cNvSpPr txBox="1"/>
          <p:nvPr/>
        </p:nvSpPr>
        <p:spPr>
          <a:xfrm>
            <a:off x="1978189" y="1069901"/>
            <a:ext cx="8798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A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java package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is a group of similar types of classes, interfaces and sub-packages.</a:t>
            </a:r>
            <a:endParaRPr lang="en-IN" sz="2000" dirty="0"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883AC-55F0-7588-8721-CC440496B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171" y="1875452"/>
            <a:ext cx="6809707" cy="410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6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75D70460-C552-5D25-3AFD-48705C014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591942" y="12722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284D1D-6683-8BC6-6362-D6E27EDE33EC}"/>
              </a:ext>
            </a:extLst>
          </p:cNvPr>
          <p:cNvSpPr txBox="1">
            <a:spLocks/>
          </p:cNvSpPr>
          <p:nvPr/>
        </p:nvSpPr>
        <p:spPr>
          <a:xfrm>
            <a:off x="520766" y="516705"/>
            <a:ext cx="11318488" cy="6727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B4F6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73577-C7F0-E3BC-2E26-4BDDEAC863D8}"/>
              </a:ext>
            </a:extLst>
          </p:cNvPr>
          <p:cNvSpPr txBox="1">
            <a:spLocks/>
          </p:cNvSpPr>
          <p:nvPr/>
        </p:nvSpPr>
        <p:spPr>
          <a:xfrm>
            <a:off x="4028066" y="2796148"/>
            <a:ext cx="6595188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C34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Access Modifiers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522D40-1CEE-5984-35C5-EED1D250CEB7}"/>
              </a:ext>
            </a:extLst>
          </p:cNvPr>
          <p:cNvGrpSpPr/>
          <p:nvPr/>
        </p:nvGrpSpPr>
        <p:grpSpPr>
          <a:xfrm>
            <a:off x="147918" y="134472"/>
            <a:ext cx="2541494" cy="6494928"/>
            <a:chOff x="147918" y="134472"/>
            <a:chExt cx="2541494" cy="6494928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8DD219-8C9E-7C8D-94A7-623D6903DDF5}"/>
                </a:ext>
              </a:extLst>
            </p:cNvPr>
            <p:cNvSpPr/>
            <p:nvPr/>
          </p:nvSpPr>
          <p:spPr>
            <a:xfrm rot="5400000">
              <a:off x="1372748" y="5116816"/>
              <a:ext cx="449535" cy="2183792"/>
            </a:xfrm>
            <a:prstGeom prst="rect">
              <a:avLst/>
            </a:prstGeom>
            <a:solidFill>
              <a:srgbClr val="BA68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276B87-0C27-1119-A79B-819FB6C38778}"/>
                </a:ext>
              </a:extLst>
            </p:cNvPr>
            <p:cNvSpPr/>
            <p:nvPr/>
          </p:nvSpPr>
          <p:spPr>
            <a:xfrm>
              <a:off x="147918" y="134472"/>
              <a:ext cx="1256618" cy="6494928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59F1C26-3B4D-6C51-D1FE-6E71977F9151}"/>
              </a:ext>
            </a:extLst>
          </p:cNvPr>
          <p:cNvSpPr/>
          <p:nvPr/>
        </p:nvSpPr>
        <p:spPr>
          <a:xfrm rot="5400000">
            <a:off x="938096" y="148698"/>
            <a:ext cx="421958" cy="1256618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06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772</Words>
  <Application>Microsoft Office PowerPoint</Application>
  <PresentationFormat>Widescreen</PresentationFormat>
  <Paragraphs>100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inter-bold</vt:lpstr>
      <vt:lpstr>inter-regular</vt:lpstr>
      <vt:lpstr>Open Sans</vt:lpstr>
      <vt:lpstr>Poppins</vt:lpstr>
      <vt:lpstr>Roboto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aditi.jain@nucleusteq.com</dc:creator>
  <cp:lastModifiedBy>sagar kalthiya</cp:lastModifiedBy>
  <cp:revision>9</cp:revision>
  <dcterms:created xsi:type="dcterms:W3CDTF">2022-09-22T12:43:24Z</dcterms:created>
  <dcterms:modified xsi:type="dcterms:W3CDTF">2023-02-27T15:56:52Z</dcterms:modified>
</cp:coreProperties>
</file>