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14.jpg" ContentType="image/jpeg"/>
  <Override PartName="/ppt/media/image1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3" r:id="rId10"/>
    <p:sldId id="276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7" r:id="rId20"/>
    <p:sldId id="272" r:id="rId21"/>
    <p:sldId id="279" r:id="rId22"/>
    <p:sldId id="273" r:id="rId23"/>
    <p:sldId id="274" r:id="rId24"/>
    <p:sldId id="278" r:id="rId2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58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DE9A-2EAE-48FC-A16A-7CC0876367E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013B0-73D8-49F6-A9ED-D0085C64C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58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NucleusTeq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9DCE-00E8-4BB3-9914-FAA641A5F2B7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NucleusTeq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A72E3-7DB4-4B6C-96F8-AC0DA5F7728B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NucleusTeq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57DA5-57CC-47E4-8EA9-111621A2D6A0}" type="datetime1">
              <a:rPr lang="en-US" smtClean="0"/>
              <a:t>2/7/2023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NucleusTeq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A2C68-3066-4E85-97EA-B67AE2CE25B4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NucleusTeq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C7D10-77AE-4BFF-AB42-CC5B30A5C6CC}" type="datetime1">
              <a:rPr lang="en-US" smtClean="0"/>
              <a:t>2/7/2023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8123" y="457201"/>
            <a:ext cx="9143998" cy="10668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8123" y="457201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0" y="1183"/>
                </a:moveTo>
                <a:lnTo>
                  <a:pt x="0" y="530"/>
                </a:lnTo>
                <a:lnTo>
                  <a:pt x="530" y="0"/>
                </a:lnTo>
                <a:lnTo>
                  <a:pt x="1183" y="0"/>
                </a:lnTo>
                <a:lnTo>
                  <a:pt x="9142813" y="0"/>
                </a:lnTo>
                <a:lnTo>
                  <a:pt x="9143467" y="0"/>
                </a:lnTo>
                <a:lnTo>
                  <a:pt x="9143996" y="530"/>
                </a:lnTo>
                <a:lnTo>
                  <a:pt x="9143996" y="1183"/>
                </a:lnTo>
                <a:lnTo>
                  <a:pt x="9143996" y="1065615"/>
                </a:lnTo>
                <a:lnTo>
                  <a:pt x="9143996" y="1066269"/>
                </a:lnTo>
                <a:lnTo>
                  <a:pt x="9143467" y="1066799"/>
                </a:lnTo>
                <a:lnTo>
                  <a:pt x="9142813" y="1066799"/>
                </a:lnTo>
                <a:lnTo>
                  <a:pt x="1183" y="1066799"/>
                </a:lnTo>
                <a:lnTo>
                  <a:pt x="530" y="1066799"/>
                </a:lnTo>
                <a:lnTo>
                  <a:pt x="0" y="1066269"/>
                </a:lnTo>
                <a:lnTo>
                  <a:pt x="0" y="1065615"/>
                </a:lnTo>
                <a:lnTo>
                  <a:pt x="0" y="1183"/>
                </a:lnTo>
                <a:close/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35997" y="680719"/>
            <a:ext cx="198640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9263" y="1776239"/>
            <a:ext cx="8375650" cy="3915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NucleusTeq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4007B-F393-434B-AB3D-AE385258C727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24198" y="6982276"/>
            <a:ext cx="270509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bugs@gmail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teaching-materials.org/git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thub.ubc.ca/guides/github-instructor-guide/" TargetMode="External"/><Relationship Id="rId7" Type="http://schemas.openxmlformats.org/officeDocument/2006/relationships/hyperlink" Target="https://about.gitlab.com/press/press-kit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hyperlink" Target="https://en.wikiversity.org/wiki/File:BitBucket_SVG_Logo.svg" TargetMode="Externa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" TargetMode="External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again.net/articles/git-for-computer-scientists/" TargetMode="External"/><Relationship Id="rId5" Type="http://schemas.openxmlformats.org/officeDocument/2006/relationships/hyperlink" Target="http://schacon.github.com/git/gittutorial.html" TargetMode="External"/><Relationship Id="rId4" Type="http://schemas.openxmlformats.org/officeDocument/2006/relationships/hyperlink" Target="http://gitref.org/index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3443" y="409490"/>
            <a:ext cx="9153525" cy="1400175"/>
            <a:chOff x="453443" y="452521"/>
            <a:chExt cx="9153525" cy="1400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123" y="457201"/>
              <a:ext cx="9143998" cy="139064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8123" y="457201"/>
              <a:ext cx="9144000" cy="1390650"/>
            </a:xfrm>
            <a:custGeom>
              <a:avLst/>
              <a:gdLst/>
              <a:ahLst/>
              <a:cxnLst/>
              <a:rect l="l" t="t" r="r" b="b"/>
              <a:pathLst>
                <a:path w="9144000" h="1390650">
                  <a:moveTo>
                    <a:pt x="0" y="1544"/>
                  </a:moveTo>
                  <a:lnTo>
                    <a:pt x="0" y="691"/>
                  </a:lnTo>
                  <a:lnTo>
                    <a:pt x="691" y="0"/>
                  </a:lnTo>
                  <a:lnTo>
                    <a:pt x="1543" y="0"/>
                  </a:lnTo>
                  <a:lnTo>
                    <a:pt x="9142453" y="0"/>
                  </a:lnTo>
                  <a:lnTo>
                    <a:pt x="9143306" y="0"/>
                  </a:lnTo>
                  <a:lnTo>
                    <a:pt x="9143996" y="691"/>
                  </a:lnTo>
                  <a:lnTo>
                    <a:pt x="9143996" y="1544"/>
                  </a:lnTo>
                  <a:lnTo>
                    <a:pt x="9143996" y="1389105"/>
                  </a:lnTo>
                  <a:lnTo>
                    <a:pt x="9143996" y="1389958"/>
                  </a:lnTo>
                  <a:lnTo>
                    <a:pt x="9143306" y="1390649"/>
                  </a:lnTo>
                  <a:lnTo>
                    <a:pt x="9142453" y="1390649"/>
                  </a:lnTo>
                  <a:lnTo>
                    <a:pt x="1543" y="1390649"/>
                  </a:lnTo>
                  <a:lnTo>
                    <a:pt x="691" y="1390649"/>
                  </a:lnTo>
                  <a:lnTo>
                    <a:pt x="0" y="1389958"/>
                  </a:lnTo>
                  <a:lnTo>
                    <a:pt x="0" y="1389105"/>
                  </a:lnTo>
                  <a:lnTo>
                    <a:pt x="0" y="1544"/>
                  </a:lnTo>
                  <a:close/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75155" y="804620"/>
            <a:ext cx="6308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993140" algn="l"/>
                <a:tab pos="4231640" algn="l"/>
              </a:tabLst>
            </a:pPr>
            <a:r>
              <a:rPr spc="-5" dirty="0"/>
              <a:t>G</a:t>
            </a:r>
            <a:r>
              <a:rPr dirty="0"/>
              <a:t>it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9ED52AA-1582-672D-3C1C-F1625C08107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276999"/>
          </a:xfrm>
        </p:spPr>
        <p:txBody>
          <a:bodyPr/>
          <a:lstStyle/>
          <a:p>
            <a:r>
              <a:rPr lang="en-IN" b="1" dirty="0"/>
              <a:t>NucleusTeq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5A3020-46D8-1358-7E0C-25A621321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23" y="2185913"/>
            <a:ext cx="8762077" cy="47381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BE41-8EC3-0D06-6995-30E5ACAA3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1" y="680719"/>
            <a:ext cx="2974402" cy="677108"/>
          </a:xfrm>
        </p:spPr>
        <p:txBody>
          <a:bodyPr/>
          <a:lstStyle/>
          <a:p>
            <a:pPr algn="ctr"/>
            <a:r>
              <a:rPr lang="en-US" dirty="0"/>
              <a:t>Workflow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62DE0-79D8-9B61-CCDD-57FE95FD27C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NucleusTeq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491CC2-0A2A-8791-A55B-AEE8D9062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927818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5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3930" y="680719"/>
            <a:ext cx="63576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  <a:tab pos="3263265" algn="l"/>
              </a:tabLst>
            </a:pPr>
            <a:r>
              <a:rPr spc="-5" dirty="0"/>
              <a:t>Git	commit	checksums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8730615" cy="4861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508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In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Subversion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each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modification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central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repo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increments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5" dirty="0">
                <a:latin typeface="Tahoma"/>
                <a:cs typeface="Tahoma"/>
              </a:rPr>
              <a:t> version </a:t>
            </a:r>
            <a:r>
              <a:rPr sz="2400" dirty="0">
                <a:latin typeface="Tahoma"/>
                <a:cs typeface="Tahoma"/>
              </a:rPr>
              <a:t>#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 the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overall </a:t>
            </a:r>
            <a:r>
              <a:rPr sz="2400" spc="-5" dirty="0">
                <a:latin typeface="Tahoma"/>
                <a:cs typeface="Tahoma"/>
              </a:rPr>
              <a:t>repo.</a:t>
            </a:r>
            <a:endParaRPr sz="2400" dirty="0">
              <a:latin typeface="Tahoma"/>
              <a:cs typeface="Tahoma"/>
            </a:endParaRPr>
          </a:p>
          <a:p>
            <a:pPr marL="634365" marR="403225" lvl="1" indent="-279400">
              <a:lnSpc>
                <a:spcPct val="998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In </a:t>
            </a:r>
            <a:r>
              <a:rPr sz="2200" dirty="0">
                <a:latin typeface="Tahoma"/>
                <a:cs typeface="Tahoma"/>
              </a:rPr>
              <a:t>Git, </a:t>
            </a:r>
            <a:r>
              <a:rPr sz="2200" spc="-5" dirty="0">
                <a:latin typeface="Tahoma"/>
                <a:cs typeface="Tahoma"/>
              </a:rPr>
              <a:t>each </a:t>
            </a:r>
            <a:r>
              <a:rPr sz="2200" dirty="0">
                <a:latin typeface="Tahoma"/>
                <a:cs typeface="Tahoma"/>
              </a:rPr>
              <a:t>user has their own </a:t>
            </a:r>
            <a:r>
              <a:rPr sz="2200" spc="-5" dirty="0">
                <a:latin typeface="Tahoma"/>
                <a:cs typeface="Tahoma"/>
              </a:rPr>
              <a:t>copy </a:t>
            </a:r>
            <a:r>
              <a:rPr sz="2200" dirty="0">
                <a:latin typeface="Tahoma"/>
                <a:cs typeface="Tahoma"/>
              </a:rPr>
              <a:t>of the </a:t>
            </a:r>
            <a:r>
              <a:rPr sz="2200" spc="-5" dirty="0">
                <a:latin typeface="Tahoma"/>
                <a:cs typeface="Tahoma"/>
              </a:rPr>
              <a:t>repo, </a:t>
            </a:r>
            <a:r>
              <a:rPr sz="2200" dirty="0">
                <a:latin typeface="Tahoma"/>
                <a:cs typeface="Tahoma"/>
              </a:rPr>
              <a:t>and </a:t>
            </a:r>
            <a:r>
              <a:rPr sz="2200" spc="-5" dirty="0">
                <a:latin typeface="Tahoma"/>
                <a:cs typeface="Tahoma"/>
              </a:rPr>
              <a:t>commits </a:t>
            </a:r>
            <a:r>
              <a:rPr sz="2200" spc="-67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changes</a:t>
            </a:r>
            <a:r>
              <a:rPr sz="2200" dirty="0">
                <a:latin typeface="Tahoma"/>
                <a:cs typeface="Tahoma"/>
              </a:rPr>
              <a:t> to their local </a:t>
            </a:r>
            <a:r>
              <a:rPr sz="2200" spc="-5" dirty="0">
                <a:latin typeface="Tahoma"/>
                <a:cs typeface="Tahoma"/>
              </a:rPr>
              <a:t>copy </a:t>
            </a:r>
            <a:r>
              <a:rPr sz="2200" dirty="0">
                <a:latin typeface="Tahoma"/>
                <a:cs typeface="Tahoma"/>
              </a:rPr>
              <a:t>of the </a:t>
            </a:r>
            <a:r>
              <a:rPr sz="2200" spc="-5" dirty="0">
                <a:latin typeface="Tahoma"/>
                <a:cs typeface="Tahoma"/>
              </a:rPr>
              <a:t>repo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before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pushing </a:t>
            </a:r>
            <a:r>
              <a:rPr sz="2200" dirty="0">
                <a:latin typeface="Tahoma"/>
                <a:cs typeface="Tahoma"/>
              </a:rPr>
              <a:t>to the 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central server.</a:t>
            </a:r>
            <a:endParaRPr sz="2200" dirty="0">
              <a:latin typeface="Tahoma"/>
              <a:cs typeface="Tahoma"/>
            </a:endParaRPr>
          </a:p>
          <a:p>
            <a:pPr marL="634365" marR="656590" lvl="1" indent="-279400">
              <a:lnSpc>
                <a:spcPts val="2570"/>
              </a:lnSpc>
              <a:spcBef>
                <a:spcPts val="73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So</a:t>
            </a:r>
            <a:r>
              <a:rPr sz="2200" dirty="0">
                <a:latin typeface="Tahoma"/>
                <a:cs typeface="Tahoma"/>
              </a:rPr>
              <a:t> Git </a:t>
            </a:r>
            <a:r>
              <a:rPr sz="2200" spc="-5" dirty="0">
                <a:latin typeface="Tahoma"/>
                <a:cs typeface="Tahoma"/>
              </a:rPr>
              <a:t>generates</a:t>
            </a:r>
            <a:r>
              <a:rPr sz="2200" dirty="0">
                <a:latin typeface="Tahoma"/>
                <a:cs typeface="Tahoma"/>
              </a:rPr>
              <a:t> a </a:t>
            </a:r>
            <a:r>
              <a:rPr sz="2200" spc="-5" dirty="0">
                <a:latin typeface="Tahoma"/>
                <a:cs typeface="Tahoma"/>
              </a:rPr>
              <a:t>unique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b="1" dirty="0">
                <a:latin typeface="Tahoma"/>
                <a:cs typeface="Tahoma"/>
              </a:rPr>
              <a:t>SHA-1 </a:t>
            </a:r>
            <a:r>
              <a:rPr sz="2200" b="1" spc="-5" dirty="0">
                <a:latin typeface="Tahoma"/>
                <a:cs typeface="Tahoma"/>
              </a:rPr>
              <a:t>hash</a:t>
            </a:r>
            <a:r>
              <a:rPr sz="2200" b="1" spc="4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(40 character</a:t>
            </a:r>
            <a:r>
              <a:rPr sz="2200" dirty="0">
                <a:latin typeface="Tahoma"/>
                <a:cs typeface="Tahoma"/>
              </a:rPr>
              <a:t> string </a:t>
            </a:r>
            <a:r>
              <a:rPr sz="2200" spc="-67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of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hex </a:t>
            </a:r>
            <a:r>
              <a:rPr sz="2200" spc="-5" dirty="0">
                <a:latin typeface="Tahoma"/>
                <a:cs typeface="Tahoma"/>
              </a:rPr>
              <a:t>digits)</a:t>
            </a:r>
            <a:r>
              <a:rPr sz="2200" dirty="0">
                <a:latin typeface="Tahoma"/>
                <a:cs typeface="Tahoma"/>
              </a:rPr>
              <a:t> for </a:t>
            </a:r>
            <a:r>
              <a:rPr sz="2200" spc="-5" dirty="0">
                <a:latin typeface="Tahoma"/>
                <a:cs typeface="Tahoma"/>
              </a:rPr>
              <a:t>every commit.</a:t>
            </a:r>
            <a:endParaRPr sz="22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15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Refers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to </a:t>
            </a:r>
            <a:r>
              <a:rPr sz="2200" spc="-5" dirty="0">
                <a:latin typeface="Tahoma"/>
                <a:cs typeface="Tahoma"/>
              </a:rPr>
              <a:t>commits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by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this </a:t>
            </a:r>
            <a:r>
              <a:rPr sz="2200" spc="-5" dirty="0">
                <a:latin typeface="Tahoma"/>
                <a:cs typeface="Tahoma"/>
              </a:rPr>
              <a:t>ID</a:t>
            </a:r>
            <a:r>
              <a:rPr sz="2200" dirty="0">
                <a:latin typeface="Tahoma"/>
                <a:cs typeface="Tahoma"/>
              </a:rPr>
              <a:t> rather than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 </a:t>
            </a:r>
            <a:r>
              <a:rPr sz="2200" spc="-5" dirty="0">
                <a:latin typeface="Tahoma"/>
                <a:cs typeface="Tahoma"/>
              </a:rPr>
              <a:t>version number.</a:t>
            </a:r>
            <a:endParaRPr sz="22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ahoma"/>
              <a:buChar char="–"/>
            </a:pPr>
            <a:endParaRPr sz="30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Often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we</a:t>
            </a:r>
            <a:r>
              <a:rPr sz="2200" spc="-5" dirty="0">
                <a:latin typeface="Tahoma"/>
                <a:cs typeface="Tahoma"/>
              </a:rPr>
              <a:t> only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see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first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7</a:t>
            </a:r>
            <a:r>
              <a:rPr sz="2200" spc="-5" dirty="0">
                <a:latin typeface="Tahoma"/>
                <a:cs typeface="Tahoma"/>
              </a:rPr>
              <a:t> characters:</a:t>
            </a:r>
            <a:endParaRPr sz="2200" dirty="0">
              <a:latin typeface="Tahoma"/>
              <a:cs typeface="Tahoma"/>
            </a:endParaRPr>
          </a:p>
          <a:p>
            <a:pPr marL="923925" lvl="2" indent="-175260">
              <a:lnSpc>
                <a:spcPct val="100000"/>
              </a:lnSpc>
              <a:spcBef>
                <a:spcPts val="509"/>
              </a:spcBef>
              <a:buChar char="•"/>
              <a:tabLst>
                <a:tab pos="923925" algn="l"/>
              </a:tabLst>
            </a:pPr>
            <a:r>
              <a:rPr sz="2000" spc="-5" dirty="0">
                <a:latin typeface="Courier New"/>
                <a:cs typeface="Courier New"/>
              </a:rPr>
              <a:t>1677b2d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Edited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first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line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of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readme</a:t>
            </a:r>
            <a:endParaRPr sz="2000" dirty="0">
              <a:latin typeface="Courier New"/>
              <a:cs typeface="Courier New"/>
            </a:endParaRPr>
          </a:p>
          <a:p>
            <a:pPr marL="923925" lvl="2" indent="-175260">
              <a:lnSpc>
                <a:spcPct val="100000"/>
              </a:lnSpc>
              <a:spcBef>
                <a:spcPts val="400"/>
              </a:spcBef>
              <a:buChar char="•"/>
              <a:tabLst>
                <a:tab pos="923925" algn="l"/>
              </a:tabLst>
            </a:pPr>
            <a:r>
              <a:rPr sz="2000" spc="-5" dirty="0">
                <a:latin typeface="Courier New"/>
                <a:cs typeface="Courier New"/>
              </a:rPr>
              <a:t>258efa7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Added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line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to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readme</a:t>
            </a:r>
            <a:endParaRPr sz="2000" dirty="0">
              <a:latin typeface="Courier New"/>
              <a:cs typeface="Courier New"/>
            </a:endParaRPr>
          </a:p>
          <a:p>
            <a:pPr marL="923925" lvl="2" indent="-175260">
              <a:lnSpc>
                <a:spcPct val="100000"/>
              </a:lnSpc>
              <a:spcBef>
                <a:spcPts val="500"/>
              </a:spcBef>
              <a:buChar char="•"/>
              <a:tabLst>
                <a:tab pos="923925" algn="l"/>
              </a:tabLst>
            </a:pPr>
            <a:r>
              <a:rPr sz="2000" spc="-5" dirty="0">
                <a:latin typeface="Courier New"/>
                <a:cs typeface="Courier New"/>
              </a:rPr>
              <a:t>0e52da7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Initial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commit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019B1EC-9072-7016-2AD6-52E193AD0D5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276999"/>
          </a:xfrm>
        </p:spPr>
        <p:txBody>
          <a:bodyPr/>
          <a:lstStyle/>
          <a:p>
            <a:r>
              <a:rPr lang="en-IN" b="1"/>
              <a:t>NucleusTeq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866" y="680719"/>
            <a:ext cx="66401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7500" algn="l"/>
              </a:tabLst>
            </a:pPr>
            <a:r>
              <a:rPr spc="-5" dirty="0"/>
              <a:t>Initial</a:t>
            </a:r>
            <a:r>
              <a:rPr spc="15" dirty="0"/>
              <a:t> </a:t>
            </a:r>
            <a:r>
              <a:rPr spc="-5" dirty="0"/>
              <a:t>Git	configuration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23551"/>
            <a:ext cx="8192134" cy="32600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Set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name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5" dirty="0">
                <a:latin typeface="Tahoma"/>
                <a:cs typeface="Tahoma"/>
              </a:rPr>
              <a:t> email </a:t>
            </a:r>
            <a:r>
              <a:rPr sz="2400" dirty="0">
                <a:latin typeface="Tahoma"/>
                <a:cs typeface="Tahoma"/>
              </a:rPr>
              <a:t>for Git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 use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when </a:t>
            </a:r>
            <a:r>
              <a:rPr sz="2400" spc="-5" dirty="0">
                <a:latin typeface="Tahoma"/>
                <a:cs typeface="Tahoma"/>
              </a:rPr>
              <a:t>you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commit: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config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--global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user.name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"Bugs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Bunny"</a:t>
            </a:r>
            <a:endParaRPr sz="2200">
              <a:latin typeface="Courier New"/>
              <a:cs typeface="Courier New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config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--global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user.email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  <a:hlinkClick r:id="rId2"/>
              </a:rPr>
              <a:t>bugs@gmail.com</a:t>
            </a:r>
            <a:endParaRPr sz="2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560"/>
              </a:spcBef>
            </a:pPr>
            <a:r>
              <a:rPr sz="2200" dirty="0">
                <a:latin typeface="Tahoma"/>
                <a:cs typeface="Tahoma"/>
              </a:rPr>
              <a:t>–</a:t>
            </a:r>
            <a:r>
              <a:rPr sz="2200" spc="3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You</a:t>
            </a:r>
            <a:r>
              <a:rPr sz="2200" spc="-5" dirty="0">
                <a:latin typeface="Tahoma"/>
                <a:cs typeface="Tahoma"/>
              </a:rPr>
              <a:t> c</a:t>
            </a:r>
            <a:r>
              <a:rPr sz="2200" dirty="0">
                <a:latin typeface="Tahoma"/>
                <a:cs typeface="Tahoma"/>
              </a:rPr>
              <a:t>an </a:t>
            </a:r>
            <a:r>
              <a:rPr sz="2200" spc="-5" dirty="0">
                <a:latin typeface="Tahoma"/>
                <a:cs typeface="Tahoma"/>
              </a:rPr>
              <a:t>c</a:t>
            </a:r>
            <a:r>
              <a:rPr sz="2200" dirty="0">
                <a:latin typeface="Tahoma"/>
                <a:cs typeface="Tahoma"/>
              </a:rPr>
              <a:t>all </a:t>
            </a:r>
            <a:r>
              <a:rPr sz="2200" spc="-5" dirty="0">
                <a:latin typeface="Courier New"/>
                <a:cs typeface="Courier New"/>
              </a:rPr>
              <a:t>gi</a:t>
            </a:r>
            <a:r>
              <a:rPr sz="2200" dirty="0">
                <a:latin typeface="Courier New"/>
                <a:cs typeface="Courier New"/>
              </a:rPr>
              <a:t>t</a:t>
            </a:r>
            <a:r>
              <a:rPr sz="2200" spc="-5" dirty="0">
                <a:latin typeface="Courier New"/>
                <a:cs typeface="Courier New"/>
              </a:rPr>
              <a:t> confi</a:t>
            </a:r>
            <a:r>
              <a:rPr sz="2200" dirty="0">
                <a:latin typeface="Courier New"/>
                <a:cs typeface="Courier New"/>
              </a:rPr>
              <a:t>g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–list</a:t>
            </a:r>
            <a:r>
              <a:rPr sz="2200" spc="-635" dirty="0">
                <a:latin typeface="Courier New"/>
                <a:cs typeface="Courier New"/>
              </a:rPr>
              <a:t> </a:t>
            </a:r>
            <a:r>
              <a:rPr sz="2200" dirty="0">
                <a:latin typeface="Tahoma"/>
                <a:cs typeface="Tahoma"/>
              </a:rPr>
              <a:t>to </a:t>
            </a:r>
            <a:r>
              <a:rPr sz="2200" spc="-5" dirty="0">
                <a:latin typeface="Tahoma"/>
                <a:cs typeface="Tahoma"/>
              </a:rPr>
              <a:t>v</a:t>
            </a:r>
            <a:r>
              <a:rPr sz="2200" dirty="0">
                <a:latin typeface="Tahoma"/>
                <a:cs typeface="Tahoma"/>
              </a:rPr>
              <a:t>erify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these are set.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Set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editor</a:t>
            </a:r>
            <a:r>
              <a:rPr sz="2400" dirty="0">
                <a:latin typeface="Tahoma"/>
                <a:cs typeface="Tahoma"/>
              </a:rPr>
              <a:t> that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is used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for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writing</a:t>
            </a:r>
            <a:r>
              <a:rPr sz="2400" spc="-5" dirty="0">
                <a:latin typeface="Tahoma"/>
                <a:cs typeface="Tahoma"/>
              </a:rPr>
              <a:t> commit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messages: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config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--global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core.editor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nano</a:t>
            </a:r>
            <a:endParaRPr sz="2200">
              <a:latin typeface="Courier New"/>
              <a:cs typeface="Courier New"/>
            </a:endParaRPr>
          </a:p>
          <a:p>
            <a:pPr marL="923925" lvl="2" indent="-175260">
              <a:lnSpc>
                <a:spcPct val="100000"/>
              </a:lnSpc>
              <a:spcBef>
                <a:spcPts val="409"/>
              </a:spcBef>
              <a:buChar char="•"/>
              <a:tabLst>
                <a:tab pos="923925" algn="l"/>
              </a:tabLst>
            </a:pPr>
            <a:r>
              <a:rPr sz="2000" dirty="0">
                <a:latin typeface="Tahoma"/>
                <a:cs typeface="Tahoma"/>
              </a:rPr>
              <a:t>(it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is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vim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by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default)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743798-D34C-E8EA-53F4-AFA225BD48E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276999"/>
          </a:xfrm>
        </p:spPr>
        <p:txBody>
          <a:bodyPr/>
          <a:lstStyle/>
          <a:p>
            <a:r>
              <a:rPr lang="en-IN" b="1"/>
              <a:t>NucleusTeq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7300" y="680719"/>
            <a:ext cx="5330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5780" algn="l"/>
                <a:tab pos="4046854" algn="l"/>
              </a:tabLst>
            </a:pPr>
            <a:r>
              <a:rPr dirty="0"/>
              <a:t>Cr</a:t>
            </a:r>
            <a:r>
              <a:rPr spc="-5" dirty="0"/>
              <a:t>eat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 a	</a:t>
            </a:r>
            <a:r>
              <a:rPr spc="-5" dirty="0"/>
              <a:t>G</a:t>
            </a:r>
            <a:r>
              <a:rPr dirty="0"/>
              <a:t>it	r</a:t>
            </a:r>
            <a:r>
              <a:rPr spc="-5" dirty="0"/>
              <a:t>e</a:t>
            </a:r>
            <a:r>
              <a:rPr dirty="0"/>
              <a:t>po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76239"/>
            <a:ext cx="8765540" cy="52038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3660" algn="ctr">
              <a:lnSpc>
                <a:spcPct val="100000"/>
              </a:lnSpc>
              <a:spcBef>
                <a:spcPts val="120"/>
              </a:spcBef>
            </a:pPr>
            <a:r>
              <a:rPr sz="2450" spc="-35" dirty="0">
                <a:latin typeface="Tahoma"/>
                <a:cs typeface="Tahoma"/>
              </a:rPr>
              <a:t>Two</a:t>
            </a:r>
            <a:r>
              <a:rPr sz="2450" spc="-25" dirty="0">
                <a:latin typeface="Tahoma"/>
                <a:cs typeface="Tahoma"/>
              </a:rPr>
              <a:t> </a:t>
            </a:r>
            <a:r>
              <a:rPr sz="2450" spc="-35" dirty="0">
                <a:latin typeface="Tahoma"/>
                <a:cs typeface="Tahoma"/>
              </a:rPr>
              <a:t>common</a:t>
            </a:r>
            <a:r>
              <a:rPr sz="2450" spc="-25" dirty="0">
                <a:latin typeface="Tahoma"/>
                <a:cs typeface="Tahoma"/>
              </a:rPr>
              <a:t> scenarios: (only</a:t>
            </a:r>
            <a:r>
              <a:rPr sz="2450" spc="-20" dirty="0">
                <a:latin typeface="Tahoma"/>
                <a:cs typeface="Tahoma"/>
              </a:rPr>
              <a:t> </a:t>
            </a:r>
            <a:r>
              <a:rPr sz="2450" spc="-30" dirty="0">
                <a:latin typeface="Tahoma"/>
                <a:cs typeface="Tahoma"/>
              </a:rPr>
              <a:t>do</a:t>
            </a:r>
            <a:r>
              <a:rPr sz="2450" spc="-25" dirty="0">
                <a:latin typeface="Tahoma"/>
                <a:cs typeface="Tahoma"/>
              </a:rPr>
              <a:t> </a:t>
            </a:r>
            <a:r>
              <a:rPr sz="2450" spc="-30" dirty="0">
                <a:latin typeface="Tahoma"/>
                <a:cs typeface="Tahoma"/>
              </a:rPr>
              <a:t>one</a:t>
            </a:r>
            <a:r>
              <a:rPr sz="2450" spc="-25" dirty="0">
                <a:latin typeface="Tahoma"/>
                <a:cs typeface="Tahoma"/>
              </a:rPr>
              <a:t> of</a:t>
            </a:r>
            <a:r>
              <a:rPr sz="2450" spc="-15" dirty="0">
                <a:latin typeface="Tahoma"/>
                <a:cs typeface="Tahoma"/>
              </a:rPr>
              <a:t> </a:t>
            </a:r>
            <a:r>
              <a:rPr sz="2450" spc="-25" dirty="0">
                <a:latin typeface="Tahoma"/>
                <a:cs typeface="Tahoma"/>
              </a:rPr>
              <a:t>these)</a:t>
            </a:r>
            <a:endParaRPr sz="245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2290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create</a:t>
            </a:r>
            <a:r>
              <a:rPr sz="2400" dirty="0">
                <a:latin typeface="Tahoma"/>
                <a:cs typeface="Tahoma"/>
              </a:rPr>
              <a:t> a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new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local</a:t>
            </a:r>
            <a:r>
              <a:rPr sz="2400" b="1" dirty="0">
                <a:latin typeface="Tahoma"/>
                <a:cs typeface="Tahoma"/>
              </a:rPr>
              <a:t> Git</a:t>
            </a:r>
            <a:r>
              <a:rPr sz="2400" b="1" spc="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repo</a:t>
            </a:r>
            <a:r>
              <a:rPr sz="2400" b="1" spc="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your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current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directory: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init</a:t>
            </a:r>
            <a:endParaRPr sz="2200">
              <a:latin typeface="Courier New"/>
              <a:cs typeface="Courier New"/>
            </a:endParaRPr>
          </a:p>
          <a:p>
            <a:pPr marL="923925" lvl="2" indent="-175260">
              <a:lnSpc>
                <a:spcPct val="100000"/>
              </a:lnSpc>
              <a:spcBef>
                <a:spcPts val="509"/>
              </a:spcBef>
              <a:buChar char="•"/>
              <a:tabLst>
                <a:tab pos="923925" algn="l"/>
              </a:tabLst>
            </a:pPr>
            <a:r>
              <a:rPr sz="2000" spc="-5" dirty="0">
                <a:latin typeface="Tahoma"/>
                <a:cs typeface="Tahoma"/>
              </a:rPr>
              <a:t>This</a:t>
            </a:r>
            <a:r>
              <a:rPr sz="2000" dirty="0">
                <a:latin typeface="Tahoma"/>
                <a:cs typeface="Tahoma"/>
              </a:rPr>
              <a:t> will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create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Courier New"/>
                <a:cs typeface="Courier New"/>
              </a:rPr>
              <a:t>.git</a:t>
            </a:r>
            <a:r>
              <a:rPr sz="2000" spc="-58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ahoma"/>
                <a:cs typeface="Tahoma"/>
              </a:rPr>
              <a:t>directory</a:t>
            </a:r>
            <a:r>
              <a:rPr sz="2000" dirty="0">
                <a:latin typeface="Tahoma"/>
                <a:cs typeface="Tahoma"/>
              </a:rPr>
              <a:t> in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your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current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directory.</a:t>
            </a:r>
            <a:endParaRPr sz="2000">
              <a:latin typeface="Tahoma"/>
              <a:cs typeface="Tahoma"/>
            </a:endParaRPr>
          </a:p>
          <a:p>
            <a:pPr marL="923925" lvl="2" indent="-175260">
              <a:lnSpc>
                <a:spcPct val="100000"/>
              </a:lnSpc>
              <a:spcBef>
                <a:spcPts val="500"/>
              </a:spcBef>
              <a:buChar char="•"/>
              <a:tabLst>
                <a:tab pos="923925" algn="l"/>
              </a:tabLst>
            </a:pPr>
            <a:r>
              <a:rPr sz="2000" spc="-5" dirty="0">
                <a:latin typeface="Tahoma"/>
                <a:cs typeface="Tahoma"/>
              </a:rPr>
              <a:t>Then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you can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commit</a:t>
            </a:r>
            <a:r>
              <a:rPr sz="2000" dirty="0">
                <a:latin typeface="Tahoma"/>
                <a:cs typeface="Tahoma"/>
              </a:rPr>
              <a:t> files in that </a:t>
            </a:r>
            <a:r>
              <a:rPr sz="2000" spc="-5" dirty="0">
                <a:latin typeface="Tahoma"/>
                <a:cs typeface="Tahoma"/>
              </a:rPr>
              <a:t>directory </a:t>
            </a:r>
            <a:r>
              <a:rPr sz="2000" dirty="0">
                <a:latin typeface="Tahoma"/>
                <a:cs typeface="Tahoma"/>
              </a:rPr>
              <a:t>into the </a:t>
            </a:r>
            <a:r>
              <a:rPr sz="2000" spc="-5" dirty="0">
                <a:latin typeface="Tahoma"/>
                <a:cs typeface="Tahoma"/>
              </a:rPr>
              <a:t>repo.</a:t>
            </a:r>
            <a:endParaRPr sz="20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add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i="1" spc="-5" dirty="0">
                <a:latin typeface="Courier New"/>
                <a:cs typeface="Courier New"/>
              </a:rPr>
              <a:t>filename</a:t>
            </a:r>
            <a:endParaRPr sz="2200">
              <a:latin typeface="Courier New"/>
              <a:cs typeface="Courier New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commit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–m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"</a:t>
            </a:r>
            <a:r>
              <a:rPr sz="2200" i="1" spc="-5" dirty="0">
                <a:latin typeface="Courier New"/>
                <a:cs typeface="Courier New"/>
              </a:rPr>
              <a:t>commit</a:t>
            </a:r>
            <a:r>
              <a:rPr sz="2200" i="1" spc="-25" dirty="0">
                <a:latin typeface="Courier New"/>
                <a:cs typeface="Courier New"/>
              </a:rPr>
              <a:t> </a:t>
            </a:r>
            <a:r>
              <a:rPr sz="2200" i="1" dirty="0">
                <a:latin typeface="Courier New"/>
                <a:cs typeface="Courier New"/>
              </a:rPr>
              <a:t>message</a:t>
            </a:r>
            <a:r>
              <a:rPr sz="2200" dirty="0">
                <a:latin typeface="Courier New"/>
                <a:cs typeface="Courier New"/>
              </a:rPr>
              <a:t>"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Courier New"/>
              <a:buChar char="–"/>
            </a:pPr>
            <a:endParaRPr sz="325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clone</a:t>
            </a:r>
            <a:r>
              <a:rPr sz="2400" b="1" dirty="0">
                <a:latin typeface="Tahoma"/>
                <a:cs typeface="Tahoma"/>
              </a:rPr>
              <a:t> a </a:t>
            </a:r>
            <a:r>
              <a:rPr sz="2400" b="1" spc="-5" dirty="0">
                <a:latin typeface="Tahoma"/>
                <a:cs typeface="Tahoma"/>
              </a:rPr>
              <a:t>remote</a:t>
            </a:r>
            <a:r>
              <a:rPr sz="2400" b="1" spc="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repo</a:t>
            </a:r>
            <a:r>
              <a:rPr sz="2400" b="1" spc="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your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current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directory: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  <a:tab pos="2981960" algn="l"/>
              </a:tabLst>
            </a:pPr>
            <a:r>
              <a:rPr sz="2200" spc="-5" dirty="0">
                <a:latin typeface="Courier New"/>
                <a:cs typeface="Courier New"/>
              </a:rPr>
              <a:t>git clone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i="1" dirty="0">
                <a:latin typeface="Courier New"/>
                <a:cs typeface="Courier New"/>
              </a:rPr>
              <a:t>url	</a:t>
            </a:r>
            <a:r>
              <a:rPr sz="2200" i="1" spc="-5" dirty="0">
                <a:latin typeface="Courier New"/>
                <a:cs typeface="Courier New"/>
              </a:rPr>
              <a:t>localDirectoryName</a:t>
            </a:r>
            <a:endParaRPr sz="2200">
              <a:latin typeface="Courier New"/>
              <a:cs typeface="Courier New"/>
            </a:endParaRPr>
          </a:p>
          <a:p>
            <a:pPr marL="926465" marR="5080" lvl="2" indent="-177800">
              <a:lnSpc>
                <a:spcPct val="98300"/>
              </a:lnSpc>
              <a:spcBef>
                <a:spcPts val="550"/>
              </a:spcBef>
              <a:buChar char="•"/>
              <a:tabLst>
                <a:tab pos="923925" algn="l"/>
              </a:tabLst>
            </a:pPr>
            <a:r>
              <a:rPr sz="2000" spc="-5" dirty="0">
                <a:latin typeface="Tahoma"/>
                <a:cs typeface="Tahoma"/>
              </a:rPr>
              <a:t>This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will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create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given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local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directory,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containing</a:t>
            </a:r>
            <a:r>
              <a:rPr sz="2000" dirty="0">
                <a:latin typeface="Tahoma"/>
                <a:cs typeface="Tahoma"/>
              </a:rPr>
              <a:t> a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working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copy</a:t>
            </a:r>
            <a:r>
              <a:rPr sz="2000" dirty="0">
                <a:latin typeface="Tahoma"/>
                <a:cs typeface="Tahoma"/>
              </a:rPr>
              <a:t> of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 files from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 re</a:t>
            </a:r>
            <a:r>
              <a:rPr sz="2000" spc="-5" dirty="0">
                <a:latin typeface="Tahoma"/>
                <a:cs typeface="Tahoma"/>
              </a:rPr>
              <a:t>p</a:t>
            </a:r>
            <a:r>
              <a:rPr sz="2000" dirty="0">
                <a:latin typeface="Tahoma"/>
                <a:cs typeface="Tahoma"/>
              </a:rPr>
              <a:t>o,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dirty="0">
                <a:latin typeface="Courier New"/>
                <a:cs typeface="Courier New"/>
              </a:rPr>
              <a:t>.git</a:t>
            </a:r>
            <a:r>
              <a:rPr sz="2000" spc="-58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ahoma"/>
                <a:cs typeface="Tahoma"/>
              </a:rPr>
              <a:t>d</a:t>
            </a:r>
            <a:r>
              <a:rPr sz="2000" dirty="0">
                <a:latin typeface="Tahoma"/>
                <a:cs typeface="Tahoma"/>
              </a:rPr>
              <a:t>ire</a:t>
            </a:r>
            <a:r>
              <a:rPr sz="2000" spc="-5" dirty="0">
                <a:latin typeface="Tahoma"/>
                <a:cs typeface="Tahoma"/>
              </a:rPr>
              <a:t>c</a:t>
            </a:r>
            <a:r>
              <a:rPr sz="2000" dirty="0">
                <a:latin typeface="Tahoma"/>
                <a:cs typeface="Tahoma"/>
              </a:rPr>
              <a:t>tory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(used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 ho</a:t>
            </a:r>
            <a:r>
              <a:rPr sz="2000" spc="-5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d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  </a:t>
            </a:r>
            <a:r>
              <a:rPr sz="2000" spc="-5" dirty="0">
                <a:latin typeface="Tahoma"/>
                <a:cs typeface="Tahoma"/>
              </a:rPr>
              <a:t>staging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area and</a:t>
            </a:r>
            <a:r>
              <a:rPr sz="2000" spc="-5" dirty="0">
                <a:latin typeface="Tahoma"/>
                <a:cs typeface="Tahoma"/>
              </a:rPr>
              <a:t> your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actual</a:t>
            </a:r>
            <a:r>
              <a:rPr sz="2000" dirty="0">
                <a:latin typeface="Tahoma"/>
                <a:cs typeface="Tahoma"/>
              </a:rPr>
              <a:t> local </a:t>
            </a:r>
            <a:r>
              <a:rPr sz="2000" spc="-5" dirty="0">
                <a:latin typeface="Tahoma"/>
                <a:cs typeface="Tahoma"/>
              </a:rPr>
              <a:t>repo)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2E1B38-B58D-D670-A7DC-CC60FA999E2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276999"/>
          </a:xfrm>
        </p:spPr>
        <p:txBody>
          <a:bodyPr/>
          <a:lstStyle/>
          <a:p>
            <a:r>
              <a:rPr lang="en-IN" b="1" dirty="0"/>
              <a:t>NucleusTeq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1094" y="680719"/>
            <a:ext cx="40436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</a:tabLst>
            </a:pPr>
            <a:r>
              <a:rPr spc="-5" dirty="0"/>
              <a:t>Git	commands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8636" y="1738312"/>
          <a:ext cx="8534400" cy="49843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 marL="93980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command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description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19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18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clone</a:t>
                      </a:r>
                      <a:r>
                        <a:rPr sz="18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i="1" dirty="0">
                          <a:latin typeface="Consolas"/>
                          <a:cs typeface="Consolas"/>
                        </a:rPr>
                        <a:t>url</a:t>
                      </a:r>
                      <a:r>
                        <a:rPr sz="1800" b="1" i="1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i="1" dirty="0">
                          <a:latin typeface="Consolas"/>
                          <a:cs typeface="Consolas"/>
                        </a:rPr>
                        <a:t>[dir]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copy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 Git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repository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so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you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can add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it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2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add</a:t>
                      </a:r>
                      <a:r>
                        <a:rPr sz="2000" spc="-4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b="1" i="1" dirty="0">
                          <a:latin typeface="Consolas"/>
                          <a:cs typeface="Consolas"/>
                        </a:rPr>
                        <a:t>file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adds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file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contents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 to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staging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area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19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20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commit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records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snapshot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 of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staging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area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39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20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status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53403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view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the status of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your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files in the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working </a:t>
                      </a:r>
                      <a:r>
                        <a:rPr sz="2000" spc="-6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directory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staging area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39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18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diff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0200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shows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diff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what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is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staged</a:t>
                      </a:r>
                      <a:r>
                        <a:rPr sz="20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what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is </a:t>
                      </a:r>
                      <a:r>
                        <a:rPr sz="2000" spc="-6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modified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but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unstaged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149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18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help</a:t>
                      </a:r>
                      <a:r>
                        <a:rPr sz="1800" spc="-4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i="1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800" b="1" i="1" dirty="0">
                          <a:latin typeface="Consolas"/>
                          <a:cs typeface="Consolas"/>
                        </a:rPr>
                        <a:t>command</a:t>
                      </a:r>
                      <a:r>
                        <a:rPr sz="1800" i="1" dirty="0">
                          <a:latin typeface="Consolas"/>
                          <a:cs typeface="Consolas"/>
                        </a:rPr>
                        <a:t>]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get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help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info about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 a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particular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command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39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20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pull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51625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fetch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from</a:t>
                      </a:r>
                      <a:r>
                        <a:rPr sz="20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remote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repo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20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try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merge </a:t>
                      </a:r>
                      <a:r>
                        <a:rPr sz="2000" spc="-6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into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current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branch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39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20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push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13664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push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your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 new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branches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 and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data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 to a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remote </a:t>
                      </a:r>
                      <a:r>
                        <a:rPr sz="2000" spc="-6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repository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19">
                <a:tc gridSpan="2">
                  <a:txBody>
                    <a:bodyPr/>
                    <a:lstStyle/>
                    <a:p>
                      <a:pPr marL="9588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others:</a:t>
                      </a:r>
                      <a:r>
                        <a:rPr sz="1800" spc="4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init,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reset,</a:t>
                      </a:r>
                      <a:r>
                        <a:rPr sz="18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branch,</a:t>
                      </a:r>
                      <a:r>
                        <a:rPr sz="18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checkout,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merge,</a:t>
                      </a:r>
                      <a:r>
                        <a:rPr sz="18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log,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tag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CDF8A8-E488-0104-E4B2-AF74A014CE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276999"/>
          </a:xfrm>
        </p:spPr>
        <p:txBody>
          <a:bodyPr/>
          <a:lstStyle/>
          <a:p>
            <a:r>
              <a:rPr lang="en-IN" b="1" dirty="0"/>
              <a:t>NucleusTeq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5936" y="680719"/>
            <a:ext cx="6134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39640" algn="l"/>
                <a:tab pos="5237480" algn="l"/>
              </a:tabLst>
            </a:pPr>
            <a:r>
              <a:rPr dirty="0"/>
              <a:t>Add </a:t>
            </a:r>
            <a:r>
              <a:rPr spc="-5" dirty="0"/>
              <a:t>an</a:t>
            </a:r>
            <a:r>
              <a:rPr dirty="0"/>
              <a:t>d </a:t>
            </a: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mm</a:t>
            </a:r>
            <a:r>
              <a:rPr dirty="0"/>
              <a:t>it	a	</a:t>
            </a:r>
            <a:r>
              <a:rPr spc="-5" dirty="0"/>
              <a:t>f</a:t>
            </a:r>
            <a:r>
              <a:rPr dirty="0"/>
              <a:t>ile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8600">
              <a:lnSpc>
                <a:spcPts val="2800"/>
              </a:lnSpc>
              <a:spcBef>
                <a:spcPts val="330"/>
              </a:spcBef>
              <a:buChar char="•"/>
              <a:tabLst>
                <a:tab pos="244475" algn="l"/>
              </a:tabLst>
            </a:pPr>
            <a:r>
              <a:rPr spc="-5" dirty="0"/>
              <a:t>The</a:t>
            </a:r>
            <a:r>
              <a:rPr dirty="0"/>
              <a:t> first </a:t>
            </a:r>
            <a:r>
              <a:rPr spc="-5" dirty="0"/>
              <a:t>time</a:t>
            </a:r>
            <a:r>
              <a:rPr dirty="0"/>
              <a:t> we ask</a:t>
            </a:r>
            <a:r>
              <a:rPr spc="-5" dirty="0"/>
              <a:t> </a:t>
            </a:r>
            <a:r>
              <a:rPr dirty="0"/>
              <a:t>a file to </a:t>
            </a:r>
            <a:r>
              <a:rPr spc="-5" dirty="0"/>
              <a:t>be</a:t>
            </a:r>
            <a:r>
              <a:rPr dirty="0"/>
              <a:t> </a:t>
            </a:r>
            <a:r>
              <a:rPr spc="-5" dirty="0"/>
              <a:t>tracked, </a:t>
            </a:r>
            <a:r>
              <a:rPr sz="2450" spc="-30" dirty="0"/>
              <a:t>and</a:t>
            </a:r>
            <a:r>
              <a:rPr sz="2450" spc="-20" dirty="0"/>
              <a:t> </a:t>
            </a:r>
            <a:r>
              <a:rPr sz="2450" spc="-30" dirty="0"/>
              <a:t>every</a:t>
            </a:r>
            <a:r>
              <a:rPr sz="2450" spc="-20" dirty="0"/>
              <a:t> </a:t>
            </a:r>
            <a:r>
              <a:rPr sz="2450" spc="-30" dirty="0"/>
              <a:t>time </a:t>
            </a:r>
            <a:r>
              <a:rPr sz="2450" spc="-25" dirty="0"/>
              <a:t> before </a:t>
            </a:r>
            <a:r>
              <a:rPr sz="2450" spc="-35" dirty="0"/>
              <a:t>we</a:t>
            </a:r>
            <a:r>
              <a:rPr sz="2450" spc="-20" dirty="0"/>
              <a:t> </a:t>
            </a:r>
            <a:r>
              <a:rPr sz="2450" spc="-30" dirty="0"/>
              <a:t>commit</a:t>
            </a:r>
            <a:r>
              <a:rPr sz="2450" spc="-25" dirty="0"/>
              <a:t> </a:t>
            </a:r>
            <a:r>
              <a:rPr sz="2450" spc="-30" dirty="0"/>
              <a:t>a</a:t>
            </a:r>
            <a:r>
              <a:rPr sz="2450" spc="-20" dirty="0"/>
              <a:t> </a:t>
            </a:r>
            <a:r>
              <a:rPr sz="2450" spc="-15" dirty="0"/>
              <a:t>file</a:t>
            </a:r>
            <a:r>
              <a:rPr spc="-15" dirty="0"/>
              <a:t>,</a:t>
            </a:r>
            <a:r>
              <a:rPr spc="-5" dirty="0"/>
              <a:t> </a:t>
            </a:r>
            <a:r>
              <a:rPr dirty="0"/>
              <a:t>we</a:t>
            </a:r>
            <a:r>
              <a:rPr spc="-5" dirty="0"/>
              <a:t> must</a:t>
            </a:r>
            <a:r>
              <a:rPr dirty="0"/>
              <a:t> </a:t>
            </a:r>
            <a:r>
              <a:rPr spc="-5" dirty="0"/>
              <a:t>add</a:t>
            </a:r>
            <a:r>
              <a:rPr spc="-10" dirty="0"/>
              <a:t> </a:t>
            </a:r>
            <a:r>
              <a:rPr dirty="0"/>
              <a:t>it to the</a:t>
            </a:r>
            <a:r>
              <a:rPr spc="-5" dirty="0"/>
              <a:t> staging </a:t>
            </a:r>
            <a:r>
              <a:rPr dirty="0"/>
              <a:t>area:</a:t>
            </a:r>
            <a:endParaRPr sz="2450"/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add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Hello.java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Goodbye.java</a:t>
            </a:r>
            <a:endParaRPr sz="2200">
              <a:latin typeface="Courier New"/>
              <a:cs typeface="Courier New"/>
            </a:endParaRPr>
          </a:p>
          <a:p>
            <a:pPr marL="923925" lvl="2" indent="-175260">
              <a:lnSpc>
                <a:spcPct val="100000"/>
              </a:lnSpc>
              <a:spcBef>
                <a:spcPts val="509"/>
              </a:spcBef>
              <a:buChar char="•"/>
              <a:tabLst>
                <a:tab pos="923925" algn="l"/>
              </a:tabLst>
            </a:pPr>
            <a:r>
              <a:rPr sz="2000" spc="-5" dirty="0">
                <a:latin typeface="Tahoma"/>
                <a:cs typeface="Tahoma"/>
              </a:rPr>
              <a:t>Takes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snapshot</a:t>
            </a:r>
            <a:r>
              <a:rPr sz="2000" dirty="0">
                <a:latin typeface="Tahoma"/>
                <a:cs typeface="Tahoma"/>
              </a:rPr>
              <a:t> of these files,</a:t>
            </a:r>
            <a:r>
              <a:rPr sz="2000" spc="-5" dirty="0">
                <a:latin typeface="Tahoma"/>
                <a:cs typeface="Tahoma"/>
              </a:rPr>
              <a:t> adds </a:t>
            </a:r>
            <a:r>
              <a:rPr sz="2000" dirty="0">
                <a:latin typeface="Tahoma"/>
                <a:cs typeface="Tahoma"/>
              </a:rPr>
              <a:t>them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 the </a:t>
            </a:r>
            <a:r>
              <a:rPr sz="2000" spc="-5" dirty="0">
                <a:latin typeface="Tahoma"/>
                <a:cs typeface="Tahoma"/>
              </a:rPr>
              <a:t>staging </a:t>
            </a:r>
            <a:r>
              <a:rPr sz="2000" dirty="0">
                <a:latin typeface="Tahoma"/>
                <a:cs typeface="Tahoma"/>
              </a:rPr>
              <a:t>area.</a:t>
            </a:r>
            <a:endParaRPr sz="2000">
              <a:latin typeface="Tahoma"/>
              <a:cs typeface="Tahoma"/>
            </a:endParaRPr>
          </a:p>
          <a:p>
            <a:pPr marL="926465" marR="80645" lvl="2" indent="-177800">
              <a:lnSpc>
                <a:spcPts val="2320"/>
              </a:lnSpc>
              <a:spcBef>
                <a:spcPts val="645"/>
              </a:spcBef>
              <a:buChar char="•"/>
              <a:tabLst>
                <a:tab pos="923925" algn="l"/>
                <a:tab pos="6802120" algn="l"/>
              </a:tabLst>
            </a:pPr>
            <a:r>
              <a:rPr sz="2000" spc="-5" dirty="0">
                <a:latin typeface="Tahoma"/>
                <a:cs typeface="Tahoma"/>
              </a:rPr>
              <a:t>In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older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VCS,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"add"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means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"start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tracking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this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file."	In </a:t>
            </a:r>
            <a:r>
              <a:rPr sz="2000" dirty="0">
                <a:latin typeface="Tahoma"/>
                <a:cs typeface="Tahoma"/>
              </a:rPr>
              <a:t>Git, </a:t>
            </a:r>
            <a:r>
              <a:rPr sz="2000" spc="-5" dirty="0">
                <a:latin typeface="Tahoma"/>
                <a:cs typeface="Tahoma"/>
              </a:rPr>
              <a:t>"add"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means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"add </a:t>
            </a:r>
            <a:r>
              <a:rPr sz="20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staging </a:t>
            </a:r>
            <a:r>
              <a:rPr sz="2000" dirty="0">
                <a:latin typeface="Tahoma"/>
                <a:cs typeface="Tahoma"/>
              </a:rPr>
              <a:t>area" so it will </a:t>
            </a:r>
            <a:r>
              <a:rPr sz="2000" spc="-5" dirty="0">
                <a:latin typeface="Tahoma"/>
                <a:cs typeface="Tahoma"/>
              </a:rPr>
              <a:t>be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part</a:t>
            </a:r>
            <a:r>
              <a:rPr sz="2000" dirty="0">
                <a:latin typeface="Tahoma"/>
                <a:cs typeface="Tahoma"/>
              </a:rPr>
              <a:t> of the next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commit.</a:t>
            </a:r>
            <a:endParaRPr sz="20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Font typeface="Tahoma"/>
              <a:buChar char="•"/>
            </a:pPr>
            <a:endParaRPr sz="1900"/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/>
              <a:t>To </a:t>
            </a:r>
            <a:r>
              <a:rPr spc="-5" dirty="0"/>
              <a:t>move</a:t>
            </a:r>
            <a:r>
              <a:rPr dirty="0"/>
              <a:t> </a:t>
            </a:r>
            <a:r>
              <a:rPr spc="-5" dirty="0"/>
              <a:t>staged changes</a:t>
            </a:r>
            <a:r>
              <a:rPr dirty="0"/>
              <a:t> into the </a:t>
            </a:r>
            <a:r>
              <a:rPr spc="-5" dirty="0"/>
              <a:t>repo, </a:t>
            </a:r>
            <a:r>
              <a:rPr dirty="0"/>
              <a:t>we </a:t>
            </a:r>
            <a:r>
              <a:rPr spc="-5" dirty="0"/>
              <a:t>commit:</a:t>
            </a: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commit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–m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"Fixing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bug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#22"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ourier New"/>
              <a:buChar char="–"/>
            </a:pPr>
            <a:endParaRPr sz="200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/>
              <a:t>To </a:t>
            </a:r>
            <a:r>
              <a:rPr spc="-5" dirty="0"/>
              <a:t>undo</a:t>
            </a:r>
            <a:r>
              <a:rPr dirty="0"/>
              <a:t> </a:t>
            </a:r>
            <a:r>
              <a:rPr spc="-5" dirty="0"/>
              <a:t>changes</a:t>
            </a:r>
            <a:r>
              <a:rPr dirty="0"/>
              <a:t> on a file </a:t>
            </a:r>
            <a:r>
              <a:rPr spc="-5" dirty="0"/>
              <a:t>before</a:t>
            </a:r>
            <a:r>
              <a:rPr dirty="0"/>
              <a:t> </a:t>
            </a:r>
            <a:r>
              <a:rPr spc="-5" dirty="0"/>
              <a:t>you</a:t>
            </a:r>
            <a:r>
              <a:rPr dirty="0"/>
              <a:t> </a:t>
            </a:r>
            <a:r>
              <a:rPr spc="-5" dirty="0"/>
              <a:t>have</a:t>
            </a:r>
            <a:r>
              <a:rPr dirty="0"/>
              <a:t> </a:t>
            </a:r>
            <a:r>
              <a:rPr spc="-5" dirty="0"/>
              <a:t>committed </a:t>
            </a:r>
            <a:r>
              <a:rPr dirty="0"/>
              <a:t>it: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2163" y="5680455"/>
            <a:ext cx="4664710" cy="8128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92100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292100" algn="l"/>
              </a:tabLst>
            </a:pPr>
            <a:r>
              <a:rPr sz="2200" spc="-5" dirty="0">
                <a:latin typeface="Courier New"/>
                <a:cs typeface="Courier New"/>
              </a:rPr>
              <a:t>git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reset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HEAD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--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i="1" dirty="0">
                <a:latin typeface="Courier New"/>
                <a:cs typeface="Courier New"/>
              </a:rPr>
              <a:t>filename</a:t>
            </a:r>
            <a:endParaRPr sz="2200">
              <a:latin typeface="Courier New"/>
              <a:cs typeface="Courier New"/>
            </a:endParaRPr>
          </a:p>
          <a:p>
            <a:pPr marL="292100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292100" algn="l"/>
              </a:tabLst>
            </a:pPr>
            <a:r>
              <a:rPr sz="2200" spc="-5" dirty="0">
                <a:latin typeface="Courier New"/>
                <a:cs typeface="Courier New"/>
              </a:rPr>
              <a:t>git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checkout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--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i="1" dirty="0">
                <a:latin typeface="Courier New"/>
                <a:cs typeface="Courier New"/>
              </a:rPr>
              <a:t>filename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2488" y="5680455"/>
            <a:ext cx="2864485" cy="81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100"/>
              </a:spcBef>
            </a:pPr>
            <a:r>
              <a:rPr sz="2200" spc="-5" dirty="0">
                <a:latin typeface="Tahoma"/>
                <a:cs typeface="Tahoma"/>
              </a:rPr>
              <a:t>(unstages </a:t>
            </a:r>
            <a:r>
              <a:rPr sz="2200" dirty="0">
                <a:latin typeface="Tahoma"/>
                <a:cs typeface="Tahoma"/>
              </a:rPr>
              <a:t>the file) 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(undoes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your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changes)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2163" y="6538976"/>
            <a:ext cx="778255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Tahoma"/>
                <a:cs typeface="Tahoma"/>
              </a:rPr>
              <a:t>–</a:t>
            </a:r>
            <a:r>
              <a:rPr sz="2200" spc="3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All these </a:t>
            </a:r>
            <a:r>
              <a:rPr sz="2200" spc="-5" dirty="0">
                <a:latin typeface="Tahoma"/>
                <a:cs typeface="Tahoma"/>
              </a:rPr>
              <a:t>commands</a:t>
            </a:r>
            <a:r>
              <a:rPr sz="2200" dirty="0">
                <a:latin typeface="Tahoma"/>
                <a:cs typeface="Tahoma"/>
              </a:rPr>
              <a:t> are </a:t>
            </a:r>
            <a:r>
              <a:rPr sz="2200" spc="-5" dirty="0">
                <a:latin typeface="Tahoma"/>
                <a:cs typeface="Tahoma"/>
              </a:rPr>
              <a:t>acting </a:t>
            </a:r>
            <a:r>
              <a:rPr sz="2200" dirty="0">
                <a:latin typeface="Tahoma"/>
                <a:cs typeface="Tahoma"/>
              </a:rPr>
              <a:t>on</a:t>
            </a:r>
            <a:r>
              <a:rPr sz="2200" spc="-5" dirty="0">
                <a:latin typeface="Tahoma"/>
                <a:cs typeface="Tahoma"/>
              </a:rPr>
              <a:t> your</a:t>
            </a:r>
            <a:r>
              <a:rPr sz="2200" dirty="0">
                <a:latin typeface="Tahoma"/>
                <a:cs typeface="Tahoma"/>
              </a:rPr>
              <a:t> local </a:t>
            </a:r>
            <a:r>
              <a:rPr sz="2200" spc="-5" dirty="0">
                <a:latin typeface="Tahoma"/>
                <a:cs typeface="Tahoma"/>
              </a:rPr>
              <a:t>version </a:t>
            </a:r>
            <a:r>
              <a:rPr sz="2200" dirty="0">
                <a:latin typeface="Tahoma"/>
                <a:cs typeface="Tahoma"/>
              </a:rPr>
              <a:t>of </a:t>
            </a:r>
            <a:r>
              <a:rPr sz="2200" spc="-5" dirty="0">
                <a:latin typeface="Tahoma"/>
                <a:cs typeface="Tahoma"/>
              </a:rPr>
              <a:t>repo.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284239-DE73-1FB4-D780-21702DC1E8F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NucleusTeq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7654" y="680719"/>
            <a:ext cx="73704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Viewing/undoing</a:t>
            </a:r>
            <a:r>
              <a:rPr spc="-45" dirty="0"/>
              <a:t> </a:t>
            </a:r>
            <a:r>
              <a:rPr spc="-5" dirty="0"/>
              <a:t>changes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23551"/>
            <a:ext cx="8413115" cy="53174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view</a:t>
            </a:r>
            <a:r>
              <a:rPr sz="2400" dirty="0">
                <a:latin typeface="Tahoma"/>
                <a:cs typeface="Tahoma"/>
              </a:rPr>
              <a:t> status of files in </a:t>
            </a:r>
            <a:r>
              <a:rPr sz="2400" spc="-5" dirty="0">
                <a:latin typeface="Tahoma"/>
                <a:cs typeface="Tahoma"/>
              </a:rPr>
              <a:t>working directory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5" dirty="0">
                <a:latin typeface="Tahoma"/>
                <a:cs typeface="Tahoma"/>
              </a:rPr>
              <a:t> staging </a:t>
            </a:r>
            <a:r>
              <a:rPr sz="2400" dirty="0">
                <a:latin typeface="Tahoma"/>
                <a:cs typeface="Tahoma"/>
              </a:rPr>
              <a:t>area: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  <a:tab pos="3666490" algn="l"/>
              </a:tabLst>
            </a:pPr>
            <a:r>
              <a:rPr sz="2200" spc="-5" dirty="0">
                <a:latin typeface="Courier New"/>
                <a:cs typeface="Courier New"/>
              </a:rPr>
              <a:t>git </a:t>
            </a:r>
            <a:r>
              <a:rPr sz="2200" dirty="0">
                <a:latin typeface="Courier New"/>
                <a:cs typeface="Courier New"/>
              </a:rPr>
              <a:t>status	</a:t>
            </a:r>
            <a:r>
              <a:rPr sz="2200" dirty="0">
                <a:latin typeface="Tahoma"/>
                <a:cs typeface="Tahoma"/>
              </a:rPr>
              <a:t>or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git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status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–s</a:t>
            </a:r>
            <a:r>
              <a:rPr sz="2200" spc="45" dirty="0">
                <a:latin typeface="Courier New"/>
                <a:cs typeface="Courier New"/>
              </a:rPr>
              <a:t> </a:t>
            </a:r>
            <a:r>
              <a:rPr sz="2200" dirty="0">
                <a:latin typeface="Tahoma"/>
                <a:cs typeface="Tahoma"/>
              </a:rPr>
              <a:t>(short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version)</a:t>
            </a:r>
            <a:endParaRPr sz="220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2310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what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modified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but unstaged: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diff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ourier New"/>
              <a:buChar char="–"/>
            </a:pPr>
            <a:endParaRPr sz="200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spcBef>
                <a:spcPts val="5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list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5" dirty="0">
                <a:latin typeface="Tahoma"/>
                <a:cs typeface="Tahoma"/>
              </a:rPr>
              <a:t> staged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changes: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diff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--cached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ourier New"/>
              <a:buChar char="–"/>
            </a:pPr>
            <a:endParaRPr sz="200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log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all</a:t>
            </a:r>
            <a:r>
              <a:rPr sz="2400" spc="-5" dirty="0">
                <a:latin typeface="Tahoma"/>
                <a:cs typeface="Tahoma"/>
              </a:rPr>
              <a:t> changes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-5" dirty="0">
                <a:latin typeface="Tahoma"/>
                <a:cs typeface="Tahoma"/>
              </a:rPr>
              <a:t> your </a:t>
            </a:r>
            <a:r>
              <a:rPr sz="2400" dirty="0">
                <a:latin typeface="Tahoma"/>
                <a:cs typeface="Tahoma"/>
              </a:rPr>
              <a:t>local</a:t>
            </a:r>
            <a:r>
              <a:rPr sz="2400" spc="-5" dirty="0">
                <a:latin typeface="Tahoma"/>
                <a:cs typeface="Tahoma"/>
              </a:rPr>
              <a:t> repo: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  <a:tab pos="2752090" algn="l"/>
              </a:tabLst>
            </a:pPr>
            <a:r>
              <a:rPr sz="2200" spc="-5" dirty="0">
                <a:latin typeface="Courier New"/>
                <a:cs typeface="Courier New"/>
              </a:rPr>
              <a:t>git log	</a:t>
            </a:r>
            <a:r>
              <a:rPr sz="2200" dirty="0">
                <a:latin typeface="Tahoma"/>
                <a:cs typeface="Tahoma"/>
              </a:rPr>
              <a:t>or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git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log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--oneline</a:t>
            </a:r>
            <a:r>
              <a:rPr sz="2200" spc="40" dirty="0">
                <a:latin typeface="Courier New"/>
                <a:cs typeface="Courier New"/>
              </a:rPr>
              <a:t> </a:t>
            </a:r>
            <a:r>
              <a:rPr sz="2200" dirty="0">
                <a:latin typeface="Tahoma"/>
                <a:cs typeface="Tahoma"/>
              </a:rPr>
              <a:t>(shorter</a:t>
            </a:r>
            <a:r>
              <a:rPr sz="2200" spc="-5" dirty="0">
                <a:latin typeface="Tahoma"/>
                <a:cs typeface="Tahoma"/>
              </a:rPr>
              <a:t> version)</a:t>
            </a:r>
            <a:endParaRPr sz="2200">
              <a:latin typeface="Tahoma"/>
              <a:cs typeface="Tahoma"/>
            </a:endParaRPr>
          </a:p>
          <a:p>
            <a:pPr marL="748665" marR="2321560">
              <a:lnSpc>
                <a:spcPct val="100000"/>
              </a:lnSpc>
              <a:spcBef>
                <a:spcPts val="110"/>
              </a:spcBef>
            </a:pPr>
            <a:r>
              <a:rPr sz="2000" spc="-5" dirty="0">
                <a:latin typeface="Courier New"/>
                <a:cs typeface="Courier New"/>
              </a:rPr>
              <a:t>1677b2d Edited first line of readme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258efa7</a:t>
            </a:r>
            <a:r>
              <a:rPr sz="2000" spc="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Added</a:t>
            </a:r>
            <a:r>
              <a:rPr sz="2000" spc="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line</a:t>
            </a:r>
            <a:r>
              <a:rPr sz="2000" spc="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to</a:t>
            </a:r>
            <a:r>
              <a:rPr sz="2000" spc="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readme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0e52da7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Initial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commit</a:t>
            </a:r>
            <a:endParaRPr sz="2000">
              <a:latin typeface="Courier New"/>
              <a:cs typeface="Courier New"/>
            </a:endParaRPr>
          </a:p>
          <a:p>
            <a:pPr marL="923925" lvl="2" indent="-175260">
              <a:lnSpc>
                <a:spcPct val="100000"/>
              </a:lnSpc>
              <a:spcBef>
                <a:spcPts val="400"/>
              </a:spcBef>
              <a:buChar char="•"/>
              <a:tabLst>
                <a:tab pos="923925" algn="l"/>
              </a:tabLst>
            </a:pPr>
            <a:r>
              <a:rPr sz="2000" spc="-5" dirty="0">
                <a:latin typeface="Courier New"/>
                <a:cs typeface="Courier New"/>
              </a:rPr>
              <a:t>git log </a:t>
            </a:r>
            <a:r>
              <a:rPr sz="2000" dirty="0">
                <a:latin typeface="Courier New"/>
                <a:cs typeface="Courier New"/>
              </a:rPr>
              <a:t>-5</a:t>
            </a:r>
            <a:r>
              <a:rPr sz="2000" spc="-570" dirty="0">
                <a:latin typeface="Courier New"/>
                <a:cs typeface="Courier New"/>
              </a:rPr>
              <a:t> </a:t>
            </a:r>
            <a:r>
              <a:rPr sz="2000" dirty="0">
                <a:latin typeface="Tahoma"/>
                <a:cs typeface="Tahoma"/>
              </a:rPr>
              <a:t>(to show </a:t>
            </a:r>
            <a:r>
              <a:rPr sz="2000" spc="-5" dirty="0">
                <a:latin typeface="Tahoma"/>
                <a:cs typeface="Tahoma"/>
              </a:rPr>
              <a:t>only </a:t>
            </a:r>
            <a:r>
              <a:rPr sz="2000" dirty="0">
                <a:latin typeface="Tahoma"/>
                <a:cs typeface="Tahoma"/>
              </a:rPr>
              <a:t>the 5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most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recent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updates), etc.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3B18918-DA23-9DAE-A3D2-0EDE377FBD5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276999"/>
          </a:xfrm>
        </p:spPr>
        <p:txBody>
          <a:bodyPr/>
          <a:lstStyle/>
          <a:p>
            <a:r>
              <a:rPr lang="en-IN" b="1" dirty="0"/>
              <a:t>NucleusTeq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937" y="680719"/>
            <a:ext cx="61277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6305" algn="l"/>
                <a:tab pos="3469004" algn="l"/>
              </a:tabLst>
            </a:pPr>
            <a:r>
              <a:rPr dirty="0"/>
              <a:t>An	</a:t>
            </a:r>
            <a:r>
              <a:rPr spc="-5" dirty="0"/>
              <a:t>example	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38376"/>
            <a:ext cx="8256270" cy="461835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spc="-5" dirty="0">
                <a:latin typeface="Courier New"/>
                <a:cs typeface="Courier New"/>
              </a:rPr>
              <a:t>[rea@attu1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superstar]$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emacs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rea.txt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Courier New"/>
                <a:cs typeface="Courier New"/>
              </a:rPr>
              <a:t>[rea@attu1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superstar]$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git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status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40"/>
              </a:spcBef>
            </a:pPr>
            <a:r>
              <a:rPr sz="1800" i="1" spc="-5" dirty="0">
                <a:latin typeface="Courier New"/>
                <a:cs typeface="Courier New"/>
              </a:rPr>
              <a:t>no</a:t>
            </a:r>
            <a:r>
              <a:rPr sz="1800" i="1" spc="-25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changes</a:t>
            </a:r>
            <a:r>
              <a:rPr sz="1800" i="1" spc="-25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added</a:t>
            </a:r>
            <a:r>
              <a:rPr sz="1800" i="1" spc="-20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to</a:t>
            </a:r>
            <a:r>
              <a:rPr sz="1800" i="1" spc="-25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commit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40"/>
              </a:spcBef>
            </a:pPr>
            <a:r>
              <a:rPr sz="1800" i="1" spc="-5" dirty="0">
                <a:latin typeface="Courier New"/>
                <a:cs typeface="Courier New"/>
              </a:rPr>
              <a:t>(use</a:t>
            </a:r>
            <a:r>
              <a:rPr sz="1800" i="1" spc="-20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"git</a:t>
            </a:r>
            <a:r>
              <a:rPr sz="1800" i="1" spc="-15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add"</a:t>
            </a:r>
            <a:r>
              <a:rPr sz="1800" i="1" spc="-15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and/or</a:t>
            </a:r>
            <a:r>
              <a:rPr sz="1800" i="1" spc="-15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"git</a:t>
            </a:r>
            <a:r>
              <a:rPr sz="1800" i="1" spc="-15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commit</a:t>
            </a:r>
            <a:r>
              <a:rPr sz="1800" i="1" spc="-15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-a")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latin typeface="Courier New"/>
                <a:cs typeface="Courier New"/>
              </a:rPr>
              <a:t>[rea@attu1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superstar]$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git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status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-s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40"/>
              </a:spcBef>
            </a:pPr>
            <a:r>
              <a:rPr sz="1800" i="1" dirty="0">
                <a:latin typeface="Courier New"/>
                <a:cs typeface="Courier New"/>
              </a:rPr>
              <a:t>M</a:t>
            </a:r>
            <a:r>
              <a:rPr sz="1800" i="1" spc="-70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rea.txt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latin typeface="Courier New"/>
                <a:cs typeface="Courier New"/>
              </a:rPr>
              <a:t>[rea@attu1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superstar]$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git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diff</a:t>
            </a:r>
            <a:endParaRPr sz="1800">
              <a:latin typeface="Courier New"/>
              <a:cs typeface="Courier New"/>
            </a:endParaRPr>
          </a:p>
          <a:p>
            <a:pPr marL="12700" marR="3022600" indent="274320">
              <a:lnSpc>
                <a:spcPct val="118100"/>
              </a:lnSpc>
              <a:spcBef>
                <a:spcPts val="50"/>
              </a:spcBef>
            </a:pPr>
            <a:r>
              <a:rPr sz="1800" i="1" spc="-5" dirty="0">
                <a:latin typeface="Courier New"/>
                <a:cs typeface="Courier New"/>
              </a:rPr>
              <a:t>diff --git a/rea.txt b/rea.txt </a:t>
            </a:r>
            <a:r>
              <a:rPr sz="1800" i="1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[rea@attu1 superstar]$ </a:t>
            </a:r>
            <a:r>
              <a:rPr sz="1800" b="1" spc="-5" dirty="0">
                <a:latin typeface="Courier New"/>
                <a:cs typeface="Courier New"/>
              </a:rPr>
              <a:t>git add rea.txt </a:t>
            </a:r>
            <a:r>
              <a:rPr sz="1800" b="1" spc="-10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[rea@attu1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superstar]$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git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status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40"/>
              </a:spcBef>
              <a:tabLst>
                <a:tab pos="1384300" algn="l"/>
                <a:tab pos="3030220" algn="l"/>
              </a:tabLst>
            </a:pPr>
            <a:r>
              <a:rPr sz="1800" i="1" dirty="0">
                <a:latin typeface="Courier New"/>
                <a:cs typeface="Courier New"/>
              </a:rPr>
              <a:t>#	</a:t>
            </a:r>
            <a:r>
              <a:rPr sz="1800" i="1" spc="-5" dirty="0">
                <a:latin typeface="Courier New"/>
                <a:cs typeface="Courier New"/>
              </a:rPr>
              <a:t>modified:	rea.txt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latin typeface="Courier New"/>
                <a:cs typeface="Courier New"/>
              </a:rPr>
              <a:t>[rea@attu1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superstar]$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git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diff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--cached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40"/>
              </a:spcBef>
            </a:pPr>
            <a:r>
              <a:rPr sz="1800" i="1" spc="-5" dirty="0">
                <a:latin typeface="Courier New"/>
                <a:cs typeface="Courier New"/>
              </a:rPr>
              <a:t>diff</a:t>
            </a:r>
            <a:r>
              <a:rPr sz="1800" i="1" spc="-30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--git</a:t>
            </a:r>
            <a:r>
              <a:rPr sz="1800" i="1" spc="-30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a/rea.txt</a:t>
            </a:r>
            <a:r>
              <a:rPr sz="1800" i="1" spc="-30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b/rea.txt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latin typeface="Courier New"/>
                <a:cs typeface="Courier New"/>
              </a:rPr>
              <a:t>[rea@attu1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superstar]$ </a:t>
            </a:r>
            <a:r>
              <a:rPr sz="1800" b="1" spc="-5" dirty="0">
                <a:latin typeface="Courier New"/>
                <a:cs typeface="Courier New"/>
              </a:rPr>
              <a:t>git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commit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-m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"Created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new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text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file"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EC882C-54D2-2631-88F1-88611685F83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276999"/>
          </a:xfrm>
        </p:spPr>
        <p:txBody>
          <a:bodyPr/>
          <a:lstStyle/>
          <a:p>
            <a:r>
              <a:rPr lang="en-IN" b="1" dirty="0"/>
              <a:t>NucleusTeq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1788" y="680719"/>
            <a:ext cx="65817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Branching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5" dirty="0"/>
              <a:t>merging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8484235" cy="502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Git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uses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branching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heavily</a:t>
            </a:r>
            <a:r>
              <a:rPr sz="2400" dirty="0">
                <a:latin typeface="Tahoma"/>
                <a:cs typeface="Tahoma"/>
              </a:rPr>
              <a:t> to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switch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between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multiple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tasks.</a:t>
            </a:r>
            <a:endParaRPr sz="240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2295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create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new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local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branch: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branch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i="1" spc="-5" dirty="0">
                <a:latin typeface="Courier New"/>
                <a:cs typeface="Courier New"/>
              </a:rPr>
              <a:t>name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ourier New"/>
              <a:buChar char="–"/>
            </a:pPr>
            <a:endParaRPr sz="200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list all local </a:t>
            </a:r>
            <a:r>
              <a:rPr sz="2400" spc="-5" dirty="0">
                <a:latin typeface="Tahoma"/>
                <a:cs typeface="Tahoma"/>
              </a:rPr>
              <a:t>branches: </a:t>
            </a:r>
            <a:r>
              <a:rPr sz="2400" dirty="0">
                <a:latin typeface="Tahoma"/>
                <a:cs typeface="Tahoma"/>
              </a:rPr>
              <a:t>(* =</a:t>
            </a:r>
            <a:r>
              <a:rPr sz="2400" spc="-5" dirty="0">
                <a:latin typeface="Tahoma"/>
                <a:cs typeface="Tahoma"/>
              </a:rPr>
              <a:t> current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branch)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branch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ourier New"/>
              <a:buChar char="–"/>
            </a:pPr>
            <a:endParaRPr sz="200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spcBef>
                <a:spcPts val="5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</a:t>
            </a:r>
            <a:r>
              <a:rPr sz="2400" spc="-5" dirty="0">
                <a:latin typeface="Tahoma"/>
                <a:cs typeface="Tahoma"/>
              </a:rPr>
              <a:t> switch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5" dirty="0">
                <a:latin typeface="Tahoma"/>
                <a:cs typeface="Tahoma"/>
              </a:rPr>
              <a:t> given </a:t>
            </a:r>
            <a:r>
              <a:rPr sz="2400" dirty="0">
                <a:latin typeface="Tahoma"/>
                <a:cs typeface="Tahoma"/>
              </a:rPr>
              <a:t>local</a:t>
            </a:r>
            <a:r>
              <a:rPr sz="2400" spc="-5" dirty="0">
                <a:latin typeface="Tahoma"/>
                <a:cs typeface="Tahoma"/>
              </a:rPr>
              <a:t> branch: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checkout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i="1" spc="-5" dirty="0">
                <a:latin typeface="Courier New"/>
                <a:cs typeface="Courier New"/>
              </a:rPr>
              <a:t>branchname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ourier New"/>
              <a:buChar char="–"/>
            </a:pPr>
            <a:endParaRPr sz="200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spcBef>
                <a:spcPts val="5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</a:t>
            </a:r>
            <a:r>
              <a:rPr sz="2400" spc="-5" dirty="0">
                <a:latin typeface="Tahoma"/>
                <a:cs typeface="Tahoma"/>
              </a:rPr>
              <a:t> merge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changes</a:t>
            </a:r>
            <a:r>
              <a:rPr sz="2400" dirty="0">
                <a:latin typeface="Tahoma"/>
                <a:cs typeface="Tahoma"/>
              </a:rPr>
              <a:t> from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branch </a:t>
            </a:r>
            <a:r>
              <a:rPr sz="2400" dirty="0">
                <a:latin typeface="Tahoma"/>
                <a:cs typeface="Tahoma"/>
              </a:rPr>
              <a:t>into the local </a:t>
            </a:r>
            <a:r>
              <a:rPr sz="2400" spc="-5" dirty="0">
                <a:latin typeface="Tahoma"/>
                <a:cs typeface="Tahoma"/>
              </a:rPr>
              <a:t>master: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checkout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master</a:t>
            </a:r>
            <a:endParaRPr sz="2200">
              <a:latin typeface="Courier New"/>
              <a:cs typeface="Courier New"/>
            </a:endParaRPr>
          </a:p>
          <a:p>
            <a:pPr marL="635000" lvl="1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merge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i="1" spc="-5" dirty="0">
                <a:latin typeface="Courier New"/>
                <a:cs typeface="Courier New"/>
              </a:rPr>
              <a:t>branchname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74978B-D621-A751-8AD7-96A1552CBA4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276999"/>
          </a:xfrm>
        </p:spPr>
        <p:txBody>
          <a:bodyPr/>
          <a:lstStyle/>
          <a:p>
            <a:r>
              <a:rPr lang="en-IN" b="1" dirty="0"/>
              <a:t>NucleusTeq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BEFC-D4AD-44BB-923F-2356D26E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099" y="685800"/>
            <a:ext cx="5410200" cy="685800"/>
          </a:xfrm>
        </p:spPr>
        <p:txBody>
          <a:bodyPr/>
          <a:lstStyle/>
          <a:p>
            <a:pPr algn="ctr"/>
            <a:r>
              <a:rPr lang="en-US" dirty="0"/>
              <a:t>Branching &amp; Rules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0508D-82D9-329C-09F6-DB87AFA791C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276999"/>
          </a:xfrm>
        </p:spPr>
        <p:txBody>
          <a:bodyPr/>
          <a:lstStyle/>
          <a:p>
            <a:r>
              <a:rPr lang="en-IN" b="1" dirty="0"/>
              <a:t>NucleusTeq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BED76-C6BF-1B60-9011-DD8CD8BC1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99" y="1905000"/>
            <a:ext cx="5410200" cy="175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DEDA22-10B9-A6EC-F804-195362459ABC}"/>
              </a:ext>
            </a:extLst>
          </p:cNvPr>
          <p:cNvSpPr txBox="1"/>
          <p:nvPr/>
        </p:nvSpPr>
        <p:spPr>
          <a:xfrm flipH="1">
            <a:off x="556258" y="3886200"/>
            <a:ext cx="89458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Master is always a main branch containing a Production Deployed Code.</a:t>
            </a:r>
          </a:p>
          <a:p>
            <a:pPr marL="342900" indent="-342900">
              <a:buAutoNum type="arabicPeriod"/>
            </a:pPr>
            <a:r>
              <a:rPr lang="en-US" dirty="0"/>
              <a:t>It’s advisable to take branch from master when working with new feature or production bug.</a:t>
            </a:r>
          </a:p>
          <a:p>
            <a:pPr marL="342900" indent="-342900">
              <a:buAutoNum type="arabicPeriod"/>
            </a:pPr>
            <a:r>
              <a:rPr lang="en-US" dirty="0"/>
              <a:t>Create a branch specifying the Tracking Id of the feature/bug or with feature name (which ever applies)</a:t>
            </a:r>
          </a:p>
          <a:p>
            <a:pPr marL="342900" indent="-342900">
              <a:buAutoNum type="arabicPeriod"/>
            </a:pPr>
            <a:r>
              <a:rPr lang="en-IN" dirty="0"/>
              <a:t>Commit all the changes from local git repository to remote repository branch.</a:t>
            </a:r>
          </a:p>
          <a:p>
            <a:pPr marL="342900" indent="-342900">
              <a:buAutoNum type="arabicPeriod"/>
            </a:pPr>
            <a:r>
              <a:rPr lang="en-IN" dirty="0"/>
              <a:t>Test the feature, create test report and feature documentation.</a:t>
            </a:r>
          </a:p>
          <a:p>
            <a:pPr marL="342900" indent="-342900">
              <a:buAutoNum type="arabicPeriod"/>
            </a:pPr>
            <a:r>
              <a:rPr lang="en-IN" dirty="0"/>
              <a:t>Raise the pull request from Working Branch to Master, attaching all the related artifacts and get it reviewed.</a:t>
            </a:r>
          </a:p>
          <a:p>
            <a:pPr marL="342900" indent="-342900">
              <a:buAutoNum type="arabicPeriod"/>
            </a:pPr>
            <a:r>
              <a:rPr lang="en-IN" dirty="0"/>
              <a:t>Get the approval to Merge Pull Request.</a:t>
            </a:r>
          </a:p>
          <a:p>
            <a:pPr marL="342900" indent="-342900">
              <a:buAutoNum type="arabicPeriod"/>
            </a:pPr>
            <a:r>
              <a:rPr lang="en-IN" dirty="0"/>
              <a:t>Deploy the new version.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55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4314" y="680719"/>
            <a:ext cx="26771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6580" algn="l"/>
              </a:tabLst>
            </a:pPr>
            <a:r>
              <a:rPr dirty="0"/>
              <a:t>A</a:t>
            </a:r>
            <a:r>
              <a:rPr spc="-5" dirty="0"/>
              <a:t>b</a:t>
            </a:r>
            <a:r>
              <a:rPr dirty="0"/>
              <a:t>o</a:t>
            </a:r>
            <a:r>
              <a:rPr spc="-5" dirty="0"/>
              <a:t>u</a:t>
            </a:r>
            <a:r>
              <a:rPr dirty="0"/>
              <a:t>t	</a:t>
            </a:r>
            <a:r>
              <a:rPr spc="-5" dirty="0"/>
              <a:t>G</a:t>
            </a:r>
            <a:r>
              <a:rPr dirty="0"/>
              <a:t>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6955790" cy="517969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312420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Created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by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Linus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Torvalds,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creator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Linux,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2005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6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Came out</a:t>
            </a:r>
            <a:r>
              <a:rPr sz="2200" dirty="0">
                <a:latin typeface="Tahoma"/>
                <a:cs typeface="Tahoma"/>
              </a:rPr>
              <a:t> of Linux</a:t>
            </a:r>
            <a:r>
              <a:rPr sz="2200" spc="-5" dirty="0">
                <a:latin typeface="Tahoma"/>
                <a:cs typeface="Tahoma"/>
              </a:rPr>
              <a:t> development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community</a:t>
            </a:r>
            <a:endParaRPr sz="22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Designed </a:t>
            </a:r>
            <a:r>
              <a:rPr sz="2200" dirty="0">
                <a:latin typeface="Tahoma"/>
                <a:cs typeface="Tahoma"/>
              </a:rPr>
              <a:t>to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do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version control</a:t>
            </a:r>
            <a:r>
              <a:rPr sz="2200" dirty="0">
                <a:latin typeface="Tahoma"/>
                <a:cs typeface="Tahoma"/>
              </a:rPr>
              <a:t> on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Linux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kernel</a:t>
            </a:r>
            <a:endParaRPr sz="2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ahoma"/>
              <a:buChar char="–"/>
            </a:pPr>
            <a:endParaRPr sz="330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Goals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Git: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Speed</a:t>
            </a:r>
            <a:endParaRPr sz="2200">
              <a:latin typeface="Tahoma"/>
              <a:cs typeface="Tahoma"/>
            </a:endParaRPr>
          </a:p>
          <a:p>
            <a:pPr marL="923290" marR="1911350" lvl="1" indent="-568325">
              <a:lnSpc>
                <a:spcPct val="101200"/>
              </a:lnSpc>
              <a:spcBef>
                <a:spcPts val="42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Support</a:t>
            </a:r>
            <a:r>
              <a:rPr sz="2200" dirty="0">
                <a:latin typeface="Tahoma"/>
                <a:cs typeface="Tahoma"/>
              </a:rPr>
              <a:t> for </a:t>
            </a:r>
            <a:r>
              <a:rPr sz="2200" spc="-5" dirty="0">
                <a:latin typeface="Tahoma"/>
                <a:cs typeface="Tahoma"/>
              </a:rPr>
              <a:t>non-linear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development </a:t>
            </a:r>
            <a:r>
              <a:rPr sz="2200" spc="-67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(thousands</a:t>
            </a:r>
            <a:r>
              <a:rPr sz="2200" dirty="0">
                <a:latin typeface="Tahoma"/>
                <a:cs typeface="Tahoma"/>
              </a:rPr>
              <a:t> of </a:t>
            </a:r>
            <a:r>
              <a:rPr sz="2200" spc="-5" dirty="0">
                <a:latin typeface="Tahoma"/>
                <a:cs typeface="Tahoma"/>
              </a:rPr>
              <a:t>parallel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branches)</a:t>
            </a:r>
            <a:endParaRPr sz="22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9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Fully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distributed</a:t>
            </a:r>
            <a:endParaRPr sz="22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Able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to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handle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large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projects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efficiently</a:t>
            </a:r>
            <a:endParaRPr sz="2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Tahoma"/>
              <a:buChar char="–"/>
            </a:pPr>
            <a:endParaRPr sz="295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buSzPct val="97777"/>
              <a:buChar char="–"/>
              <a:tabLst>
                <a:tab pos="635000" algn="l"/>
                <a:tab pos="4280535" algn="l"/>
              </a:tabLst>
            </a:pPr>
            <a:r>
              <a:rPr sz="2250" spc="-25" dirty="0">
                <a:latin typeface="Tahoma"/>
                <a:cs typeface="Tahoma"/>
              </a:rPr>
              <a:t>(A</a:t>
            </a:r>
            <a:r>
              <a:rPr sz="2250" spc="-15" dirty="0">
                <a:latin typeface="Tahoma"/>
                <a:cs typeface="Tahoma"/>
              </a:rPr>
              <a:t> </a:t>
            </a:r>
            <a:r>
              <a:rPr sz="2250" spc="-25" dirty="0">
                <a:latin typeface="Tahoma"/>
                <a:cs typeface="Tahoma"/>
              </a:rPr>
              <a:t>"git"</a:t>
            </a:r>
            <a:r>
              <a:rPr sz="2250" spc="-10" dirty="0">
                <a:latin typeface="Tahoma"/>
                <a:cs typeface="Tahoma"/>
              </a:rPr>
              <a:t> </a:t>
            </a:r>
            <a:r>
              <a:rPr sz="2250" spc="-20" dirty="0">
                <a:latin typeface="Tahoma"/>
                <a:cs typeface="Tahoma"/>
              </a:rPr>
              <a:t>is</a:t>
            </a:r>
            <a:r>
              <a:rPr sz="2250" spc="-10" dirty="0">
                <a:latin typeface="Tahoma"/>
                <a:cs typeface="Tahoma"/>
              </a:rPr>
              <a:t> </a:t>
            </a:r>
            <a:r>
              <a:rPr sz="2250" spc="-30" dirty="0">
                <a:latin typeface="Tahoma"/>
                <a:cs typeface="Tahoma"/>
              </a:rPr>
              <a:t>a</a:t>
            </a:r>
            <a:r>
              <a:rPr sz="2250" spc="-15" dirty="0">
                <a:latin typeface="Tahoma"/>
                <a:cs typeface="Tahoma"/>
              </a:rPr>
              <a:t> </a:t>
            </a:r>
            <a:r>
              <a:rPr sz="2250" spc="-30" dirty="0">
                <a:latin typeface="Tahoma"/>
                <a:cs typeface="Tahoma"/>
              </a:rPr>
              <a:t>cranky</a:t>
            </a:r>
            <a:r>
              <a:rPr sz="2250" spc="-10" dirty="0">
                <a:latin typeface="Tahoma"/>
                <a:cs typeface="Tahoma"/>
              </a:rPr>
              <a:t> </a:t>
            </a:r>
            <a:r>
              <a:rPr sz="2250" spc="-25" dirty="0">
                <a:latin typeface="Tahoma"/>
                <a:cs typeface="Tahoma"/>
              </a:rPr>
              <a:t>old</a:t>
            </a:r>
            <a:r>
              <a:rPr sz="2250" spc="-10" dirty="0">
                <a:latin typeface="Tahoma"/>
                <a:cs typeface="Tahoma"/>
              </a:rPr>
              <a:t> </a:t>
            </a:r>
            <a:r>
              <a:rPr sz="2250" spc="-30" dirty="0">
                <a:latin typeface="Tahoma"/>
                <a:cs typeface="Tahoma"/>
              </a:rPr>
              <a:t>man.	</a:t>
            </a:r>
            <a:r>
              <a:rPr sz="2250" spc="-25" dirty="0">
                <a:latin typeface="Tahoma"/>
                <a:cs typeface="Tahoma"/>
              </a:rPr>
              <a:t>Linus</a:t>
            </a:r>
            <a:r>
              <a:rPr sz="2250" spc="-50" dirty="0">
                <a:latin typeface="Tahoma"/>
                <a:cs typeface="Tahoma"/>
              </a:rPr>
              <a:t> </a:t>
            </a:r>
            <a:r>
              <a:rPr sz="2250" spc="-30" dirty="0">
                <a:latin typeface="Tahoma"/>
                <a:cs typeface="Tahoma"/>
              </a:rPr>
              <a:t>meant</a:t>
            </a:r>
            <a:r>
              <a:rPr sz="2250" spc="-45" dirty="0">
                <a:latin typeface="Tahoma"/>
                <a:cs typeface="Tahoma"/>
              </a:rPr>
              <a:t> </a:t>
            </a:r>
            <a:r>
              <a:rPr sz="2250" spc="-25" dirty="0">
                <a:latin typeface="Tahoma"/>
                <a:cs typeface="Tahoma"/>
              </a:rPr>
              <a:t>himself.)</a:t>
            </a:r>
            <a:endParaRPr sz="22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4723" y="1790701"/>
            <a:ext cx="1714498" cy="17144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2323" y="3867150"/>
            <a:ext cx="2076450" cy="2076450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1436788-6C38-BE6A-4222-33709C08F8D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276999"/>
          </a:xfrm>
        </p:spPr>
        <p:txBody>
          <a:bodyPr/>
          <a:lstStyle/>
          <a:p>
            <a:r>
              <a:rPr lang="en-IN" b="1" dirty="0"/>
              <a:t>NucleusTeq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8488" y="680719"/>
            <a:ext cx="4308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2939" algn="l"/>
              </a:tabLst>
            </a:pPr>
            <a:r>
              <a:rPr spc="-5" dirty="0"/>
              <a:t>Merge	conflicts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7739380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508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The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conflicting </a:t>
            </a:r>
            <a:r>
              <a:rPr sz="2400" dirty="0">
                <a:latin typeface="Tahoma"/>
                <a:cs typeface="Tahoma"/>
              </a:rPr>
              <a:t>file will </a:t>
            </a:r>
            <a:r>
              <a:rPr sz="2400" spc="-5" dirty="0">
                <a:latin typeface="Tahoma"/>
                <a:cs typeface="Tahoma"/>
              </a:rPr>
              <a:t>contain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Courier New"/>
                <a:cs typeface="Courier New"/>
              </a:rPr>
              <a:t>&lt;&lt;&lt;</a:t>
            </a:r>
            <a:r>
              <a:rPr sz="2400" spc="-69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Tahoma"/>
                <a:cs typeface="Tahoma"/>
              </a:rPr>
              <a:t>and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dirty="0">
                <a:latin typeface="Courier New"/>
                <a:cs typeface="Courier New"/>
              </a:rPr>
              <a:t>&gt;&gt;&gt;</a:t>
            </a:r>
            <a:r>
              <a:rPr sz="2400" spc="-69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Tahoma"/>
                <a:cs typeface="Tahoma"/>
              </a:rPr>
              <a:t>sections</a:t>
            </a:r>
            <a:r>
              <a:rPr sz="2400" dirty="0">
                <a:latin typeface="Tahoma"/>
                <a:cs typeface="Tahoma"/>
              </a:rPr>
              <a:t> to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indicate</a:t>
            </a:r>
            <a:r>
              <a:rPr sz="2400" dirty="0">
                <a:latin typeface="Tahoma"/>
                <a:cs typeface="Tahoma"/>
              </a:rPr>
              <a:t> where Git was </a:t>
            </a:r>
            <a:r>
              <a:rPr sz="2400" spc="-5" dirty="0">
                <a:latin typeface="Tahoma"/>
                <a:cs typeface="Tahoma"/>
              </a:rPr>
              <a:t>unable</a:t>
            </a:r>
            <a:r>
              <a:rPr sz="2400" dirty="0">
                <a:latin typeface="Tahoma"/>
                <a:cs typeface="Tahoma"/>
              </a:rPr>
              <a:t> to </a:t>
            </a:r>
            <a:r>
              <a:rPr sz="2400" spc="-5" dirty="0">
                <a:latin typeface="Tahoma"/>
                <a:cs typeface="Tahoma"/>
              </a:rPr>
              <a:t>resolve</a:t>
            </a:r>
            <a:r>
              <a:rPr sz="2400" dirty="0">
                <a:latin typeface="Tahoma"/>
                <a:cs typeface="Tahoma"/>
              </a:rPr>
              <a:t> a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conflict: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2163" y="2848863"/>
            <a:ext cx="5649595" cy="195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&lt;&lt;&lt;&lt;&lt;&lt;&lt;</a:t>
            </a:r>
            <a:r>
              <a:rPr sz="1800" spc="-7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HEAD:index.html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&lt;div</a:t>
            </a:r>
            <a:r>
              <a:rPr sz="1800" spc="-3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id="footer"&gt;todo:</a:t>
            </a:r>
            <a:r>
              <a:rPr sz="1800" spc="-3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message</a:t>
            </a:r>
            <a:r>
              <a:rPr sz="1800" spc="-3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here&lt;/div&gt;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</a:pPr>
            <a:r>
              <a:rPr sz="1800" b="1" spc="-5" dirty="0">
                <a:latin typeface="Courier New"/>
                <a:cs typeface="Courier New"/>
              </a:rPr>
              <a:t>=======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&lt;div</a:t>
            </a:r>
            <a:r>
              <a:rPr sz="1800" spc="-7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id="footer"&gt;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ts val="2130"/>
              </a:lnSpc>
            </a:pP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thanks</a:t>
            </a:r>
            <a:r>
              <a:rPr sz="1800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for</a:t>
            </a:r>
            <a:r>
              <a:rPr sz="1800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visiting</a:t>
            </a:r>
            <a:r>
              <a:rPr sz="1800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our</a:t>
            </a:r>
            <a:r>
              <a:rPr sz="1800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site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&gt;&gt;&gt;&gt;&gt;&gt;&gt;</a:t>
            </a:r>
            <a:r>
              <a:rPr sz="1800" spc="-7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SpecialBranch:index.html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263" y="5236971"/>
            <a:ext cx="7795259" cy="11182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41300" marR="5080" indent="-228600" algn="just">
              <a:lnSpc>
                <a:spcPct val="99400"/>
              </a:lnSpc>
              <a:spcBef>
                <a:spcPts val="114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Find all </a:t>
            </a:r>
            <a:r>
              <a:rPr sz="2400" spc="-5" dirty="0">
                <a:latin typeface="Tahoma"/>
                <a:cs typeface="Tahoma"/>
              </a:rPr>
              <a:t>such sections,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edit </a:t>
            </a:r>
            <a:r>
              <a:rPr sz="2400" dirty="0">
                <a:latin typeface="Tahoma"/>
                <a:cs typeface="Tahoma"/>
              </a:rPr>
              <a:t>them to the </a:t>
            </a:r>
            <a:r>
              <a:rPr sz="2400" spc="-5" dirty="0">
                <a:latin typeface="Tahoma"/>
                <a:cs typeface="Tahoma"/>
              </a:rPr>
              <a:t>proper </a:t>
            </a:r>
            <a:r>
              <a:rPr sz="2400" dirty="0">
                <a:latin typeface="Tahoma"/>
                <a:cs typeface="Tahoma"/>
              </a:rPr>
              <a:t>state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(whichever </a:t>
            </a:r>
            <a:r>
              <a:rPr sz="2400" dirty="0">
                <a:latin typeface="Tahoma"/>
                <a:cs typeface="Tahoma"/>
              </a:rPr>
              <a:t>of the two </a:t>
            </a:r>
            <a:r>
              <a:rPr sz="2400" spc="-5" dirty="0">
                <a:latin typeface="Tahoma"/>
                <a:cs typeface="Tahoma"/>
              </a:rPr>
              <a:t>versions </a:t>
            </a:r>
            <a:r>
              <a:rPr sz="2400" dirty="0">
                <a:latin typeface="Tahoma"/>
                <a:cs typeface="Tahoma"/>
              </a:rPr>
              <a:t>is newer / </a:t>
            </a:r>
            <a:r>
              <a:rPr sz="2400" spc="-5" dirty="0">
                <a:latin typeface="Tahoma"/>
                <a:cs typeface="Tahoma"/>
              </a:rPr>
              <a:t>better </a:t>
            </a:r>
            <a:r>
              <a:rPr sz="2400" dirty="0">
                <a:latin typeface="Tahoma"/>
                <a:cs typeface="Tahoma"/>
              </a:rPr>
              <a:t>/ </a:t>
            </a:r>
            <a:r>
              <a:rPr sz="2400" spc="-5" dirty="0">
                <a:latin typeface="Tahoma"/>
                <a:cs typeface="Tahoma"/>
              </a:rPr>
              <a:t>more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correct).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06523" y="2895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29660" y="4491"/>
                </a:lnTo>
                <a:lnTo>
                  <a:pt x="53881" y="16738"/>
                </a:lnTo>
                <a:lnTo>
                  <a:pt x="70211" y="34904"/>
                </a:lnTo>
                <a:lnTo>
                  <a:pt x="76199" y="57149"/>
                </a:lnTo>
                <a:lnTo>
                  <a:pt x="76199" y="285749"/>
                </a:lnTo>
                <a:lnTo>
                  <a:pt x="82188" y="307995"/>
                </a:lnTo>
                <a:lnTo>
                  <a:pt x="98518" y="326161"/>
                </a:lnTo>
                <a:lnTo>
                  <a:pt x="122739" y="338408"/>
                </a:lnTo>
                <a:lnTo>
                  <a:pt x="152400" y="342899"/>
                </a:lnTo>
                <a:lnTo>
                  <a:pt x="122739" y="347391"/>
                </a:lnTo>
                <a:lnTo>
                  <a:pt x="98518" y="359638"/>
                </a:lnTo>
                <a:lnTo>
                  <a:pt x="82188" y="377804"/>
                </a:lnTo>
                <a:lnTo>
                  <a:pt x="76199" y="400049"/>
                </a:lnTo>
                <a:lnTo>
                  <a:pt x="76199" y="628649"/>
                </a:lnTo>
                <a:lnTo>
                  <a:pt x="70211" y="650895"/>
                </a:lnTo>
                <a:lnTo>
                  <a:pt x="53881" y="669060"/>
                </a:lnTo>
                <a:lnTo>
                  <a:pt x="29660" y="681308"/>
                </a:lnTo>
                <a:lnTo>
                  <a:pt x="0" y="685799"/>
                </a:lnTo>
              </a:path>
            </a:pathLst>
          </a:custGeom>
          <a:ln w="9524">
            <a:solidFill>
              <a:srgbClr val="4349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523" y="3810000"/>
            <a:ext cx="152400" cy="914400"/>
          </a:xfrm>
          <a:custGeom>
            <a:avLst/>
            <a:gdLst/>
            <a:ahLst/>
            <a:cxnLst/>
            <a:rect l="l" t="t" r="r" b="b"/>
            <a:pathLst>
              <a:path w="152400" h="914400">
                <a:moveTo>
                  <a:pt x="0" y="0"/>
                </a:moveTo>
                <a:lnTo>
                  <a:pt x="29660" y="5988"/>
                </a:lnTo>
                <a:lnTo>
                  <a:pt x="53881" y="22318"/>
                </a:lnTo>
                <a:lnTo>
                  <a:pt x="70211" y="46539"/>
                </a:lnTo>
                <a:lnTo>
                  <a:pt x="76199" y="76199"/>
                </a:lnTo>
                <a:lnTo>
                  <a:pt x="76199" y="380999"/>
                </a:lnTo>
                <a:lnTo>
                  <a:pt x="82188" y="410660"/>
                </a:lnTo>
                <a:lnTo>
                  <a:pt x="98518" y="434881"/>
                </a:lnTo>
                <a:lnTo>
                  <a:pt x="122739" y="451211"/>
                </a:lnTo>
                <a:lnTo>
                  <a:pt x="152400" y="457199"/>
                </a:lnTo>
                <a:lnTo>
                  <a:pt x="122739" y="463188"/>
                </a:lnTo>
                <a:lnTo>
                  <a:pt x="98518" y="479518"/>
                </a:lnTo>
                <a:lnTo>
                  <a:pt x="82188" y="503739"/>
                </a:lnTo>
                <a:lnTo>
                  <a:pt x="76199" y="533399"/>
                </a:lnTo>
                <a:lnTo>
                  <a:pt x="76199" y="838199"/>
                </a:lnTo>
                <a:lnTo>
                  <a:pt x="70211" y="867860"/>
                </a:lnTo>
                <a:lnTo>
                  <a:pt x="53881" y="892081"/>
                </a:lnTo>
                <a:lnTo>
                  <a:pt x="29660" y="908411"/>
                </a:lnTo>
                <a:lnTo>
                  <a:pt x="0" y="914399"/>
                </a:lnTo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13861" y="3081020"/>
            <a:ext cx="1873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99"/>
                </a:solidFill>
                <a:latin typeface="Arial MT"/>
                <a:cs typeface="Arial MT"/>
              </a:rPr>
              <a:t>branch</a:t>
            </a:r>
            <a:r>
              <a:rPr sz="1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33399"/>
                </a:solidFill>
                <a:latin typeface="Arial MT"/>
                <a:cs typeface="Arial MT"/>
              </a:rPr>
              <a:t>1's</a:t>
            </a:r>
            <a:r>
              <a:rPr sz="1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33399"/>
                </a:solidFill>
                <a:latin typeface="Arial MT"/>
                <a:cs typeface="Arial MT"/>
              </a:rPr>
              <a:t>version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3861" y="4009708"/>
            <a:ext cx="1873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8000"/>
                </a:solidFill>
                <a:latin typeface="Arial MT"/>
                <a:cs typeface="Arial MT"/>
              </a:rPr>
              <a:t>branch</a:t>
            </a:r>
            <a:r>
              <a:rPr sz="1800" spc="-5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8000"/>
                </a:solidFill>
                <a:latin typeface="Arial MT"/>
                <a:cs typeface="Arial MT"/>
              </a:rPr>
              <a:t>2's</a:t>
            </a:r>
            <a:r>
              <a:rPr sz="1800" spc="-5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8000"/>
                </a:solidFill>
                <a:latin typeface="Arial MT"/>
                <a:cs typeface="Arial MT"/>
              </a:rPr>
              <a:t>version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748F03-8C3B-92AC-AE39-1989E5015D1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276999"/>
          </a:xfrm>
        </p:spPr>
        <p:txBody>
          <a:bodyPr/>
          <a:lstStyle/>
          <a:p>
            <a:r>
              <a:rPr lang="en-IN" b="1" dirty="0"/>
              <a:t>NucleusTeq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828E0F-BFC6-70D8-3A03-C8874FCC6AA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276999"/>
          </a:xfrm>
        </p:spPr>
        <p:txBody>
          <a:bodyPr/>
          <a:lstStyle/>
          <a:p>
            <a:r>
              <a:rPr lang="en-IN" b="1"/>
              <a:t>NucleusTeq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8336769-2382-C892-A22E-2E0F8421B8E0}"/>
              </a:ext>
            </a:extLst>
          </p:cNvPr>
          <p:cNvSpPr txBox="1">
            <a:spLocks/>
          </p:cNvSpPr>
          <p:nvPr/>
        </p:nvSpPr>
        <p:spPr>
          <a:xfrm>
            <a:off x="2878488" y="680719"/>
            <a:ext cx="4308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  <a:tabLst>
                <a:tab pos="1932939" algn="l"/>
              </a:tabLst>
            </a:pPr>
            <a:r>
              <a:rPr lang="en-IN" sz="4400" b="1" kern="0" spc="-5" dirty="0">
                <a:solidFill>
                  <a:schemeClr val="bg1"/>
                </a:solidFill>
              </a:rPr>
              <a:t>Merge Conflicts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D4A74F-B536-2EAD-1C73-9429E1FEB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7" y="1823489"/>
            <a:ext cx="5762625" cy="3076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66FE28-7097-79BE-984E-84A64FCDD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47800" y="5346874"/>
            <a:ext cx="77343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80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67" y="680719"/>
            <a:ext cx="7789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2640" algn="l"/>
                <a:tab pos="4326255" algn="l"/>
                <a:tab pos="6505575" algn="l"/>
              </a:tabLst>
            </a:pPr>
            <a:r>
              <a:rPr dirty="0"/>
              <a:t>I</a:t>
            </a:r>
            <a:r>
              <a:rPr spc="-5" dirty="0"/>
              <a:t>nte</a:t>
            </a:r>
            <a:r>
              <a:rPr dirty="0"/>
              <a:t>r</a:t>
            </a:r>
            <a:r>
              <a:rPr spc="-5" dirty="0"/>
              <a:t>act</a:t>
            </a:r>
            <a:r>
              <a:rPr dirty="0"/>
              <a:t>ion	</a:t>
            </a:r>
            <a:r>
              <a:rPr spc="-5" dirty="0"/>
              <a:t>w</a:t>
            </a:r>
            <a:r>
              <a:rPr dirty="0"/>
              <a:t>/	r</a:t>
            </a:r>
            <a:r>
              <a:rPr spc="-5" dirty="0"/>
              <a:t>em</a:t>
            </a:r>
            <a:r>
              <a:rPr dirty="0"/>
              <a:t>o</a:t>
            </a:r>
            <a:r>
              <a:rPr spc="-5" dirty="0"/>
              <a:t>t</a:t>
            </a:r>
            <a:r>
              <a:rPr dirty="0"/>
              <a:t>e	r</a:t>
            </a:r>
            <a:r>
              <a:rPr spc="-5" dirty="0"/>
              <a:t>e</a:t>
            </a:r>
            <a:r>
              <a:rPr dirty="0"/>
              <a:t>po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22628"/>
            <a:ext cx="8564880" cy="4173854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95"/>
              </a:spcBef>
              <a:buFont typeface="Tahoma"/>
              <a:buChar char="•"/>
              <a:tabLst>
                <a:tab pos="244475" algn="l"/>
              </a:tabLst>
            </a:pPr>
            <a:r>
              <a:rPr sz="2400" b="1" spc="-5" dirty="0">
                <a:latin typeface="Tahoma"/>
                <a:cs typeface="Tahoma"/>
              </a:rPr>
              <a:t>Push</a:t>
            </a:r>
            <a:r>
              <a:rPr sz="2400" b="1" spc="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your</a:t>
            </a:r>
            <a:r>
              <a:rPr sz="2400" dirty="0">
                <a:latin typeface="Tahoma"/>
                <a:cs typeface="Tahoma"/>
              </a:rPr>
              <a:t> local</a:t>
            </a:r>
            <a:r>
              <a:rPr sz="2400" spc="-5" dirty="0">
                <a:latin typeface="Tahoma"/>
                <a:cs typeface="Tahoma"/>
              </a:rPr>
              <a:t> changes</a:t>
            </a:r>
            <a:r>
              <a:rPr sz="2400" dirty="0">
                <a:latin typeface="Tahoma"/>
                <a:cs typeface="Tahoma"/>
              </a:rPr>
              <a:t> to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remote repo.</a:t>
            </a:r>
            <a:endParaRPr sz="240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495"/>
              </a:spcBef>
              <a:buFont typeface="Tahoma"/>
              <a:buChar char="•"/>
              <a:tabLst>
                <a:tab pos="244475" algn="l"/>
              </a:tabLst>
            </a:pPr>
            <a:r>
              <a:rPr sz="2400" b="1" spc="-5" dirty="0">
                <a:latin typeface="Tahoma"/>
                <a:cs typeface="Tahoma"/>
              </a:rPr>
              <a:t>Pull</a:t>
            </a:r>
            <a:r>
              <a:rPr sz="2400" b="1" spc="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from </a:t>
            </a:r>
            <a:r>
              <a:rPr sz="2400" spc="-5" dirty="0">
                <a:latin typeface="Tahoma"/>
                <a:cs typeface="Tahoma"/>
              </a:rPr>
              <a:t>remote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repo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get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most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recent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changes.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570"/>
              </a:spcBef>
            </a:pPr>
            <a:r>
              <a:rPr sz="2200" dirty="0">
                <a:latin typeface="Tahoma"/>
                <a:cs typeface="Tahoma"/>
              </a:rPr>
              <a:t>–</a:t>
            </a:r>
            <a:r>
              <a:rPr sz="2200" spc="3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(fix </a:t>
            </a:r>
            <a:r>
              <a:rPr sz="2200" spc="-5" dirty="0">
                <a:latin typeface="Tahoma"/>
                <a:cs typeface="Tahoma"/>
              </a:rPr>
              <a:t>conflicts</a:t>
            </a:r>
            <a:r>
              <a:rPr sz="2200" dirty="0">
                <a:latin typeface="Tahoma"/>
                <a:cs typeface="Tahoma"/>
              </a:rPr>
              <a:t> if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necessary, add/commit</a:t>
            </a:r>
            <a:r>
              <a:rPr sz="2200" dirty="0">
                <a:latin typeface="Tahoma"/>
                <a:cs typeface="Tahoma"/>
              </a:rPr>
              <a:t> them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to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your</a:t>
            </a:r>
            <a:r>
              <a:rPr sz="2200" dirty="0">
                <a:latin typeface="Tahoma"/>
                <a:cs typeface="Tahoma"/>
              </a:rPr>
              <a:t> local </a:t>
            </a:r>
            <a:r>
              <a:rPr sz="2200" spc="-5" dirty="0">
                <a:latin typeface="Tahoma"/>
                <a:cs typeface="Tahoma"/>
              </a:rPr>
              <a:t>repo)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ahoma"/>
              <a:cs typeface="Tahoma"/>
            </a:endParaRPr>
          </a:p>
          <a:p>
            <a:pPr marL="241300" marR="219075" indent="-228600">
              <a:lnSpc>
                <a:spcPct val="101499"/>
              </a:lnSpc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fetch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most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recent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updates</a:t>
            </a:r>
            <a:r>
              <a:rPr sz="2400" dirty="0">
                <a:latin typeface="Tahoma"/>
                <a:cs typeface="Tahoma"/>
              </a:rPr>
              <a:t> from the </a:t>
            </a:r>
            <a:r>
              <a:rPr sz="2400" spc="-5" dirty="0">
                <a:latin typeface="Tahoma"/>
                <a:cs typeface="Tahoma"/>
              </a:rPr>
              <a:t>remote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repo</a:t>
            </a:r>
            <a:r>
              <a:rPr sz="2400" dirty="0">
                <a:latin typeface="Tahoma"/>
                <a:cs typeface="Tahoma"/>
              </a:rPr>
              <a:t> into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your </a:t>
            </a:r>
            <a:r>
              <a:rPr sz="2400" dirty="0">
                <a:latin typeface="Tahoma"/>
                <a:cs typeface="Tahoma"/>
              </a:rPr>
              <a:t>local </a:t>
            </a:r>
            <a:r>
              <a:rPr sz="2400" spc="-5" dirty="0">
                <a:latin typeface="Tahoma"/>
                <a:cs typeface="Tahoma"/>
              </a:rPr>
              <a:t>repo,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5" dirty="0">
                <a:latin typeface="Tahoma"/>
                <a:cs typeface="Tahoma"/>
              </a:rPr>
              <a:t> put</a:t>
            </a:r>
            <a:r>
              <a:rPr sz="2400" dirty="0">
                <a:latin typeface="Tahoma"/>
                <a:cs typeface="Tahoma"/>
              </a:rPr>
              <a:t> them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into </a:t>
            </a:r>
            <a:r>
              <a:rPr sz="2400" spc="-5" dirty="0">
                <a:latin typeface="Tahoma"/>
                <a:cs typeface="Tahoma"/>
              </a:rPr>
              <a:t>your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working directory: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4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pull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origin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master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Courier New"/>
              <a:buChar char="–"/>
            </a:pPr>
            <a:endParaRPr sz="335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put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your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changes</a:t>
            </a:r>
            <a:r>
              <a:rPr sz="2400" dirty="0">
                <a:latin typeface="Tahoma"/>
                <a:cs typeface="Tahoma"/>
              </a:rPr>
              <a:t> from</a:t>
            </a:r>
            <a:r>
              <a:rPr sz="2400" spc="-5" dirty="0">
                <a:latin typeface="Tahoma"/>
                <a:cs typeface="Tahoma"/>
              </a:rPr>
              <a:t> your</a:t>
            </a:r>
            <a:r>
              <a:rPr sz="2400" dirty="0">
                <a:latin typeface="Tahoma"/>
                <a:cs typeface="Tahoma"/>
              </a:rPr>
              <a:t> local </a:t>
            </a:r>
            <a:r>
              <a:rPr sz="2400" spc="-5" dirty="0">
                <a:latin typeface="Tahoma"/>
                <a:cs typeface="Tahoma"/>
              </a:rPr>
              <a:t>repo</a:t>
            </a:r>
            <a:r>
              <a:rPr sz="2400" dirty="0">
                <a:latin typeface="Tahoma"/>
                <a:cs typeface="Tahoma"/>
              </a:rPr>
              <a:t> in the </a:t>
            </a:r>
            <a:r>
              <a:rPr sz="2400" spc="-5" dirty="0">
                <a:latin typeface="Tahoma"/>
                <a:cs typeface="Tahoma"/>
              </a:rPr>
              <a:t>remote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repo: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push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origin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master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6B05E7-49BA-FA5F-0B30-52C7866835E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276999"/>
          </a:xfrm>
        </p:spPr>
        <p:txBody>
          <a:bodyPr/>
          <a:lstStyle/>
          <a:p>
            <a:r>
              <a:rPr lang="en-IN" b="1" dirty="0"/>
              <a:t>NucleusTeq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GitHub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23551"/>
            <a:ext cx="8671560" cy="47028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lr>
                <a:srgbClr val="000000"/>
              </a:buClr>
              <a:buChar char="•"/>
              <a:tabLst>
                <a:tab pos="244475" algn="l"/>
              </a:tabLst>
            </a:pPr>
            <a:r>
              <a:rPr sz="2400" u="heavy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</a:rPr>
              <a:t>GitHub.com</a:t>
            </a:r>
            <a:r>
              <a:rPr sz="2400" spc="5" dirty="0">
                <a:solidFill>
                  <a:srgbClr val="009999"/>
                </a:solidFill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is a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site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for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online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storage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Git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repositories.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You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can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create</a:t>
            </a:r>
            <a:r>
              <a:rPr sz="2200" dirty="0">
                <a:latin typeface="Tahoma"/>
                <a:cs typeface="Tahoma"/>
              </a:rPr>
              <a:t> a </a:t>
            </a:r>
            <a:r>
              <a:rPr sz="2200" b="1" spc="-5" dirty="0">
                <a:latin typeface="Tahoma"/>
                <a:cs typeface="Tahoma"/>
              </a:rPr>
              <a:t>remote</a:t>
            </a:r>
            <a:r>
              <a:rPr sz="2200" b="1" dirty="0">
                <a:latin typeface="Tahoma"/>
                <a:cs typeface="Tahoma"/>
              </a:rPr>
              <a:t> </a:t>
            </a:r>
            <a:r>
              <a:rPr sz="2200" b="1" spc="-5" dirty="0">
                <a:latin typeface="Tahoma"/>
                <a:cs typeface="Tahoma"/>
              </a:rPr>
              <a:t>repo</a:t>
            </a:r>
            <a:r>
              <a:rPr sz="2200" b="1" spc="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there and</a:t>
            </a:r>
            <a:r>
              <a:rPr sz="2200" spc="-5" dirty="0">
                <a:latin typeface="Tahoma"/>
                <a:cs typeface="Tahoma"/>
              </a:rPr>
              <a:t> push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code</a:t>
            </a:r>
            <a:r>
              <a:rPr sz="2200" dirty="0">
                <a:latin typeface="Tahoma"/>
                <a:cs typeface="Tahoma"/>
              </a:rPr>
              <a:t> to it.</a:t>
            </a:r>
            <a:endParaRPr sz="22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Many</a:t>
            </a:r>
            <a:r>
              <a:rPr sz="2200" spc="-5" dirty="0">
                <a:latin typeface="Tahoma"/>
                <a:cs typeface="Tahoma"/>
              </a:rPr>
              <a:t> open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source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projects</a:t>
            </a:r>
            <a:r>
              <a:rPr sz="2200" dirty="0">
                <a:latin typeface="Tahoma"/>
                <a:cs typeface="Tahoma"/>
              </a:rPr>
              <a:t> use it,</a:t>
            </a:r>
            <a:r>
              <a:rPr sz="2200" spc="-5" dirty="0">
                <a:latin typeface="Tahoma"/>
                <a:cs typeface="Tahoma"/>
              </a:rPr>
              <a:t> such</a:t>
            </a:r>
            <a:r>
              <a:rPr sz="2200" dirty="0">
                <a:latin typeface="Tahoma"/>
                <a:cs typeface="Tahoma"/>
              </a:rPr>
              <a:t> as the Linux </a:t>
            </a:r>
            <a:r>
              <a:rPr sz="2200" spc="-5" dirty="0">
                <a:latin typeface="Tahoma"/>
                <a:cs typeface="Tahoma"/>
              </a:rPr>
              <a:t>kernel.</a:t>
            </a:r>
            <a:endParaRPr sz="2200">
              <a:latin typeface="Tahoma"/>
              <a:cs typeface="Tahoma"/>
            </a:endParaRPr>
          </a:p>
          <a:p>
            <a:pPr marL="634365" marR="2026285" lvl="1" indent="-279400">
              <a:lnSpc>
                <a:spcPts val="2570"/>
              </a:lnSpc>
              <a:spcBef>
                <a:spcPts val="705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You</a:t>
            </a:r>
            <a:r>
              <a:rPr sz="2200" spc="-5" dirty="0">
                <a:latin typeface="Tahoma"/>
                <a:cs typeface="Tahoma"/>
              </a:rPr>
              <a:t> can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get</a:t>
            </a:r>
            <a:r>
              <a:rPr sz="2200" dirty="0">
                <a:latin typeface="Tahoma"/>
                <a:cs typeface="Tahoma"/>
              </a:rPr>
              <a:t> free </a:t>
            </a:r>
            <a:r>
              <a:rPr sz="2200" spc="-5" dirty="0">
                <a:latin typeface="Tahoma"/>
                <a:cs typeface="Tahoma"/>
              </a:rPr>
              <a:t>space</a:t>
            </a:r>
            <a:r>
              <a:rPr sz="2200" dirty="0">
                <a:latin typeface="Tahoma"/>
                <a:cs typeface="Tahoma"/>
              </a:rPr>
              <a:t> for </a:t>
            </a:r>
            <a:r>
              <a:rPr sz="2200" spc="-5" dirty="0">
                <a:latin typeface="Tahoma"/>
                <a:cs typeface="Tahoma"/>
              </a:rPr>
              <a:t>open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source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projects, </a:t>
            </a:r>
            <a:r>
              <a:rPr sz="2200" spc="-67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or</a:t>
            </a:r>
            <a:r>
              <a:rPr sz="2200" spc="-5" dirty="0">
                <a:latin typeface="Tahoma"/>
                <a:cs typeface="Tahoma"/>
              </a:rPr>
              <a:t> you can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pay </a:t>
            </a:r>
            <a:r>
              <a:rPr sz="2200" dirty="0">
                <a:latin typeface="Tahoma"/>
                <a:cs typeface="Tahoma"/>
              </a:rPr>
              <a:t>for </a:t>
            </a:r>
            <a:r>
              <a:rPr sz="2200" spc="-5" dirty="0">
                <a:latin typeface="Tahoma"/>
                <a:cs typeface="Tahoma"/>
              </a:rPr>
              <a:t>private projects.</a:t>
            </a:r>
            <a:endParaRPr sz="2200">
              <a:latin typeface="Tahoma"/>
              <a:cs typeface="Tahoma"/>
            </a:endParaRPr>
          </a:p>
          <a:p>
            <a:pPr marL="923925" lvl="2" indent="-175260">
              <a:lnSpc>
                <a:spcPct val="100000"/>
              </a:lnSpc>
              <a:spcBef>
                <a:spcPts val="465"/>
              </a:spcBef>
              <a:buChar char="•"/>
              <a:tabLst>
                <a:tab pos="923925" algn="l"/>
                <a:tab pos="5424805" algn="l"/>
              </a:tabLst>
            </a:pPr>
            <a:r>
              <a:rPr sz="2000" dirty="0">
                <a:latin typeface="Tahoma"/>
                <a:cs typeface="Tahoma"/>
              </a:rPr>
              <a:t>Free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private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repos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for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educational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use:	</a:t>
            </a:r>
            <a:r>
              <a:rPr sz="2000"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</a:rPr>
              <a:t>github.com/edu</a:t>
            </a:r>
            <a:endParaRPr sz="20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Tahoma"/>
              <a:buChar char="•"/>
            </a:pPr>
            <a:endParaRPr sz="275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buSzPct val="97959"/>
              <a:buChar char="•"/>
              <a:tabLst>
                <a:tab pos="244475" algn="l"/>
              </a:tabLst>
            </a:pPr>
            <a:r>
              <a:rPr sz="2450" spc="-25" dirty="0">
                <a:latin typeface="Tahoma"/>
                <a:cs typeface="Tahoma"/>
              </a:rPr>
              <a:t>Question:</a:t>
            </a:r>
            <a:r>
              <a:rPr sz="245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Do </a:t>
            </a:r>
            <a:r>
              <a:rPr sz="2400" dirty="0">
                <a:latin typeface="Tahoma"/>
                <a:cs typeface="Tahoma"/>
              </a:rPr>
              <a:t>I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always have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use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GitHub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use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Git?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09"/>
              </a:spcBef>
              <a:buSzPct val="97777"/>
              <a:buChar char="–"/>
              <a:tabLst>
                <a:tab pos="635000" algn="l"/>
                <a:tab pos="2329180" algn="l"/>
              </a:tabLst>
            </a:pPr>
            <a:r>
              <a:rPr sz="2250" spc="-30" dirty="0">
                <a:latin typeface="Tahoma"/>
                <a:cs typeface="Tahoma"/>
              </a:rPr>
              <a:t>Answer:</a:t>
            </a:r>
            <a:r>
              <a:rPr sz="225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No!	You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can </a:t>
            </a:r>
            <a:r>
              <a:rPr sz="2200" dirty="0">
                <a:latin typeface="Tahoma"/>
                <a:cs typeface="Tahoma"/>
              </a:rPr>
              <a:t>use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Git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locally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for</a:t>
            </a:r>
            <a:r>
              <a:rPr sz="2200" spc="-5" dirty="0">
                <a:latin typeface="Tahoma"/>
                <a:cs typeface="Tahoma"/>
              </a:rPr>
              <a:t> your </a:t>
            </a:r>
            <a:r>
              <a:rPr sz="2200" dirty="0">
                <a:latin typeface="Tahoma"/>
                <a:cs typeface="Tahoma"/>
              </a:rPr>
              <a:t>own</a:t>
            </a:r>
            <a:r>
              <a:rPr sz="2200" spc="-5" dirty="0">
                <a:latin typeface="Tahoma"/>
                <a:cs typeface="Tahoma"/>
              </a:rPr>
              <a:t> purposes.</a:t>
            </a:r>
            <a:endParaRPr sz="22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5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Or</a:t>
            </a:r>
            <a:r>
              <a:rPr sz="2200" spc="-5" dirty="0">
                <a:latin typeface="Tahoma"/>
                <a:cs typeface="Tahoma"/>
              </a:rPr>
              <a:t> you </a:t>
            </a:r>
            <a:r>
              <a:rPr sz="2200" dirty="0">
                <a:latin typeface="Tahoma"/>
                <a:cs typeface="Tahoma"/>
              </a:rPr>
              <a:t>or</a:t>
            </a:r>
            <a:r>
              <a:rPr sz="2200" spc="-5" dirty="0">
                <a:latin typeface="Tahoma"/>
                <a:cs typeface="Tahoma"/>
              </a:rPr>
              <a:t> someone</a:t>
            </a:r>
            <a:r>
              <a:rPr sz="2200" dirty="0">
                <a:latin typeface="Tahoma"/>
                <a:cs typeface="Tahoma"/>
              </a:rPr>
              <a:t> else</a:t>
            </a:r>
            <a:r>
              <a:rPr sz="2200" spc="-5" dirty="0">
                <a:latin typeface="Tahoma"/>
                <a:cs typeface="Tahoma"/>
              </a:rPr>
              <a:t> could </a:t>
            </a:r>
            <a:r>
              <a:rPr sz="2200" dirty="0">
                <a:latin typeface="Tahoma"/>
                <a:cs typeface="Tahoma"/>
              </a:rPr>
              <a:t>set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up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</a:t>
            </a:r>
            <a:r>
              <a:rPr sz="2200" spc="-5" dirty="0">
                <a:latin typeface="Tahoma"/>
                <a:cs typeface="Tahoma"/>
              </a:rPr>
              <a:t> server</a:t>
            </a:r>
            <a:r>
              <a:rPr sz="2200" dirty="0">
                <a:latin typeface="Tahoma"/>
                <a:cs typeface="Tahoma"/>
              </a:rPr>
              <a:t> to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share files.</a:t>
            </a:r>
            <a:endParaRPr sz="2200">
              <a:latin typeface="Tahoma"/>
              <a:cs typeface="Tahoma"/>
            </a:endParaRPr>
          </a:p>
          <a:p>
            <a:pPr marL="634365" marR="5080" lvl="1" indent="-279400">
              <a:lnSpc>
                <a:spcPct val="101200"/>
              </a:lnSpc>
              <a:spcBef>
                <a:spcPts val="43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Or </a:t>
            </a:r>
            <a:r>
              <a:rPr sz="2200" spc="-5" dirty="0">
                <a:latin typeface="Tahoma"/>
                <a:cs typeface="Tahoma"/>
              </a:rPr>
              <a:t>you could </a:t>
            </a:r>
            <a:r>
              <a:rPr sz="2200" dirty="0">
                <a:latin typeface="Tahoma"/>
                <a:cs typeface="Tahoma"/>
              </a:rPr>
              <a:t>share a </a:t>
            </a:r>
            <a:r>
              <a:rPr sz="2200" spc="-5" dirty="0">
                <a:latin typeface="Tahoma"/>
                <a:cs typeface="Tahoma"/>
              </a:rPr>
              <a:t>repo </a:t>
            </a:r>
            <a:r>
              <a:rPr sz="2200" dirty="0">
                <a:latin typeface="Tahoma"/>
                <a:cs typeface="Tahoma"/>
              </a:rPr>
              <a:t>with users on the </a:t>
            </a:r>
            <a:r>
              <a:rPr sz="2200" spc="-5" dirty="0">
                <a:latin typeface="Tahoma"/>
                <a:cs typeface="Tahoma"/>
              </a:rPr>
              <a:t>same </a:t>
            </a:r>
            <a:r>
              <a:rPr sz="2200" dirty="0">
                <a:latin typeface="Tahoma"/>
                <a:cs typeface="Tahoma"/>
              </a:rPr>
              <a:t>file </a:t>
            </a:r>
            <a:r>
              <a:rPr sz="2200" spc="-5" dirty="0">
                <a:latin typeface="Tahoma"/>
                <a:cs typeface="Tahoma"/>
              </a:rPr>
              <a:t>system, </a:t>
            </a:r>
            <a:r>
              <a:rPr sz="2200" dirty="0">
                <a:latin typeface="Tahoma"/>
                <a:cs typeface="Tahoma"/>
              </a:rPr>
              <a:t>as </a:t>
            </a:r>
            <a:r>
              <a:rPr sz="2200" spc="-67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long everyone</a:t>
            </a:r>
            <a:r>
              <a:rPr sz="2200" dirty="0">
                <a:latin typeface="Tahoma"/>
                <a:cs typeface="Tahoma"/>
              </a:rPr>
              <a:t> has the </a:t>
            </a:r>
            <a:r>
              <a:rPr sz="2200" spc="-5" dirty="0">
                <a:latin typeface="Tahoma"/>
                <a:cs typeface="Tahoma"/>
              </a:rPr>
              <a:t>needed </a:t>
            </a:r>
            <a:r>
              <a:rPr sz="2200" dirty="0">
                <a:latin typeface="Tahoma"/>
                <a:cs typeface="Tahoma"/>
              </a:rPr>
              <a:t>file </a:t>
            </a:r>
            <a:r>
              <a:rPr sz="2200" spc="-5" dirty="0">
                <a:latin typeface="Tahoma"/>
                <a:cs typeface="Tahoma"/>
              </a:rPr>
              <a:t>permissions).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5C2108-8192-8043-BA7B-5737D335220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276999"/>
          </a:xfrm>
        </p:spPr>
        <p:txBody>
          <a:bodyPr/>
          <a:lstStyle/>
          <a:p>
            <a:r>
              <a:rPr lang="en-IN" b="1" dirty="0"/>
              <a:t>NucleusTeq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265C-0237-8DF1-5CD5-4BCA24E7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680719"/>
            <a:ext cx="9098279" cy="677108"/>
          </a:xfrm>
        </p:spPr>
        <p:txBody>
          <a:bodyPr/>
          <a:lstStyle/>
          <a:p>
            <a:pPr algn="ctr"/>
            <a:r>
              <a:rPr lang="en-US" dirty="0"/>
              <a:t>Popular Git Providers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C3FA26-466C-6E71-BF19-E1A2A76C0E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400" y="1832058"/>
            <a:ext cx="4375150" cy="2461021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0763DDF-8725-5B21-BE59-D60CD56353BA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180013" y="2336880"/>
            <a:ext cx="4375150" cy="162552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0BFAC-AE95-1569-9E61-7DB6779E9DA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NucleusTeq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46FBF57-2024-44C4-2A91-DB612775A7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2859" y="3756152"/>
            <a:ext cx="100584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9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070" y="680719"/>
            <a:ext cx="6339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Installing/learning</a:t>
            </a:r>
            <a:r>
              <a:rPr spc="-45" dirty="0"/>
              <a:t> </a:t>
            </a:r>
            <a:r>
              <a:rPr spc="-5" dirty="0"/>
              <a:t>Git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23551"/>
            <a:ext cx="8235950" cy="366522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Git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website:</a:t>
            </a:r>
            <a:r>
              <a:rPr sz="2400" spc="-5" dirty="0">
                <a:solidFill>
                  <a:srgbClr val="009999"/>
                </a:solidFill>
                <a:latin typeface="Tahoma"/>
                <a:cs typeface="Tahoma"/>
              </a:rPr>
              <a:t> </a:t>
            </a:r>
            <a:r>
              <a:rPr sz="2400" u="heavy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2"/>
              </a:rPr>
              <a:t>http://git-scm.com/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  <a:tab pos="3666490" algn="l"/>
              </a:tabLst>
            </a:pPr>
            <a:r>
              <a:rPr sz="2200" dirty="0">
                <a:latin typeface="Tahoma"/>
                <a:cs typeface="Tahoma"/>
              </a:rPr>
              <a:t>Free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on-line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book:	</a:t>
            </a:r>
            <a:r>
              <a:rPr sz="2200"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3"/>
              </a:rPr>
              <a:t>http://git-scm.com/book</a:t>
            </a:r>
            <a:endParaRPr sz="22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  <a:tab pos="3666490" algn="l"/>
              </a:tabLst>
            </a:pPr>
            <a:r>
              <a:rPr sz="2200" spc="-5" dirty="0">
                <a:latin typeface="Tahoma"/>
                <a:cs typeface="Tahoma"/>
              </a:rPr>
              <a:t>Reference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page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for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Git:	</a:t>
            </a:r>
            <a:r>
              <a:rPr sz="2200"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4"/>
              </a:rPr>
              <a:t>http://gitref.org/index.html</a:t>
            </a:r>
            <a:endParaRPr sz="22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Git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tutorial:</a:t>
            </a:r>
            <a:r>
              <a:rPr sz="2200" spc="10" dirty="0">
                <a:solidFill>
                  <a:srgbClr val="009999"/>
                </a:solidFill>
                <a:latin typeface="Tahoma"/>
                <a:cs typeface="Tahoma"/>
              </a:rPr>
              <a:t> </a:t>
            </a:r>
            <a:r>
              <a:rPr sz="2200"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5"/>
              </a:rPr>
              <a:t>http://schacon.github.com/git/gittutorial.html</a:t>
            </a:r>
            <a:endParaRPr sz="22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Git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for</a:t>
            </a:r>
            <a:r>
              <a:rPr sz="2200" spc="-5" dirty="0">
                <a:latin typeface="Tahoma"/>
                <a:cs typeface="Tahoma"/>
              </a:rPr>
              <a:t> Computer Scientists:</a:t>
            </a:r>
            <a:endParaRPr sz="2200">
              <a:latin typeface="Tahoma"/>
              <a:cs typeface="Tahoma"/>
            </a:endParaRPr>
          </a:p>
          <a:p>
            <a:pPr marL="923925" lvl="2" indent="-175260">
              <a:lnSpc>
                <a:spcPct val="100000"/>
              </a:lnSpc>
              <a:spcBef>
                <a:spcPts val="509"/>
              </a:spcBef>
              <a:buClr>
                <a:srgbClr val="000000"/>
              </a:buClr>
              <a:buChar char="•"/>
              <a:tabLst>
                <a:tab pos="923925" algn="l"/>
              </a:tabLst>
            </a:pPr>
            <a:r>
              <a:rPr sz="2000"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6"/>
              </a:rPr>
              <a:t>http://eagain.net/articles/git-for-computer-scientists/</a:t>
            </a:r>
            <a:endParaRPr sz="20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Font typeface="Tahoma"/>
              <a:buChar char="•"/>
            </a:pPr>
            <a:endParaRPr sz="310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At </a:t>
            </a:r>
            <a:r>
              <a:rPr sz="2400" spc="-5" dirty="0">
                <a:latin typeface="Tahoma"/>
                <a:cs typeface="Tahoma"/>
              </a:rPr>
              <a:t>command</a:t>
            </a:r>
            <a:r>
              <a:rPr sz="2400" dirty="0">
                <a:latin typeface="Tahoma"/>
                <a:cs typeface="Tahoma"/>
              </a:rPr>
              <a:t> line: </a:t>
            </a:r>
            <a:r>
              <a:rPr sz="2450" spc="-30" dirty="0">
                <a:latin typeface="Tahoma"/>
                <a:cs typeface="Tahoma"/>
              </a:rPr>
              <a:t>(where</a:t>
            </a:r>
            <a:r>
              <a:rPr sz="2450" spc="-15" dirty="0">
                <a:latin typeface="Tahoma"/>
                <a:cs typeface="Tahoma"/>
              </a:rPr>
              <a:t> </a:t>
            </a:r>
            <a:r>
              <a:rPr sz="2450" spc="-30" dirty="0">
                <a:latin typeface="Tahoma"/>
                <a:cs typeface="Tahoma"/>
              </a:rPr>
              <a:t>verb</a:t>
            </a:r>
            <a:r>
              <a:rPr sz="2450" spc="-20" dirty="0">
                <a:latin typeface="Tahoma"/>
                <a:cs typeface="Tahoma"/>
              </a:rPr>
              <a:t> </a:t>
            </a:r>
            <a:r>
              <a:rPr sz="2450" spc="-40" dirty="0">
                <a:latin typeface="Tahoma"/>
                <a:cs typeface="Tahoma"/>
              </a:rPr>
              <a:t>=</a:t>
            </a:r>
            <a:r>
              <a:rPr sz="2450" spc="-15" dirty="0">
                <a:latin typeface="Tahoma"/>
                <a:cs typeface="Tahoma"/>
              </a:rPr>
              <a:t> </a:t>
            </a:r>
            <a:r>
              <a:rPr sz="2450" spc="-25" dirty="0">
                <a:latin typeface="Tahoma"/>
                <a:cs typeface="Tahoma"/>
              </a:rPr>
              <a:t>config,</a:t>
            </a:r>
            <a:r>
              <a:rPr sz="2450" spc="-20" dirty="0">
                <a:latin typeface="Tahoma"/>
                <a:cs typeface="Tahoma"/>
              </a:rPr>
              <a:t> </a:t>
            </a:r>
            <a:r>
              <a:rPr sz="2450" spc="-30" dirty="0">
                <a:latin typeface="Tahoma"/>
                <a:cs typeface="Tahoma"/>
              </a:rPr>
              <a:t>add,</a:t>
            </a:r>
            <a:r>
              <a:rPr sz="2450" spc="-15" dirty="0">
                <a:latin typeface="Tahoma"/>
                <a:cs typeface="Tahoma"/>
              </a:rPr>
              <a:t> </a:t>
            </a:r>
            <a:r>
              <a:rPr sz="2450" spc="-30" dirty="0">
                <a:latin typeface="Tahoma"/>
                <a:cs typeface="Tahoma"/>
              </a:rPr>
              <a:t>commit,</a:t>
            </a:r>
            <a:r>
              <a:rPr sz="2450" spc="-20" dirty="0">
                <a:latin typeface="Tahoma"/>
                <a:cs typeface="Tahoma"/>
              </a:rPr>
              <a:t> </a:t>
            </a:r>
            <a:r>
              <a:rPr sz="2450" spc="-25" dirty="0">
                <a:latin typeface="Tahoma"/>
                <a:cs typeface="Tahoma"/>
              </a:rPr>
              <a:t>etc.)</a:t>
            </a:r>
            <a:endParaRPr sz="245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464"/>
              </a:spcBef>
            </a:pPr>
            <a:r>
              <a:rPr sz="2200" dirty="0">
                <a:latin typeface="Courier New"/>
                <a:cs typeface="Courier New"/>
              </a:rPr>
              <a:t>–</a:t>
            </a:r>
            <a:r>
              <a:rPr sz="2200" spc="-44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gi</a:t>
            </a:r>
            <a:r>
              <a:rPr sz="2200" dirty="0">
                <a:latin typeface="Courier New"/>
                <a:cs typeface="Courier New"/>
              </a:rPr>
              <a:t>t</a:t>
            </a:r>
            <a:r>
              <a:rPr sz="2200" spc="-5" dirty="0">
                <a:latin typeface="Courier New"/>
                <a:cs typeface="Courier New"/>
              </a:rPr>
              <a:t> hel</a:t>
            </a:r>
            <a:r>
              <a:rPr sz="2200" dirty="0">
                <a:latin typeface="Courier New"/>
                <a:cs typeface="Courier New"/>
              </a:rPr>
              <a:t>p </a:t>
            </a:r>
            <a:r>
              <a:rPr sz="2200" i="1" spc="-5" dirty="0">
                <a:latin typeface="Courier New"/>
                <a:cs typeface="Courier New"/>
              </a:rPr>
              <a:t>verb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4B6CF6-9648-B020-BC84-DD6F8FB6B3F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276999"/>
          </a:xfrm>
        </p:spPr>
        <p:txBody>
          <a:bodyPr/>
          <a:lstStyle/>
          <a:p>
            <a:r>
              <a:rPr lang="en-IN" b="1"/>
              <a:t>NucleusTeq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3085" y="680719"/>
            <a:ext cx="44792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Centralized</a:t>
            </a:r>
            <a:r>
              <a:rPr spc="-65" dirty="0"/>
              <a:t> </a:t>
            </a:r>
            <a:r>
              <a:rPr dirty="0"/>
              <a:t>VCS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5920105" cy="5114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marR="886460" indent="-228600">
              <a:lnSpc>
                <a:spcPct val="99000"/>
              </a:lnSpc>
              <a:spcBef>
                <a:spcPts val="125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In</a:t>
            </a:r>
            <a:r>
              <a:rPr sz="2400" spc="1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Subversion,</a:t>
            </a:r>
            <a:r>
              <a:rPr sz="2400" spc="1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CVS,</a:t>
            </a:r>
            <a:r>
              <a:rPr sz="2400" spc="1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Perforce,</a:t>
            </a:r>
            <a:r>
              <a:rPr sz="2400" spc="1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etc. </a:t>
            </a:r>
            <a:r>
              <a:rPr sz="2400" dirty="0">
                <a:latin typeface="Tahoma"/>
                <a:cs typeface="Tahoma"/>
              </a:rPr>
              <a:t> A </a:t>
            </a:r>
            <a:r>
              <a:rPr sz="2400" spc="-5" dirty="0">
                <a:latin typeface="Tahoma"/>
                <a:cs typeface="Tahoma"/>
              </a:rPr>
              <a:t>central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server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repository (repo) 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holds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5" dirty="0">
                <a:latin typeface="Tahoma"/>
                <a:cs typeface="Tahoma"/>
              </a:rPr>
              <a:t> "official copy"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code</a:t>
            </a:r>
            <a:endParaRPr sz="2400">
              <a:latin typeface="Tahoma"/>
              <a:cs typeface="Tahoma"/>
            </a:endParaRPr>
          </a:p>
          <a:p>
            <a:pPr marL="634365" marR="1703070" lvl="1" indent="-279400">
              <a:lnSpc>
                <a:spcPct val="101200"/>
              </a:lnSpc>
              <a:spcBef>
                <a:spcPts val="52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the </a:t>
            </a:r>
            <a:r>
              <a:rPr sz="2200" spc="-5" dirty="0">
                <a:latin typeface="Tahoma"/>
                <a:cs typeface="Tahoma"/>
              </a:rPr>
              <a:t>server maintains </a:t>
            </a:r>
            <a:r>
              <a:rPr sz="2200" dirty="0">
                <a:latin typeface="Tahoma"/>
                <a:cs typeface="Tahoma"/>
              </a:rPr>
              <a:t>the </a:t>
            </a:r>
            <a:r>
              <a:rPr sz="2200" spc="-5" dirty="0">
                <a:latin typeface="Tahoma"/>
                <a:cs typeface="Tahoma"/>
              </a:rPr>
              <a:t>sole </a:t>
            </a:r>
            <a:r>
              <a:rPr sz="2200" spc="-67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version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history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of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</a:t>
            </a:r>
            <a:r>
              <a:rPr sz="2200" spc="-5" dirty="0">
                <a:latin typeface="Tahoma"/>
                <a:cs typeface="Tahoma"/>
              </a:rPr>
              <a:t> repo</a:t>
            </a:r>
            <a:endParaRPr sz="2200">
              <a:latin typeface="Tahoma"/>
              <a:cs typeface="Tahoma"/>
            </a:endParaRPr>
          </a:p>
          <a:p>
            <a:pPr marL="241300" marR="2031364" indent="-228600">
              <a:lnSpc>
                <a:spcPct val="101499"/>
              </a:lnSpc>
              <a:spcBef>
                <a:spcPts val="2190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You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make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"checkouts"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it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your </a:t>
            </a:r>
            <a:r>
              <a:rPr sz="2400" dirty="0">
                <a:latin typeface="Tahoma"/>
                <a:cs typeface="Tahoma"/>
              </a:rPr>
              <a:t>local</a:t>
            </a:r>
            <a:r>
              <a:rPr sz="2400" spc="-5" dirty="0">
                <a:latin typeface="Tahoma"/>
                <a:cs typeface="Tahoma"/>
              </a:rPr>
              <a:t> copy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5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you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make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local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modifications</a:t>
            </a:r>
            <a:endParaRPr sz="22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your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changes </a:t>
            </a:r>
            <a:r>
              <a:rPr sz="2200" dirty="0">
                <a:latin typeface="Tahoma"/>
                <a:cs typeface="Tahoma"/>
              </a:rPr>
              <a:t>are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not</a:t>
            </a:r>
            <a:r>
              <a:rPr sz="2200" spc="-5" dirty="0">
                <a:latin typeface="Tahoma"/>
                <a:cs typeface="Tahoma"/>
              </a:rPr>
              <a:t> versioned</a:t>
            </a:r>
            <a:endParaRPr sz="2200">
              <a:latin typeface="Tahoma"/>
              <a:cs typeface="Tahoma"/>
            </a:endParaRPr>
          </a:p>
          <a:p>
            <a:pPr marL="241300" marR="1797050" indent="-228600">
              <a:lnSpc>
                <a:spcPct val="101499"/>
              </a:lnSpc>
              <a:spcBef>
                <a:spcPts val="2265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When </a:t>
            </a:r>
            <a:r>
              <a:rPr sz="2400" spc="-5" dirty="0">
                <a:latin typeface="Tahoma"/>
                <a:cs typeface="Tahoma"/>
              </a:rPr>
              <a:t>you're done, you 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"check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in"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back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5" dirty="0">
                <a:latin typeface="Tahoma"/>
                <a:cs typeface="Tahoma"/>
              </a:rPr>
              <a:t> server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4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your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checkin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increments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 </a:t>
            </a:r>
            <a:r>
              <a:rPr sz="2200" spc="-5" dirty="0">
                <a:latin typeface="Tahoma"/>
                <a:cs typeface="Tahoma"/>
              </a:rPr>
              <a:t>repo's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version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3260" y="3227984"/>
            <a:ext cx="3654036" cy="270867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763EE7-D87F-3C0D-EE12-3D624D7A27A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276999"/>
          </a:xfrm>
        </p:spPr>
        <p:txBody>
          <a:bodyPr/>
          <a:lstStyle/>
          <a:p>
            <a:r>
              <a:rPr lang="en-IN" b="1" dirty="0"/>
              <a:t>NucleusTeq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7436" y="680719"/>
            <a:ext cx="5930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Distributed</a:t>
            </a:r>
            <a:r>
              <a:rPr spc="-35" dirty="0"/>
              <a:t> </a:t>
            </a:r>
            <a:r>
              <a:rPr dirty="0"/>
              <a:t>VCS</a:t>
            </a:r>
            <a:r>
              <a:rPr spc="-30" dirty="0"/>
              <a:t> </a:t>
            </a:r>
            <a:r>
              <a:rPr spc="-5" dirty="0"/>
              <a:t>(Git)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8223250" cy="51003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215519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In git, mercurial,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etc., you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don't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"checkout"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from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central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repo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6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you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"clone"</a:t>
            </a:r>
            <a:r>
              <a:rPr sz="2200" dirty="0">
                <a:latin typeface="Tahoma"/>
                <a:cs typeface="Tahoma"/>
              </a:rPr>
              <a:t> it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and</a:t>
            </a:r>
            <a:r>
              <a:rPr sz="2200" spc="-5" dirty="0">
                <a:latin typeface="Tahoma"/>
                <a:cs typeface="Tahoma"/>
              </a:rPr>
              <a:t> "pull" changes</a:t>
            </a:r>
            <a:r>
              <a:rPr sz="2200" dirty="0">
                <a:latin typeface="Tahoma"/>
                <a:cs typeface="Tahoma"/>
              </a:rPr>
              <a:t> from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it</a:t>
            </a:r>
            <a:endParaRPr sz="2200">
              <a:latin typeface="Tahoma"/>
              <a:cs typeface="Tahoma"/>
            </a:endParaRPr>
          </a:p>
          <a:p>
            <a:pPr marL="241300" marR="3270885" indent="-228600">
              <a:lnSpc>
                <a:spcPct val="101499"/>
              </a:lnSpc>
              <a:spcBef>
                <a:spcPts val="2265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Your </a:t>
            </a:r>
            <a:r>
              <a:rPr sz="2400" dirty="0">
                <a:latin typeface="Tahoma"/>
                <a:cs typeface="Tahoma"/>
              </a:rPr>
              <a:t>local </a:t>
            </a:r>
            <a:r>
              <a:rPr sz="2400" spc="-5" dirty="0">
                <a:latin typeface="Tahoma"/>
                <a:cs typeface="Tahoma"/>
              </a:rPr>
              <a:t>repo </a:t>
            </a:r>
            <a:r>
              <a:rPr sz="2400" dirty="0">
                <a:latin typeface="Tahoma"/>
                <a:cs typeface="Tahoma"/>
              </a:rPr>
              <a:t>is a </a:t>
            </a:r>
            <a:r>
              <a:rPr sz="2400" spc="-5" dirty="0">
                <a:latin typeface="Tahoma"/>
                <a:cs typeface="Tahoma"/>
              </a:rPr>
              <a:t>complete copy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5" dirty="0">
                <a:latin typeface="Tahoma"/>
                <a:cs typeface="Tahoma"/>
              </a:rPr>
              <a:t> everything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remote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server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yours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is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"just </a:t>
            </a:r>
            <a:r>
              <a:rPr sz="2200" dirty="0">
                <a:latin typeface="Tahoma"/>
                <a:cs typeface="Tahoma"/>
              </a:rPr>
              <a:t>as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good" </a:t>
            </a:r>
            <a:r>
              <a:rPr sz="2200" dirty="0">
                <a:latin typeface="Tahoma"/>
                <a:cs typeface="Tahoma"/>
              </a:rPr>
              <a:t>as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theirs</a:t>
            </a:r>
            <a:endParaRPr sz="220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2305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Many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operations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are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local: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2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check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in/out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from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50" spc="-20" dirty="0">
                <a:latin typeface="Tahoma"/>
                <a:cs typeface="Tahoma"/>
              </a:rPr>
              <a:t>local</a:t>
            </a:r>
            <a:r>
              <a:rPr sz="2250" spc="-3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repo</a:t>
            </a:r>
            <a:endParaRPr sz="22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0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commit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changes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to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50" spc="-20" dirty="0">
                <a:latin typeface="Tahoma"/>
                <a:cs typeface="Tahoma"/>
              </a:rPr>
              <a:t>local</a:t>
            </a:r>
            <a:r>
              <a:rPr sz="2250" spc="-2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repo</a:t>
            </a:r>
            <a:endParaRPr sz="22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local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repo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keeps version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history</a:t>
            </a:r>
            <a:endParaRPr sz="220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2305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When </a:t>
            </a:r>
            <a:r>
              <a:rPr sz="2400" spc="-5" dirty="0">
                <a:latin typeface="Tahoma"/>
                <a:cs typeface="Tahoma"/>
              </a:rPr>
              <a:t>you're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ready, you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can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"push"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changes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back</a:t>
            </a:r>
            <a:r>
              <a:rPr sz="2400" dirty="0">
                <a:latin typeface="Tahoma"/>
                <a:cs typeface="Tahoma"/>
              </a:rPr>
              <a:t> to </a:t>
            </a:r>
            <a:r>
              <a:rPr sz="2400" spc="-5" dirty="0">
                <a:latin typeface="Tahoma"/>
                <a:cs typeface="Tahoma"/>
              </a:rPr>
              <a:t>server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7507" y="2444631"/>
            <a:ext cx="3095985" cy="349591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F05A3-3E17-D668-D20D-9CC8BA2E43D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276999"/>
          </a:xfrm>
        </p:spPr>
        <p:txBody>
          <a:bodyPr/>
          <a:lstStyle/>
          <a:p>
            <a:r>
              <a:rPr lang="en-IN" b="1" dirty="0"/>
              <a:t>NucleusTeq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4CB8-865E-EBC9-1097-CEAEA85A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680719"/>
            <a:ext cx="9052559" cy="677108"/>
          </a:xfrm>
        </p:spPr>
        <p:txBody>
          <a:bodyPr/>
          <a:lstStyle/>
          <a:p>
            <a:pPr algn="ctr"/>
            <a:r>
              <a:rPr lang="en-US" dirty="0"/>
              <a:t>Central vs Distributed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2FC87F-49DE-6DCB-90AE-9296CFD49F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2905343"/>
            <a:ext cx="4375150" cy="2893576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B474EF5-2B03-4E56-95A9-FF651EF39367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3" y="2905343"/>
            <a:ext cx="4375150" cy="2893576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82A61-6FFE-8212-F484-1F5A301ABB6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NucleusTeq</a:t>
            </a:r>
          </a:p>
        </p:txBody>
      </p:sp>
    </p:spTree>
    <p:extLst>
      <p:ext uri="{BB962C8B-B14F-4D97-AF65-F5344CB8AC3E}">
        <p14:creationId xmlns:p14="http://schemas.microsoft.com/office/powerpoint/2010/main" val="197133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774" y="680719"/>
            <a:ext cx="3848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</a:tabLst>
            </a:pPr>
            <a:r>
              <a:rPr spc="-5" dirty="0"/>
              <a:t>Git	snapshots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4490085" cy="11150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marR="5080" indent="-228600">
              <a:lnSpc>
                <a:spcPct val="99000"/>
              </a:lnSpc>
              <a:spcBef>
                <a:spcPts val="125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Centralized </a:t>
            </a:r>
            <a:r>
              <a:rPr sz="2400" dirty="0">
                <a:latin typeface="Tahoma"/>
                <a:cs typeface="Tahoma"/>
              </a:rPr>
              <a:t>VCS </a:t>
            </a:r>
            <a:r>
              <a:rPr sz="2400" spc="-5" dirty="0">
                <a:latin typeface="Tahoma"/>
                <a:cs typeface="Tahoma"/>
              </a:rPr>
              <a:t>like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Subversion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track version data </a:t>
            </a:r>
            <a:r>
              <a:rPr sz="2400" dirty="0">
                <a:latin typeface="Tahoma"/>
                <a:cs typeface="Tahoma"/>
              </a:rPr>
              <a:t>on </a:t>
            </a:r>
            <a:r>
              <a:rPr sz="2400" spc="-5" dirty="0">
                <a:latin typeface="Tahoma"/>
                <a:cs typeface="Tahoma"/>
              </a:rPr>
              <a:t>each 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individual </a:t>
            </a:r>
            <a:r>
              <a:rPr sz="2400" dirty="0">
                <a:latin typeface="Tahoma"/>
                <a:cs typeface="Tahoma"/>
              </a:rPr>
              <a:t>file.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263" y="3357371"/>
            <a:ext cx="4265295" cy="29584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41300" marR="195580" indent="-228600">
              <a:lnSpc>
                <a:spcPts val="2820"/>
              </a:lnSpc>
              <a:spcBef>
                <a:spcPts val="240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Git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keeps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"snapshots"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entire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state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project.</a:t>
            </a:r>
            <a:endParaRPr sz="2400">
              <a:latin typeface="Tahoma"/>
              <a:cs typeface="Tahoma"/>
            </a:endParaRPr>
          </a:p>
          <a:p>
            <a:pPr marL="634365" marR="245110" lvl="1" indent="-279400">
              <a:lnSpc>
                <a:spcPct val="99800"/>
              </a:lnSpc>
              <a:spcBef>
                <a:spcPts val="47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Each checkin version </a:t>
            </a:r>
            <a:r>
              <a:rPr sz="2200" dirty="0">
                <a:latin typeface="Tahoma"/>
                <a:cs typeface="Tahoma"/>
              </a:rPr>
              <a:t>of the </a:t>
            </a:r>
            <a:r>
              <a:rPr sz="2200" spc="-67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overall </a:t>
            </a:r>
            <a:r>
              <a:rPr sz="2200" spc="-5" dirty="0">
                <a:latin typeface="Tahoma"/>
                <a:cs typeface="Tahoma"/>
              </a:rPr>
              <a:t>code </a:t>
            </a:r>
            <a:r>
              <a:rPr sz="2200" dirty="0">
                <a:latin typeface="Tahoma"/>
                <a:cs typeface="Tahoma"/>
              </a:rPr>
              <a:t>has a </a:t>
            </a:r>
            <a:r>
              <a:rPr sz="2200" spc="-5" dirty="0">
                <a:latin typeface="Tahoma"/>
                <a:cs typeface="Tahoma"/>
              </a:rPr>
              <a:t>copy </a:t>
            </a:r>
            <a:r>
              <a:rPr sz="2200" dirty="0">
                <a:latin typeface="Tahoma"/>
                <a:cs typeface="Tahoma"/>
              </a:rPr>
              <a:t>of 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each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file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in it.</a:t>
            </a:r>
            <a:endParaRPr sz="2200">
              <a:latin typeface="Tahoma"/>
              <a:cs typeface="Tahoma"/>
            </a:endParaRPr>
          </a:p>
          <a:p>
            <a:pPr marL="634365" marR="5080" lvl="1" indent="-279400">
              <a:lnSpc>
                <a:spcPct val="101200"/>
              </a:lnSpc>
              <a:spcBef>
                <a:spcPts val="45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Some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files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change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on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given </a:t>
            </a:r>
            <a:r>
              <a:rPr sz="2200" spc="-67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checkin,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some do </a:t>
            </a:r>
            <a:r>
              <a:rPr sz="2200" dirty="0">
                <a:latin typeface="Tahoma"/>
                <a:cs typeface="Tahoma"/>
              </a:rPr>
              <a:t>not.</a:t>
            </a:r>
            <a:endParaRPr sz="22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9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More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redundancy,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but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faster.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8391" y="2316612"/>
            <a:ext cx="4098339" cy="16759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830631" y="1923733"/>
            <a:ext cx="1169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Subversion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8401" y="4942702"/>
            <a:ext cx="4111320" cy="175465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177375" y="4497070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Git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B6F538A-F99F-8D5F-B402-68BB00F1E63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276999"/>
          </a:xfrm>
        </p:spPr>
        <p:txBody>
          <a:bodyPr/>
          <a:lstStyle/>
          <a:p>
            <a:r>
              <a:rPr lang="en-IN" b="1"/>
              <a:t>NucleusTeq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3399" y="680719"/>
            <a:ext cx="40989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4605" algn="l"/>
              </a:tabLst>
            </a:pPr>
            <a:r>
              <a:rPr dirty="0"/>
              <a:t>Lo</a:t>
            </a:r>
            <a:r>
              <a:rPr spc="-5" dirty="0"/>
              <a:t>ca</a:t>
            </a:r>
            <a:r>
              <a:rPr dirty="0"/>
              <a:t>l git	</a:t>
            </a:r>
            <a:r>
              <a:rPr spc="-5" dirty="0"/>
              <a:t>a</a:t>
            </a:r>
            <a:r>
              <a:rPr dirty="0"/>
              <a:t>r</a:t>
            </a:r>
            <a:r>
              <a:rPr spc="-5" dirty="0"/>
              <a:t>ea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3951604" cy="29819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342265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In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your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local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copy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git,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files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can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be: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6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In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your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local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repo</a:t>
            </a:r>
            <a:endParaRPr sz="2200">
              <a:latin typeface="Tahoma"/>
              <a:cs typeface="Tahoma"/>
            </a:endParaRPr>
          </a:p>
          <a:p>
            <a:pPr marL="923925" lvl="2" indent="-175260">
              <a:lnSpc>
                <a:spcPct val="100000"/>
              </a:lnSpc>
              <a:spcBef>
                <a:spcPts val="515"/>
              </a:spcBef>
              <a:buChar char="•"/>
              <a:tabLst>
                <a:tab pos="923925" algn="l"/>
              </a:tabLst>
            </a:pPr>
            <a:r>
              <a:rPr sz="2000" spc="-5" dirty="0">
                <a:latin typeface="Tahoma"/>
                <a:cs typeface="Tahoma"/>
              </a:rPr>
              <a:t>(committed)</a:t>
            </a:r>
            <a:endParaRPr sz="20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Font typeface="Tahoma"/>
              <a:buChar char="•"/>
            </a:pPr>
            <a:endParaRPr sz="2700">
              <a:latin typeface="Tahoma"/>
              <a:cs typeface="Tahoma"/>
            </a:endParaRPr>
          </a:p>
          <a:p>
            <a:pPr marL="634365" marR="5080" lvl="1" indent="-279400">
              <a:lnSpc>
                <a:spcPct val="101200"/>
              </a:lnSpc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Checked out </a:t>
            </a:r>
            <a:r>
              <a:rPr sz="2200" dirty="0">
                <a:latin typeface="Tahoma"/>
                <a:cs typeface="Tahoma"/>
              </a:rPr>
              <a:t>and </a:t>
            </a:r>
            <a:r>
              <a:rPr sz="2200" spc="-5" dirty="0">
                <a:latin typeface="Tahoma"/>
                <a:cs typeface="Tahoma"/>
              </a:rPr>
              <a:t>modified, </a:t>
            </a:r>
            <a:r>
              <a:rPr sz="2200" spc="-67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but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not</a:t>
            </a:r>
            <a:r>
              <a:rPr sz="2200" spc="-5" dirty="0">
                <a:latin typeface="Tahoma"/>
                <a:cs typeface="Tahoma"/>
              </a:rPr>
              <a:t> yet committed</a:t>
            </a:r>
            <a:endParaRPr sz="2200">
              <a:latin typeface="Tahoma"/>
              <a:cs typeface="Tahoma"/>
            </a:endParaRPr>
          </a:p>
          <a:p>
            <a:pPr marL="923925" lvl="2" indent="-175260">
              <a:lnSpc>
                <a:spcPct val="100000"/>
              </a:lnSpc>
              <a:spcBef>
                <a:spcPts val="440"/>
              </a:spcBef>
              <a:buChar char="•"/>
              <a:tabLst>
                <a:tab pos="923925" algn="l"/>
              </a:tabLst>
            </a:pPr>
            <a:r>
              <a:rPr sz="2000" spc="-5" dirty="0">
                <a:latin typeface="Tahoma"/>
                <a:cs typeface="Tahoma"/>
              </a:rPr>
              <a:t>(working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copy)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2163" y="5180076"/>
            <a:ext cx="3034665" cy="13684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91465" marR="481330" indent="-279400">
              <a:lnSpc>
                <a:spcPct val="101200"/>
              </a:lnSpc>
              <a:spcBef>
                <a:spcPts val="65"/>
              </a:spcBef>
              <a:buChar char="–"/>
              <a:tabLst>
                <a:tab pos="292100" algn="l"/>
              </a:tabLst>
            </a:pPr>
            <a:r>
              <a:rPr sz="2200" dirty="0">
                <a:latin typeface="Tahoma"/>
                <a:cs typeface="Tahoma"/>
              </a:rPr>
              <a:t>Or, </a:t>
            </a:r>
            <a:r>
              <a:rPr sz="2200" spc="-5" dirty="0">
                <a:latin typeface="Tahoma"/>
                <a:cs typeface="Tahoma"/>
              </a:rPr>
              <a:t>in-between, </a:t>
            </a:r>
            <a:r>
              <a:rPr sz="2200" dirty="0">
                <a:latin typeface="Tahoma"/>
                <a:cs typeface="Tahoma"/>
              </a:rPr>
              <a:t>in </a:t>
            </a:r>
            <a:r>
              <a:rPr sz="2200" spc="-67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b="1" spc="-5" dirty="0">
                <a:latin typeface="Tahoma"/>
                <a:cs typeface="Tahoma"/>
              </a:rPr>
              <a:t>"staging"</a:t>
            </a:r>
            <a:r>
              <a:rPr sz="2200" b="1" spc="-30" dirty="0">
                <a:latin typeface="Tahoma"/>
                <a:cs typeface="Tahoma"/>
              </a:rPr>
              <a:t> </a:t>
            </a:r>
            <a:r>
              <a:rPr sz="2200" b="1" spc="-5" dirty="0">
                <a:latin typeface="Tahoma"/>
                <a:cs typeface="Tahoma"/>
              </a:rPr>
              <a:t>area</a:t>
            </a:r>
            <a:endParaRPr sz="2200">
              <a:latin typeface="Tahoma"/>
              <a:cs typeface="Tahoma"/>
            </a:endParaRPr>
          </a:p>
          <a:p>
            <a:pPr marL="583565" marR="5080" lvl="1" indent="-177800">
              <a:lnSpc>
                <a:spcPct val="100800"/>
              </a:lnSpc>
              <a:spcBef>
                <a:spcPts val="425"/>
              </a:spcBef>
              <a:buChar char="•"/>
              <a:tabLst>
                <a:tab pos="581025" algn="l"/>
              </a:tabLst>
            </a:pPr>
            <a:r>
              <a:rPr sz="2000" spc="-5" dirty="0">
                <a:latin typeface="Tahoma"/>
                <a:cs typeface="Tahoma"/>
              </a:rPr>
              <a:t>Staged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files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are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ready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committed.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5863" y="6583680"/>
            <a:ext cx="5414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100"/>
              </a:spcBef>
              <a:buChar char="•"/>
              <a:tabLst>
                <a:tab pos="187325" algn="l"/>
              </a:tabLst>
            </a:pPr>
            <a:r>
              <a:rPr sz="2000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 commit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saves</a:t>
            </a:r>
            <a:r>
              <a:rPr sz="2000" dirty="0">
                <a:latin typeface="Tahoma"/>
                <a:cs typeface="Tahoma"/>
              </a:rPr>
              <a:t> a </a:t>
            </a:r>
            <a:r>
              <a:rPr sz="2000" spc="-5" dirty="0">
                <a:latin typeface="Tahoma"/>
                <a:cs typeface="Tahoma"/>
              </a:rPr>
              <a:t>snapshot</a:t>
            </a:r>
            <a:r>
              <a:rPr sz="2000" dirty="0">
                <a:latin typeface="Tahoma"/>
                <a:cs typeface="Tahoma"/>
              </a:rPr>
              <a:t> of all </a:t>
            </a:r>
            <a:r>
              <a:rPr sz="2000" spc="-5" dirty="0">
                <a:latin typeface="Tahoma"/>
                <a:cs typeface="Tahoma"/>
              </a:rPr>
              <a:t>staged </a:t>
            </a:r>
            <a:r>
              <a:rPr sz="2000" dirty="0">
                <a:latin typeface="Tahoma"/>
                <a:cs typeface="Tahoma"/>
              </a:rPr>
              <a:t>state.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1296" y="1675417"/>
            <a:ext cx="4394659" cy="379423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732625" y="5628957"/>
            <a:ext cx="189103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749300" marR="5080" indent="-736600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latin typeface="Tahoma"/>
                <a:cs typeface="Tahoma"/>
              </a:rPr>
              <a:t>Un</a:t>
            </a:r>
            <a:r>
              <a:rPr sz="1600" spc="-5" dirty="0">
                <a:latin typeface="Tahoma"/>
                <a:cs typeface="Tahoma"/>
              </a:rPr>
              <a:t>m</a:t>
            </a:r>
            <a:r>
              <a:rPr sz="1600" dirty="0">
                <a:latin typeface="Tahoma"/>
                <a:cs typeface="Tahoma"/>
              </a:rPr>
              <a:t>o</a:t>
            </a:r>
            <a:r>
              <a:rPr sz="1600" spc="-5" dirty="0">
                <a:latin typeface="Tahoma"/>
                <a:cs typeface="Tahoma"/>
              </a:rPr>
              <a:t>d</a:t>
            </a:r>
            <a:r>
              <a:rPr sz="1600" dirty="0">
                <a:latin typeface="Tahoma"/>
                <a:cs typeface="Tahoma"/>
              </a:rPr>
              <a:t>ifie</a:t>
            </a:r>
            <a:r>
              <a:rPr sz="1600" spc="-5" dirty="0">
                <a:latin typeface="Tahoma"/>
                <a:cs typeface="Tahoma"/>
              </a:rPr>
              <a:t>d</a:t>
            </a:r>
            <a:r>
              <a:rPr sz="1600" dirty="0">
                <a:latin typeface="Tahoma"/>
                <a:cs typeface="Tahoma"/>
              </a:rPr>
              <a:t>/</a:t>
            </a:r>
            <a:r>
              <a:rPr sz="1600" spc="-5" dirty="0">
                <a:latin typeface="Tahoma"/>
                <a:cs typeface="Tahoma"/>
              </a:rPr>
              <a:t>m</a:t>
            </a:r>
            <a:r>
              <a:rPr sz="1600" dirty="0">
                <a:latin typeface="Tahoma"/>
                <a:cs typeface="Tahoma"/>
              </a:rPr>
              <a:t>o</a:t>
            </a:r>
            <a:r>
              <a:rPr sz="1600" spc="-5" dirty="0">
                <a:latin typeface="Tahoma"/>
                <a:cs typeface="Tahoma"/>
              </a:rPr>
              <a:t>d</a:t>
            </a:r>
            <a:r>
              <a:rPr sz="1600" dirty="0">
                <a:latin typeface="Tahoma"/>
                <a:cs typeface="Tahoma"/>
              </a:rPr>
              <a:t>ified  </a:t>
            </a:r>
            <a:r>
              <a:rPr sz="1600" spc="-5" dirty="0">
                <a:latin typeface="Tahoma"/>
                <a:cs typeface="Tahoma"/>
              </a:rPr>
              <a:t>Files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56714" y="5628957"/>
            <a:ext cx="64516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0" marR="5080" indent="-11430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latin typeface="Tahoma"/>
                <a:cs typeface="Tahoma"/>
              </a:rPr>
              <a:t>Staged  Files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90227" y="5640071"/>
            <a:ext cx="100012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2100" marR="5080" indent="-279400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latin typeface="Tahoma"/>
                <a:cs typeface="Tahoma"/>
              </a:rPr>
              <a:t>Co</a:t>
            </a:r>
            <a:r>
              <a:rPr sz="1600" spc="-5" dirty="0">
                <a:latin typeface="Tahoma"/>
                <a:cs typeface="Tahoma"/>
              </a:rPr>
              <a:t>mm</a:t>
            </a:r>
            <a:r>
              <a:rPr sz="1600" dirty="0">
                <a:latin typeface="Tahoma"/>
                <a:cs typeface="Tahoma"/>
              </a:rPr>
              <a:t>i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dirty="0">
                <a:latin typeface="Tahoma"/>
                <a:cs typeface="Tahoma"/>
              </a:rPr>
              <a:t>ted  </a:t>
            </a:r>
            <a:r>
              <a:rPr sz="1600" spc="-5" dirty="0">
                <a:latin typeface="Tahoma"/>
                <a:cs typeface="Tahoma"/>
              </a:rPr>
              <a:t>Files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935A215-9E83-ECAE-9677-894D06B4EE2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276999"/>
          </a:xfrm>
        </p:spPr>
        <p:txBody>
          <a:bodyPr/>
          <a:lstStyle/>
          <a:p>
            <a:r>
              <a:rPr lang="en-IN" b="1" dirty="0"/>
              <a:t>NucleusTeq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0629" y="680719"/>
            <a:ext cx="5283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4650" algn="l"/>
                <a:tab pos="2625725" algn="l"/>
              </a:tabLst>
            </a:pPr>
            <a:r>
              <a:rPr spc="-5" dirty="0"/>
              <a:t>Basic	Git	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22628"/>
            <a:ext cx="8490585" cy="168656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95"/>
              </a:spcBef>
              <a:buFont typeface="Tahoma"/>
              <a:buChar char="•"/>
              <a:tabLst>
                <a:tab pos="244475" algn="l"/>
              </a:tabLst>
            </a:pPr>
            <a:r>
              <a:rPr sz="2400" b="1" spc="-5" dirty="0">
                <a:latin typeface="Tahoma"/>
                <a:cs typeface="Tahoma"/>
              </a:rPr>
              <a:t>Modify</a:t>
            </a:r>
            <a:r>
              <a:rPr sz="2400" b="1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files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-5" dirty="0">
                <a:latin typeface="Tahoma"/>
                <a:cs typeface="Tahoma"/>
              </a:rPr>
              <a:t> your working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directory.</a:t>
            </a:r>
            <a:endParaRPr sz="240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495"/>
              </a:spcBef>
              <a:buFont typeface="Tahoma"/>
              <a:buChar char="•"/>
              <a:tabLst>
                <a:tab pos="244475" algn="l"/>
              </a:tabLst>
            </a:pPr>
            <a:r>
              <a:rPr sz="2400" b="1" spc="-5" dirty="0">
                <a:latin typeface="Tahoma"/>
                <a:cs typeface="Tahoma"/>
              </a:rPr>
              <a:t>Stage</a:t>
            </a:r>
            <a:r>
              <a:rPr sz="2400" b="1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files,</a:t>
            </a:r>
            <a:r>
              <a:rPr sz="2400" spc="-5" dirty="0">
                <a:latin typeface="Tahoma"/>
                <a:cs typeface="Tahoma"/>
              </a:rPr>
              <a:t> adding snapshots</a:t>
            </a:r>
            <a:r>
              <a:rPr sz="2400" dirty="0">
                <a:latin typeface="Tahoma"/>
                <a:cs typeface="Tahoma"/>
              </a:rPr>
              <a:t> of them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your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staging </a:t>
            </a:r>
            <a:r>
              <a:rPr sz="2400" dirty="0">
                <a:latin typeface="Tahoma"/>
                <a:cs typeface="Tahoma"/>
              </a:rPr>
              <a:t>area.</a:t>
            </a:r>
            <a:endParaRPr sz="2400">
              <a:latin typeface="Tahoma"/>
              <a:cs typeface="Tahoma"/>
            </a:endParaRPr>
          </a:p>
          <a:p>
            <a:pPr marL="241300" marR="5080" indent="-228600">
              <a:lnSpc>
                <a:spcPts val="2820"/>
              </a:lnSpc>
              <a:spcBef>
                <a:spcPts val="765"/>
              </a:spcBef>
              <a:buFont typeface="Tahoma"/>
              <a:buChar char="•"/>
              <a:tabLst>
                <a:tab pos="244475" algn="l"/>
              </a:tabLst>
            </a:pPr>
            <a:r>
              <a:rPr sz="2400" b="1" spc="-5" dirty="0">
                <a:latin typeface="Tahoma"/>
                <a:cs typeface="Tahoma"/>
              </a:rPr>
              <a:t>Commit</a:t>
            </a:r>
            <a:r>
              <a:rPr sz="2400" spc="-5" dirty="0">
                <a:latin typeface="Tahoma"/>
                <a:cs typeface="Tahoma"/>
              </a:rPr>
              <a:t>, which takes </a:t>
            </a:r>
            <a:r>
              <a:rPr sz="2400" dirty="0">
                <a:latin typeface="Tahoma"/>
                <a:cs typeface="Tahoma"/>
              </a:rPr>
              <a:t>the files in the </a:t>
            </a:r>
            <a:r>
              <a:rPr sz="2400" spc="-5" dirty="0">
                <a:latin typeface="Tahoma"/>
                <a:cs typeface="Tahoma"/>
              </a:rPr>
              <a:t>staging </a:t>
            </a:r>
            <a:r>
              <a:rPr sz="2400" dirty="0">
                <a:latin typeface="Tahoma"/>
                <a:cs typeface="Tahoma"/>
              </a:rPr>
              <a:t>area and stores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that </a:t>
            </a:r>
            <a:r>
              <a:rPr sz="2400" spc="-5" dirty="0">
                <a:latin typeface="Tahoma"/>
                <a:cs typeface="Tahoma"/>
              </a:rPr>
              <a:t>snapshot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permanently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your</a:t>
            </a:r>
            <a:r>
              <a:rPr sz="2400" dirty="0">
                <a:latin typeface="Tahoma"/>
                <a:cs typeface="Tahoma"/>
              </a:rPr>
              <a:t> Git </a:t>
            </a:r>
            <a:r>
              <a:rPr sz="2400" spc="-5" dirty="0">
                <a:latin typeface="Tahoma"/>
                <a:cs typeface="Tahoma"/>
              </a:rPr>
              <a:t>directory.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7743" y="3840738"/>
            <a:ext cx="5399378" cy="317630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49711-2203-60C2-7506-354610935D7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276999"/>
          </a:xfrm>
        </p:spPr>
        <p:txBody>
          <a:bodyPr/>
          <a:lstStyle/>
          <a:p>
            <a:r>
              <a:rPr lang="en-IN" b="1"/>
              <a:t>NucleusTeq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1864</Words>
  <Application>Microsoft Office PowerPoint</Application>
  <PresentationFormat>Custom</PresentationFormat>
  <Paragraphs>241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 MT</vt:lpstr>
      <vt:lpstr>Calibri</vt:lpstr>
      <vt:lpstr>Consolas</vt:lpstr>
      <vt:lpstr>Courier New</vt:lpstr>
      <vt:lpstr>Tahoma</vt:lpstr>
      <vt:lpstr>Verdana</vt:lpstr>
      <vt:lpstr>Office Theme</vt:lpstr>
      <vt:lpstr>Git</vt:lpstr>
      <vt:lpstr>About Git</vt:lpstr>
      <vt:lpstr>Installing/learning Git</vt:lpstr>
      <vt:lpstr>Centralized VCS</vt:lpstr>
      <vt:lpstr>Distributed VCS (Git)</vt:lpstr>
      <vt:lpstr>Central vs Distributed</vt:lpstr>
      <vt:lpstr>Git snapshots</vt:lpstr>
      <vt:lpstr>Local git areas</vt:lpstr>
      <vt:lpstr>Basic Git workflow</vt:lpstr>
      <vt:lpstr>Workflow</vt:lpstr>
      <vt:lpstr>Git commit checksums</vt:lpstr>
      <vt:lpstr>Initial Git configuration</vt:lpstr>
      <vt:lpstr>Creating a Git repo</vt:lpstr>
      <vt:lpstr>Git commands</vt:lpstr>
      <vt:lpstr>Add and commit a file</vt:lpstr>
      <vt:lpstr>Viewing/undoing changes</vt:lpstr>
      <vt:lpstr>An example workflow</vt:lpstr>
      <vt:lpstr>Branching and merging</vt:lpstr>
      <vt:lpstr>Branching &amp; Rules</vt:lpstr>
      <vt:lpstr>Merge conflicts</vt:lpstr>
      <vt:lpstr>PowerPoint Presentation</vt:lpstr>
      <vt:lpstr>Interaction w/ remote repo</vt:lpstr>
      <vt:lpstr>GitHub</vt:lpstr>
      <vt:lpstr>Popular Git Providers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for Version Control</dc:title>
  <cp:lastModifiedBy>NucleusTeq</cp:lastModifiedBy>
  <cp:revision>6</cp:revision>
  <dcterms:created xsi:type="dcterms:W3CDTF">2023-02-07T05:31:56Z</dcterms:created>
  <dcterms:modified xsi:type="dcterms:W3CDTF">2023-02-07T06:45:44Z</dcterms:modified>
</cp:coreProperties>
</file>