
<file path=[Content_Types].xml><?xml version="1.0" encoding="utf-8"?>
<Types xmlns="http://schemas.openxmlformats.org/package/2006/content-types">
  <Default Extension="vml" ContentType="application/vnd.openxmlformats-officedocument.vmlDrawing"/>
  <Default Extension="docx" ContentType="application/vnd.openxmlformats-officedocument.wordprocessingml.document"/>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Lst>
  <p:sldSz cx="9144000" cy="5143500"/>
  <p:notesSz cx="6858000" cy="9144000"/>
  <p:embeddedFontLst>
    <p:embeddedFont>
      <p:font typeface="Roboto" panose="02000000000000000000"/>
      <p:regular r:id="rId53"/>
    </p:embeddedFont>
    <p:embeddedFont>
      <p:font typeface="Verdana" panose="020B0604030504040204"/>
      <p:regular r:id="rId54"/>
      <p:bold r:id="rId55"/>
      <p:italic r:id="rId56"/>
      <p:boldItalic r:id="rId57"/>
    </p:embeddedFont>
    <p:embeddedFont>
      <p:font typeface="Calibri" panose="020F0502020204030204"/>
      <p:regular r:id="rId58"/>
    </p:embeddedFont>
    <p:embeddedFont>
      <p:font typeface="Consolas" panose="020B0609020204030204"/>
      <p:regular r:id="rId59"/>
      <p:bold r:id="rId60"/>
      <p:italic r:id="rId61"/>
      <p:boldItalic r:id="rId6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669825-35A8-41D5-A11F-27AB9F986F39}" styleName="Table_0">
    <a:wholeTbl>
      <a:tcTxStyle>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BF4"/>
          </a:solidFill>
        </a:fill>
      </a:tcStyle>
    </a:wholeTbl>
    <a:band1H>
      <a:tcStyle>
        <a:tcBdr/>
        <a:fill>
          <a:solidFill>
            <a:srgbClr val="CAD5E7"/>
          </a:solidFill>
        </a:fill>
      </a:tcStyle>
    </a:band1H>
    <a:band2H>
      <a:tcStyle>
        <a:tcBdr/>
      </a:tcStyle>
    </a:band2H>
    <a:band1V>
      <a:tcStyle>
        <a:tcBdr/>
        <a:fill>
          <a:solidFill>
            <a:srgbClr val="CAD5E7"/>
          </a:solidFill>
        </a:fill>
      </a:tcStyle>
    </a:band1V>
    <a:band2V>
      <a:tcStyle>
        <a:tcBdr/>
      </a:tcStyle>
    </a:band2V>
    <a:lastCol>
      <a:tcTxStyle b="on">
        <a:font>
          <a:latin typeface="Arial"/>
          <a:ea typeface="Arial"/>
          <a:cs typeface="Arial"/>
        </a:font>
        <a:schemeClr val="lt1"/>
      </a:tcTxStyle>
      <a:tcStyle>
        <a:tcBdr/>
        <a:fill>
          <a:solidFill>
            <a:schemeClr val="accent1"/>
          </a:solidFill>
        </a:fill>
      </a:tcStyle>
    </a:lastCol>
    <a:firstCol>
      <a:tcTxStyle b="on">
        <a:font>
          <a:latin typeface="Arial"/>
          <a:ea typeface="Arial"/>
          <a:cs typeface="Arial"/>
        </a:font>
        <a:schemeClr val="lt1"/>
      </a:tcTxStyle>
      <a:tcStyle>
        <a:tcBdr/>
        <a:fill>
          <a:solidFill>
            <a:schemeClr val="accent1"/>
          </a:solidFill>
        </a:fill>
      </a:tcStyle>
    </a:firstCol>
    <a:lastRow>
      <a:tcTxStyle b="on">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Style>
        <a:tcBdr/>
      </a:tcStyle>
    </a:seCell>
    <a:swCell>
      <a:tcStyle>
        <a:tcBdr/>
      </a:tcStyle>
    </a:swCell>
    <a:firstRow>
      <a:tcTxStyle b="on">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2" Type="http://schemas.openxmlformats.org/officeDocument/2006/relationships/font" Target="fonts/font10.fntdata"/><Relationship Id="rId61" Type="http://schemas.openxmlformats.org/officeDocument/2006/relationships/font" Target="fonts/font9.fntdata"/><Relationship Id="rId60" Type="http://schemas.openxmlformats.org/officeDocument/2006/relationships/font" Target="fonts/font8.fntdata"/><Relationship Id="rId6" Type="http://schemas.openxmlformats.org/officeDocument/2006/relationships/slide" Target="slides/slide3.xml"/><Relationship Id="rId59" Type="http://schemas.openxmlformats.org/officeDocument/2006/relationships/font" Target="fonts/font7.fntdata"/><Relationship Id="rId58" Type="http://schemas.openxmlformats.org/officeDocument/2006/relationships/font" Target="fonts/font6.fntdata"/><Relationship Id="rId57" Type="http://schemas.openxmlformats.org/officeDocument/2006/relationships/font" Target="fonts/font5.fntdata"/><Relationship Id="rId56" Type="http://schemas.openxmlformats.org/officeDocument/2006/relationships/font" Target="fonts/font4.fntdata"/><Relationship Id="rId55" Type="http://schemas.openxmlformats.org/officeDocument/2006/relationships/font" Target="fonts/font3.fntdata"/><Relationship Id="rId54" Type="http://schemas.openxmlformats.org/officeDocument/2006/relationships/font" Target="fonts/font2.fntdata"/><Relationship Id="rId53" Type="http://schemas.openxmlformats.org/officeDocument/2006/relationships/font" Target="fonts/font1.fntdata"/><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 name="Shape 63"/>
        <p:cNvGrpSpPr/>
        <p:nvPr/>
      </p:nvGrpSpPr>
      <p:grpSpPr>
        <a:xfrm>
          <a:off x="0" y="0"/>
          <a:ext cx="0" cy="0"/>
          <a:chOff x="0" y="0"/>
          <a:chExt cx="0" cy="0"/>
        </a:xfrm>
      </p:grpSpPr>
      <p:sp>
        <p:nvSpPr>
          <p:cNvPr id="64" name="Google Shape;64;p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4" name="Shape 184"/>
        <p:cNvGrpSpPr/>
        <p:nvPr/>
      </p:nvGrpSpPr>
      <p:grpSpPr>
        <a:xfrm>
          <a:off x="0" y="0"/>
          <a:ext cx="0" cy="0"/>
          <a:chOff x="0" y="0"/>
          <a:chExt cx="0" cy="0"/>
        </a:xfrm>
      </p:grpSpPr>
      <p:sp>
        <p:nvSpPr>
          <p:cNvPr id="185" name="Google Shape;185;p1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p1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3" name="Shape 193"/>
        <p:cNvGrpSpPr/>
        <p:nvPr/>
      </p:nvGrpSpPr>
      <p:grpSpPr>
        <a:xfrm>
          <a:off x="0" y="0"/>
          <a:ext cx="0" cy="0"/>
          <a:chOff x="0" y="0"/>
          <a:chExt cx="0" cy="0"/>
        </a:xfrm>
      </p:grpSpPr>
      <p:sp>
        <p:nvSpPr>
          <p:cNvPr id="194" name="Google Shape;194;p1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 name="Google Shape;195;p1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0" name="Shape 200"/>
        <p:cNvGrpSpPr/>
        <p:nvPr/>
      </p:nvGrpSpPr>
      <p:grpSpPr>
        <a:xfrm>
          <a:off x="0" y="0"/>
          <a:ext cx="0" cy="0"/>
          <a:chOff x="0" y="0"/>
          <a:chExt cx="0" cy="0"/>
        </a:xfrm>
      </p:grpSpPr>
      <p:sp>
        <p:nvSpPr>
          <p:cNvPr id="201" name="Google Shape;201;p1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p1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7" name="Shape 207"/>
        <p:cNvGrpSpPr/>
        <p:nvPr/>
      </p:nvGrpSpPr>
      <p:grpSpPr>
        <a:xfrm>
          <a:off x="0" y="0"/>
          <a:ext cx="0" cy="0"/>
          <a:chOff x="0" y="0"/>
          <a:chExt cx="0" cy="0"/>
        </a:xfrm>
      </p:grpSpPr>
      <p:sp>
        <p:nvSpPr>
          <p:cNvPr id="208" name="Google Shape;208;p15: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p1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4" name="Shape 214"/>
        <p:cNvGrpSpPr/>
        <p:nvPr/>
      </p:nvGrpSpPr>
      <p:grpSpPr>
        <a:xfrm>
          <a:off x="0" y="0"/>
          <a:ext cx="0" cy="0"/>
          <a:chOff x="0" y="0"/>
          <a:chExt cx="0" cy="0"/>
        </a:xfrm>
      </p:grpSpPr>
      <p:sp>
        <p:nvSpPr>
          <p:cNvPr id="215" name="Google Shape;215;p1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6" name="Google Shape;216;p1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1" name="Shape 221"/>
        <p:cNvGrpSpPr/>
        <p:nvPr/>
      </p:nvGrpSpPr>
      <p:grpSpPr>
        <a:xfrm>
          <a:off x="0" y="0"/>
          <a:ext cx="0" cy="0"/>
          <a:chOff x="0" y="0"/>
          <a:chExt cx="0" cy="0"/>
        </a:xfrm>
      </p:grpSpPr>
      <p:sp>
        <p:nvSpPr>
          <p:cNvPr id="222" name="Google Shape;222;p1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 name="Google Shape;223;p1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9" name="Shape 229"/>
        <p:cNvGrpSpPr/>
        <p:nvPr/>
      </p:nvGrpSpPr>
      <p:grpSpPr>
        <a:xfrm>
          <a:off x="0" y="0"/>
          <a:ext cx="0" cy="0"/>
          <a:chOff x="0" y="0"/>
          <a:chExt cx="0" cy="0"/>
        </a:xfrm>
      </p:grpSpPr>
      <p:sp>
        <p:nvSpPr>
          <p:cNvPr id="230" name="Google Shape;230;p18: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1" name="Google Shape;231;p1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8" name="Shape 238"/>
        <p:cNvGrpSpPr/>
        <p:nvPr/>
      </p:nvGrpSpPr>
      <p:grpSpPr>
        <a:xfrm>
          <a:off x="0" y="0"/>
          <a:ext cx="0" cy="0"/>
          <a:chOff x="0" y="0"/>
          <a:chExt cx="0" cy="0"/>
        </a:xfrm>
      </p:grpSpPr>
      <p:sp>
        <p:nvSpPr>
          <p:cNvPr id="239" name="Google Shape;239;p19: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0" name="Google Shape;240;p1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7" name="Shape 247"/>
        <p:cNvGrpSpPr/>
        <p:nvPr/>
      </p:nvGrpSpPr>
      <p:grpSpPr>
        <a:xfrm>
          <a:off x="0" y="0"/>
          <a:ext cx="0" cy="0"/>
          <a:chOff x="0" y="0"/>
          <a:chExt cx="0" cy="0"/>
        </a:xfrm>
      </p:grpSpPr>
      <p:sp>
        <p:nvSpPr>
          <p:cNvPr id="248" name="Google Shape;248;p2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2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4" name="Shape 254"/>
        <p:cNvGrpSpPr/>
        <p:nvPr/>
      </p:nvGrpSpPr>
      <p:grpSpPr>
        <a:xfrm>
          <a:off x="0" y="0"/>
          <a:ext cx="0" cy="0"/>
          <a:chOff x="0" y="0"/>
          <a:chExt cx="0" cy="0"/>
        </a:xfrm>
      </p:grpSpPr>
      <p:sp>
        <p:nvSpPr>
          <p:cNvPr id="255" name="Google Shape;255;p2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6" name="Google Shape;256;p2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71"/>
        <p:cNvGrpSpPr/>
        <p:nvPr/>
      </p:nvGrpSpPr>
      <p:grpSpPr>
        <a:xfrm>
          <a:off x="0" y="0"/>
          <a:ext cx="0" cy="0"/>
          <a:chOff x="0" y="0"/>
          <a:chExt cx="0" cy="0"/>
        </a:xfrm>
      </p:grpSpPr>
      <p:sp>
        <p:nvSpPr>
          <p:cNvPr id="72" name="Google Shape;72;p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1" name="Shape 261"/>
        <p:cNvGrpSpPr/>
        <p:nvPr/>
      </p:nvGrpSpPr>
      <p:grpSpPr>
        <a:xfrm>
          <a:off x="0" y="0"/>
          <a:ext cx="0" cy="0"/>
          <a:chOff x="0" y="0"/>
          <a:chExt cx="0" cy="0"/>
        </a:xfrm>
      </p:grpSpPr>
      <p:sp>
        <p:nvSpPr>
          <p:cNvPr id="262" name="Google Shape;262;p2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3" name="Google Shape;263;p2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8" name="Shape 268"/>
        <p:cNvGrpSpPr/>
        <p:nvPr/>
      </p:nvGrpSpPr>
      <p:grpSpPr>
        <a:xfrm>
          <a:off x="0" y="0"/>
          <a:ext cx="0" cy="0"/>
          <a:chOff x="0" y="0"/>
          <a:chExt cx="0" cy="0"/>
        </a:xfrm>
      </p:grpSpPr>
      <p:sp>
        <p:nvSpPr>
          <p:cNvPr id="269" name="Google Shape;269;p2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0" name="Google Shape;270;p2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5" name="Shape 275"/>
        <p:cNvGrpSpPr/>
        <p:nvPr/>
      </p:nvGrpSpPr>
      <p:grpSpPr>
        <a:xfrm>
          <a:off x="0" y="0"/>
          <a:ext cx="0" cy="0"/>
          <a:chOff x="0" y="0"/>
          <a:chExt cx="0" cy="0"/>
        </a:xfrm>
      </p:grpSpPr>
      <p:sp>
        <p:nvSpPr>
          <p:cNvPr id="276" name="Google Shape;276;p2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7" name="Google Shape;277;p2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3" name="Shape 283"/>
        <p:cNvGrpSpPr/>
        <p:nvPr/>
      </p:nvGrpSpPr>
      <p:grpSpPr>
        <a:xfrm>
          <a:off x="0" y="0"/>
          <a:ext cx="0" cy="0"/>
          <a:chOff x="0" y="0"/>
          <a:chExt cx="0" cy="0"/>
        </a:xfrm>
      </p:grpSpPr>
      <p:sp>
        <p:nvSpPr>
          <p:cNvPr id="284" name="Google Shape;284;p25: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5" name="Google Shape;285;p2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1" name="Shape 291"/>
        <p:cNvGrpSpPr/>
        <p:nvPr/>
      </p:nvGrpSpPr>
      <p:grpSpPr>
        <a:xfrm>
          <a:off x="0" y="0"/>
          <a:ext cx="0" cy="0"/>
          <a:chOff x="0" y="0"/>
          <a:chExt cx="0" cy="0"/>
        </a:xfrm>
      </p:grpSpPr>
      <p:sp>
        <p:nvSpPr>
          <p:cNvPr id="292" name="Google Shape;292;p2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3" name="Google Shape;293;p2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9" name="Shape 299"/>
        <p:cNvGrpSpPr/>
        <p:nvPr/>
      </p:nvGrpSpPr>
      <p:grpSpPr>
        <a:xfrm>
          <a:off x="0" y="0"/>
          <a:ext cx="0" cy="0"/>
          <a:chOff x="0" y="0"/>
          <a:chExt cx="0" cy="0"/>
        </a:xfrm>
      </p:grpSpPr>
      <p:sp>
        <p:nvSpPr>
          <p:cNvPr id="300" name="Google Shape;300;p2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1" name="Google Shape;301;p2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7" name="Shape 307"/>
        <p:cNvGrpSpPr/>
        <p:nvPr/>
      </p:nvGrpSpPr>
      <p:grpSpPr>
        <a:xfrm>
          <a:off x="0" y="0"/>
          <a:ext cx="0" cy="0"/>
          <a:chOff x="0" y="0"/>
          <a:chExt cx="0" cy="0"/>
        </a:xfrm>
      </p:grpSpPr>
      <p:sp>
        <p:nvSpPr>
          <p:cNvPr id="308" name="Google Shape;308;p28: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9" name="Google Shape;309;p2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4" name="Shape 314"/>
        <p:cNvGrpSpPr/>
        <p:nvPr/>
      </p:nvGrpSpPr>
      <p:grpSpPr>
        <a:xfrm>
          <a:off x="0" y="0"/>
          <a:ext cx="0" cy="0"/>
          <a:chOff x="0" y="0"/>
          <a:chExt cx="0" cy="0"/>
        </a:xfrm>
      </p:grpSpPr>
      <p:sp>
        <p:nvSpPr>
          <p:cNvPr id="315" name="Google Shape;315;p29: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6" name="Google Shape;316;p2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2" name="Shape 322"/>
        <p:cNvGrpSpPr/>
        <p:nvPr/>
      </p:nvGrpSpPr>
      <p:grpSpPr>
        <a:xfrm>
          <a:off x="0" y="0"/>
          <a:ext cx="0" cy="0"/>
          <a:chOff x="0" y="0"/>
          <a:chExt cx="0" cy="0"/>
        </a:xfrm>
      </p:grpSpPr>
      <p:sp>
        <p:nvSpPr>
          <p:cNvPr id="323" name="Google Shape;323;p3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4" name="Google Shape;324;p3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endParaRPr sz="19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0" name="Shape 330"/>
        <p:cNvGrpSpPr/>
        <p:nvPr/>
      </p:nvGrpSpPr>
      <p:grpSpPr>
        <a:xfrm>
          <a:off x="0" y="0"/>
          <a:ext cx="0" cy="0"/>
          <a:chOff x="0" y="0"/>
          <a:chExt cx="0" cy="0"/>
        </a:xfrm>
      </p:grpSpPr>
      <p:sp>
        <p:nvSpPr>
          <p:cNvPr id="331" name="Google Shape;331;p3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2" name="Google Shape;332;p3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panose="020B0604020202020204"/>
              <a:buNone/>
            </a:pPr>
          </a:p>
          <a:p>
            <a:pPr marL="0" lvl="0" indent="0" algn="l" rtl="0">
              <a:lnSpc>
                <a:spcPct val="100000"/>
              </a:lnSpc>
              <a:spcBef>
                <a:spcPts val="0"/>
              </a:spcBef>
              <a:spcAft>
                <a:spcPts val="0"/>
              </a:spcAft>
              <a:buSzPts val="1100"/>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 name="Shape 132"/>
        <p:cNvGrpSpPr/>
        <p:nvPr/>
      </p:nvGrpSpPr>
      <p:grpSpPr>
        <a:xfrm>
          <a:off x="0" y="0"/>
          <a:ext cx="0" cy="0"/>
          <a:chOff x="0" y="0"/>
          <a:chExt cx="0" cy="0"/>
        </a:xfrm>
      </p:grpSpPr>
      <p:sp>
        <p:nvSpPr>
          <p:cNvPr id="133" name="Google Shape;133;p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8" name="Shape 338"/>
        <p:cNvGrpSpPr/>
        <p:nvPr/>
      </p:nvGrpSpPr>
      <p:grpSpPr>
        <a:xfrm>
          <a:off x="0" y="0"/>
          <a:ext cx="0" cy="0"/>
          <a:chOff x="0" y="0"/>
          <a:chExt cx="0" cy="0"/>
        </a:xfrm>
      </p:grpSpPr>
      <p:sp>
        <p:nvSpPr>
          <p:cNvPr id="339" name="Google Shape;339;p3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0" name="Google Shape;340;p3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5" name="Shape 345"/>
        <p:cNvGrpSpPr/>
        <p:nvPr/>
      </p:nvGrpSpPr>
      <p:grpSpPr>
        <a:xfrm>
          <a:off x="0" y="0"/>
          <a:ext cx="0" cy="0"/>
          <a:chOff x="0" y="0"/>
          <a:chExt cx="0" cy="0"/>
        </a:xfrm>
      </p:grpSpPr>
      <p:sp>
        <p:nvSpPr>
          <p:cNvPr id="346" name="Google Shape;346;g259c453aa7a_2_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7" name="Google Shape;347;g259c453aa7a_2_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2" name="Shape 352"/>
        <p:cNvGrpSpPr/>
        <p:nvPr/>
      </p:nvGrpSpPr>
      <p:grpSpPr>
        <a:xfrm>
          <a:off x="0" y="0"/>
          <a:ext cx="0" cy="0"/>
          <a:chOff x="0" y="0"/>
          <a:chExt cx="0" cy="0"/>
        </a:xfrm>
      </p:grpSpPr>
      <p:sp>
        <p:nvSpPr>
          <p:cNvPr id="353" name="Google Shape;353;g259c453aa7a_2_1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4" name="Google Shape;354;g259c453aa7a_2_1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0"/>
              </a:spcBef>
              <a:spcAft>
                <a:spcPts val="0"/>
              </a:spcAft>
              <a:buNone/>
            </a:p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3" name="Shape 363"/>
        <p:cNvGrpSpPr/>
        <p:nvPr/>
      </p:nvGrpSpPr>
      <p:grpSpPr>
        <a:xfrm>
          <a:off x="0" y="0"/>
          <a:ext cx="0" cy="0"/>
          <a:chOff x="0" y="0"/>
          <a:chExt cx="0" cy="0"/>
        </a:xfrm>
      </p:grpSpPr>
      <p:sp>
        <p:nvSpPr>
          <p:cNvPr id="364" name="Google Shape;364;g259c453aa7a_2_2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5" name="Google Shape;365;g259c453aa7a_2_2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0"/>
              </a:spcBef>
              <a:spcAft>
                <a:spcPts val="0"/>
              </a:spcAft>
              <a:buNone/>
            </a:p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4" name="Shape 374"/>
        <p:cNvGrpSpPr/>
        <p:nvPr/>
      </p:nvGrpSpPr>
      <p:grpSpPr>
        <a:xfrm>
          <a:off x="0" y="0"/>
          <a:ext cx="0" cy="0"/>
          <a:chOff x="0" y="0"/>
          <a:chExt cx="0" cy="0"/>
        </a:xfrm>
      </p:grpSpPr>
      <p:sp>
        <p:nvSpPr>
          <p:cNvPr id="375" name="Google Shape;375;g259c453aa7a_2_3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6" name="Google Shape;376;g259c453aa7a_2_3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5" name="Shape 385"/>
        <p:cNvGrpSpPr/>
        <p:nvPr/>
      </p:nvGrpSpPr>
      <p:grpSpPr>
        <a:xfrm>
          <a:off x="0" y="0"/>
          <a:ext cx="0" cy="0"/>
          <a:chOff x="0" y="0"/>
          <a:chExt cx="0" cy="0"/>
        </a:xfrm>
      </p:grpSpPr>
      <p:sp>
        <p:nvSpPr>
          <p:cNvPr id="386" name="Google Shape;386;g259c453aa7a_2_7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g259c453aa7a_2_7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4" name="Shape 394"/>
        <p:cNvGrpSpPr/>
        <p:nvPr/>
      </p:nvGrpSpPr>
      <p:grpSpPr>
        <a:xfrm>
          <a:off x="0" y="0"/>
          <a:ext cx="0" cy="0"/>
          <a:chOff x="0" y="0"/>
          <a:chExt cx="0" cy="0"/>
        </a:xfrm>
      </p:grpSpPr>
      <p:sp>
        <p:nvSpPr>
          <p:cNvPr id="395" name="Google Shape;395;g259c453aa7a_2_89: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6" name="Google Shape;396;g259c453aa7a_2_8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2" name="Shape 402"/>
        <p:cNvGrpSpPr/>
        <p:nvPr/>
      </p:nvGrpSpPr>
      <p:grpSpPr>
        <a:xfrm>
          <a:off x="0" y="0"/>
          <a:ext cx="0" cy="0"/>
          <a:chOff x="0" y="0"/>
          <a:chExt cx="0" cy="0"/>
        </a:xfrm>
      </p:grpSpPr>
      <p:sp>
        <p:nvSpPr>
          <p:cNvPr id="403" name="Google Shape;403;g259c453aa7a_2_10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4" name="Google Shape;404;g259c453aa7a_2_10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0" name="Shape 410"/>
        <p:cNvGrpSpPr/>
        <p:nvPr/>
      </p:nvGrpSpPr>
      <p:grpSpPr>
        <a:xfrm>
          <a:off x="0" y="0"/>
          <a:ext cx="0" cy="0"/>
          <a:chOff x="0" y="0"/>
          <a:chExt cx="0" cy="0"/>
        </a:xfrm>
      </p:grpSpPr>
      <p:sp>
        <p:nvSpPr>
          <p:cNvPr id="411" name="Google Shape;411;g259c453aa7a_2_11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2" name="Google Shape;412;g259c453aa7a_2_11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8" name="Shape 418"/>
        <p:cNvGrpSpPr/>
        <p:nvPr/>
      </p:nvGrpSpPr>
      <p:grpSpPr>
        <a:xfrm>
          <a:off x="0" y="0"/>
          <a:ext cx="0" cy="0"/>
          <a:chOff x="0" y="0"/>
          <a:chExt cx="0" cy="0"/>
        </a:xfrm>
      </p:grpSpPr>
      <p:sp>
        <p:nvSpPr>
          <p:cNvPr id="419" name="Google Shape;419;g259c453aa7a_2_12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0" name="Google Shape;420;g259c453aa7a_2_12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0" name="Shape 140"/>
        <p:cNvGrpSpPr/>
        <p:nvPr/>
      </p:nvGrpSpPr>
      <p:grpSpPr>
        <a:xfrm>
          <a:off x="0" y="0"/>
          <a:ext cx="0" cy="0"/>
          <a:chOff x="0" y="0"/>
          <a:chExt cx="0" cy="0"/>
        </a:xfrm>
      </p:grpSpPr>
      <p:sp>
        <p:nvSpPr>
          <p:cNvPr id="141" name="Google Shape;141;p5: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50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7" name="Shape 427"/>
        <p:cNvGrpSpPr/>
        <p:nvPr/>
      </p:nvGrpSpPr>
      <p:grpSpPr>
        <a:xfrm>
          <a:off x="0" y="0"/>
          <a:ext cx="0" cy="0"/>
          <a:chOff x="0" y="0"/>
          <a:chExt cx="0" cy="0"/>
        </a:xfrm>
      </p:grpSpPr>
      <p:sp>
        <p:nvSpPr>
          <p:cNvPr id="428" name="Google Shape;428;g259c453aa7a_2_13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9" name="Google Shape;429;g259c453aa7a_2_13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6" name="Shape 436"/>
        <p:cNvGrpSpPr/>
        <p:nvPr/>
      </p:nvGrpSpPr>
      <p:grpSpPr>
        <a:xfrm>
          <a:off x="0" y="0"/>
          <a:ext cx="0" cy="0"/>
          <a:chOff x="0" y="0"/>
          <a:chExt cx="0" cy="0"/>
        </a:xfrm>
      </p:grpSpPr>
      <p:sp>
        <p:nvSpPr>
          <p:cNvPr id="437" name="Google Shape;437;g259c453aa7a_2_14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8" name="Google Shape;438;g259c453aa7a_2_14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6" name="Shape 446"/>
        <p:cNvGrpSpPr/>
        <p:nvPr/>
      </p:nvGrpSpPr>
      <p:grpSpPr>
        <a:xfrm>
          <a:off x="0" y="0"/>
          <a:ext cx="0" cy="0"/>
          <a:chOff x="0" y="0"/>
          <a:chExt cx="0" cy="0"/>
        </a:xfrm>
      </p:grpSpPr>
      <p:sp>
        <p:nvSpPr>
          <p:cNvPr id="447" name="Google Shape;447;g259c453aa7a_2_15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8" name="Google Shape;448;g259c453aa7a_2_15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3" name="Shape 453"/>
        <p:cNvGrpSpPr/>
        <p:nvPr/>
      </p:nvGrpSpPr>
      <p:grpSpPr>
        <a:xfrm>
          <a:off x="0" y="0"/>
          <a:ext cx="0" cy="0"/>
          <a:chOff x="0" y="0"/>
          <a:chExt cx="0" cy="0"/>
        </a:xfrm>
      </p:grpSpPr>
      <p:sp>
        <p:nvSpPr>
          <p:cNvPr id="454" name="Google Shape;454;g259c453aa7a_2_16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5" name="Google Shape;455;g259c453aa7a_2_16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0" name="Shape 460"/>
        <p:cNvGrpSpPr/>
        <p:nvPr/>
      </p:nvGrpSpPr>
      <p:grpSpPr>
        <a:xfrm>
          <a:off x="0" y="0"/>
          <a:ext cx="0" cy="0"/>
          <a:chOff x="0" y="0"/>
          <a:chExt cx="0" cy="0"/>
        </a:xfrm>
      </p:grpSpPr>
      <p:sp>
        <p:nvSpPr>
          <p:cNvPr id="461" name="Google Shape;461;g259c453aa7a_2_17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2" name="Google Shape;462;g259c453aa7a_2_17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9" name="Shape 469"/>
        <p:cNvGrpSpPr/>
        <p:nvPr/>
      </p:nvGrpSpPr>
      <p:grpSpPr>
        <a:xfrm>
          <a:off x="0" y="0"/>
          <a:ext cx="0" cy="0"/>
          <a:chOff x="0" y="0"/>
          <a:chExt cx="0" cy="0"/>
        </a:xfrm>
      </p:grpSpPr>
      <p:sp>
        <p:nvSpPr>
          <p:cNvPr id="470" name="Google Shape;470;g259c453aa7a_2_188: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1" name="Google Shape;471;g259c453aa7a_2_18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6" name="Shape 476"/>
        <p:cNvGrpSpPr/>
        <p:nvPr/>
      </p:nvGrpSpPr>
      <p:grpSpPr>
        <a:xfrm>
          <a:off x="0" y="0"/>
          <a:ext cx="0" cy="0"/>
          <a:chOff x="0" y="0"/>
          <a:chExt cx="0" cy="0"/>
        </a:xfrm>
      </p:grpSpPr>
      <p:sp>
        <p:nvSpPr>
          <p:cNvPr id="477" name="Google Shape;477;p5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8" name="Google Shape;478;p5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7" name="Shape 147"/>
        <p:cNvGrpSpPr/>
        <p:nvPr/>
      </p:nvGrpSpPr>
      <p:grpSpPr>
        <a:xfrm>
          <a:off x="0" y="0"/>
          <a:ext cx="0" cy="0"/>
          <a:chOff x="0" y="0"/>
          <a:chExt cx="0" cy="0"/>
        </a:xfrm>
      </p:grpSpPr>
      <p:sp>
        <p:nvSpPr>
          <p:cNvPr id="148" name="Google Shape;148;p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4" name="Shape 154"/>
        <p:cNvGrpSpPr/>
        <p:nvPr/>
      </p:nvGrpSpPr>
      <p:grpSpPr>
        <a:xfrm>
          <a:off x="0" y="0"/>
          <a:ext cx="0" cy="0"/>
          <a:chOff x="0" y="0"/>
          <a:chExt cx="0" cy="0"/>
        </a:xfrm>
      </p:grpSpPr>
      <p:sp>
        <p:nvSpPr>
          <p:cNvPr id="155" name="Google Shape;155;p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p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2" name="Shape 162"/>
        <p:cNvGrpSpPr/>
        <p:nvPr/>
      </p:nvGrpSpPr>
      <p:grpSpPr>
        <a:xfrm>
          <a:off x="0" y="0"/>
          <a:ext cx="0" cy="0"/>
          <a:chOff x="0" y="0"/>
          <a:chExt cx="0" cy="0"/>
        </a:xfrm>
      </p:grpSpPr>
      <p:sp>
        <p:nvSpPr>
          <p:cNvPr id="163" name="Google Shape;163;p8: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p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0" name="Shape 170"/>
        <p:cNvGrpSpPr/>
        <p:nvPr/>
      </p:nvGrpSpPr>
      <p:grpSpPr>
        <a:xfrm>
          <a:off x="0" y="0"/>
          <a:ext cx="0" cy="0"/>
          <a:chOff x="0" y="0"/>
          <a:chExt cx="0" cy="0"/>
        </a:xfrm>
      </p:grpSpPr>
      <p:sp>
        <p:nvSpPr>
          <p:cNvPr id="171" name="Google Shape;171;p9: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p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7" name="Shape 177"/>
        <p:cNvGrpSpPr/>
        <p:nvPr/>
      </p:nvGrpSpPr>
      <p:grpSpPr>
        <a:xfrm>
          <a:off x="0" y="0"/>
          <a:ext cx="0" cy="0"/>
          <a:chOff x="0" y="0"/>
          <a:chExt cx="0" cy="0"/>
        </a:xfrm>
      </p:grpSpPr>
      <p:sp>
        <p:nvSpPr>
          <p:cNvPr id="178" name="Google Shape;178;p1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p1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6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58"/>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 name="Google Shape;11;p58"/>
          <p:cNvSpPr/>
          <p:nvPr/>
        </p:nvSpPr>
        <p:spPr>
          <a:xfrm flipH="1">
            <a:off x="8246400" y="4245875"/>
            <a:ext cx="897600" cy="897600"/>
          </a:xfrm>
          <a:prstGeom prst="round1Rect">
            <a:avLst>
              <a:gd name="adj" fmla="val 16667"/>
            </a:avLst>
          </a:prstGeom>
          <a:solidFill>
            <a:schemeClr val="lt1">
              <a:alpha val="6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 name="Google Shape;12;p58"/>
          <p:cNvSpPr txBox="1"/>
          <p:nvPr>
            <p:ph type="ctrTitle"/>
          </p:nvPr>
        </p:nvSpPr>
        <p:spPr>
          <a:xfrm>
            <a:off x="390525" y="1819275"/>
            <a:ext cx="8222100" cy="9336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3" name="Google Shape;13;p58"/>
          <p:cNvSpPr txBox="1"/>
          <p:nvPr>
            <p:ph type="subTitle" idx="1"/>
          </p:nvPr>
        </p:nvSpPr>
        <p:spPr>
          <a:xfrm>
            <a:off x="390525" y="2789130"/>
            <a:ext cx="8222100" cy="4329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58"/>
          <p:cNvSpPr txBox="1"/>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57" name="Shape 57"/>
        <p:cNvGrpSpPr/>
        <p:nvPr/>
      </p:nvGrpSpPr>
      <p:grpSpPr>
        <a:xfrm>
          <a:off x="0" y="0"/>
          <a:ext cx="0" cy="0"/>
          <a:chOff x="0" y="0"/>
          <a:chExt cx="0" cy="0"/>
        </a:xfrm>
      </p:grpSpPr>
      <p:sp>
        <p:nvSpPr>
          <p:cNvPr id="58" name="Google Shape;58;p67"/>
          <p:cNvSpPr txBox="1"/>
          <p:nvPr>
            <p:ph type="title" hasCustomPrompt="1"/>
          </p:nvPr>
        </p:nvSpPr>
        <p:spPr>
          <a:xfrm>
            <a:off x="475500" y="1258525"/>
            <a:ext cx="82221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chemeClr val="dk2"/>
              </a:buClr>
              <a:buSzPts val="12000"/>
              <a:buNone/>
              <a:defRPr sz="12000">
                <a:solidFill>
                  <a:schemeClr val="dk2"/>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59" name="Google Shape;59;p67"/>
          <p:cNvSpPr txBox="1"/>
          <p:nvPr>
            <p:ph type="body" idx="1"/>
          </p:nvPr>
        </p:nvSpPr>
        <p:spPr>
          <a:xfrm>
            <a:off x="475500" y="3304625"/>
            <a:ext cx="82221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p:txBody>
      </p:sp>
      <p:sp>
        <p:nvSpPr>
          <p:cNvPr id="60" name="Google Shape;60;p67"/>
          <p:cNvSpPr txBox="1"/>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chemeClr val="accent4"/>
        </a:solidFill>
        <a:effectLst/>
      </p:bgPr>
    </p:bg>
    <p:spTree>
      <p:nvGrpSpPr>
        <p:cNvPr id="61" name="Shape 61"/>
        <p:cNvGrpSpPr/>
        <p:nvPr/>
      </p:nvGrpSpPr>
      <p:grpSpPr>
        <a:xfrm>
          <a:off x="0" y="0"/>
          <a:ext cx="0" cy="0"/>
          <a:chOff x="0" y="0"/>
          <a:chExt cx="0" cy="0"/>
        </a:xfrm>
      </p:grpSpPr>
      <p:sp>
        <p:nvSpPr>
          <p:cNvPr id="62" name="Google Shape;62;p68"/>
          <p:cNvSpPr txBox="1"/>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5" name="Shape 15"/>
        <p:cNvGrpSpPr/>
        <p:nvPr/>
      </p:nvGrpSpPr>
      <p:grpSpPr>
        <a:xfrm>
          <a:off x="0" y="0"/>
          <a:ext cx="0" cy="0"/>
          <a:chOff x="0" y="0"/>
          <a:chExt cx="0" cy="0"/>
        </a:xfrm>
      </p:grpSpPr>
      <p:sp>
        <p:nvSpPr>
          <p:cNvPr id="16" name="Google Shape;16;p59"/>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 name="Google Shape;17;p59"/>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 name="Google Shape;18;p59"/>
          <p:cNvSpPr txBox="1"/>
          <p:nvPr>
            <p:ph type="title"/>
          </p:nvPr>
        </p:nvSpPr>
        <p:spPr>
          <a:xfrm>
            <a:off x="98250" y="16350"/>
            <a:ext cx="8826600" cy="6027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19" name="Google Shape;19;p59"/>
          <p:cNvSpPr txBox="1"/>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20" name="Shape 20"/>
        <p:cNvGrpSpPr/>
        <p:nvPr/>
      </p:nvGrpSpPr>
      <p:grpSpPr>
        <a:xfrm>
          <a:off x="0" y="0"/>
          <a:ext cx="0" cy="0"/>
          <a:chOff x="0" y="0"/>
          <a:chExt cx="0" cy="0"/>
        </a:xfrm>
      </p:grpSpPr>
      <p:sp>
        <p:nvSpPr>
          <p:cNvPr id="21" name="Google Shape;21;p60"/>
          <p:cNvSpPr txBox="1"/>
          <p:nvPr>
            <p:ph type="title"/>
          </p:nvPr>
        </p:nvSpPr>
        <p:spPr>
          <a:xfrm>
            <a:off x="460950" y="2065350"/>
            <a:ext cx="8222100" cy="1012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22" name="Google Shape;22;p60"/>
          <p:cNvSpPr txBox="1"/>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3" name="Shape 23"/>
        <p:cNvGrpSpPr/>
        <p:nvPr/>
      </p:nvGrpSpPr>
      <p:grpSpPr>
        <a:xfrm>
          <a:off x="0" y="0"/>
          <a:ext cx="0" cy="0"/>
          <a:chOff x="0" y="0"/>
          <a:chExt cx="0" cy="0"/>
        </a:xfrm>
      </p:grpSpPr>
      <p:sp>
        <p:nvSpPr>
          <p:cNvPr id="24" name="Google Shape;24;p61"/>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 name="Google Shape;25;p61"/>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 name="Google Shape;26;p61"/>
          <p:cNvSpPr txBox="1"/>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27" name="Google Shape;27;p61"/>
          <p:cNvSpPr txBox="1"/>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p:txBody>
      </p:sp>
      <p:sp>
        <p:nvSpPr>
          <p:cNvPr id="28" name="Google Shape;28;p61"/>
          <p:cNvSpPr txBox="1"/>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9" name="Shape 29"/>
        <p:cNvGrpSpPr/>
        <p:nvPr/>
      </p:nvGrpSpPr>
      <p:grpSpPr>
        <a:xfrm>
          <a:off x="0" y="0"/>
          <a:ext cx="0" cy="0"/>
          <a:chOff x="0" y="0"/>
          <a:chExt cx="0" cy="0"/>
        </a:xfrm>
      </p:grpSpPr>
      <p:sp>
        <p:nvSpPr>
          <p:cNvPr id="30" name="Google Shape;30;p62"/>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 name="Google Shape;31;p62"/>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 name="Google Shape;32;p62"/>
          <p:cNvSpPr txBox="1"/>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33" name="Google Shape;33;p62"/>
          <p:cNvSpPr txBox="1"/>
          <p:nvPr>
            <p:ph type="body" idx="1"/>
          </p:nvPr>
        </p:nvSpPr>
        <p:spPr>
          <a:xfrm>
            <a:off x="471900" y="1919075"/>
            <a:ext cx="3999900" cy="27102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p:txBody>
      </p:sp>
      <p:sp>
        <p:nvSpPr>
          <p:cNvPr id="34" name="Google Shape;34;p62"/>
          <p:cNvSpPr txBox="1"/>
          <p:nvPr>
            <p:ph type="body" idx="2"/>
          </p:nvPr>
        </p:nvSpPr>
        <p:spPr>
          <a:xfrm>
            <a:off x="4694250" y="1919075"/>
            <a:ext cx="3999900" cy="27102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p:txBody>
      </p:sp>
      <p:sp>
        <p:nvSpPr>
          <p:cNvPr id="35" name="Google Shape;35;p62"/>
          <p:cNvSpPr txBox="1"/>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6" name="Shape 36"/>
        <p:cNvGrpSpPr/>
        <p:nvPr/>
      </p:nvGrpSpPr>
      <p:grpSpPr>
        <a:xfrm>
          <a:off x="0" y="0"/>
          <a:ext cx="0" cy="0"/>
          <a:chOff x="0" y="0"/>
          <a:chExt cx="0" cy="0"/>
        </a:xfrm>
      </p:grpSpPr>
      <p:sp>
        <p:nvSpPr>
          <p:cNvPr id="37" name="Google Shape;37;p63"/>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 name="Google Shape;38;p63"/>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 name="Google Shape;39;p63"/>
          <p:cNvSpPr txBox="1"/>
          <p:nvPr>
            <p:ph type="title"/>
          </p:nvPr>
        </p:nvSpPr>
        <p:spPr>
          <a:xfrm>
            <a:off x="226078" y="357800"/>
            <a:ext cx="2808000" cy="9534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63"/>
          <p:cNvSpPr txBox="1"/>
          <p:nvPr>
            <p:ph type="body" idx="1"/>
          </p:nvPr>
        </p:nvSpPr>
        <p:spPr>
          <a:xfrm>
            <a:off x="226075" y="1465800"/>
            <a:ext cx="2808000" cy="31635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Clr>
                <a:schemeClr val="lt1"/>
              </a:buClr>
              <a:buSzPts val="1200"/>
              <a:buChar char="●"/>
              <a:defRPr sz="1200">
                <a:solidFill>
                  <a:schemeClr val="lt1"/>
                </a:solidFill>
              </a:defRPr>
            </a:lvl1pPr>
            <a:lvl2pPr marL="914400" lvl="1" indent="-304800" algn="l">
              <a:lnSpc>
                <a:spcPct val="115000"/>
              </a:lnSpc>
              <a:spcBef>
                <a:spcPts val="0"/>
              </a:spcBef>
              <a:spcAft>
                <a:spcPts val="0"/>
              </a:spcAft>
              <a:buClr>
                <a:schemeClr val="lt1"/>
              </a:buClr>
              <a:buSzPts val="1200"/>
              <a:buChar char="○"/>
              <a:defRPr sz="1200">
                <a:solidFill>
                  <a:schemeClr val="lt1"/>
                </a:solidFill>
              </a:defRPr>
            </a:lvl2pPr>
            <a:lvl3pPr marL="1371600" lvl="2" indent="-304800" algn="l">
              <a:lnSpc>
                <a:spcPct val="115000"/>
              </a:lnSpc>
              <a:spcBef>
                <a:spcPts val="0"/>
              </a:spcBef>
              <a:spcAft>
                <a:spcPts val="0"/>
              </a:spcAft>
              <a:buClr>
                <a:schemeClr val="lt1"/>
              </a:buClr>
              <a:buSzPts val="1200"/>
              <a:buChar char="■"/>
              <a:defRPr sz="1200">
                <a:solidFill>
                  <a:schemeClr val="lt1"/>
                </a:solidFill>
              </a:defRPr>
            </a:lvl3pPr>
            <a:lvl4pPr marL="1828800" lvl="3" indent="-304800" algn="l">
              <a:lnSpc>
                <a:spcPct val="115000"/>
              </a:lnSpc>
              <a:spcBef>
                <a:spcPts val="0"/>
              </a:spcBef>
              <a:spcAft>
                <a:spcPts val="0"/>
              </a:spcAft>
              <a:buClr>
                <a:schemeClr val="lt1"/>
              </a:buClr>
              <a:buSzPts val="1200"/>
              <a:buChar char="●"/>
              <a:defRPr sz="1200">
                <a:solidFill>
                  <a:schemeClr val="lt1"/>
                </a:solidFill>
              </a:defRPr>
            </a:lvl4pPr>
            <a:lvl5pPr marL="2286000" lvl="4" indent="-304800" algn="l">
              <a:lnSpc>
                <a:spcPct val="115000"/>
              </a:lnSpc>
              <a:spcBef>
                <a:spcPts val="0"/>
              </a:spcBef>
              <a:spcAft>
                <a:spcPts val="0"/>
              </a:spcAft>
              <a:buClr>
                <a:schemeClr val="lt1"/>
              </a:buClr>
              <a:buSzPts val="1200"/>
              <a:buChar char="○"/>
              <a:defRPr sz="1200">
                <a:solidFill>
                  <a:schemeClr val="lt1"/>
                </a:solidFill>
              </a:defRPr>
            </a:lvl5pPr>
            <a:lvl6pPr marL="2743200" lvl="5" indent="-304800" algn="l">
              <a:lnSpc>
                <a:spcPct val="115000"/>
              </a:lnSpc>
              <a:spcBef>
                <a:spcPts val="0"/>
              </a:spcBef>
              <a:spcAft>
                <a:spcPts val="0"/>
              </a:spcAft>
              <a:buClr>
                <a:schemeClr val="lt1"/>
              </a:buClr>
              <a:buSzPts val="1200"/>
              <a:buChar char="■"/>
              <a:defRPr sz="1200">
                <a:solidFill>
                  <a:schemeClr val="lt1"/>
                </a:solidFill>
              </a:defRPr>
            </a:lvl6pPr>
            <a:lvl7pPr marL="3200400" lvl="6" indent="-304800" algn="l">
              <a:lnSpc>
                <a:spcPct val="115000"/>
              </a:lnSpc>
              <a:spcBef>
                <a:spcPts val="0"/>
              </a:spcBef>
              <a:spcAft>
                <a:spcPts val="0"/>
              </a:spcAft>
              <a:buClr>
                <a:schemeClr val="lt1"/>
              </a:buClr>
              <a:buSzPts val="1200"/>
              <a:buChar char="●"/>
              <a:defRPr sz="1200">
                <a:solidFill>
                  <a:schemeClr val="lt1"/>
                </a:solidFill>
              </a:defRPr>
            </a:lvl7pPr>
            <a:lvl8pPr marL="3657600" lvl="7" indent="-304800" algn="l">
              <a:lnSpc>
                <a:spcPct val="115000"/>
              </a:lnSpc>
              <a:spcBef>
                <a:spcPts val="0"/>
              </a:spcBef>
              <a:spcAft>
                <a:spcPts val="0"/>
              </a:spcAft>
              <a:buClr>
                <a:schemeClr val="lt1"/>
              </a:buClr>
              <a:buSzPts val="1200"/>
              <a:buChar char="○"/>
              <a:defRPr sz="1200">
                <a:solidFill>
                  <a:schemeClr val="lt1"/>
                </a:solidFill>
              </a:defRPr>
            </a:lvl8pPr>
            <a:lvl9pPr marL="4114800" lvl="8" indent="-304800" algn="l">
              <a:lnSpc>
                <a:spcPct val="115000"/>
              </a:lnSpc>
              <a:spcBef>
                <a:spcPts val="0"/>
              </a:spcBef>
              <a:spcAft>
                <a:spcPts val="0"/>
              </a:spcAft>
              <a:buClr>
                <a:schemeClr val="lt1"/>
              </a:buClr>
              <a:buSzPts val="1200"/>
              <a:buChar char="■"/>
              <a:defRPr sz="1200">
                <a:solidFill>
                  <a:schemeClr val="lt1"/>
                </a:solidFill>
              </a:defRPr>
            </a:lvl9pPr>
          </a:lstStyle>
          <a:p/>
        </p:txBody>
      </p:sp>
      <p:sp>
        <p:nvSpPr>
          <p:cNvPr id="41" name="Google Shape;41;p63"/>
          <p:cNvSpPr txBox="1"/>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42" name="Shape 42"/>
        <p:cNvGrpSpPr/>
        <p:nvPr/>
      </p:nvGrpSpPr>
      <p:grpSpPr>
        <a:xfrm>
          <a:off x="0" y="0"/>
          <a:ext cx="0" cy="0"/>
          <a:chOff x="0" y="0"/>
          <a:chExt cx="0" cy="0"/>
        </a:xfrm>
      </p:grpSpPr>
      <p:sp>
        <p:nvSpPr>
          <p:cNvPr id="43" name="Google Shape;43;p64"/>
          <p:cNvSpPr txBox="1"/>
          <p:nvPr>
            <p:ph type="title"/>
          </p:nvPr>
        </p:nvSpPr>
        <p:spPr>
          <a:xfrm>
            <a:off x="490250" y="488250"/>
            <a:ext cx="62271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p:txBody>
      </p:sp>
      <p:sp>
        <p:nvSpPr>
          <p:cNvPr id="44" name="Google Shape;44;p64"/>
          <p:cNvSpPr txBox="1"/>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65"/>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7" name="Google Shape;47;p65"/>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 name="Google Shape;48;p65"/>
          <p:cNvSpPr txBox="1"/>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chemeClr val="dk2"/>
              </a:buClr>
              <a:buSzPts val="4200"/>
              <a:buNone/>
              <a:defRPr sz="42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p:txBody>
      </p:sp>
      <p:sp>
        <p:nvSpPr>
          <p:cNvPr id="49" name="Google Shape;49;p65"/>
          <p:cNvSpPr txBox="1"/>
          <p:nvPr>
            <p:ph type="subTitle" idx="1"/>
          </p:nvPr>
        </p:nvSpPr>
        <p:spPr>
          <a:xfrm>
            <a:off x="265500" y="2779467"/>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65"/>
          <p:cNvSpPr txBox="1"/>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0"/>
              </a:spcBef>
              <a:spcAft>
                <a:spcPts val="0"/>
              </a:spcAft>
              <a:buClr>
                <a:schemeClr val="lt1"/>
              </a:buClr>
              <a:buSzPts val="1400"/>
              <a:buChar char="○"/>
              <a:defRPr>
                <a:solidFill>
                  <a:schemeClr val="lt1"/>
                </a:solidFill>
              </a:defRPr>
            </a:lvl2pPr>
            <a:lvl3pPr marL="1371600" lvl="2" indent="-317500" algn="l">
              <a:lnSpc>
                <a:spcPct val="115000"/>
              </a:lnSpc>
              <a:spcBef>
                <a:spcPts val="0"/>
              </a:spcBef>
              <a:spcAft>
                <a:spcPts val="0"/>
              </a:spcAft>
              <a:buClr>
                <a:schemeClr val="lt1"/>
              </a:buClr>
              <a:buSzPts val="1400"/>
              <a:buChar char="■"/>
              <a:defRPr>
                <a:solidFill>
                  <a:schemeClr val="lt1"/>
                </a:solidFill>
              </a:defRPr>
            </a:lvl3pPr>
            <a:lvl4pPr marL="1828800" lvl="3" indent="-317500" algn="l">
              <a:lnSpc>
                <a:spcPct val="115000"/>
              </a:lnSpc>
              <a:spcBef>
                <a:spcPts val="0"/>
              </a:spcBef>
              <a:spcAft>
                <a:spcPts val="0"/>
              </a:spcAft>
              <a:buClr>
                <a:schemeClr val="lt1"/>
              </a:buClr>
              <a:buSzPts val="1400"/>
              <a:buChar char="●"/>
              <a:defRPr>
                <a:solidFill>
                  <a:schemeClr val="lt1"/>
                </a:solidFill>
              </a:defRPr>
            </a:lvl4pPr>
            <a:lvl5pPr marL="2286000" lvl="4" indent="-317500" algn="l">
              <a:lnSpc>
                <a:spcPct val="115000"/>
              </a:lnSpc>
              <a:spcBef>
                <a:spcPts val="0"/>
              </a:spcBef>
              <a:spcAft>
                <a:spcPts val="0"/>
              </a:spcAft>
              <a:buClr>
                <a:schemeClr val="lt1"/>
              </a:buClr>
              <a:buSzPts val="1400"/>
              <a:buChar char="○"/>
              <a:defRPr>
                <a:solidFill>
                  <a:schemeClr val="lt1"/>
                </a:solidFill>
              </a:defRPr>
            </a:lvl5pPr>
            <a:lvl6pPr marL="2743200" lvl="5" indent="-317500" algn="l">
              <a:lnSpc>
                <a:spcPct val="115000"/>
              </a:lnSpc>
              <a:spcBef>
                <a:spcPts val="0"/>
              </a:spcBef>
              <a:spcAft>
                <a:spcPts val="0"/>
              </a:spcAft>
              <a:buClr>
                <a:schemeClr val="lt1"/>
              </a:buClr>
              <a:buSzPts val="1400"/>
              <a:buChar char="■"/>
              <a:defRPr>
                <a:solidFill>
                  <a:schemeClr val="lt1"/>
                </a:solidFill>
              </a:defRPr>
            </a:lvl6pPr>
            <a:lvl7pPr marL="3200400" lvl="6" indent="-317500" algn="l">
              <a:lnSpc>
                <a:spcPct val="115000"/>
              </a:lnSpc>
              <a:spcBef>
                <a:spcPts val="0"/>
              </a:spcBef>
              <a:spcAft>
                <a:spcPts val="0"/>
              </a:spcAft>
              <a:buClr>
                <a:schemeClr val="lt1"/>
              </a:buClr>
              <a:buSzPts val="1400"/>
              <a:buChar char="●"/>
              <a:defRPr>
                <a:solidFill>
                  <a:schemeClr val="lt1"/>
                </a:solidFill>
              </a:defRPr>
            </a:lvl7pPr>
            <a:lvl8pPr marL="3657600" lvl="7" indent="-317500" algn="l">
              <a:lnSpc>
                <a:spcPct val="115000"/>
              </a:lnSpc>
              <a:spcBef>
                <a:spcPts val="0"/>
              </a:spcBef>
              <a:spcAft>
                <a:spcPts val="0"/>
              </a:spcAft>
              <a:buClr>
                <a:schemeClr val="lt1"/>
              </a:buClr>
              <a:buSzPts val="1400"/>
              <a:buChar char="○"/>
              <a:defRPr>
                <a:solidFill>
                  <a:schemeClr val="lt1"/>
                </a:solidFill>
              </a:defRPr>
            </a:lvl8pPr>
            <a:lvl9pPr marL="4114800" lvl="8" indent="-317500" algn="l">
              <a:lnSpc>
                <a:spcPct val="115000"/>
              </a:lnSpc>
              <a:spcBef>
                <a:spcPts val="0"/>
              </a:spcBef>
              <a:spcAft>
                <a:spcPts val="0"/>
              </a:spcAft>
              <a:buClr>
                <a:schemeClr val="lt1"/>
              </a:buClr>
              <a:buSzPts val="1400"/>
              <a:buChar char="■"/>
              <a:defRPr>
                <a:solidFill>
                  <a:schemeClr val="lt1"/>
                </a:solidFill>
              </a:defRPr>
            </a:lvl9pPr>
          </a:lstStyle>
          <a:p/>
        </p:txBody>
      </p:sp>
      <p:sp>
        <p:nvSpPr>
          <p:cNvPr id="51" name="Google Shape;51;p65"/>
          <p:cNvSpPr txBox="1"/>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52" name="Shape 52"/>
        <p:cNvGrpSpPr/>
        <p:nvPr/>
      </p:nvGrpSpPr>
      <p:grpSpPr>
        <a:xfrm>
          <a:off x="0" y="0"/>
          <a:ext cx="0" cy="0"/>
          <a:chOff x="0" y="0"/>
          <a:chExt cx="0" cy="0"/>
        </a:xfrm>
      </p:grpSpPr>
      <p:sp>
        <p:nvSpPr>
          <p:cNvPr id="53" name="Google Shape;53;p66"/>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 name="Google Shape;54;p66"/>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5" name="Google Shape;55;p66"/>
          <p:cNvSpPr txBox="1"/>
          <p:nvPr>
            <p:ph type="body" idx="1"/>
          </p:nvPr>
        </p:nvSpPr>
        <p:spPr>
          <a:xfrm>
            <a:off x="57150" y="4696825"/>
            <a:ext cx="8382000" cy="4467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66"/>
          <p:cNvSpPr txBox="1"/>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5" name="Shape 5"/>
        <p:cNvGrpSpPr/>
        <p:nvPr/>
      </p:nvGrpSpPr>
      <p:grpSpPr>
        <a:xfrm>
          <a:off x="0" y="0"/>
          <a:ext cx="0" cy="0"/>
          <a:chOff x="0" y="0"/>
          <a:chExt cx="0" cy="0"/>
        </a:xfrm>
      </p:grpSpPr>
      <p:sp>
        <p:nvSpPr>
          <p:cNvPr id="6" name="Google Shape;6;p57"/>
          <p:cNvSpPr txBox="1"/>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lvl1pPr marR="0" lvl="0" algn="l" rtl="0">
              <a:lnSpc>
                <a:spcPct val="100000"/>
              </a:lnSpc>
              <a:spcBef>
                <a:spcPts val="0"/>
              </a:spcBef>
              <a:spcAft>
                <a:spcPts val="0"/>
              </a:spcAft>
              <a:buClr>
                <a:schemeClr val="lt1"/>
              </a:buClr>
              <a:buSzPts val="32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1pPr>
            <a:lvl2pPr marR="0" lvl="1" algn="l" rtl="0">
              <a:lnSpc>
                <a:spcPct val="100000"/>
              </a:lnSpc>
              <a:spcBef>
                <a:spcPts val="0"/>
              </a:spcBef>
              <a:spcAft>
                <a:spcPts val="0"/>
              </a:spcAft>
              <a:buClr>
                <a:schemeClr val="lt1"/>
              </a:buClr>
              <a:buSzPts val="32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2pPr>
            <a:lvl3pPr marR="0" lvl="2" algn="l" rtl="0">
              <a:lnSpc>
                <a:spcPct val="100000"/>
              </a:lnSpc>
              <a:spcBef>
                <a:spcPts val="0"/>
              </a:spcBef>
              <a:spcAft>
                <a:spcPts val="0"/>
              </a:spcAft>
              <a:buClr>
                <a:schemeClr val="lt1"/>
              </a:buClr>
              <a:buSzPts val="32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3pPr>
            <a:lvl4pPr marR="0" lvl="3" algn="l" rtl="0">
              <a:lnSpc>
                <a:spcPct val="100000"/>
              </a:lnSpc>
              <a:spcBef>
                <a:spcPts val="0"/>
              </a:spcBef>
              <a:spcAft>
                <a:spcPts val="0"/>
              </a:spcAft>
              <a:buClr>
                <a:schemeClr val="lt1"/>
              </a:buClr>
              <a:buSzPts val="32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4pPr>
            <a:lvl5pPr marR="0" lvl="4" algn="l" rtl="0">
              <a:lnSpc>
                <a:spcPct val="100000"/>
              </a:lnSpc>
              <a:spcBef>
                <a:spcPts val="0"/>
              </a:spcBef>
              <a:spcAft>
                <a:spcPts val="0"/>
              </a:spcAft>
              <a:buClr>
                <a:schemeClr val="lt1"/>
              </a:buClr>
              <a:buSzPts val="32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5pPr>
            <a:lvl6pPr marR="0" lvl="5" algn="l" rtl="0">
              <a:lnSpc>
                <a:spcPct val="100000"/>
              </a:lnSpc>
              <a:spcBef>
                <a:spcPts val="0"/>
              </a:spcBef>
              <a:spcAft>
                <a:spcPts val="0"/>
              </a:spcAft>
              <a:buClr>
                <a:schemeClr val="lt1"/>
              </a:buClr>
              <a:buSzPts val="32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6pPr>
            <a:lvl7pPr marR="0" lvl="6" algn="l" rtl="0">
              <a:lnSpc>
                <a:spcPct val="100000"/>
              </a:lnSpc>
              <a:spcBef>
                <a:spcPts val="0"/>
              </a:spcBef>
              <a:spcAft>
                <a:spcPts val="0"/>
              </a:spcAft>
              <a:buClr>
                <a:schemeClr val="lt1"/>
              </a:buClr>
              <a:buSzPts val="32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7pPr>
            <a:lvl8pPr marR="0" lvl="7" algn="l" rtl="0">
              <a:lnSpc>
                <a:spcPct val="100000"/>
              </a:lnSpc>
              <a:spcBef>
                <a:spcPts val="0"/>
              </a:spcBef>
              <a:spcAft>
                <a:spcPts val="0"/>
              </a:spcAft>
              <a:buClr>
                <a:schemeClr val="lt1"/>
              </a:buClr>
              <a:buSzPts val="32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8pPr>
            <a:lvl9pPr marR="0" lvl="8" algn="l" rtl="0">
              <a:lnSpc>
                <a:spcPct val="100000"/>
              </a:lnSpc>
              <a:spcBef>
                <a:spcPts val="0"/>
              </a:spcBef>
              <a:spcAft>
                <a:spcPts val="0"/>
              </a:spcAft>
              <a:buClr>
                <a:schemeClr val="lt1"/>
              </a:buClr>
              <a:buSzPts val="3200"/>
              <a:buFont typeface="Roboto" panose="02000000000000000000"/>
              <a:buNone/>
              <a:defRPr sz="3200" b="0" i="0" u="none" strike="noStrike" cap="none">
                <a:solidFill>
                  <a:schemeClr val="lt1"/>
                </a:solidFill>
                <a:latin typeface="Roboto" panose="02000000000000000000"/>
                <a:ea typeface="Roboto" panose="02000000000000000000"/>
                <a:cs typeface="Roboto" panose="02000000000000000000"/>
                <a:sym typeface="Roboto" panose="02000000000000000000"/>
              </a:defRPr>
            </a:lvl9pPr>
          </a:lstStyle>
          <a:p/>
        </p:txBody>
      </p:sp>
      <p:sp>
        <p:nvSpPr>
          <p:cNvPr id="7" name="Google Shape;7;p57"/>
          <p:cNvSpPr txBox="1"/>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lt2"/>
              </a:buClr>
              <a:buSzPts val="1800"/>
              <a:buFont typeface="Roboto" panose="02000000000000000000"/>
              <a:buChar char="●"/>
              <a:defRPr sz="1800" b="0" i="0" u="none" strike="noStrike" cap="none">
                <a:solidFill>
                  <a:schemeClr val="lt2"/>
                </a:solidFill>
                <a:latin typeface="Roboto" panose="02000000000000000000"/>
                <a:ea typeface="Roboto" panose="02000000000000000000"/>
                <a:cs typeface="Roboto" panose="02000000000000000000"/>
                <a:sym typeface="Roboto" panose="02000000000000000000"/>
              </a:defRPr>
            </a:lvl1pPr>
            <a:lvl2pPr marL="914400" marR="0" lvl="1" indent="-317500" algn="l" rtl="0">
              <a:lnSpc>
                <a:spcPct val="115000"/>
              </a:lnSpc>
              <a:spcBef>
                <a:spcPts val="0"/>
              </a:spcBef>
              <a:spcAft>
                <a:spcPts val="0"/>
              </a:spcAft>
              <a:buClr>
                <a:schemeClr val="lt2"/>
              </a:buClr>
              <a:buSzPts val="1400"/>
              <a:buFont typeface="Roboto" panose="02000000000000000000"/>
              <a:buChar char="○"/>
              <a:defRPr sz="1400" b="0" i="0" u="none" strike="noStrike" cap="none">
                <a:solidFill>
                  <a:schemeClr val="lt2"/>
                </a:solidFill>
                <a:latin typeface="Roboto" panose="02000000000000000000"/>
                <a:ea typeface="Roboto" panose="02000000000000000000"/>
                <a:cs typeface="Roboto" panose="02000000000000000000"/>
                <a:sym typeface="Roboto" panose="02000000000000000000"/>
              </a:defRPr>
            </a:lvl2pPr>
            <a:lvl3pPr marL="1371600" marR="0" lvl="2" indent="-317500" algn="l" rtl="0">
              <a:lnSpc>
                <a:spcPct val="115000"/>
              </a:lnSpc>
              <a:spcBef>
                <a:spcPts val="0"/>
              </a:spcBef>
              <a:spcAft>
                <a:spcPts val="0"/>
              </a:spcAft>
              <a:buClr>
                <a:schemeClr val="lt2"/>
              </a:buClr>
              <a:buSzPts val="1400"/>
              <a:buFont typeface="Roboto" panose="02000000000000000000"/>
              <a:buChar char="■"/>
              <a:defRPr sz="1400" b="0" i="0" u="none" strike="noStrike" cap="none">
                <a:solidFill>
                  <a:schemeClr val="lt2"/>
                </a:solidFill>
                <a:latin typeface="Roboto" panose="02000000000000000000"/>
                <a:ea typeface="Roboto" panose="02000000000000000000"/>
                <a:cs typeface="Roboto" panose="02000000000000000000"/>
                <a:sym typeface="Roboto" panose="02000000000000000000"/>
              </a:defRPr>
            </a:lvl3pPr>
            <a:lvl4pPr marL="1828800" marR="0" lvl="3" indent="-317500" algn="l" rtl="0">
              <a:lnSpc>
                <a:spcPct val="115000"/>
              </a:lnSpc>
              <a:spcBef>
                <a:spcPts val="0"/>
              </a:spcBef>
              <a:spcAft>
                <a:spcPts val="0"/>
              </a:spcAft>
              <a:buClr>
                <a:schemeClr val="lt2"/>
              </a:buClr>
              <a:buSzPts val="1400"/>
              <a:buFont typeface="Roboto" panose="02000000000000000000"/>
              <a:buChar char="●"/>
              <a:defRPr sz="1400" b="0" i="0" u="none" strike="noStrike" cap="none">
                <a:solidFill>
                  <a:schemeClr val="lt2"/>
                </a:solidFill>
                <a:latin typeface="Roboto" panose="02000000000000000000"/>
                <a:ea typeface="Roboto" panose="02000000000000000000"/>
                <a:cs typeface="Roboto" panose="02000000000000000000"/>
                <a:sym typeface="Roboto" panose="02000000000000000000"/>
              </a:defRPr>
            </a:lvl4pPr>
            <a:lvl5pPr marL="2286000" marR="0" lvl="4" indent="-317500" algn="l" rtl="0">
              <a:lnSpc>
                <a:spcPct val="115000"/>
              </a:lnSpc>
              <a:spcBef>
                <a:spcPts val="0"/>
              </a:spcBef>
              <a:spcAft>
                <a:spcPts val="0"/>
              </a:spcAft>
              <a:buClr>
                <a:schemeClr val="lt2"/>
              </a:buClr>
              <a:buSzPts val="1400"/>
              <a:buFont typeface="Roboto" panose="02000000000000000000"/>
              <a:buChar char="○"/>
              <a:defRPr sz="1400" b="0" i="0" u="none" strike="noStrike" cap="none">
                <a:solidFill>
                  <a:schemeClr val="lt2"/>
                </a:solidFill>
                <a:latin typeface="Roboto" panose="02000000000000000000"/>
                <a:ea typeface="Roboto" panose="02000000000000000000"/>
                <a:cs typeface="Roboto" panose="02000000000000000000"/>
                <a:sym typeface="Roboto" panose="02000000000000000000"/>
              </a:defRPr>
            </a:lvl5pPr>
            <a:lvl6pPr marL="2743200" marR="0" lvl="5" indent="-317500" algn="l" rtl="0">
              <a:lnSpc>
                <a:spcPct val="115000"/>
              </a:lnSpc>
              <a:spcBef>
                <a:spcPts val="0"/>
              </a:spcBef>
              <a:spcAft>
                <a:spcPts val="0"/>
              </a:spcAft>
              <a:buClr>
                <a:schemeClr val="lt2"/>
              </a:buClr>
              <a:buSzPts val="1400"/>
              <a:buFont typeface="Roboto" panose="02000000000000000000"/>
              <a:buChar char="■"/>
              <a:defRPr sz="1400" b="0" i="0" u="none" strike="noStrike" cap="none">
                <a:solidFill>
                  <a:schemeClr val="lt2"/>
                </a:solidFill>
                <a:latin typeface="Roboto" panose="02000000000000000000"/>
                <a:ea typeface="Roboto" panose="02000000000000000000"/>
                <a:cs typeface="Roboto" panose="02000000000000000000"/>
                <a:sym typeface="Roboto" panose="02000000000000000000"/>
              </a:defRPr>
            </a:lvl6pPr>
            <a:lvl7pPr marL="3200400" marR="0" lvl="6" indent="-317500" algn="l" rtl="0">
              <a:lnSpc>
                <a:spcPct val="115000"/>
              </a:lnSpc>
              <a:spcBef>
                <a:spcPts val="0"/>
              </a:spcBef>
              <a:spcAft>
                <a:spcPts val="0"/>
              </a:spcAft>
              <a:buClr>
                <a:schemeClr val="lt2"/>
              </a:buClr>
              <a:buSzPts val="1400"/>
              <a:buFont typeface="Roboto" panose="02000000000000000000"/>
              <a:buChar char="●"/>
              <a:defRPr sz="1400" b="0" i="0" u="none" strike="noStrike" cap="none">
                <a:solidFill>
                  <a:schemeClr val="lt2"/>
                </a:solidFill>
                <a:latin typeface="Roboto" panose="02000000000000000000"/>
                <a:ea typeface="Roboto" panose="02000000000000000000"/>
                <a:cs typeface="Roboto" panose="02000000000000000000"/>
                <a:sym typeface="Roboto" panose="02000000000000000000"/>
              </a:defRPr>
            </a:lvl7pPr>
            <a:lvl8pPr marL="3657600" marR="0" lvl="7" indent="-317500" algn="l" rtl="0">
              <a:lnSpc>
                <a:spcPct val="115000"/>
              </a:lnSpc>
              <a:spcBef>
                <a:spcPts val="0"/>
              </a:spcBef>
              <a:spcAft>
                <a:spcPts val="0"/>
              </a:spcAft>
              <a:buClr>
                <a:schemeClr val="lt2"/>
              </a:buClr>
              <a:buSzPts val="1400"/>
              <a:buFont typeface="Roboto" panose="02000000000000000000"/>
              <a:buChar char="○"/>
              <a:defRPr sz="1400" b="0" i="0" u="none" strike="noStrike" cap="none">
                <a:solidFill>
                  <a:schemeClr val="lt2"/>
                </a:solidFill>
                <a:latin typeface="Roboto" panose="02000000000000000000"/>
                <a:ea typeface="Roboto" panose="02000000000000000000"/>
                <a:cs typeface="Roboto" panose="02000000000000000000"/>
                <a:sym typeface="Roboto" panose="02000000000000000000"/>
              </a:defRPr>
            </a:lvl8pPr>
            <a:lvl9pPr marL="4114800" marR="0" lvl="8" indent="-317500" algn="l" rtl="0">
              <a:lnSpc>
                <a:spcPct val="115000"/>
              </a:lnSpc>
              <a:spcBef>
                <a:spcPts val="0"/>
              </a:spcBef>
              <a:spcAft>
                <a:spcPts val="0"/>
              </a:spcAft>
              <a:buClr>
                <a:schemeClr val="lt2"/>
              </a:buClr>
              <a:buSzPts val="1400"/>
              <a:buFont typeface="Roboto" panose="02000000000000000000"/>
              <a:buChar char="■"/>
              <a:defRPr sz="1400" b="0" i="0" u="none" strike="noStrike" cap="none">
                <a:solidFill>
                  <a:schemeClr val="lt2"/>
                </a:solidFill>
                <a:latin typeface="Roboto" panose="02000000000000000000"/>
                <a:ea typeface="Roboto" panose="02000000000000000000"/>
                <a:cs typeface="Roboto" panose="02000000000000000000"/>
                <a:sym typeface="Roboto" panose="02000000000000000000"/>
              </a:defRPr>
            </a:lvl9pPr>
          </a:lstStyle>
          <a:p/>
        </p:txBody>
      </p:sp>
      <p:sp>
        <p:nvSpPr>
          <p:cNvPr id="8" name="Google Shape;8;p57"/>
          <p:cNvSpPr txBox="1"/>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1.GIF"/><Relationship Id="rId1" Type="http://schemas.openxmlformats.org/officeDocument/2006/relationships/hyperlink" Target="mailto:yogesh.patel@nucleusteq.com"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hyperlink" Target="https://www.eclipse.org/downloads/"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package" Target="../embeddings/Document1.docx"/><Relationship Id="rId1" Type="http://schemas.openxmlformats.org/officeDocument/2006/relationships/hyperlink" Target="https://www.oracle.com/java/technologies/downloads/" TargetMode="Externa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6" Type="http://schemas.openxmlformats.org/officeDocument/2006/relationships/notesSlide" Target="../notesSlides/notesSlide32.xml"/><Relationship Id="rId5" Type="http://schemas.openxmlformats.org/officeDocument/2006/relationships/slideLayout" Target="../slideLayouts/slideLayout2.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33.xml.rels><?xml version="1.0" encoding="UTF-8" standalone="yes"?>
<Relationships xmlns="http://schemas.openxmlformats.org/package/2006/relationships"><Relationship Id="rId6" Type="http://schemas.openxmlformats.org/officeDocument/2006/relationships/notesSlide" Target="../notesSlides/notesSlide33.xml"/><Relationship Id="rId5" Type="http://schemas.openxmlformats.org/officeDocument/2006/relationships/slideLayout" Target="../slideLayouts/slideLayout2.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34.xml.rels><?xml version="1.0" encoding="UTF-8" standalone="yes"?>
<Relationships xmlns="http://schemas.openxmlformats.org/package/2006/relationships"><Relationship Id="rId6" Type="http://schemas.openxmlformats.org/officeDocument/2006/relationships/notesSlide" Target="../notesSlides/notesSlide34.xml"/><Relationship Id="rId5" Type="http://schemas.openxmlformats.org/officeDocument/2006/relationships/slideLayout" Target="../slideLayouts/slideLayout2.xml"/><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2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40.xml"/><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image" Target="../media/image26.png"/></Relationships>
</file>

<file path=ppt/slides/_rels/slide41.xml.rels><?xml version="1.0" encoding="UTF-8" standalone="yes"?>
<Relationships xmlns="http://schemas.openxmlformats.org/package/2006/relationships"><Relationship Id="rId5" Type="http://schemas.openxmlformats.org/officeDocument/2006/relationships/notesSlide" Target="../notesSlides/notesSlide41.xml"/><Relationship Id="rId4" Type="http://schemas.openxmlformats.org/officeDocument/2006/relationships/slideLayout" Target="../slideLayouts/slideLayout2.xml"/><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66" name="Shape 66"/>
        <p:cNvGrpSpPr/>
        <p:nvPr/>
      </p:nvGrpSpPr>
      <p:grpSpPr>
        <a:xfrm>
          <a:off x="0" y="0"/>
          <a:ext cx="0" cy="0"/>
          <a:chOff x="0" y="0"/>
          <a:chExt cx="0" cy="0"/>
        </a:xfrm>
      </p:grpSpPr>
      <p:sp>
        <p:nvSpPr>
          <p:cNvPr id="67" name="Google Shape;67;p1"/>
          <p:cNvSpPr txBox="1"/>
          <p:nvPr>
            <p:ph type="ctrTitle"/>
          </p:nvPr>
        </p:nvSpPr>
        <p:spPr>
          <a:xfrm>
            <a:off x="2330850" y="1219000"/>
            <a:ext cx="6331500" cy="15420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800"/>
              <a:buNone/>
            </a:pPr>
            <a:r>
              <a:rPr lang="en-US"/>
              <a:t>Basics of Java</a:t>
            </a:r>
            <a:endParaRPr lang="en-US"/>
          </a:p>
        </p:txBody>
      </p:sp>
      <p:sp>
        <p:nvSpPr>
          <p:cNvPr id="68" name="Google Shape;68;p1"/>
          <p:cNvSpPr txBox="1"/>
          <p:nvPr>
            <p:ph type="subTitle" idx="1"/>
          </p:nvPr>
        </p:nvSpPr>
        <p:spPr>
          <a:xfrm>
            <a:off x="2413775" y="3632550"/>
            <a:ext cx="6331500" cy="5736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1800"/>
              <a:buNone/>
            </a:pPr>
            <a:r>
              <a:rPr lang="en-US"/>
              <a:t>Yogesh Patel</a:t>
            </a:r>
            <a:endParaRPr lang="en-US"/>
          </a:p>
        </p:txBody>
      </p:sp>
      <p:sp>
        <p:nvSpPr>
          <p:cNvPr id="69" name="Google Shape;69;p1"/>
          <p:cNvSpPr txBox="1"/>
          <p:nvPr>
            <p:ph type="subTitle" idx="1"/>
          </p:nvPr>
        </p:nvSpPr>
        <p:spPr>
          <a:xfrm>
            <a:off x="2413775" y="3941525"/>
            <a:ext cx="6331500" cy="5736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00000"/>
              </a:lnSpc>
              <a:spcBef>
                <a:spcPts val="0"/>
              </a:spcBef>
              <a:spcAft>
                <a:spcPts val="0"/>
              </a:spcAft>
              <a:buSzPts val="1800"/>
              <a:buNone/>
            </a:pPr>
            <a:r>
              <a:rPr lang="en-US" sz="1400"/>
              <a:t>Technical Lead</a:t>
            </a:r>
            <a:endParaRPr sz="1400"/>
          </a:p>
          <a:p>
            <a:pPr marL="0" lvl="0" indent="0" algn="l" rtl="0">
              <a:spcBef>
                <a:spcPts val="0"/>
              </a:spcBef>
              <a:spcAft>
                <a:spcPts val="0"/>
              </a:spcAft>
              <a:buClr>
                <a:srgbClr val="000000"/>
              </a:buClr>
              <a:buSzPts val="1300"/>
              <a:buFont typeface="Arial" panose="020B0604020202020204"/>
              <a:buNone/>
            </a:pPr>
            <a:r>
              <a:rPr lang="en-US" sz="1400">
                <a:uFill>
                  <a:noFill/>
                </a:uFill>
                <a:hlinkClick r:id="rId1"/>
              </a:rPr>
              <a:t>yogesh.patel@nucleusteq.com</a:t>
            </a:r>
            <a:endParaRPr sz="1400"/>
          </a:p>
        </p:txBody>
      </p:sp>
      <p:pic>
        <p:nvPicPr>
          <p:cNvPr id="70" name="Google Shape;70;p1"/>
          <p:cNvPicPr preferRelativeResize="0"/>
          <p:nvPr/>
        </p:nvPicPr>
        <p:blipFill rotWithShape="1">
          <a:blip r:embed="rId2"/>
          <a:srcRect/>
          <a:stretch>
            <a:fillRect/>
          </a:stretch>
        </p:blipFill>
        <p:spPr>
          <a:xfrm>
            <a:off x="2413775" y="547950"/>
            <a:ext cx="3323697" cy="5736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300">
        <p:fade thruBlk="1"/>
      </p:transition>
    </mc:Choice>
    <mc:Fallback>
      <p:transition spd="slow">
        <p:fade thruBlk="1"/>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0"/>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67"/>
                                        </p:tgtEl>
                                        <p:attrNameLst>
                                          <p:attrName>style.visibility</p:attrName>
                                        </p:attrNameLst>
                                      </p:cBhvr>
                                      <p:to>
                                        <p:strVal val="visible"/>
                                      </p:to>
                                    </p:set>
                                    <p:animEffect transition="in" filter="fade">
                                      <p:cBhvr>
                                        <p:cTn id="10" dur="1000"/>
                                        <p:tgtEl>
                                          <p:spTgt spid="67"/>
                                        </p:tgtEl>
                                      </p:cBhvr>
                                    </p:animEffect>
                                  </p:childTnLst>
                                </p:cTn>
                              </p:par>
                              <p:par>
                                <p:cTn id="11" presetID="1" presetClass="entr" presetSubtype="0" fill="hold" nodeType="withEffect">
                                  <p:stCondLst>
                                    <p:cond delay="0"/>
                                  </p:stCondLst>
                                  <p:childTnLst>
                                    <p:set>
                                      <p:cBhvr>
                                        <p:cTn id="12" dur="1" fill="hold">
                                          <p:stCondLst>
                                            <p:cond delay="0"/>
                                          </p:stCondLst>
                                        </p:cTn>
                                        <p:tgtEl>
                                          <p:spTgt spid="68"/>
                                        </p:tgtEl>
                                        <p:attrNameLst>
                                          <p:attrName>style.visibility</p:attrName>
                                        </p:attrNameLst>
                                      </p:cBhvr>
                                      <p:to>
                                        <p:strVal val="visible"/>
                                      </p:to>
                                    </p:se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69"/>
                                        </p:tgtEl>
                                        <p:attrNameLst>
                                          <p:attrName>style.visibility</p:attrName>
                                        </p:attrNameLst>
                                      </p:cBhvr>
                                      <p:to>
                                        <p:strVal val="visible"/>
                                      </p:to>
                                    </p:set>
                                    <p:animEffect transition="in" filter="fade">
                                      <p:cBhvr>
                                        <p:cTn id="16" dur="1000"/>
                                        <p:tgtEl>
                                          <p:spTgt spid="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87" name="Shape 187"/>
        <p:cNvGrpSpPr/>
        <p:nvPr/>
      </p:nvGrpSpPr>
      <p:grpSpPr>
        <a:xfrm>
          <a:off x="0" y="0"/>
          <a:ext cx="0" cy="0"/>
          <a:chOff x="0" y="0"/>
          <a:chExt cx="0" cy="0"/>
        </a:xfrm>
      </p:grpSpPr>
      <p:sp>
        <p:nvSpPr>
          <p:cNvPr id="188" name="Google Shape;188;p11"/>
          <p:cNvSpPr txBox="1"/>
          <p:nvPr>
            <p:ph type="title"/>
          </p:nvPr>
        </p:nvSpPr>
        <p:spPr>
          <a:xfrm>
            <a:off x="98250" y="16350"/>
            <a:ext cx="8826600" cy="602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1800"/>
              <a:buNone/>
            </a:pPr>
            <a:r>
              <a:rPr lang="en-US" sz="1800" b="1">
                <a:solidFill>
                  <a:srgbClr val="FFFFFF"/>
                </a:solidFill>
                <a:latin typeface="Verdana" panose="020B0604030504040204"/>
                <a:ea typeface="Verdana" panose="020B0604030504040204"/>
                <a:cs typeface="Verdana" panose="020B0604030504040204"/>
                <a:sym typeface="Verdana" panose="020B0604030504040204"/>
              </a:rPr>
              <a:t>Data Types – Variable and Literals</a:t>
            </a:r>
            <a:endParaRPr b="1">
              <a:latin typeface="Verdana" panose="020B0604030504040204"/>
              <a:ea typeface="Verdana" panose="020B0604030504040204"/>
              <a:cs typeface="Verdana" panose="020B0604030504040204"/>
              <a:sym typeface="Verdana" panose="020B0604030504040204"/>
            </a:endParaRPr>
          </a:p>
        </p:txBody>
      </p:sp>
      <p:sp>
        <p:nvSpPr>
          <p:cNvPr id="189" name="Google Shape;189;p11"/>
          <p:cNvSpPr txBox="1"/>
          <p:nvPr/>
        </p:nvSpPr>
        <p:spPr>
          <a:xfrm>
            <a:off x="109574" y="694722"/>
            <a:ext cx="8826600" cy="20949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600"/>
              <a:buFont typeface="Arial" panose="020B0604020202020204"/>
              <a:buNone/>
            </a:pPr>
            <a:r>
              <a:rPr lang="en-US" sz="1600" b="1" i="0" u="none" strike="noStrike" cap="none">
                <a:solidFill>
                  <a:srgbClr val="2E3444"/>
                </a:solidFill>
                <a:highlight>
                  <a:srgbClr val="FFFFFF"/>
                </a:highlight>
                <a:latin typeface="Verdana" panose="020B0604030504040204"/>
                <a:ea typeface="Verdana" panose="020B0604030504040204"/>
                <a:cs typeface="Verdana" panose="020B0604030504040204"/>
                <a:sym typeface="Verdana" panose="020B0604030504040204"/>
              </a:rPr>
              <a:t>Literals</a:t>
            </a:r>
            <a:endParaRPr lang="en-US" sz="1600" b="1" i="0" u="none" strike="noStrike" cap="none">
              <a:solidFill>
                <a:srgbClr val="2E3444"/>
              </a:solidFill>
              <a:highlight>
                <a:srgbClr val="FFFFFF"/>
              </a:highlight>
              <a:latin typeface="Verdana" panose="020B0604030504040204"/>
              <a:ea typeface="Verdana" panose="020B0604030504040204"/>
              <a:cs typeface="Verdana" panose="020B0604030504040204"/>
              <a:sym typeface="Verdana" panose="020B0604030504040204"/>
            </a:endParaRPr>
          </a:p>
          <a:p>
            <a:pPr marL="0" marR="0" lvl="0" indent="0" algn="l" rtl="0">
              <a:lnSpc>
                <a:spcPct val="115000"/>
              </a:lnSpc>
              <a:spcBef>
                <a:spcPts val="0"/>
              </a:spcBef>
              <a:spcAft>
                <a:spcPts val="0"/>
              </a:spcAft>
              <a:buClr>
                <a:srgbClr val="000000"/>
              </a:buClr>
              <a:buSzPts val="1400"/>
              <a:buFont typeface="Arial" panose="020B0604020202020204"/>
              <a:buNone/>
            </a:pPr>
            <a:endParaRPr sz="1400" b="0" i="0" u="none" strike="noStrike" cap="none">
              <a:solidFill>
                <a:srgbClr val="2E3444"/>
              </a:solidFill>
              <a:highlight>
                <a:srgbClr val="FFFFFF"/>
              </a:highlight>
              <a:latin typeface="Roboto Medium" panose="02000000000000000000"/>
              <a:ea typeface="Roboto Medium" panose="02000000000000000000"/>
              <a:cs typeface="Roboto Medium" panose="02000000000000000000"/>
              <a:sym typeface="Roboto Medium" panose="02000000000000000000"/>
            </a:endParaRPr>
          </a:p>
          <a:p>
            <a:pPr marL="457200" marR="0" lvl="0" indent="-330200" algn="just" rtl="0">
              <a:lnSpc>
                <a:spcPct val="115000"/>
              </a:lnSpc>
              <a:spcBef>
                <a:spcPts val="0"/>
              </a:spcBef>
              <a:spcAft>
                <a:spcPts val="0"/>
              </a:spcAft>
              <a:buClr>
                <a:srgbClr val="2E3444"/>
              </a:buClr>
              <a:buSzPts val="1600"/>
              <a:buFont typeface="Calibri" panose="020F0502020204030204"/>
              <a:buChar char="●"/>
            </a:pPr>
            <a:r>
              <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Literal are constant values that are used in program.</a:t>
            </a:r>
            <a:endPar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a:p>
            <a:pPr marL="457200" marR="0" lvl="0" indent="-330200" algn="just" rtl="0">
              <a:lnSpc>
                <a:spcPct val="115000"/>
              </a:lnSpc>
              <a:spcBef>
                <a:spcPts val="0"/>
              </a:spcBef>
              <a:spcAft>
                <a:spcPts val="0"/>
              </a:spcAft>
              <a:buClr>
                <a:srgbClr val="2E3444"/>
              </a:buClr>
              <a:buSzPts val="1600"/>
              <a:buFont typeface="Calibri" panose="020F0502020204030204"/>
              <a:buChar char="●"/>
            </a:pPr>
            <a:r>
              <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Literals are of a specific </a:t>
            </a:r>
            <a:r>
              <a:rPr lang="en-US" sz="1600">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data type</a:t>
            </a:r>
            <a:endParaRPr lang="en-US" sz="1600">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a:p>
            <a:pPr marL="285750" marR="0" lvl="0" indent="-184150" algn="just" rtl="0">
              <a:lnSpc>
                <a:spcPct val="115000"/>
              </a:lnSpc>
              <a:spcBef>
                <a:spcPts val="0"/>
              </a:spcBef>
              <a:spcAft>
                <a:spcPts val="0"/>
              </a:spcAft>
              <a:buClr>
                <a:srgbClr val="000000"/>
              </a:buClr>
              <a:buSzPts val="1600"/>
              <a:buFont typeface="Arial" panose="020B0604020202020204"/>
              <a:buNone/>
            </a:pPr>
            <a:endParaRPr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a:p>
            <a:pPr marL="0" marR="0" lvl="0" indent="0" algn="just" rtl="0">
              <a:lnSpc>
                <a:spcPct val="115000"/>
              </a:lnSpc>
              <a:spcBef>
                <a:spcPts val="0"/>
              </a:spcBef>
              <a:spcAft>
                <a:spcPts val="0"/>
              </a:spcAft>
              <a:buNone/>
            </a:pPr>
            <a:endParaRPr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a:p>
            <a:pPr marL="0" marR="0" lvl="0" indent="0" algn="just" rtl="0">
              <a:lnSpc>
                <a:spcPct val="115000"/>
              </a:lnSpc>
              <a:spcBef>
                <a:spcPts val="0"/>
              </a:spcBef>
              <a:spcAft>
                <a:spcPts val="0"/>
              </a:spcAft>
              <a:buNone/>
            </a:pPr>
            <a:endParaRPr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p:txBody>
      </p:sp>
      <p:cxnSp>
        <p:nvCxnSpPr>
          <p:cNvPr id="190" name="Google Shape;190;p11"/>
          <p:cNvCxnSpPr/>
          <p:nvPr/>
        </p:nvCxnSpPr>
        <p:spPr>
          <a:xfrm>
            <a:off x="109575" y="1167322"/>
            <a:ext cx="8924850" cy="0"/>
          </a:xfrm>
          <a:prstGeom prst="straightConnector1">
            <a:avLst/>
          </a:prstGeom>
          <a:noFill/>
          <a:ln w="38100" cap="flat" cmpd="sng">
            <a:solidFill>
              <a:srgbClr val="FC6536"/>
            </a:solidFill>
            <a:prstDash val="solid"/>
            <a:round/>
            <a:headEnd type="none" w="sm" len="sm"/>
            <a:tailEnd type="none" w="sm" len="sm"/>
          </a:ln>
          <a:effectLst>
            <a:outerShdw blurRad="40000" dist="23000" dir="5400000" rotWithShape="0">
              <a:srgbClr val="000000">
                <a:alpha val="34901"/>
              </a:srgbClr>
            </a:outerShdw>
          </a:effectLst>
        </p:spPr>
      </p:cxnSp>
      <p:pic>
        <p:nvPicPr>
          <p:cNvPr id="191" name="Google Shape;191;p11"/>
          <p:cNvPicPr preferRelativeResize="0"/>
          <p:nvPr/>
        </p:nvPicPr>
        <p:blipFill rotWithShape="1">
          <a:blip r:embed="rId1"/>
          <a:srcRect/>
          <a:stretch>
            <a:fillRect/>
          </a:stretch>
        </p:blipFill>
        <p:spPr>
          <a:xfrm>
            <a:off x="124273" y="2826044"/>
            <a:ext cx="5029902" cy="1876687"/>
          </a:xfrm>
          <a:prstGeom prst="rect">
            <a:avLst/>
          </a:prstGeom>
          <a:noFill/>
          <a:ln>
            <a:noFill/>
          </a:ln>
        </p:spPr>
      </p:pic>
      <p:graphicFrame>
        <p:nvGraphicFramePr>
          <p:cNvPr id="192" name="Google Shape;192;p11"/>
          <p:cNvGraphicFramePr/>
          <p:nvPr/>
        </p:nvGraphicFramePr>
        <p:xfrm>
          <a:off x="4896164" y="1517089"/>
          <a:ext cx="4099525" cy="3561525"/>
        </p:xfrm>
        <a:graphic>
          <a:graphicData uri="http://schemas.openxmlformats.org/drawingml/2006/table">
            <a:tbl>
              <a:tblPr firstRow="1" bandRow="1">
                <a:noFill/>
                <a:tableStyleId>{17669825-35A8-41D5-A11F-27AB9F986F39}</a:tableStyleId>
              </a:tblPr>
              <a:tblGrid>
                <a:gridCol w="1226725"/>
                <a:gridCol w="1362625"/>
                <a:gridCol w="1510175"/>
              </a:tblGrid>
              <a:tr h="395725">
                <a:tc>
                  <a:txBody>
                    <a:bodyPr/>
                    <a:lstStyle/>
                    <a:p>
                      <a:pPr marL="0" marR="0" lvl="0" indent="0" algn="ctr" rtl="0">
                        <a:lnSpc>
                          <a:spcPct val="100000"/>
                        </a:lnSpc>
                        <a:spcBef>
                          <a:spcPts val="0"/>
                        </a:spcBef>
                        <a:spcAft>
                          <a:spcPts val="0"/>
                        </a:spcAft>
                        <a:buNone/>
                      </a:pPr>
                      <a:r>
                        <a:rPr lang="en-US" sz="1400" u="none" strike="noStrike" cap="none"/>
                        <a:t>Data Type</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Literal Type</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Example</a:t>
                      </a:r>
                      <a:endParaRPr sz="1400" u="none" strike="noStrike" cap="none"/>
                    </a:p>
                  </a:txBody>
                  <a:tcPr marL="91450" marR="91450" marT="45725" marB="45725"/>
                </a:tc>
              </a:tr>
              <a:tr h="395725">
                <a:tc>
                  <a:txBody>
                    <a:bodyPr/>
                    <a:lstStyle/>
                    <a:p>
                      <a:pPr marL="0" marR="0" lvl="0" indent="0" algn="ctr" rtl="0">
                        <a:lnSpc>
                          <a:spcPct val="100000"/>
                        </a:lnSpc>
                        <a:spcBef>
                          <a:spcPts val="0"/>
                        </a:spcBef>
                        <a:spcAft>
                          <a:spcPts val="0"/>
                        </a:spcAft>
                        <a:buNone/>
                      </a:pPr>
                      <a:r>
                        <a:rPr lang="en-US" sz="1400" u="none" strike="noStrike" cap="none"/>
                        <a:t>Byte</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Int</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byte a =14;</a:t>
                      </a:r>
                      <a:endParaRPr sz="1400" u="none" strike="noStrike" cap="none"/>
                    </a:p>
                  </a:txBody>
                  <a:tcPr marL="91450" marR="91450" marT="45725" marB="45725"/>
                </a:tc>
              </a:tr>
              <a:tr h="395725">
                <a:tc>
                  <a:txBody>
                    <a:bodyPr/>
                    <a:lstStyle/>
                    <a:p>
                      <a:pPr marL="0" marR="0" lvl="0" indent="0" algn="ctr" rtl="0">
                        <a:lnSpc>
                          <a:spcPct val="100000"/>
                        </a:lnSpc>
                        <a:spcBef>
                          <a:spcPts val="0"/>
                        </a:spcBef>
                        <a:spcAft>
                          <a:spcPts val="0"/>
                        </a:spcAft>
                        <a:buNone/>
                      </a:pPr>
                      <a:r>
                        <a:rPr lang="en-US" sz="1400" u="none" strike="noStrike" cap="none"/>
                        <a:t>Short</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Int</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short s = 104;</a:t>
                      </a:r>
                      <a:endParaRPr sz="1400" u="none" strike="noStrike" cap="none"/>
                    </a:p>
                  </a:txBody>
                  <a:tcPr marL="91450" marR="91450" marT="45725" marB="45725"/>
                </a:tc>
              </a:tr>
              <a:tr h="395725">
                <a:tc>
                  <a:txBody>
                    <a:bodyPr/>
                    <a:lstStyle/>
                    <a:p>
                      <a:pPr marL="0" marR="0" lvl="0" indent="0" algn="ctr" rtl="0">
                        <a:lnSpc>
                          <a:spcPct val="100000"/>
                        </a:lnSpc>
                        <a:spcBef>
                          <a:spcPts val="0"/>
                        </a:spcBef>
                        <a:spcAft>
                          <a:spcPts val="0"/>
                        </a:spcAft>
                        <a:buNone/>
                      </a:pPr>
                      <a:r>
                        <a:rPr lang="en-US" sz="1400" u="none" strike="noStrike" cap="none"/>
                        <a:t>Int</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Int</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int i = 2343;</a:t>
                      </a:r>
                      <a:endParaRPr sz="1400" u="none" strike="noStrike" cap="none"/>
                    </a:p>
                  </a:txBody>
                  <a:tcPr marL="91450" marR="91450" marT="45725" marB="45725"/>
                </a:tc>
              </a:tr>
              <a:tr h="395725">
                <a:tc>
                  <a:txBody>
                    <a:bodyPr/>
                    <a:lstStyle/>
                    <a:p>
                      <a:pPr marL="0" marR="0" lvl="0" indent="0" algn="ctr" rtl="0">
                        <a:lnSpc>
                          <a:spcPct val="100000"/>
                        </a:lnSpc>
                        <a:spcBef>
                          <a:spcPts val="0"/>
                        </a:spcBef>
                        <a:spcAft>
                          <a:spcPts val="0"/>
                        </a:spcAft>
                        <a:buNone/>
                      </a:pPr>
                      <a:r>
                        <a:rPr lang="en-US" sz="1400" u="none" strike="noStrike" cap="none"/>
                        <a:t>Long</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Int, L or l</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Long l = 23L;</a:t>
                      </a:r>
                      <a:endParaRPr sz="1400" u="none" strike="noStrike" cap="none"/>
                    </a:p>
                  </a:txBody>
                  <a:tcPr marL="91450" marR="91450" marT="45725" marB="45725"/>
                </a:tc>
              </a:tr>
              <a:tr h="395725">
                <a:tc>
                  <a:txBody>
                    <a:bodyPr/>
                    <a:lstStyle/>
                    <a:p>
                      <a:pPr marL="0" marR="0" lvl="0" indent="0" algn="ctr" rtl="0">
                        <a:lnSpc>
                          <a:spcPct val="100000"/>
                        </a:lnSpc>
                        <a:spcBef>
                          <a:spcPts val="0"/>
                        </a:spcBef>
                        <a:spcAft>
                          <a:spcPts val="0"/>
                        </a:spcAft>
                        <a:buNone/>
                      </a:pPr>
                      <a:r>
                        <a:rPr lang="en-US" sz="1400" u="none" strike="noStrike" cap="none"/>
                        <a:t>Float</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Int,  F or f</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float f = 2.4F;</a:t>
                      </a:r>
                      <a:endParaRPr sz="1400" u="none" strike="noStrike" cap="none"/>
                    </a:p>
                  </a:txBody>
                  <a:tcPr marL="91450" marR="91450" marT="45725" marB="45725"/>
                </a:tc>
              </a:tr>
              <a:tr h="395725">
                <a:tc>
                  <a:txBody>
                    <a:bodyPr/>
                    <a:lstStyle/>
                    <a:p>
                      <a:pPr marL="0" marR="0" lvl="0" indent="0" algn="ctr" rtl="0">
                        <a:lnSpc>
                          <a:spcPct val="100000"/>
                        </a:lnSpc>
                        <a:spcBef>
                          <a:spcPts val="0"/>
                        </a:spcBef>
                        <a:spcAft>
                          <a:spcPts val="0"/>
                        </a:spcAft>
                        <a:buNone/>
                      </a:pPr>
                      <a:r>
                        <a:rPr lang="en-US" sz="1400" u="none" strike="noStrike" cap="none"/>
                        <a:t>Double</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F, D or d</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double d = 5.3D;</a:t>
                      </a:r>
                      <a:endParaRPr sz="1400" u="none" strike="noStrike" cap="none"/>
                    </a:p>
                  </a:txBody>
                  <a:tcPr marL="91450" marR="91450" marT="45725" marB="45725"/>
                </a:tc>
              </a:tr>
              <a:tr h="395725">
                <a:tc>
                  <a:txBody>
                    <a:bodyPr/>
                    <a:lstStyle/>
                    <a:p>
                      <a:pPr marL="0" marR="0" lvl="0" indent="0" algn="ctr" rtl="0">
                        <a:lnSpc>
                          <a:spcPct val="100000"/>
                        </a:lnSpc>
                        <a:spcBef>
                          <a:spcPts val="0"/>
                        </a:spcBef>
                        <a:spcAft>
                          <a:spcPts val="0"/>
                        </a:spcAft>
                        <a:buNone/>
                      </a:pPr>
                      <a:r>
                        <a:rPr lang="en-US" sz="1400" u="none" strike="noStrike" cap="none"/>
                        <a:t>Char</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char c = ‘A’</a:t>
                      </a:r>
                      <a:endParaRPr sz="1400" u="none" strike="noStrike" cap="none"/>
                    </a:p>
                  </a:txBody>
                  <a:tcPr marL="91450" marR="91450" marT="45725" marB="45725"/>
                </a:tc>
              </a:tr>
              <a:tr h="395725">
                <a:tc>
                  <a:txBody>
                    <a:bodyPr/>
                    <a:lstStyle/>
                    <a:p>
                      <a:pPr marL="0" marR="0" lvl="0" indent="0" algn="ctr" rtl="0">
                        <a:lnSpc>
                          <a:spcPct val="100000"/>
                        </a:lnSpc>
                        <a:spcBef>
                          <a:spcPts val="0"/>
                        </a:spcBef>
                        <a:spcAft>
                          <a:spcPts val="0"/>
                        </a:spcAft>
                        <a:buNone/>
                      </a:pPr>
                      <a:r>
                        <a:rPr lang="en-US" sz="1400" u="none" strike="noStrike" cap="none"/>
                        <a:t>boolean</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a:t>t</a:t>
                      </a:r>
                      <a:r>
                        <a:rPr lang="en-US" sz="1400" u="none" strike="noStrike" cap="none"/>
                        <a:t>rue/false</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boolean b = true;</a:t>
                      </a:r>
                      <a:endParaRPr sz="1400" u="none" strike="noStrike" cap="none"/>
                    </a:p>
                  </a:txBody>
                  <a:tcPr marL="91450" marR="91450" marT="45725" marB="457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C6536"/>
        </a:solidFill>
        <a:effectLst/>
      </p:bgPr>
    </p:bg>
    <p:spTree>
      <p:nvGrpSpPr>
        <p:cNvPr id="196" name="Shape 196"/>
        <p:cNvGrpSpPr/>
        <p:nvPr/>
      </p:nvGrpSpPr>
      <p:grpSpPr>
        <a:xfrm>
          <a:off x="0" y="0"/>
          <a:ext cx="0" cy="0"/>
          <a:chOff x="0" y="0"/>
          <a:chExt cx="0" cy="0"/>
        </a:xfrm>
      </p:grpSpPr>
      <p:sp>
        <p:nvSpPr>
          <p:cNvPr id="197" name="Google Shape;197;p13"/>
          <p:cNvSpPr txBox="1"/>
          <p:nvPr>
            <p:ph type="title"/>
          </p:nvPr>
        </p:nvSpPr>
        <p:spPr>
          <a:xfrm>
            <a:off x="98250" y="16350"/>
            <a:ext cx="8826600" cy="602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1800"/>
              <a:buNone/>
            </a:pPr>
            <a:r>
              <a:rPr lang="en-US" sz="1800" b="1">
                <a:solidFill>
                  <a:srgbClr val="FFFFFF"/>
                </a:solidFill>
                <a:latin typeface="Verdana" panose="020B0604030504040204"/>
                <a:ea typeface="Verdana" panose="020B0604030504040204"/>
                <a:cs typeface="Verdana" panose="020B0604030504040204"/>
                <a:sym typeface="Verdana" panose="020B0604030504040204"/>
              </a:rPr>
              <a:t>Data Types – Variable and Literals</a:t>
            </a:r>
            <a:endParaRPr b="1">
              <a:latin typeface="Verdana" panose="020B0604030504040204"/>
              <a:ea typeface="Verdana" panose="020B0604030504040204"/>
              <a:cs typeface="Verdana" panose="020B0604030504040204"/>
              <a:sym typeface="Verdana" panose="020B0604030504040204"/>
            </a:endParaRPr>
          </a:p>
        </p:txBody>
      </p:sp>
      <p:sp>
        <p:nvSpPr>
          <p:cNvPr id="198" name="Google Shape;198;p13"/>
          <p:cNvSpPr txBox="1"/>
          <p:nvPr/>
        </p:nvSpPr>
        <p:spPr>
          <a:xfrm>
            <a:off x="109574" y="694722"/>
            <a:ext cx="8826600" cy="181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rgbClr val="000000"/>
              </a:buClr>
              <a:buSzPts val="1600"/>
              <a:buFont typeface="Arial" panose="020B0604020202020204"/>
              <a:buNone/>
            </a:pPr>
            <a:r>
              <a:rPr lang="en-US" sz="1600" b="1">
                <a:solidFill>
                  <a:srgbClr val="2E3444"/>
                </a:solidFill>
                <a:highlight>
                  <a:schemeClr val="lt1"/>
                </a:highlight>
                <a:latin typeface="Verdana" panose="020B0604030504040204"/>
                <a:ea typeface="Verdana" panose="020B0604030504040204"/>
                <a:cs typeface="Verdana" panose="020B0604030504040204"/>
                <a:sym typeface="Verdana" panose="020B0604030504040204"/>
              </a:rPr>
              <a:t>Exercise</a:t>
            </a:r>
            <a:endParaRPr sz="1600" b="1" i="0" u="none" strike="noStrike" cap="none">
              <a:solidFill>
                <a:srgbClr val="2E3444"/>
              </a:solidFill>
              <a:highlight>
                <a:srgbClr val="FFFFFF"/>
              </a:highlight>
              <a:latin typeface="Verdana" panose="020B0604030504040204"/>
              <a:ea typeface="Verdana" panose="020B0604030504040204"/>
              <a:cs typeface="Verdana" panose="020B0604030504040204"/>
              <a:sym typeface="Verdana" panose="020B0604030504040204"/>
            </a:endParaRPr>
          </a:p>
          <a:p>
            <a:pPr marL="0" marR="0" lvl="0" indent="0" algn="l" rtl="0">
              <a:lnSpc>
                <a:spcPct val="115000"/>
              </a:lnSpc>
              <a:spcBef>
                <a:spcPts val="0"/>
              </a:spcBef>
              <a:spcAft>
                <a:spcPts val="0"/>
              </a:spcAft>
              <a:buClr>
                <a:srgbClr val="000000"/>
              </a:buClr>
              <a:buSzPts val="1400"/>
              <a:buFont typeface="Arial" panose="020B0604020202020204"/>
              <a:buNone/>
            </a:pPr>
            <a:endParaRPr sz="1400" b="0" i="0" u="none" strike="noStrike" cap="none">
              <a:solidFill>
                <a:srgbClr val="2E3444"/>
              </a:solidFill>
              <a:highlight>
                <a:srgbClr val="FFFFFF"/>
              </a:highlight>
              <a:latin typeface="Roboto Medium" panose="02000000000000000000"/>
              <a:ea typeface="Roboto Medium" panose="02000000000000000000"/>
              <a:cs typeface="Roboto Medium" panose="02000000000000000000"/>
              <a:sym typeface="Roboto Medium" panose="02000000000000000000"/>
            </a:endParaRPr>
          </a:p>
          <a:p>
            <a:pPr marL="457200" marR="0" lvl="0" indent="-330200" algn="l" rtl="0">
              <a:lnSpc>
                <a:spcPct val="115000"/>
              </a:lnSpc>
              <a:spcBef>
                <a:spcPts val="0"/>
              </a:spcBef>
              <a:spcAft>
                <a:spcPts val="0"/>
              </a:spcAft>
              <a:buClr>
                <a:srgbClr val="2E3444"/>
              </a:buClr>
              <a:buSzPts val="1600"/>
              <a:buFont typeface="Calibri" panose="020F0502020204030204"/>
              <a:buChar char="●"/>
            </a:pPr>
            <a:r>
              <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Write </a:t>
            </a:r>
            <a:r>
              <a:rPr lang="en-US" sz="1600">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J</a:t>
            </a:r>
            <a:r>
              <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ava programs to declare, initialize, modify all the primitive data types.</a:t>
            </a:r>
            <a:endPar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a:p>
            <a:pPr marL="457200" marR="0" lvl="0" indent="-330200" algn="l" rtl="0">
              <a:lnSpc>
                <a:spcPct val="115000"/>
              </a:lnSpc>
              <a:spcBef>
                <a:spcPts val="0"/>
              </a:spcBef>
              <a:spcAft>
                <a:spcPts val="0"/>
              </a:spcAft>
              <a:buClr>
                <a:srgbClr val="2E3444"/>
              </a:buClr>
              <a:buSzPts val="1600"/>
              <a:buFont typeface="Calibri" panose="020F0502020204030204"/>
              <a:buChar char="●"/>
            </a:pPr>
            <a:r>
              <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Write </a:t>
            </a:r>
            <a:r>
              <a:rPr lang="en-US" sz="1600">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J</a:t>
            </a:r>
            <a:r>
              <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ava programs to find out what happen when we use different type of literals for data types.</a:t>
            </a:r>
            <a:endParaRPr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a:p>
            <a:pPr marL="914400" marR="0" lvl="1" indent="-330200" algn="l" rtl="0">
              <a:lnSpc>
                <a:spcPct val="115000"/>
              </a:lnSpc>
              <a:spcBef>
                <a:spcPts val="0"/>
              </a:spcBef>
              <a:spcAft>
                <a:spcPts val="0"/>
              </a:spcAft>
              <a:buClr>
                <a:srgbClr val="2E3444"/>
              </a:buClr>
              <a:buSzPts val="1600"/>
              <a:buFont typeface="Calibri" panose="020F0502020204030204"/>
              <a:buChar char="○"/>
            </a:pPr>
            <a:r>
              <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Like try to use float literal for integer data type.</a:t>
            </a:r>
            <a:endPar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a:p>
            <a:pPr marL="457200" marR="0" lvl="0" indent="-330200" algn="l" rtl="0">
              <a:lnSpc>
                <a:spcPct val="115000"/>
              </a:lnSpc>
              <a:spcBef>
                <a:spcPts val="0"/>
              </a:spcBef>
              <a:spcAft>
                <a:spcPts val="0"/>
              </a:spcAft>
              <a:buClr>
                <a:srgbClr val="2E3444"/>
              </a:buClr>
              <a:buSzPts val="1600"/>
              <a:buFont typeface="Calibri" panose="020F0502020204030204"/>
              <a:buChar char="●"/>
            </a:pPr>
            <a:r>
              <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Write Java programs to demonstrate the rules of naming conventions of variables.</a:t>
            </a:r>
            <a:endPar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p:txBody>
      </p:sp>
      <p:cxnSp>
        <p:nvCxnSpPr>
          <p:cNvPr id="199" name="Google Shape;199;p13"/>
          <p:cNvCxnSpPr/>
          <p:nvPr/>
        </p:nvCxnSpPr>
        <p:spPr>
          <a:xfrm>
            <a:off x="109575" y="1167322"/>
            <a:ext cx="8924850" cy="0"/>
          </a:xfrm>
          <a:prstGeom prst="straightConnector1">
            <a:avLst/>
          </a:prstGeom>
          <a:noFill/>
          <a:ln w="38100" cap="flat" cmpd="sng">
            <a:solidFill>
              <a:srgbClr val="FC6536"/>
            </a:solidFill>
            <a:prstDash val="solid"/>
            <a:round/>
            <a:headEnd type="none" w="sm" len="sm"/>
            <a:tailEnd type="none" w="sm" len="sm"/>
          </a:ln>
          <a:effectLst>
            <a:outerShdw blurRad="40000" dist="23000" dir="5400000" rotWithShape="0">
              <a:srgbClr val="000000">
                <a:alpha val="34901"/>
              </a:srgbClr>
            </a:outerShdw>
          </a:effectLst>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03" name="Shape 203"/>
        <p:cNvGrpSpPr/>
        <p:nvPr/>
      </p:nvGrpSpPr>
      <p:grpSpPr>
        <a:xfrm>
          <a:off x="0" y="0"/>
          <a:ext cx="0" cy="0"/>
          <a:chOff x="0" y="0"/>
          <a:chExt cx="0" cy="0"/>
        </a:xfrm>
      </p:grpSpPr>
      <p:sp>
        <p:nvSpPr>
          <p:cNvPr id="204" name="Google Shape;204;p14"/>
          <p:cNvSpPr txBox="1"/>
          <p:nvPr>
            <p:ph type="title"/>
          </p:nvPr>
        </p:nvSpPr>
        <p:spPr>
          <a:xfrm>
            <a:off x="98250" y="16350"/>
            <a:ext cx="8826600" cy="602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1800"/>
              <a:buNone/>
            </a:pPr>
            <a:r>
              <a:rPr lang="en-US" sz="1800" b="1">
                <a:solidFill>
                  <a:srgbClr val="FFFFFF"/>
                </a:solidFill>
                <a:latin typeface="Verdana" panose="020B0604030504040204"/>
                <a:ea typeface="Verdana" panose="020B0604030504040204"/>
                <a:cs typeface="Verdana" panose="020B0604030504040204"/>
                <a:sym typeface="Verdana" panose="020B0604030504040204"/>
              </a:rPr>
              <a:t>IDE Setup (Eclipse)</a:t>
            </a:r>
            <a:endParaRPr b="1">
              <a:latin typeface="Verdana" panose="020B0604030504040204"/>
              <a:ea typeface="Verdana" panose="020B0604030504040204"/>
              <a:cs typeface="Verdana" panose="020B0604030504040204"/>
              <a:sym typeface="Verdana" panose="020B0604030504040204"/>
            </a:endParaRPr>
          </a:p>
        </p:txBody>
      </p:sp>
      <p:sp>
        <p:nvSpPr>
          <p:cNvPr id="205" name="Google Shape;205;p14"/>
          <p:cNvSpPr txBox="1"/>
          <p:nvPr/>
        </p:nvSpPr>
        <p:spPr>
          <a:xfrm>
            <a:off x="109574" y="694722"/>
            <a:ext cx="8826600" cy="40773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600"/>
              <a:buFont typeface="Arial" panose="020B0604020202020204"/>
              <a:buNone/>
            </a:pPr>
            <a:r>
              <a:rPr lang="en-US" sz="1600" b="1" i="0" u="none" strike="noStrike" cap="none">
                <a:solidFill>
                  <a:srgbClr val="2E3444"/>
                </a:solidFill>
                <a:highlight>
                  <a:srgbClr val="FFFFFF"/>
                </a:highlight>
                <a:latin typeface="Verdana" panose="020B0604030504040204"/>
                <a:ea typeface="Verdana" panose="020B0604030504040204"/>
                <a:cs typeface="Verdana" panose="020B0604030504040204"/>
                <a:sym typeface="Verdana" panose="020B0604030504040204"/>
              </a:rPr>
              <a:t>IDE (Integrated Development Environment)</a:t>
            </a:r>
            <a:endParaRPr lang="en-US" sz="1600" b="1" i="0" u="none" strike="noStrike" cap="none">
              <a:solidFill>
                <a:srgbClr val="2E3444"/>
              </a:solidFill>
              <a:highlight>
                <a:srgbClr val="FFFFFF"/>
              </a:highlight>
              <a:latin typeface="Verdana" panose="020B0604030504040204"/>
              <a:ea typeface="Verdana" panose="020B0604030504040204"/>
              <a:cs typeface="Verdana" panose="020B0604030504040204"/>
              <a:sym typeface="Verdana" panose="020B0604030504040204"/>
            </a:endParaRPr>
          </a:p>
          <a:p>
            <a:pPr marL="0" marR="0" lvl="0" indent="0" algn="l" rtl="0">
              <a:lnSpc>
                <a:spcPct val="115000"/>
              </a:lnSpc>
              <a:spcBef>
                <a:spcPts val="0"/>
              </a:spcBef>
              <a:spcAft>
                <a:spcPts val="0"/>
              </a:spcAft>
              <a:buClr>
                <a:srgbClr val="000000"/>
              </a:buClr>
              <a:buSzPts val="1400"/>
              <a:buFont typeface="Arial" panose="020B0604020202020204"/>
              <a:buNone/>
            </a:pPr>
            <a:endParaRPr sz="1400" b="0" i="0" u="none" strike="noStrike" cap="none">
              <a:solidFill>
                <a:srgbClr val="2E3444"/>
              </a:solidFill>
              <a:highlight>
                <a:srgbClr val="FFFFFF"/>
              </a:highlight>
              <a:latin typeface="Roboto Medium" panose="02000000000000000000"/>
              <a:ea typeface="Roboto Medium" panose="02000000000000000000"/>
              <a:cs typeface="Roboto Medium" panose="02000000000000000000"/>
              <a:sym typeface="Roboto Medium" panose="02000000000000000000"/>
            </a:endParaRPr>
          </a:p>
          <a:p>
            <a:pPr marL="457200" marR="0" lvl="0" indent="-330200" algn="just" rtl="0">
              <a:lnSpc>
                <a:spcPct val="115000"/>
              </a:lnSpc>
              <a:spcBef>
                <a:spcPts val="0"/>
              </a:spcBef>
              <a:spcAft>
                <a:spcPts val="0"/>
              </a:spcAft>
              <a:buClr>
                <a:srgbClr val="2E3444"/>
              </a:buClr>
              <a:buSzPts val="1600"/>
              <a:buFont typeface="Calibri" panose="020F0502020204030204"/>
              <a:buChar char="●"/>
            </a:pPr>
            <a:r>
              <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An integrated development environment (IDE) is software for building applications that combines common developer tools into a single graphical user interface (GUI).</a:t>
            </a:r>
            <a:endPar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a:p>
            <a:pPr marL="457200" marR="0" lvl="0" indent="-330200" algn="just" rtl="0">
              <a:lnSpc>
                <a:spcPct val="115000"/>
              </a:lnSpc>
              <a:spcBef>
                <a:spcPts val="0"/>
              </a:spcBef>
              <a:spcAft>
                <a:spcPts val="0"/>
              </a:spcAft>
              <a:buClr>
                <a:srgbClr val="2E3444"/>
              </a:buClr>
              <a:buSzPts val="1600"/>
              <a:buFont typeface="Calibri" panose="020F0502020204030204"/>
              <a:buChar char="●"/>
            </a:pPr>
            <a:r>
              <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An IDE typically consists of (not only limited to):</a:t>
            </a:r>
            <a:endPar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a:p>
            <a:pPr marL="0" marR="0" lvl="0" indent="0" algn="just" rtl="0">
              <a:lnSpc>
                <a:spcPct val="115000"/>
              </a:lnSpc>
              <a:spcBef>
                <a:spcPts val="0"/>
              </a:spcBef>
              <a:spcAft>
                <a:spcPts val="0"/>
              </a:spcAft>
              <a:buNone/>
            </a:pPr>
            <a:r>
              <a:rPr lang="en-US" sz="1600" b="1"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          Source Code Editor –</a:t>
            </a:r>
            <a:r>
              <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 Assist  in writing software code with features such as syntax highlighting with visual cues, providing language specific auto-completion, and checking for bugs as code is being written.</a:t>
            </a:r>
            <a:endPar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a:p>
            <a:pPr marL="0" marR="0" lvl="0" indent="0" algn="just" rtl="0">
              <a:lnSpc>
                <a:spcPct val="115000"/>
              </a:lnSpc>
              <a:spcBef>
                <a:spcPts val="0"/>
              </a:spcBef>
              <a:spcAft>
                <a:spcPts val="0"/>
              </a:spcAft>
              <a:buNone/>
            </a:pPr>
            <a:r>
              <a:rPr lang="en-US" sz="1600" b="1"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          Debugger – </a:t>
            </a:r>
            <a:r>
              <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A program for testing other programs that can graphically display the location of a bug in the original code.</a:t>
            </a:r>
            <a:endPar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a:p>
            <a:pPr marL="0" marR="0" lvl="0" indent="0" algn="just" rtl="0">
              <a:lnSpc>
                <a:spcPct val="115000"/>
              </a:lnSpc>
              <a:spcBef>
                <a:spcPts val="0"/>
              </a:spcBef>
              <a:spcAft>
                <a:spcPts val="0"/>
              </a:spcAft>
              <a:buNone/>
            </a:pPr>
            <a:r>
              <a:rPr lang="en-US" sz="1600" b="1"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          Local Build Automation – </a:t>
            </a:r>
            <a:r>
              <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Utilities that automate simple, repeatable tasks as part of creating a local build of the software for use by the developer, like compiling computer source code into binary code, packaging binary code, and running automated tests.</a:t>
            </a:r>
            <a:endPar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a:p>
            <a:pPr marL="0" marR="0" lvl="0" indent="0" algn="just" rtl="0">
              <a:lnSpc>
                <a:spcPct val="115000"/>
              </a:lnSpc>
              <a:spcBef>
                <a:spcPts val="0"/>
              </a:spcBef>
              <a:spcAft>
                <a:spcPts val="0"/>
              </a:spcAft>
              <a:buNone/>
            </a:pPr>
            <a:endParaRPr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a:p>
            <a:pPr marL="0" marR="0" lvl="0" indent="0" algn="just" rtl="0">
              <a:lnSpc>
                <a:spcPct val="115000"/>
              </a:lnSpc>
              <a:spcBef>
                <a:spcPts val="0"/>
              </a:spcBef>
              <a:spcAft>
                <a:spcPts val="0"/>
              </a:spcAft>
              <a:buNone/>
            </a:pPr>
            <a:endParaRPr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p:txBody>
      </p:sp>
      <p:cxnSp>
        <p:nvCxnSpPr>
          <p:cNvPr id="206" name="Google Shape;206;p14"/>
          <p:cNvCxnSpPr/>
          <p:nvPr/>
        </p:nvCxnSpPr>
        <p:spPr>
          <a:xfrm>
            <a:off x="109575" y="1167322"/>
            <a:ext cx="8924850" cy="0"/>
          </a:xfrm>
          <a:prstGeom prst="straightConnector1">
            <a:avLst/>
          </a:prstGeom>
          <a:noFill/>
          <a:ln w="38100" cap="flat" cmpd="sng">
            <a:solidFill>
              <a:srgbClr val="FC6536"/>
            </a:solidFill>
            <a:prstDash val="solid"/>
            <a:round/>
            <a:headEnd type="none" w="sm" len="sm"/>
            <a:tailEnd type="none" w="sm" len="sm"/>
          </a:ln>
          <a:effectLst>
            <a:outerShdw blurRad="40000" dist="23000" dir="5400000" rotWithShape="0">
              <a:srgbClr val="000000">
                <a:alpha val="34901"/>
              </a:srgbClr>
            </a:outerShdw>
          </a:effectLst>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10" name="Shape 210"/>
        <p:cNvGrpSpPr/>
        <p:nvPr/>
      </p:nvGrpSpPr>
      <p:grpSpPr>
        <a:xfrm>
          <a:off x="0" y="0"/>
          <a:ext cx="0" cy="0"/>
          <a:chOff x="0" y="0"/>
          <a:chExt cx="0" cy="0"/>
        </a:xfrm>
      </p:grpSpPr>
      <p:sp>
        <p:nvSpPr>
          <p:cNvPr id="211" name="Google Shape;211;p15"/>
          <p:cNvSpPr txBox="1"/>
          <p:nvPr>
            <p:ph type="title"/>
          </p:nvPr>
        </p:nvSpPr>
        <p:spPr>
          <a:xfrm>
            <a:off x="98250" y="16350"/>
            <a:ext cx="8826600" cy="602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1800"/>
              <a:buNone/>
            </a:pPr>
            <a:r>
              <a:rPr lang="en-US" sz="1800" b="1">
                <a:solidFill>
                  <a:srgbClr val="FFFFFF"/>
                </a:solidFill>
                <a:latin typeface="Verdana" panose="020B0604030504040204"/>
                <a:ea typeface="Verdana" panose="020B0604030504040204"/>
                <a:cs typeface="Verdana" panose="020B0604030504040204"/>
                <a:sym typeface="Verdana" panose="020B0604030504040204"/>
              </a:rPr>
              <a:t>IDE Setup (Eclipse)</a:t>
            </a:r>
            <a:endParaRPr b="1">
              <a:latin typeface="Verdana" panose="020B0604030504040204"/>
              <a:ea typeface="Verdana" panose="020B0604030504040204"/>
              <a:cs typeface="Verdana" panose="020B0604030504040204"/>
              <a:sym typeface="Verdana" panose="020B0604030504040204"/>
            </a:endParaRPr>
          </a:p>
        </p:txBody>
      </p:sp>
      <p:sp>
        <p:nvSpPr>
          <p:cNvPr id="212" name="Google Shape;212;p15"/>
          <p:cNvSpPr txBox="1"/>
          <p:nvPr/>
        </p:nvSpPr>
        <p:spPr>
          <a:xfrm>
            <a:off x="109574" y="694722"/>
            <a:ext cx="8826600" cy="20949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600"/>
              <a:buFont typeface="Arial" panose="020B0604020202020204"/>
              <a:buNone/>
            </a:pPr>
            <a:r>
              <a:rPr lang="en-US" sz="1600" b="1" i="0" u="none" strike="noStrike" cap="none">
                <a:solidFill>
                  <a:srgbClr val="2E3444"/>
                </a:solidFill>
                <a:highlight>
                  <a:srgbClr val="FFFFFF"/>
                </a:highlight>
                <a:latin typeface="Verdana" panose="020B0604030504040204"/>
                <a:ea typeface="Verdana" panose="020B0604030504040204"/>
                <a:cs typeface="Verdana" panose="020B0604030504040204"/>
                <a:sym typeface="Verdana" panose="020B0604030504040204"/>
              </a:rPr>
              <a:t>Eclipse</a:t>
            </a:r>
            <a:endParaRPr lang="en-US" sz="1600" b="1" i="0" u="none" strike="noStrike" cap="none">
              <a:solidFill>
                <a:srgbClr val="2E3444"/>
              </a:solidFill>
              <a:highlight>
                <a:srgbClr val="FFFFFF"/>
              </a:highlight>
              <a:latin typeface="Verdana" panose="020B0604030504040204"/>
              <a:ea typeface="Verdana" panose="020B0604030504040204"/>
              <a:cs typeface="Verdana" panose="020B0604030504040204"/>
              <a:sym typeface="Verdana" panose="020B0604030504040204"/>
            </a:endParaRPr>
          </a:p>
          <a:p>
            <a:pPr marL="0" marR="0" lvl="0" indent="0" algn="l" rtl="0">
              <a:lnSpc>
                <a:spcPct val="115000"/>
              </a:lnSpc>
              <a:spcBef>
                <a:spcPts val="0"/>
              </a:spcBef>
              <a:spcAft>
                <a:spcPts val="0"/>
              </a:spcAft>
              <a:buClr>
                <a:srgbClr val="000000"/>
              </a:buClr>
              <a:buSzPts val="1400"/>
              <a:buFont typeface="Arial" panose="020B0604020202020204"/>
              <a:buNone/>
            </a:pPr>
            <a:endParaRPr sz="1400" b="0" i="0" u="none" strike="noStrike" cap="none">
              <a:solidFill>
                <a:srgbClr val="2E3444"/>
              </a:solidFill>
              <a:highlight>
                <a:srgbClr val="FFFFFF"/>
              </a:highlight>
              <a:latin typeface="Roboto Medium" panose="02000000000000000000"/>
              <a:ea typeface="Roboto Medium" panose="02000000000000000000"/>
              <a:cs typeface="Roboto Medium" panose="02000000000000000000"/>
              <a:sym typeface="Roboto Medium" panose="02000000000000000000"/>
            </a:endParaRPr>
          </a:p>
          <a:p>
            <a:pPr marL="457200" marR="0" lvl="0" indent="-330200" algn="just" rtl="0">
              <a:lnSpc>
                <a:spcPct val="115000"/>
              </a:lnSpc>
              <a:spcBef>
                <a:spcPts val="0"/>
              </a:spcBef>
              <a:spcAft>
                <a:spcPts val="0"/>
              </a:spcAft>
              <a:buClr>
                <a:srgbClr val="2E3444"/>
              </a:buClr>
              <a:buSzPts val="1600"/>
              <a:buFont typeface="Calibri" panose="020F0502020204030204"/>
              <a:buChar char="●"/>
            </a:pPr>
            <a:r>
              <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Where to download from: </a:t>
            </a:r>
            <a:r>
              <a:rPr lang="en-US" sz="1600" b="0" i="0" u="sng"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hlinkClick r:id="rId1"/>
              </a:rPr>
              <a:t>https://www.eclipse.org/downloads/</a:t>
            </a:r>
            <a:endParaRPr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a:p>
            <a:pPr marL="457200" marR="0" lvl="0" indent="-330200" algn="just" rtl="0">
              <a:lnSpc>
                <a:spcPct val="115000"/>
              </a:lnSpc>
              <a:spcBef>
                <a:spcPts val="0"/>
              </a:spcBef>
              <a:spcAft>
                <a:spcPts val="0"/>
              </a:spcAft>
              <a:buClr>
                <a:srgbClr val="2E3444"/>
              </a:buClr>
              <a:buSzPts val="1600"/>
              <a:buFont typeface="Calibri" panose="020F0502020204030204"/>
              <a:buChar char="●"/>
            </a:pPr>
            <a:r>
              <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After download, install the Software. For now chose </a:t>
            </a:r>
            <a:r>
              <a:rPr lang="en-US" sz="1600" b="1"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Eclipse IDE for Java Developers</a:t>
            </a:r>
            <a:r>
              <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 option</a:t>
            </a:r>
            <a:endPar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a:p>
            <a:pPr marL="457200" marR="0" lvl="0" indent="-330200" algn="just" rtl="0">
              <a:lnSpc>
                <a:spcPct val="115000"/>
              </a:lnSpc>
              <a:spcBef>
                <a:spcPts val="0"/>
              </a:spcBef>
              <a:spcAft>
                <a:spcPts val="0"/>
              </a:spcAft>
              <a:buClr>
                <a:srgbClr val="2E3444"/>
              </a:buClr>
              <a:buSzPts val="1600"/>
              <a:buFont typeface="Calibri" panose="020F0502020204030204"/>
              <a:buChar char="●"/>
            </a:pPr>
            <a:r>
              <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It will automatically detect the path of JDK, because we have already setup the JAVA_HOME in environment variables.</a:t>
            </a:r>
            <a:endPar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a:p>
            <a:pPr marL="285750" marR="0" lvl="0" indent="-184150" algn="just" rtl="0">
              <a:lnSpc>
                <a:spcPct val="115000"/>
              </a:lnSpc>
              <a:spcBef>
                <a:spcPts val="0"/>
              </a:spcBef>
              <a:spcAft>
                <a:spcPts val="0"/>
              </a:spcAft>
              <a:buClr>
                <a:srgbClr val="000000"/>
              </a:buClr>
              <a:buSzPts val="1600"/>
              <a:buFont typeface="Arial" panose="020B0604020202020204"/>
              <a:buNone/>
            </a:pPr>
            <a:endParaRPr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p:txBody>
      </p:sp>
      <p:cxnSp>
        <p:nvCxnSpPr>
          <p:cNvPr id="213" name="Google Shape;213;p15"/>
          <p:cNvCxnSpPr/>
          <p:nvPr/>
        </p:nvCxnSpPr>
        <p:spPr>
          <a:xfrm>
            <a:off x="109575" y="1167322"/>
            <a:ext cx="8924850" cy="0"/>
          </a:xfrm>
          <a:prstGeom prst="straightConnector1">
            <a:avLst/>
          </a:prstGeom>
          <a:noFill/>
          <a:ln w="38100" cap="flat" cmpd="sng">
            <a:solidFill>
              <a:srgbClr val="FC6536"/>
            </a:solidFill>
            <a:prstDash val="solid"/>
            <a:round/>
            <a:headEnd type="none" w="sm" len="sm"/>
            <a:tailEnd type="none" w="sm" len="sm"/>
          </a:ln>
          <a:effectLst>
            <a:outerShdw blurRad="40000" dist="23000" dir="5400000" rotWithShape="0">
              <a:srgbClr val="000000">
                <a:alpha val="34901"/>
              </a:srgbClr>
            </a:outerShdw>
          </a:effectLst>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17" name="Shape 217"/>
        <p:cNvGrpSpPr/>
        <p:nvPr/>
      </p:nvGrpSpPr>
      <p:grpSpPr>
        <a:xfrm>
          <a:off x="0" y="0"/>
          <a:ext cx="0" cy="0"/>
          <a:chOff x="0" y="0"/>
          <a:chExt cx="0" cy="0"/>
        </a:xfrm>
      </p:grpSpPr>
      <p:sp>
        <p:nvSpPr>
          <p:cNvPr id="218" name="Google Shape;218;p16"/>
          <p:cNvSpPr txBox="1"/>
          <p:nvPr>
            <p:ph type="title"/>
          </p:nvPr>
        </p:nvSpPr>
        <p:spPr>
          <a:xfrm>
            <a:off x="98250" y="16350"/>
            <a:ext cx="8826600" cy="602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1800"/>
              <a:buNone/>
            </a:pPr>
            <a:r>
              <a:rPr lang="en-US" sz="1800" b="1">
                <a:solidFill>
                  <a:srgbClr val="FFFFFF"/>
                </a:solidFill>
                <a:latin typeface="Verdana" panose="020B0604030504040204"/>
                <a:ea typeface="Verdana" panose="020B0604030504040204"/>
                <a:cs typeface="Verdana" panose="020B0604030504040204"/>
                <a:sym typeface="Verdana" panose="020B0604030504040204"/>
              </a:rPr>
              <a:t>Features And Architecture</a:t>
            </a:r>
            <a:endParaRPr lang="en-US" sz="1800" b="1">
              <a:solidFill>
                <a:srgbClr val="FFFFFF"/>
              </a:solidFill>
              <a:latin typeface="Verdana" panose="020B0604030504040204"/>
              <a:ea typeface="Verdana" panose="020B0604030504040204"/>
              <a:cs typeface="Verdana" panose="020B0604030504040204"/>
              <a:sym typeface="Verdana" panose="020B0604030504040204"/>
            </a:endParaRPr>
          </a:p>
        </p:txBody>
      </p:sp>
      <p:sp>
        <p:nvSpPr>
          <p:cNvPr id="219" name="Google Shape;219;p16"/>
          <p:cNvSpPr txBox="1"/>
          <p:nvPr/>
        </p:nvSpPr>
        <p:spPr>
          <a:xfrm>
            <a:off x="109574" y="694722"/>
            <a:ext cx="8826600" cy="32277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600"/>
              <a:buFont typeface="Arial" panose="020B0604020202020204"/>
              <a:buNone/>
            </a:pPr>
            <a:r>
              <a:rPr lang="en-US" sz="1600" b="1" i="0" u="none" strike="noStrike" cap="none">
                <a:solidFill>
                  <a:srgbClr val="2E3444"/>
                </a:solidFill>
                <a:highlight>
                  <a:srgbClr val="FFFFFF"/>
                </a:highlight>
                <a:latin typeface="Verdana" panose="020B0604030504040204"/>
                <a:ea typeface="Verdana" panose="020B0604030504040204"/>
                <a:cs typeface="Verdana" panose="020B0604030504040204"/>
                <a:sym typeface="Verdana" panose="020B0604030504040204"/>
              </a:rPr>
              <a:t>Compiler vs Interpreter</a:t>
            </a:r>
            <a:endParaRPr lang="en-US" sz="1600" b="1" i="0" u="none" strike="noStrike" cap="none">
              <a:solidFill>
                <a:srgbClr val="2E3444"/>
              </a:solidFill>
              <a:highlight>
                <a:srgbClr val="FFFFFF"/>
              </a:highlight>
              <a:latin typeface="Verdana" panose="020B0604030504040204"/>
              <a:ea typeface="Verdana" panose="020B0604030504040204"/>
              <a:cs typeface="Verdana" panose="020B0604030504040204"/>
              <a:sym typeface="Verdana" panose="020B0604030504040204"/>
            </a:endParaRPr>
          </a:p>
          <a:p>
            <a:pPr marL="0" marR="0" lvl="0" indent="0" algn="l" rtl="0">
              <a:lnSpc>
                <a:spcPct val="115000"/>
              </a:lnSpc>
              <a:spcBef>
                <a:spcPts val="0"/>
              </a:spcBef>
              <a:spcAft>
                <a:spcPts val="0"/>
              </a:spcAft>
              <a:buClr>
                <a:srgbClr val="000000"/>
              </a:buClr>
              <a:buSzPts val="1400"/>
              <a:buFont typeface="Arial" panose="020B0604020202020204"/>
              <a:buNone/>
            </a:pPr>
            <a:endParaRPr sz="1400" b="0" i="0" u="none" strike="noStrike" cap="none">
              <a:solidFill>
                <a:srgbClr val="2E3444"/>
              </a:solidFill>
              <a:highlight>
                <a:srgbClr val="FFFFFF"/>
              </a:highlight>
              <a:latin typeface="Roboto Medium" panose="02000000000000000000"/>
              <a:ea typeface="Roboto Medium" panose="02000000000000000000"/>
              <a:cs typeface="Roboto Medium" panose="02000000000000000000"/>
              <a:sym typeface="Roboto Medium" panose="02000000000000000000"/>
            </a:endParaRPr>
          </a:p>
          <a:p>
            <a:pPr marL="457200" marR="0" lvl="0" indent="-330200" algn="just" rtl="0">
              <a:lnSpc>
                <a:spcPct val="115000"/>
              </a:lnSpc>
              <a:spcBef>
                <a:spcPts val="0"/>
              </a:spcBef>
              <a:spcAft>
                <a:spcPts val="0"/>
              </a:spcAft>
              <a:buClr>
                <a:srgbClr val="2E3444"/>
              </a:buClr>
              <a:buSzPts val="1600"/>
              <a:buFont typeface="Calibri" panose="020F0502020204030204"/>
              <a:buChar char="●"/>
            </a:pPr>
            <a:r>
              <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Compiler and Interpreter are used for translating our programs into machine and also getting them executed. (you can say in a nutshell they are translators.)</a:t>
            </a:r>
            <a:endPar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a:p>
            <a:pPr marL="457200" marR="0" lvl="0" indent="-330200" algn="just" rtl="0">
              <a:lnSpc>
                <a:spcPct val="115000"/>
              </a:lnSpc>
              <a:spcBef>
                <a:spcPts val="0"/>
              </a:spcBef>
              <a:spcAft>
                <a:spcPts val="0"/>
              </a:spcAft>
              <a:buClr>
                <a:srgbClr val="2E3444"/>
              </a:buClr>
              <a:buSzPts val="1600"/>
              <a:buFont typeface="Calibri" panose="020F0502020204030204"/>
              <a:buChar char="●"/>
            </a:pPr>
            <a:r>
              <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Line by Line translation and execution happen at the same time in interpreter, but in compiler the translation is done first then the execution is performed.</a:t>
            </a:r>
            <a:endPar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a:p>
            <a:pPr marL="457200" marR="0" lvl="0" indent="-330200" algn="just" rtl="0">
              <a:lnSpc>
                <a:spcPct val="115000"/>
              </a:lnSpc>
              <a:spcBef>
                <a:spcPts val="0"/>
              </a:spcBef>
              <a:spcAft>
                <a:spcPts val="0"/>
              </a:spcAft>
              <a:buClr>
                <a:srgbClr val="2E3444"/>
              </a:buClr>
              <a:buSzPts val="1600"/>
              <a:buFont typeface="Calibri" panose="020F0502020204030204"/>
              <a:buChar char="●"/>
            </a:pPr>
            <a:r>
              <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Separate file is generated with compiler but in interpreter no separate file is generated. That’s why compilation is done once, where interpretation is done every time a piece of code is required to be executed.</a:t>
            </a:r>
            <a:endPar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a:p>
            <a:pPr marL="457200" marR="0" lvl="0" indent="-330200" algn="just" rtl="0">
              <a:lnSpc>
                <a:spcPct val="115000"/>
              </a:lnSpc>
              <a:spcBef>
                <a:spcPts val="0"/>
              </a:spcBef>
              <a:spcAft>
                <a:spcPts val="0"/>
              </a:spcAft>
              <a:buClr>
                <a:srgbClr val="2E3444"/>
              </a:buClr>
              <a:buSzPts val="1600"/>
              <a:buFont typeface="Calibri" panose="020F0502020204030204"/>
              <a:buChar char="●"/>
            </a:pPr>
            <a:r>
              <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Compilers more often take a large amount of time for analyzing the source code. In comparison, Interpreters take less time for analyzing the source code.</a:t>
            </a:r>
            <a:endPar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p:txBody>
      </p:sp>
      <p:cxnSp>
        <p:nvCxnSpPr>
          <p:cNvPr id="220" name="Google Shape;220;p16"/>
          <p:cNvCxnSpPr/>
          <p:nvPr/>
        </p:nvCxnSpPr>
        <p:spPr>
          <a:xfrm>
            <a:off x="109575" y="1167322"/>
            <a:ext cx="8924850" cy="0"/>
          </a:xfrm>
          <a:prstGeom prst="straightConnector1">
            <a:avLst/>
          </a:prstGeom>
          <a:noFill/>
          <a:ln w="38100" cap="flat" cmpd="sng">
            <a:solidFill>
              <a:srgbClr val="FC6536"/>
            </a:solidFill>
            <a:prstDash val="solid"/>
            <a:round/>
            <a:headEnd type="none" w="sm" len="sm"/>
            <a:tailEnd type="none" w="sm" len="sm"/>
          </a:ln>
          <a:effectLst>
            <a:outerShdw blurRad="40000" dist="23000" dir="5400000" rotWithShape="0">
              <a:srgbClr val="000000">
                <a:alpha val="34901"/>
              </a:srgbClr>
            </a:outerShdw>
          </a:effectLst>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24" name="Shape 224"/>
        <p:cNvGrpSpPr/>
        <p:nvPr/>
      </p:nvGrpSpPr>
      <p:grpSpPr>
        <a:xfrm>
          <a:off x="0" y="0"/>
          <a:ext cx="0" cy="0"/>
          <a:chOff x="0" y="0"/>
          <a:chExt cx="0" cy="0"/>
        </a:xfrm>
      </p:grpSpPr>
      <p:sp>
        <p:nvSpPr>
          <p:cNvPr id="225" name="Google Shape;225;p17"/>
          <p:cNvSpPr txBox="1"/>
          <p:nvPr>
            <p:ph type="title"/>
          </p:nvPr>
        </p:nvSpPr>
        <p:spPr>
          <a:xfrm>
            <a:off x="98250" y="16350"/>
            <a:ext cx="8826600" cy="602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1800"/>
              <a:buNone/>
            </a:pPr>
            <a:r>
              <a:rPr lang="en-US" sz="1800" b="1">
                <a:solidFill>
                  <a:srgbClr val="FFFFFF"/>
                </a:solidFill>
                <a:latin typeface="Verdana" panose="020B0604030504040204"/>
                <a:ea typeface="Verdana" panose="020B0604030504040204"/>
                <a:cs typeface="Verdana" panose="020B0604030504040204"/>
                <a:sym typeface="Verdana" panose="020B0604030504040204"/>
              </a:rPr>
              <a:t>Features And Architecture</a:t>
            </a:r>
            <a:endParaRPr lang="en-US" sz="1800" b="1">
              <a:solidFill>
                <a:srgbClr val="FFFFFF"/>
              </a:solidFill>
              <a:latin typeface="Verdana" panose="020B0604030504040204"/>
              <a:ea typeface="Verdana" panose="020B0604030504040204"/>
              <a:cs typeface="Verdana" panose="020B0604030504040204"/>
              <a:sym typeface="Verdana" panose="020B0604030504040204"/>
            </a:endParaRPr>
          </a:p>
        </p:txBody>
      </p:sp>
      <p:sp>
        <p:nvSpPr>
          <p:cNvPr id="226" name="Google Shape;226;p17"/>
          <p:cNvSpPr txBox="1"/>
          <p:nvPr/>
        </p:nvSpPr>
        <p:spPr>
          <a:xfrm>
            <a:off x="109574" y="694722"/>
            <a:ext cx="8826600" cy="962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600"/>
              <a:buFont typeface="Arial" panose="020B0604020202020204"/>
              <a:buNone/>
            </a:pPr>
            <a:r>
              <a:rPr lang="en-US" sz="1600" b="1" i="0" u="none" strike="noStrike" cap="none">
                <a:solidFill>
                  <a:srgbClr val="2E3444"/>
                </a:solidFill>
                <a:highlight>
                  <a:srgbClr val="FFFFFF"/>
                </a:highlight>
                <a:latin typeface="Verdana" panose="020B0604030504040204"/>
                <a:ea typeface="Verdana" panose="020B0604030504040204"/>
                <a:cs typeface="Verdana" panose="020B0604030504040204"/>
                <a:sym typeface="Verdana" panose="020B0604030504040204"/>
              </a:rPr>
              <a:t>Java - Compiler + Interpreter</a:t>
            </a:r>
            <a:endParaRPr lang="en-US" sz="1600" b="1" i="0" u="none" strike="noStrike" cap="none">
              <a:solidFill>
                <a:srgbClr val="2E3444"/>
              </a:solidFill>
              <a:highlight>
                <a:srgbClr val="FFFFFF"/>
              </a:highlight>
              <a:latin typeface="Verdana" panose="020B0604030504040204"/>
              <a:ea typeface="Verdana" panose="020B0604030504040204"/>
              <a:cs typeface="Verdana" panose="020B0604030504040204"/>
              <a:sym typeface="Verdana" panose="020B0604030504040204"/>
            </a:endParaRPr>
          </a:p>
          <a:p>
            <a:pPr marL="0" marR="0" lvl="0" indent="0" algn="l" rtl="0">
              <a:lnSpc>
                <a:spcPct val="115000"/>
              </a:lnSpc>
              <a:spcBef>
                <a:spcPts val="0"/>
              </a:spcBef>
              <a:spcAft>
                <a:spcPts val="0"/>
              </a:spcAft>
              <a:buClr>
                <a:srgbClr val="000000"/>
              </a:buClr>
              <a:buSzPts val="1400"/>
              <a:buFont typeface="Arial" panose="020B0604020202020204"/>
              <a:buNone/>
            </a:pPr>
            <a:endParaRPr sz="1400" b="0" i="0" u="none" strike="noStrike" cap="none">
              <a:solidFill>
                <a:srgbClr val="2E3444"/>
              </a:solidFill>
              <a:highlight>
                <a:srgbClr val="FFFFFF"/>
              </a:highlight>
              <a:latin typeface="Roboto Medium" panose="02000000000000000000"/>
              <a:ea typeface="Roboto Medium" panose="02000000000000000000"/>
              <a:cs typeface="Roboto Medium" panose="02000000000000000000"/>
              <a:sym typeface="Roboto Medium" panose="02000000000000000000"/>
            </a:endParaRPr>
          </a:p>
          <a:p>
            <a:pPr marL="457200" marR="0" lvl="0" indent="-330200" algn="just" rtl="0">
              <a:lnSpc>
                <a:spcPct val="115000"/>
              </a:lnSpc>
              <a:spcBef>
                <a:spcPts val="0"/>
              </a:spcBef>
              <a:spcAft>
                <a:spcPts val="0"/>
              </a:spcAft>
              <a:buClr>
                <a:srgbClr val="2E3444"/>
              </a:buClr>
              <a:buSzPts val="1600"/>
              <a:buFont typeface="Calibri" panose="020F0502020204030204"/>
              <a:buChar char="●"/>
            </a:pPr>
            <a:r>
              <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Java is a hybrid language, i.e. it uses both compiler and interpreter</a:t>
            </a:r>
            <a:endPar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p:txBody>
      </p:sp>
      <p:cxnSp>
        <p:nvCxnSpPr>
          <p:cNvPr id="227" name="Google Shape;227;p17"/>
          <p:cNvCxnSpPr/>
          <p:nvPr/>
        </p:nvCxnSpPr>
        <p:spPr>
          <a:xfrm>
            <a:off x="109575" y="1167322"/>
            <a:ext cx="8924850" cy="0"/>
          </a:xfrm>
          <a:prstGeom prst="straightConnector1">
            <a:avLst/>
          </a:prstGeom>
          <a:noFill/>
          <a:ln w="38100" cap="flat" cmpd="sng">
            <a:solidFill>
              <a:srgbClr val="FC6536"/>
            </a:solidFill>
            <a:prstDash val="solid"/>
            <a:round/>
            <a:headEnd type="none" w="sm" len="sm"/>
            <a:tailEnd type="none" w="sm" len="sm"/>
          </a:ln>
          <a:effectLst>
            <a:outerShdw blurRad="40000" dist="23000" dir="5400000" rotWithShape="0">
              <a:srgbClr val="000000">
                <a:alpha val="34901"/>
              </a:srgbClr>
            </a:outerShdw>
          </a:effectLst>
        </p:spPr>
      </p:cxnSp>
      <p:pic>
        <p:nvPicPr>
          <p:cNvPr id="228" name="Google Shape;228;p17"/>
          <p:cNvPicPr preferRelativeResize="0"/>
          <p:nvPr/>
        </p:nvPicPr>
        <p:blipFill rotWithShape="1">
          <a:blip r:embed="rId1"/>
          <a:srcRect/>
          <a:stretch>
            <a:fillRect/>
          </a:stretch>
        </p:blipFill>
        <p:spPr>
          <a:xfrm>
            <a:off x="117300" y="1874297"/>
            <a:ext cx="8917122" cy="223343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32" name="Shape 232"/>
        <p:cNvGrpSpPr/>
        <p:nvPr/>
      </p:nvGrpSpPr>
      <p:grpSpPr>
        <a:xfrm>
          <a:off x="0" y="0"/>
          <a:ext cx="0" cy="0"/>
          <a:chOff x="0" y="0"/>
          <a:chExt cx="0" cy="0"/>
        </a:xfrm>
      </p:grpSpPr>
      <p:sp>
        <p:nvSpPr>
          <p:cNvPr id="233" name="Google Shape;233;p18"/>
          <p:cNvSpPr txBox="1"/>
          <p:nvPr>
            <p:ph type="title"/>
          </p:nvPr>
        </p:nvSpPr>
        <p:spPr>
          <a:xfrm>
            <a:off x="98250" y="16350"/>
            <a:ext cx="8826600" cy="602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1800"/>
              <a:buNone/>
            </a:pPr>
            <a:r>
              <a:rPr lang="en-US" sz="1800" b="1">
                <a:solidFill>
                  <a:srgbClr val="FFFFFF"/>
                </a:solidFill>
                <a:latin typeface="Verdana" panose="020B0604030504040204"/>
                <a:ea typeface="Verdana" panose="020B0604030504040204"/>
                <a:cs typeface="Verdana" panose="020B0604030504040204"/>
                <a:sym typeface="Verdana" panose="020B0604030504040204"/>
              </a:rPr>
              <a:t>Features And Architecture</a:t>
            </a:r>
            <a:endParaRPr lang="en-US" sz="1800" b="1">
              <a:solidFill>
                <a:srgbClr val="FFFFFF"/>
              </a:solidFill>
              <a:latin typeface="Verdana" panose="020B0604030504040204"/>
              <a:ea typeface="Verdana" panose="020B0604030504040204"/>
              <a:cs typeface="Verdana" panose="020B0604030504040204"/>
              <a:sym typeface="Verdana" panose="020B0604030504040204"/>
            </a:endParaRPr>
          </a:p>
        </p:txBody>
      </p:sp>
      <p:sp>
        <p:nvSpPr>
          <p:cNvPr id="234" name="Google Shape;234;p18"/>
          <p:cNvSpPr txBox="1"/>
          <p:nvPr/>
        </p:nvSpPr>
        <p:spPr>
          <a:xfrm>
            <a:off x="109574" y="694722"/>
            <a:ext cx="8826599" cy="71555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600"/>
              <a:buFont typeface="Arial" panose="020B0604020202020204"/>
              <a:buNone/>
            </a:pPr>
            <a:r>
              <a:rPr lang="en-US" sz="1600" b="1" i="0" u="none" strike="noStrike" cap="none">
                <a:solidFill>
                  <a:srgbClr val="2E3444"/>
                </a:solidFill>
                <a:highlight>
                  <a:srgbClr val="FFFFFF"/>
                </a:highlight>
                <a:latin typeface="Verdana" panose="020B0604030504040204"/>
                <a:ea typeface="Verdana" panose="020B0604030504040204"/>
                <a:cs typeface="Verdana" panose="020B0604030504040204"/>
                <a:sym typeface="Verdana" panose="020B0604030504040204"/>
              </a:rPr>
              <a:t>Java – How it is Platform Independent</a:t>
            </a:r>
            <a:endParaRPr lang="en-US" sz="1600" b="1" i="0" u="none" strike="noStrike" cap="none">
              <a:solidFill>
                <a:srgbClr val="2E3444"/>
              </a:solidFill>
              <a:highlight>
                <a:srgbClr val="FFFFFF"/>
              </a:highlight>
              <a:latin typeface="Verdana" panose="020B0604030504040204"/>
              <a:ea typeface="Verdana" panose="020B0604030504040204"/>
              <a:cs typeface="Verdana" panose="020B0604030504040204"/>
              <a:sym typeface="Verdana" panose="020B0604030504040204"/>
            </a:endParaRPr>
          </a:p>
          <a:p>
            <a:pPr marL="0" marR="0" lvl="0" indent="0" algn="l" rtl="0">
              <a:lnSpc>
                <a:spcPct val="115000"/>
              </a:lnSpc>
              <a:spcBef>
                <a:spcPts val="0"/>
              </a:spcBef>
              <a:spcAft>
                <a:spcPts val="0"/>
              </a:spcAft>
              <a:buClr>
                <a:srgbClr val="000000"/>
              </a:buClr>
              <a:buSzPts val="1400"/>
              <a:buFont typeface="Arial" panose="020B0604020202020204"/>
              <a:buNone/>
            </a:pPr>
            <a:endParaRPr sz="1400" b="0" i="0" u="none" strike="noStrike" cap="none">
              <a:solidFill>
                <a:srgbClr val="2E3444"/>
              </a:solidFill>
              <a:highlight>
                <a:srgbClr val="FFFFFF"/>
              </a:highlight>
              <a:latin typeface="Roboto Medium" panose="02000000000000000000"/>
              <a:ea typeface="Roboto Medium" panose="02000000000000000000"/>
              <a:cs typeface="Roboto Medium" panose="02000000000000000000"/>
              <a:sym typeface="Roboto Medium" panose="02000000000000000000"/>
            </a:endParaRPr>
          </a:p>
        </p:txBody>
      </p:sp>
      <p:cxnSp>
        <p:nvCxnSpPr>
          <p:cNvPr id="235" name="Google Shape;235;p18"/>
          <p:cNvCxnSpPr/>
          <p:nvPr/>
        </p:nvCxnSpPr>
        <p:spPr>
          <a:xfrm>
            <a:off x="109575" y="1167322"/>
            <a:ext cx="8924850" cy="0"/>
          </a:xfrm>
          <a:prstGeom prst="straightConnector1">
            <a:avLst/>
          </a:prstGeom>
          <a:noFill/>
          <a:ln w="38100" cap="flat" cmpd="sng">
            <a:solidFill>
              <a:srgbClr val="FC6536"/>
            </a:solidFill>
            <a:prstDash val="solid"/>
            <a:round/>
            <a:headEnd type="none" w="sm" len="sm"/>
            <a:tailEnd type="none" w="sm" len="sm"/>
          </a:ln>
          <a:effectLst>
            <a:outerShdw blurRad="40000" dist="23000" dir="5400000" rotWithShape="0">
              <a:srgbClr val="000000">
                <a:alpha val="34901"/>
              </a:srgbClr>
            </a:outerShdw>
          </a:effectLst>
        </p:spPr>
      </p:cxnSp>
      <p:pic>
        <p:nvPicPr>
          <p:cNvPr id="236" name="Google Shape;236;p18"/>
          <p:cNvPicPr preferRelativeResize="0"/>
          <p:nvPr/>
        </p:nvPicPr>
        <p:blipFill rotWithShape="1">
          <a:blip r:embed="rId1"/>
          <a:srcRect/>
          <a:stretch>
            <a:fillRect/>
          </a:stretch>
        </p:blipFill>
        <p:spPr>
          <a:xfrm>
            <a:off x="4150882" y="1639923"/>
            <a:ext cx="4834417" cy="3453155"/>
          </a:xfrm>
          <a:prstGeom prst="rect">
            <a:avLst/>
          </a:prstGeom>
          <a:noFill/>
          <a:ln>
            <a:noFill/>
          </a:ln>
        </p:spPr>
      </p:pic>
      <p:sp>
        <p:nvSpPr>
          <p:cNvPr id="237" name="Google Shape;237;p18"/>
          <p:cNvSpPr txBox="1"/>
          <p:nvPr/>
        </p:nvSpPr>
        <p:spPr>
          <a:xfrm>
            <a:off x="109573" y="1383519"/>
            <a:ext cx="3992100" cy="21303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0"/>
              </a:spcBef>
              <a:spcAft>
                <a:spcPts val="0"/>
              </a:spcAft>
              <a:buClr>
                <a:srgbClr val="000000"/>
              </a:buClr>
              <a:buSzPts val="1600"/>
              <a:buFont typeface="Arial" panose="020B0604020202020204"/>
              <a:buNone/>
            </a:pPr>
            <a:r>
              <a:rPr lang="en-US" sz="160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Once a bytecode is generated from any of the operating system, it can be interpreted by any other operating system’s JVM and it can be executed by the other operating system. That’s why java is also called </a:t>
            </a:r>
            <a:r>
              <a:rPr lang="en-US" sz="1600">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W</a:t>
            </a:r>
            <a:r>
              <a:rPr lang="en-US" sz="160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rite </a:t>
            </a:r>
            <a:r>
              <a:rPr lang="en-US" sz="1600">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O</a:t>
            </a:r>
            <a:r>
              <a:rPr lang="en-US" sz="160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nce </a:t>
            </a:r>
            <a:r>
              <a:rPr lang="en-US" sz="1600">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R</a:t>
            </a:r>
            <a:r>
              <a:rPr lang="en-US" sz="160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un </a:t>
            </a:r>
            <a:r>
              <a:rPr lang="en-US" sz="1600">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A</a:t>
            </a:r>
            <a:r>
              <a:rPr lang="en-US" sz="160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nywhere (WORA). JVM is reason for </a:t>
            </a:r>
            <a:r>
              <a:rPr lang="en-US" sz="1600">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J</a:t>
            </a:r>
            <a:r>
              <a:rPr lang="en-US" sz="160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ava being a platform independent language</a:t>
            </a:r>
            <a:endParaRPr sz="140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41" name="Shape 241"/>
        <p:cNvGrpSpPr/>
        <p:nvPr/>
      </p:nvGrpSpPr>
      <p:grpSpPr>
        <a:xfrm>
          <a:off x="0" y="0"/>
          <a:ext cx="0" cy="0"/>
          <a:chOff x="0" y="0"/>
          <a:chExt cx="0" cy="0"/>
        </a:xfrm>
      </p:grpSpPr>
      <p:sp>
        <p:nvSpPr>
          <p:cNvPr id="242" name="Google Shape;242;p19"/>
          <p:cNvSpPr txBox="1"/>
          <p:nvPr>
            <p:ph type="title"/>
          </p:nvPr>
        </p:nvSpPr>
        <p:spPr>
          <a:xfrm>
            <a:off x="98250" y="16350"/>
            <a:ext cx="8826600" cy="602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1800"/>
              <a:buNone/>
            </a:pPr>
            <a:r>
              <a:rPr lang="en-US" sz="1800" b="1">
                <a:solidFill>
                  <a:srgbClr val="FFFFFF"/>
                </a:solidFill>
                <a:latin typeface="Verdana" panose="020B0604030504040204"/>
                <a:ea typeface="Verdana" panose="020B0604030504040204"/>
                <a:cs typeface="Verdana" panose="020B0604030504040204"/>
                <a:sym typeface="Verdana" panose="020B0604030504040204"/>
              </a:rPr>
              <a:t>Features And Architecture</a:t>
            </a:r>
            <a:endParaRPr lang="en-US" sz="1800" b="1">
              <a:solidFill>
                <a:srgbClr val="FFFFFF"/>
              </a:solidFill>
              <a:latin typeface="Verdana" panose="020B0604030504040204"/>
              <a:ea typeface="Verdana" panose="020B0604030504040204"/>
              <a:cs typeface="Verdana" panose="020B0604030504040204"/>
              <a:sym typeface="Verdana" panose="020B0604030504040204"/>
            </a:endParaRPr>
          </a:p>
        </p:txBody>
      </p:sp>
      <p:sp>
        <p:nvSpPr>
          <p:cNvPr id="243" name="Google Shape;243;p19"/>
          <p:cNvSpPr txBox="1"/>
          <p:nvPr/>
        </p:nvSpPr>
        <p:spPr>
          <a:xfrm>
            <a:off x="109574" y="694722"/>
            <a:ext cx="8826599" cy="998705"/>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600"/>
              <a:buFont typeface="Arial" panose="020B0604020202020204"/>
              <a:buNone/>
            </a:pPr>
            <a:r>
              <a:rPr lang="en-US" sz="1600" b="1" i="0" u="none" strike="noStrike" cap="none">
                <a:solidFill>
                  <a:srgbClr val="2E3444"/>
                </a:solidFill>
                <a:highlight>
                  <a:srgbClr val="FFFFFF"/>
                </a:highlight>
                <a:latin typeface="Verdana" panose="020B0604030504040204"/>
                <a:ea typeface="Verdana" panose="020B0604030504040204"/>
                <a:cs typeface="Verdana" panose="020B0604030504040204"/>
                <a:sym typeface="Verdana" panose="020B0604030504040204"/>
              </a:rPr>
              <a:t>JVM (Java Virtual Machine) Architecture</a:t>
            </a:r>
            <a:endParaRPr lang="en-US" sz="1600" b="1" i="0" u="none" strike="noStrike" cap="none">
              <a:solidFill>
                <a:srgbClr val="2E3444"/>
              </a:solidFill>
              <a:highlight>
                <a:srgbClr val="FFFFFF"/>
              </a:highlight>
              <a:latin typeface="Verdana" panose="020B0604030504040204"/>
              <a:ea typeface="Verdana" panose="020B0604030504040204"/>
              <a:cs typeface="Verdana" panose="020B0604030504040204"/>
              <a:sym typeface="Verdana" panose="020B0604030504040204"/>
            </a:endParaRPr>
          </a:p>
          <a:p>
            <a:pPr marL="0" marR="0" lvl="0" indent="0" algn="just" rtl="0">
              <a:lnSpc>
                <a:spcPct val="115000"/>
              </a:lnSpc>
              <a:spcBef>
                <a:spcPts val="0"/>
              </a:spcBef>
              <a:spcAft>
                <a:spcPts val="0"/>
              </a:spcAft>
              <a:buClr>
                <a:srgbClr val="000000"/>
              </a:buClr>
              <a:buSzPts val="1600"/>
              <a:buFont typeface="Arial" panose="020B0604020202020204"/>
              <a:buNone/>
            </a:pPr>
            <a:endParaRPr sz="1600" b="1" i="0" u="none" strike="noStrike" cap="none">
              <a:solidFill>
                <a:srgbClr val="2E3444"/>
              </a:solidFill>
              <a:highlight>
                <a:srgbClr val="FFFFFF"/>
              </a:highlight>
              <a:latin typeface="Verdana" panose="020B0604030504040204"/>
              <a:ea typeface="Verdana" panose="020B0604030504040204"/>
              <a:cs typeface="Verdana" panose="020B0604030504040204"/>
              <a:sym typeface="Verdana" panose="020B0604030504040204"/>
            </a:endParaRPr>
          </a:p>
          <a:p>
            <a:pPr marL="285750" marR="0" lvl="0" indent="-196850" algn="just" rtl="0">
              <a:lnSpc>
                <a:spcPct val="115000"/>
              </a:lnSpc>
              <a:spcBef>
                <a:spcPts val="0"/>
              </a:spcBef>
              <a:spcAft>
                <a:spcPts val="0"/>
              </a:spcAft>
              <a:buClr>
                <a:srgbClr val="000000"/>
              </a:buClr>
              <a:buSzPts val="1400"/>
              <a:buFont typeface="Arial" panose="020B0604020202020204"/>
              <a:buNone/>
            </a:pPr>
            <a:endParaRPr sz="1400" b="0" i="0" u="none" strike="noStrike" cap="none">
              <a:solidFill>
                <a:srgbClr val="2E3444"/>
              </a:solidFill>
              <a:highlight>
                <a:srgbClr val="FFFFFF"/>
              </a:highlight>
              <a:latin typeface="Verdana" panose="020B0604030504040204"/>
              <a:ea typeface="Verdana" panose="020B0604030504040204"/>
              <a:cs typeface="Verdana" panose="020B0604030504040204"/>
              <a:sym typeface="Verdana" panose="020B0604030504040204"/>
            </a:endParaRPr>
          </a:p>
        </p:txBody>
      </p:sp>
      <p:cxnSp>
        <p:nvCxnSpPr>
          <p:cNvPr id="244" name="Google Shape;244;p19"/>
          <p:cNvCxnSpPr/>
          <p:nvPr/>
        </p:nvCxnSpPr>
        <p:spPr>
          <a:xfrm>
            <a:off x="109575" y="1167322"/>
            <a:ext cx="8924850" cy="0"/>
          </a:xfrm>
          <a:prstGeom prst="straightConnector1">
            <a:avLst/>
          </a:prstGeom>
          <a:noFill/>
          <a:ln w="38100" cap="flat" cmpd="sng">
            <a:solidFill>
              <a:srgbClr val="FC6536"/>
            </a:solidFill>
            <a:prstDash val="solid"/>
            <a:round/>
            <a:headEnd type="none" w="sm" len="sm"/>
            <a:tailEnd type="none" w="sm" len="sm"/>
          </a:ln>
          <a:effectLst>
            <a:outerShdw blurRad="40000" dist="23000" dir="5400000" rotWithShape="0">
              <a:srgbClr val="000000">
                <a:alpha val="34901"/>
              </a:srgbClr>
            </a:outerShdw>
          </a:effectLst>
        </p:spPr>
      </p:cxnSp>
      <p:pic>
        <p:nvPicPr>
          <p:cNvPr id="245" name="Google Shape;245;p19"/>
          <p:cNvPicPr preferRelativeResize="0"/>
          <p:nvPr/>
        </p:nvPicPr>
        <p:blipFill rotWithShape="1">
          <a:blip r:embed="rId1"/>
          <a:srcRect/>
          <a:stretch>
            <a:fillRect/>
          </a:stretch>
        </p:blipFill>
        <p:spPr>
          <a:xfrm>
            <a:off x="2581422" y="1208692"/>
            <a:ext cx="6562578" cy="3898500"/>
          </a:xfrm>
          <a:prstGeom prst="rect">
            <a:avLst/>
          </a:prstGeom>
          <a:noFill/>
          <a:ln>
            <a:noFill/>
          </a:ln>
        </p:spPr>
      </p:pic>
      <p:sp>
        <p:nvSpPr>
          <p:cNvPr id="246" name="Google Shape;246;p19"/>
          <p:cNvSpPr txBox="1"/>
          <p:nvPr/>
        </p:nvSpPr>
        <p:spPr>
          <a:xfrm>
            <a:off x="109572" y="1355974"/>
            <a:ext cx="2471700" cy="1471500"/>
          </a:xfrm>
          <a:prstGeom prst="rect">
            <a:avLst/>
          </a:prstGeom>
          <a:noFill/>
          <a:ln>
            <a:noFill/>
          </a:ln>
        </p:spPr>
        <p:txBody>
          <a:bodyPr spcFirstLastPara="1" wrap="square" lIns="91425" tIns="45700" rIns="91425" bIns="45700" anchor="t" anchorCtr="0">
            <a:spAutoFit/>
          </a:bodyPr>
          <a:lstStyle/>
          <a:p>
            <a:pPr marL="0" marR="0" lvl="0" indent="0" algn="just" rtl="0">
              <a:lnSpc>
                <a:spcPct val="115000"/>
              </a:lnSpc>
              <a:spcBef>
                <a:spcPts val="0"/>
              </a:spcBef>
              <a:spcAft>
                <a:spcPts val="0"/>
              </a:spcAft>
              <a:buNone/>
            </a:pPr>
            <a:r>
              <a:rPr lang="en-US" sz="160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JVM is responsible for executing </a:t>
            </a:r>
            <a:r>
              <a:rPr lang="en-US" sz="1600">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J</a:t>
            </a:r>
            <a:r>
              <a:rPr lang="en-US" sz="160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ava program. It also provide the interpreter for execution of </a:t>
            </a:r>
            <a:r>
              <a:rPr lang="en-US" sz="1600">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J</a:t>
            </a:r>
            <a:r>
              <a:rPr lang="en-US" sz="160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ava programs.</a:t>
            </a:r>
            <a:endParaRPr sz="16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C6536"/>
        </a:solidFill>
        <a:effectLst/>
      </p:bgPr>
    </p:bg>
    <p:spTree>
      <p:nvGrpSpPr>
        <p:cNvPr id="250" name="Shape 250"/>
        <p:cNvGrpSpPr/>
        <p:nvPr/>
      </p:nvGrpSpPr>
      <p:grpSpPr>
        <a:xfrm>
          <a:off x="0" y="0"/>
          <a:ext cx="0" cy="0"/>
          <a:chOff x="0" y="0"/>
          <a:chExt cx="0" cy="0"/>
        </a:xfrm>
      </p:grpSpPr>
      <p:sp>
        <p:nvSpPr>
          <p:cNvPr id="251" name="Google Shape;251;p20"/>
          <p:cNvSpPr txBox="1"/>
          <p:nvPr>
            <p:ph type="title"/>
          </p:nvPr>
        </p:nvSpPr>
        <p:spPr>
          <a:xfrm>
            <a:off x="98250" y="16350"/>
            <a:ext cx="8826600" cy="602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1800"/>
              <a:buNone/>
            </a:pPr>
            <a:r>
              <a:rPr lang="en-US" sz="1800" b="1">
                <a:solidFill>
                  <a:srgbClr val="FFFFFF"/>
                </a:solidFill>
                <a:latin typeface="Verdana" panose="020B0604030504040204"/>
                <a:ea typeface="Verdana" panose="020B0604030504040204"/>
                <a:cs typeface="Verdana" panose="020B0604030504040204"/>
                <a:sym typeface="Verdana" panose="020B0604030504040204"/>
              </a:rPr>
              <a:t>Features And Architecture</a:t>
            </a:r>
            <a:endParaRPr b="1">
              <a:latin typeface="Verdana" panose="020B0604030504040204"/>
              <a:ea typeface="Verdana" panose="020B0604030504040204"/>
              <a:cs typeface="Verdana" panose="020B0604030504040204"/>
              <a:sym typeface="Verdana" panose="020B0604030504040204"/>
            </a:endParaRPr>
          </a:p>
        </p:txBody>
      </p:sp>
      <p:sp>
        <p:nvSpPr>
          <p:cNvPr id="252" name="Google Shape;252;p20"/>
          <p:cNvSpPr txBox="1"/>
          <p:nvPr/>
        </p:nvSpPr>
        <p:spPr>
          <a:xfrm>
            <a:off x="109574" y="694722"/>
            <a:ext cx="8826600" cy="32277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600"/>
              <a:buFont typeface="Arial" panose="020B0604020202020204"/>
              <a:buNone/>
            </a:pPr>
            <a:r>
              <a:rPr lang="en-US" sz="1600" b="1" i="0" u="none" strike="noStrike" cap="none">
                <a:solidFill>
                  <a:srgbClr val="2E3444"/>
                </a:solidFill>
                <a:highlight>
                  <a:srgbClr val="FFFFFF"/>
                </a:highlight>
                <a:latin typeface="Verdana" panose="020B0604030504040204"/>
                <a:ea typeface="Verdana" panose="020B0604030504040204"/>
                <a:cs typeface="Verdana" panose="020B0604030504040204"/>
                <a:sym typeface="Verdana" panose="020B0604030504040204"/>
              </a:rPr>
              <a:t>Exercise</a:t>
            </a:r>
            <a:endParaRPr lang="en-US" sz="1600" b="1" i="0" u="none" strike="noStrike" cap="none">
              <a:solidFill>
                <a:srgbClr val="2E3444"/>
              </a:solidFill>
              <a:highlight>
                <a:srgbClr val="FFFFFF"/>
              </a:highlight>
              <a:latin typeface="Verdana" panose="020B0604030504040204"/>
              <a:ea typeface="Verdana" panose="020B0604030504040204"/>
              <a:cs typeface="Verdana" panose="020B0604030504040204"/>
              <a:sym typeface="Verdana" panose="020B0604030504040204"/>
            </a:endParaRPr>
          </a:p>
          <a:p>
            <a:pPr marL="0" marR="0" lvl="0" indent="0" algn="l" rtl="0">
              <a:lnSpc>
                <a:spcPct val="115000"/>
              </a:lnSpc>
              <a:spcBef>
                <a:spcPts val="0"/>
              </a:spcBef>
              <a:spcAft>
                <a:spcPts val="0"/>
              </a:spcAft>
              <a:buClr>
                <a:srgbClr val="000000"/>
              </a:buClr>
              <a:buSzPts val="1400"/>
              <a:buFont typeface="Arial" panose="020B0604020202020204"/>
              <a:buNone/>
            </a:pPr>
            <a:endParaRPr sz="1400" b="0" i="0" u="none" strike="noStrike" cap="none">
              <a:solidFill>
                <a:srgbClr val="2E3444"/>
              </a:solidFill>
              <a:highlight>
                <a:srgbClr val="FFFFFF"/>
              </a:highlight>
              <a:latin typeface="Roboto Medium" panose="02000000000000000000"/>
              <a:ea typeface="Roboto Medium" panose="02000000000000000000"/>
              <a:cs typeface="Roboto Medium" panose="02000000000000000000"/>
              <a:sym typeface="Roboto Medium" panose="02000000000000000000"/>
            </a:endParaRPr>
          </a:p>
          <a:p>
            <a:pPr marL="0" marR="0" lvl="0" indent="0" algn="l" rtl="0">
              <a:lnSpc>
                <a:spcPct val="115000"/>
              </a:lnSpc>
              <a:spcBef>
                <a:spcPts val="0"/>
              </a:spcBef>
              <a:spcAft>
                <a:spcPts val="0"/>
              </a:spcAft>
              <a:buNone/>
            </a:pPr>
            <a:r>
              <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Read and learn about the below java buzzwords. Why java is - </a:t>
            </a:r>
            <a:endPar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a:p>
            <a:pPr marL="457200" marR="0" lvl="0" indent="-330200" algn="l" rtl="0">
              <a:lnSpc>
                <a:spcPct val="115000"/>
              </a:lnSpc>
              <a:spcBef>
                <a:spcPts val="0"/>
              </a:spcBef>
              <a:spcAft>
                <a:spcPts val="0"/>
              </a:spcAft>
              <a:buClr>
                <a:srgbClr val="2E3444"/>
              </a:buClr>
              <a:buSzPts val="1600"/>
              <a:buFont typeface="Calibri" panose="020F0502020204030204"/>
              <a:buChar char="●"/>
            </a:pPr>
            <a:r>
              <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Simple</a:t>
            </a:r>
            <a:endPar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a:p>
            <a:pPr marL="457200" marR="0" lvl="0" indent="-330200" algn="l" rtl="0">
              <a:lnSpc>
                <a:spcPct val="115000"/>
              </a:lnSpc>
              <a:spcBef>
                <a:spcPts val="0"/>
              </a:spcBef>
              <a:spcAft>
                <a:spcPts val="0"/>
              </a:spcAft>
              <a:buClr>
                <a:srgbClr val="2E3444"/>
              </a:buClr>
              <a:buSzPts val="1600"/>
              <a:buFont typeface="Calibri" panose="020F0502020204030204"/>
              <a:buChar char="●"/>
            </a:pPr>
            <a:r>
              <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Secure</a:t>
            </a:r>
            <a:endPar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a:p>
            <a:pPr marL="457200" marR="0" lvl="0" indent="-330200" algn="l" rtl="0">
              <a:lnSpc>
                <a:spcPct val="115000"/>
              </a:lnSpc>
              <a:spcBef>
                <a:spcPts val="0"/>
              </a:spcBef>
              <a:spcAft>
                <a:spcPts val="0"/>
              </a:spcAft>
              <a:buClr>
                <a:srgbClr val="2E3444"/>
              </a:buClr>
              <a:buSzPts val="1600"/>
              <a:buFont typeface="Calibri" panose="020F0502020204030204"/>
              <a:buChar char="●"/>
            </a:pPr>
            <a:r>
              <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Portable</a:t>
            </a:r>
            <a:endPar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a:p>
            <a:pPr marL="457200" marR="0" lvl="0" indent="-330200" algn="l" rtl="0">
              <a:lnSpc>
                <a:spcPct val="115000"/>
              </a:lnSpc>
              <a:spcBef>
                <a:spcPts val="0"/>
              </a:spcBef>
              <a:spcAft>
                <a:spcPts val="0"/>
              </a:spcAft>
              <a:buClr>
                <a:srgbClr val="2E3444"/>
              </a:buClr>
              <a:buSzPts val="1600"/>
              <a:buFont typeface="Calibri" panose="020F0502020204030204"/>
              <a:buChar char="●"/>
            </a:pPr>
            <a:r>
              <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Robust</a:t>
            </a:r>
            <a:endPar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a:p>
            <a:pPr marL="457200" marR="0" lvl="0" indent="-330200" algn="l" rtl="0">
              <a:lnSpc>
                <a:spcPct val="115000"/>
              </a:lnSpc>
              <a:spcBef>
                <a:spcPts val="0"/>
              </a:spcBef>
              <a:spcAft>
                <a:spcPts val="0"/>
              </a:spcAft>
              <a:buClr>
                <a:srgbClr val="2E3444"/>
              </a:buClr>
              <a:buSzPts val="1600"/>
              <a:buFont typeface="Calibri" panose="020F0502020204030204"/>
              <a:buChar char="●"/>
            </a:pPr>
            <a:r>
              <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Architecture-Neutral</a:t>
            </a:r>
            <a:endPar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a:p>
            <a:pPr marL="457200" marR="0" lvl="0" indent="-330200" algn="l" rtl="0">
              <a:lnSpc>
                <a:spcPct val="115000"/>
              </a:lnSpc>
              <a:spcBef>
                <a:spcPts val="0"/>
              </a:spcBef>
              <a:spcAft>
                <a:spcPts val="0"/>
              </a:spcAft>
              <a:buClr>
                <a:srgbClr val="2E3444"/>
              </a:buClr>
              <a:buSzPts val="1600"/>
              <a:buFont typeface="Calibri" panose="020F0502020204030204"/>
              <a:buChar char="●"/>
            </a:pPr>
            <a:r>
              <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High performance</a:t>
            </a:r>
            <a:endPar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a:p>
            <a:pPr marL="457200" marR="0" lvl="0" indent="-330200" algn="l" rtl="0">
              <a:lnSpc>
                <a:spcPct val="115000"/>
              </a:lnSpc>
              <a:spcBef>
                <a:spcPts val="0"/>
              </a:spcBef>
              <a:spcAft>
                <a:spcPts val="0"/>
              </a:spcAft>
              <a:buClr>
                <a:srgbClr val="2E3444"/>
              </a:buClr>
              <a:buSzPts val="1600"/>
              <a:buFont typeface="Calibri" panose="020F0502020204030204"/>
              <a:buChar char="●"/>
            </a:pPr>
            <a:r>
              <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Distributed</a:t>
            </a:r>
            <a:endPar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a:p>
            <a:pPr marL="457200" marR="0" lvl="0" indent="-330200" algn="l" rtl="0">
              <a:lnSpc>
                <a:spcPct val="115000"/>
              </a:lnSpc>
              <a:spcBef>
                <a:spcPts val="0"/>
              </a:spcBef>
              <a:spcAft>
                <a:spcPts val="0"/>
              </a:spcAft>
              <a:buClr>
                <a:srgbClr val="2E3444"/>
              </a:buClr>
              <a:buSzPts val="1600"/>
              <a:buFont typeface="Calibri" panose="020F0502020204030204"/>
              <a:buChar char="●"/>
            </a:pPr>
            <a:r>
              <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Dynamic</a:t>
            </a:r>
            <a:endPar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p:txBody>
      </p:sp>
      <p:cxnSp>
        <p:nvCxnSpPr>
          <p:cNvPr id="253" name="Google Shape;253;p20"/>
          <p:cNvCxnSpPr/>
          <p:nvPr/>
        </p:nvCxnSpPr>
        <p:spPr>
          <a:xfrm>
            <a:off x="109575" y="1167322"/>
            <a:ext cx="8924850" cy="0"/>
          </a:xfrm>
          <a:prstGeom prst="straightConnector1">
            <a:avLst/>
          </a:prstGeom>
          <a:noFill/>
          <a:ln w="38100" cap="flat" cmpd="sng">
            <a:solidFill>
              <a:srgbClr val="FC6536"/>
            </a:solidFill>
            <a:prstDash val="solid"/>
            <a:round/>
            <a:headEnd type="none" w="sm" len="sm"/>
            <a:tailEnd type="none" w="sm" len="sm"/>
          </a:ln>
          <a:effectLst>
            <a:outerShdw blurRad="40000" dist="23000" dir="5400000" rotWithShape="0">
              <a:srgbClr val="000000">
                <a:alpha val="34901"/>
              </a:srgbClr>
            </a:outerShdw>
          </a:effectLst>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57" name="Shape 257"/>
        <p:cNvGrpSpPr/>
        <p:nvPr/>
      </p:nvGrpSpPr>
      <p:grpSpPr>
        <a:xfrm>
          <a:off x="0" y="0"/>
          <a:ext cx="0" cy="0"/>
          <a:chOff x="0" y="0"/>
          <a:chExt cx="0" cy="0"/>
        </a:xfrm>
      </p:grpSpPr>
      <p:sp>
        <p:nvSpPr>
          <p:cNvPr id="258" name="Google Shape;258;p21"/>
          <p:cNvSpPr txBox="1"/>
          <p:nvPr>
            <p:ph type="title"/>
          </p:nvPr>
        </p:nvSpPr>
        <p:spPr>
          <a:xfrm>
            <a:off x="98250" y="16350"/>
            <a:ext cx="8826600" cy="602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1800"/>
              <a:buNone/>
            </a:pPr>
            <a:r>
              <a:rPr lang="en-US" sz="1800" b="1">
                <a:solidFill>
                  <a:srgbClr val="FFFFFF"/>
                </a:solidFill>
                <a:latin typeface="Verdana" panose="020B0604030504040204"/>
                <a:ea typeface="Verdana" panose="020B0604030504040204"/>
                <a:cs typeface="Verdana" panose="020B0604030504040204"/>
                <a:sym typeface="Verdana" panose="020B0604030504040204"/>
              </a:rPr>
              <a:t>Operator And Expressions</a:t>
            </a:r>
            <a:endParaRPr lang="en-US" sz="1800" b="1">
              <a:solidFill>
                <a:srgbClr val="FFFFFF"/>
              </a:solidFill>
              <a:latin typeface="Verdana" panose="020B0604030504040204"/>
              <a:ea typeface="Verdana" panose="020B0604030504040204"/>
              <a:cs typeface="Verdana" panose="020B0604030504040204"/>
              <a:sym typeface="Verdana" panose="020B0604030504040204"/>
            </a:endParaRPr>
          </a:p>
        </p:txBody>
      </p:sp>
      <p:sp>
        <p:nvSpPr>
          <p:cNvPr id="259" name="Google Shape;259;p21"/>
          <p:cNvSpPr txBox="1"/>
          <p:nvPr/>
        </p:nvSpPr>
        <p:spPr>
          <a:xfrm>
            <a:off x="109574" y="694722"/>
            <a:ext cx="8826600" cy="379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600"/>
              <a:buFont typeface="Arial" panose="020B0604020202020204"/>
              <a:buNone/>
            </a:pPr>
            <a:r>
              <a:rPr lang="en-US" sz="1600" b="1" i="0" u="none" strike="noStrike" cap="none">
                <a:solidFill>
                  <a:srgbClr val="2E3444"/>
                </a:solidFill>
                <a:highlight>
                  <a:srgbClr val="FFFFFF"/>
                </a:highlight>
                <a:latin typeface="Verdana" panose="020B0604030504040204"/>
                <a:ea typeface="Verdana" panose="020B0604030504040204"/>
                <a:cs typeface="Verdana" panose="020B0604030504040204"/>
                <a:sym typeface="Verdana" panose="020B0604030504040204"/>
              </a:rPr>
              <a:t>Operators</a:t>
            </a:r>
            <a:endParaRPr lang="en-US" sz="1600" b="1" i="0" u="none" strike="noStrike" cap="none">
              <a:solidFill>
                <a:srgbClr val="2E3444"/>
              </a:solidFill>
              <a:highlight>
                <a:srgbClr val="FFFFFF"/>
              </a:highlight>
              <a:latin typeface="Verdana" panose="020B0604030504040204"/>
              <a:ea typeface="Verdana" panose="020B0604030504040204"/>
              <a:cs typeface="Verdana" panose="020B0604030504040204"/>
              <a:sym typeface="Verdana" panose="020B0604030504040204"/>
            </a:endParaRPr>
          </a:p>
          <a:p>
            <a:pPr marL="0" marR="0" lvl="0" indent="0" algn="l" rtl="0">
              <a:lnSpc>
                <a:spcPct val="115000"/>
              </a:lnSpc>
              <a:spcBef>
                <a:spcPts val="0"/>
              </a:spcBef>
              <a:spcAft>
                <a:spcPts val="0"/>
              </a:spcAft>
              <a:buClr>
                <a:srgbClr val="000000"/>
              </a:buClr>
              <a:buSzPts val="1400"/>
              <a:buFont typeface="Arial" panose="020B0604020202020204"/>
              <a:buNone/>
            </a:pPr>
            <a:endParaRPr sz="1400" b="0" i="0" u="none" strike="noStrike" cap="none">
              <a:solidFill>
                <a:srgbClr val="2E3444"/>
              </a:solidFill>
              <a:highlight>
                <a:srgbClr val="FFFFFF"/>
              </a:highlight>
              <a:latin typeface="Roboto Medium" panose="02000000000000000000"/>
              <a:ea typeface="Roboto Medium" panose="02000000000000000000"/>
              <a:cs typeface="Roboto Medium" panose="02000000000000000000"/>
              <a:sym typeface="Roboto Medium" panose="02000000000000000000"/>
            </a:endParaRPr>
          </a:p>
          <a:p>
            <a:pPr marL="457200" marR="0" lvl="0" indent="-330200" algn="just" rtl="0">
              <a:lnSpc>
                <a:spcPct val="115000"/>
              </a:lnSpc>
              <a:spcBef>
                <a:spcPts val="0"/>
              </a:spcBef>
              <a:spcAft>
                <a:spcPts val="0"/>
              </a:spcAft>
              <a:buClr>
                <a:srgbClr val="2E3444"/>
              </a:buClr>
              <a:buSzPts val="1600"/>
              <a:buFont typeface="Calibri" panose="020F0502020204030204"/>
              <a:buChar char="●"/>
            </a:pPr>
            <a:r>
              <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Operators are special symbols that perform specific operations on one, two, or many operands, and then return a result.</a:t>
            </a:r>
            <a:endPar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a:p>
            <a:pPr marL="285750" marR="0" lvl="0" indent="-184150" algn="just" rtl="0">
              <a:lnSpc>
                <a:spcPct val="115000"/>
              </a:lnSpc>
              <a:spcBef>
                <a:spcPts val="0"/>
              </a:spcBef>
              <a:spcAft>
                <a:spcPts val="0"/>
              </a:spcAft>
              <a:buClr>
                <a:srgbClr val="000000"/>
              </a:buClr>
              <a:buSzPts val="1600"/>
              <a:buFont typeface="Arial" panose="020B0604020202020204"/>
              <a:buNone/>
            </a:pPr>
            <a:endParaRPr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a:p>
            <a:pPr marL="0" marR="0" lvl="0" indent="0" algn="just" rtl="0">
              <a:lnSpc>
                <a:spcPct val="115000"/>
              </a:lnSpc>
              <a:spcBef>
                <a:spcPts val="0"/>
              </a:spcBef>
              <a:spcAft>
                <a:spcPts val="0"/>
              </a:spcAft>
              <a:buNone/>
            </a:pPr>
            <a:r>
              <a:rPr lang="en-US" sz="1600" b="1"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Types of Operators</a:t>
            </a:r>
            <a:endParaRPr lang="en-US" sz="1600" b="1"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a:p>
            <a:pPr marL="457200" marR="0" lvl="0" indent="-330200" algn="just" rtl="0">
              <a:lnSpc>
                <a:spcPct val="115000"/>
              </a:lnSpc>
              <a:spcBef>
                <a:spcPts val="0"/>
              </a:spcBef>
              <a:spcAft>
                <a:spcPts val="0"/>
              </a:spcAft>
              <a:buClr>
                <a:srgbClr val="2E3444"/>
              </a:buClr>
              <a:buSzPts val="1600"/>
              <a:buFont typeface="Calibri" panose="020F0502020204030204"/>
              <a:buChar char="●"/>
            </a:pPr>
            <a:r>
              <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Assignment</a:t>
            </a:r>
            <a:endPar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a:p>
            <a:pPr marL="457200" marR="0" lvl="0" indent="-330200" algn="just" rtl="0">
              <a:lnSpc>
                <a:spcPct val="115000"/>
              </a:lnSpc>
              <a:spcBef>
                <a:spcPts val="0"/>
              </a:spcBef>
              <a:spcAft>
                <a:spcPts val="0"/>
              </a:spcAft>
              <a:buClr>
                <a:srgbClr val="2E3444"/>
              </a:buClr>
              <a:buSzPts val="1600"/>
              <a:buFont typeface="Calibri" panose="020F0502020204030204"/>
              <a:buChar char="●"/>
            </a:pPr>
            <a:r>
              <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Arithmetic</a:t>
            </a:r>
            <a:endPar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a:p>
            <a:pPr marL="457200" marR="0" lvl="0" indent="-330200" algn="just" rtl="0">
              <a:lnSpc>
                <a:spcPct val="115000"/>
              </a:lnSpc>
              <a:spcBef>
                <a:spcPts val="0"/>
              </a:spcBef>
              <a:spcAft>
                <a:spcPts val="0"/>
              </a:spcAft>
              <a:buClr>
                <a:srgbClr val="2E3444"/>
              </a:buClr>
              <a:buSzPts val="1600"/>
              <a:buFont typeface="Calibri" panose="020F0502020204030204"/>
              <a:buChar char="●"/>
            </a:pPr>
            <a:r>
              <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Increment /Decrement (Unary Operator)</a:t>
            </a:r>
            <a:endPar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a:p>
            <a:pPr marL="457200" marR="0" lvl="0" indent="-330200" algn="just" rtl="0">
              <a:lnSpc>
                <a:spcPct val="115000"/>
              </a:lnSpc>
              <a:spcBef>
                <a:spcPts val="0"/>
              </a:spcBef>
              <a:spcAft>
                <a:spcPts val="0"/>
              </a:spcAft>
              <a:buClr>
                <a:srgbClr val="2E3444"/>
              </a:buClr>
              <a:buSzPts val="1600"/>
              <a:buFont typeface="Calibri" panose="020F0502020204030204"/>
              <a:buChar char="●"/>
            </a:pPr>
            <a:r>
              <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Equality And Relational</a:t>
            </a:r>
            <a:endPar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a:p>
            <a:pPr marL="457200" marR="0" lvl="0" indent="-330200" algn="just" rtl="0">
              <a:lnSpc>
                <a:spcPct val="115000"/>
              </a:lnSpc>
              <a:spcBef>
                <a:spcPts val="0"/>
              </a:spcBef>
              <a:spcAft>
                <a:spcPts val="0"/>
              </a:spcAft>
              <a:buClr>
                <a:srgbClr val="2E3444"/>
              </a:buClr>
              <a:buSzPts val="1600"/>
              <a:buFont typeface="Calibri" panose="020F0502020204030204"/>
              <a:buChar char="●"/>
            </a:pPr>
            <a:r>
              <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Conditional</a:t>
            </a:r>
            <a:endPar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a:p>
            <a:pPr marL="457200" marR="0" lvl="0" indent="-330200" algn="just" rtl="0">
              <a:lnSpc>
                <a:spcPct val="115000"/>
              </a:lnSpc>
              <a:spcBef>
                <a:spcPts val="0"/>
              </a:spcBef>
              <a:spcAft>
                <a:spcPts val="0"/>
              </a:spcAft>
              <a:buClr>
                <a:srgbClr val="2E3444"/>
              </a:buClr>
              <a:buSzPts val="1600"/>
              <a:buFont typeface="Calibri" panose="020F0502020204030204"/>
              <a:buChar char="●"/>
            </a:pPr>
            <a:r>
              <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Bitwise And Bit Shift</a:t>
            </a:r>
            <a:endPar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a:p>
            <a:pPr marL="285750" marR="0" lvl="0" indent="-184150" algn="just" rtl="0">
              <a:lnSpc>
                <a:spcPct val="115000"/>
              </a:lnSpc>
              <a:spcBef>
                <a:spcPts val="0"/>
              </a:spcBef>
              <a:spcAft>
                <a:spcPts val="0"/>
              </a:spcAft>
              <a:buClr>
                <a:srgbClr val="000000"/>
              </a:buClr>
              <a:buSzPts val="1600"/>
              <a:buFont typeface="Arial" panose="020B0604020202020204"/>
              <a:buNone/>
            </a:pPr>
            <a:endParaRPr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p:txBody>
      </p:sp>
      <p:cxnSp>
        <p:nvCxnSpPr>
          <p:cNvPr id="260" name="Google Shape;260;p21"/>
          <p:cNvCxnSpPr/>
          <p:nvPr/>
        </p:nvCxnSpPr>
        <p:spPr>
          <a:xfrm>
            <a:off x="109575" y="1167322"/>
            <a:ext cx="8924850" cy="0"/>
          </a:xfrm>
          <a:prstGeom prst="straightConnector1">
            <a:avLst/>
          </a:prstGeom>
          <a:noFill/>
          <a:ln w="38100" cap="flat" cmpd="sng">
            <a:solidFill>
              <a:srgbClr val="FC6536"/>
            </a:solidFill>
            <a:prstDash val="solid"/>
            <a:round/>
            <a:headEnd type="none" w="sm" len="sm"/>
            <a:tailEnd type="none" w="sm" len="sm"/>
          </a:ln>
          <a:effectLst>
            <a:outerShdw blurRad="40000" dist="23000" dir="5400000" rotWithShape="0">
              <a:srgbClr val="000000">
                <a:alpha val="34901"/>
              </a:srgbClr>
            </a:outerShdw>
          </a:effectLst>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74" name="Shape 74"/>
        <p:cNvGrpSpPr/>
        <p:nvPr/>
      </p:nvGrpSpPr>
      <p:grpSpPr>
        <a:xfrm>
          <a:off x="0" y="0"/>
          <a:ext cx="0" cy="0"/>
          <a:chOff x="0" y="0"/>
          <a:chExt cx="0" cy="0"/>
        </a:xfrm>
      </p:grpSpPr>
      <p:sp>
        <p:nvSpPr>
          <p:cNvPr id="75" name="Google Shape;75;p3"/>
          <p:cNvSpPr txBox="1"/>
          <p:nvPr>
            <p:ph type="title"/>
          </p:nvPr>
        </p:nvSpPr>
        <p:spPr>
          <a:xfrm>
            <a:off x="98250" y="16350"/>
            <a:ext cx="8826600" cy="6027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1800"/>
              <a:buNone/>
            </a:pPr>
            <a:r>
              <a:rPr lang="en-US"/>
              <a:t>Agenda	</a:t>
            </a:r>
            <a:endParaRPr lang="en-US"/>
          </a:p>
        </p:txBody>
      </p:sp>
      <p:grpSp>
        <p:nvGrpSpPr>
          <p:cNvPr id="76" name="Google Shape;76;p3"/>
          <p:cNvGrpSpPr/>
          <p:nvPr/>
        </p:nvGrpSpPr>
        <p:grpSpPr>
          <a:xfrm>
            <a:off x="1763376" y="2782730"/>
            <a:ext cx="5866136" cy="420264"/>
            <a:chOff x="1593000" y="2322568"/>
            <a:chExt cx="5957975" cy="643500"/>
          </a:xfrm>
        </p:grpSpPr>
        <p:sp>
          <p:nvSpPr>
            <p:cNvPr id="77" name="Google Shape;77;p3"/>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p:txBody>
        </p:sp>
        <p:sp>
          <p:nvSpPr>
            <p:cNvPr id="78" name="Google Shape;78;p3"/>
            <p:cNvSpPr/>
            <p:nvPr/>
          </p:nvSpPr>
          <p:spPr>
            <a:xfrm flipH="1">
              <a:off x="2283025" y="2322575"/>
              <a:ext cx="1844400" cy="642600"/>
            </a:xfrm>
            <a:prstGeom prst="rect">
              <a:avLst/>
            </a:prstGeom>
            <a:solidFill>
              <a:srgbClr val="0C58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p:txBody>
        </p:sp>
        <p:sp>
          <p:nvSpPr>
            <p:cNvPr id="79" name="Google Shape;79;p3"/>
            <p:cNvSpPr/>
            <p:nvPr/>
          </p:nvSpPr>
          <p:spPr>
            <a:xfrm rot="-5400000">
              <a:off x="3501574" y="1934671"/>
              <a:ext cx="643356" cy="1419149"/>
            </a:xfrm>
            <a:prstGeom prst="flowChartOffpageConnector">
              <a:avLst/>
            </a:prstGeom>
            <a:solidFill>
              <a:srgbClr val="0C58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p:txBody>
        </p:sp>
        <p:sp>
          <p:nvSpPr>
            <p:cNvPr id="80" name="Google Shape;80;p3"/>
            <p:cNvSpPr/>
            <p:nvPr/>
          </p:nvSpPr>
          <p:spPr>
            <a:xfrm>
              <a:off x="2342625" y="2399951"/>
              <a:ext cx="1940700" cy="4959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000"/>
                <a:buFont typeface="Arial" panose="020B0604020202020204"/>
                <a:buNone/>
              </a:pPr>
              <a:r>
                <a:rPr lang="en-US" sz="1000" b="0" i="0" u="none" strike="noStrike" cap="none">
                  <a:solidFill>
                    <a:schemeClr val="lt1"/>
                  </a:solidFill>
                  <a:latin typeface="Verdana" panose="020B0604030504040204"/>
                  <a:ea typeface="Verdana" panose="020B0604030504040204"/>
                  <a:cs typeface="Verdana" panose="020B0604030504040204"/>
                  <a:sym typeface="Verdana" panose="020B0604030504040204"/>
                </a:rPr>
                <a:t>Operator And Expressions</a:t>
              </a:r>
              <a:endParaRPr sz="1000" b="0" i="0" u="none" strike="noStrike" cap="none">
                <a:solidFill>
                  <a:schemeClr val="lt1"/>
                </a:solidFill>
                <a:latin typeface="Verdana" panose="020B0604030504040204"/>
                <a:ea typeface="Verdana" panose="020B0604030504040204"/>
                <a:cs typeface="Verdana" panose="020B0604030504040204"/>
                <a:sym typeface="Verdana" panose="020B0604030504040204"/>
              </a:endParaRPr>
            </a:p>
          </p:txBody>
        </p:sp>
        <p:sp>
          <p:nvSpPr>
            <p:cNvPr id="81" name="Google Shape;81;p3"/>
            <p:cNvSpPr/>
            <p:nvPr/>
          </p:nvSpPr>
          <p:spPr>
            <a:xfrm>
              <a:off x="1593000" y="2322568"/>
              <a:ext cx="690000" cy="642300"/>
            </a:xfrm>
            <a:prstGeom prst="rect">
              <a:avLst/>
            </a:prstGeom>
            <a:solidFill>
              <a:srgbClr val="0D5DDF"/>
            </a:solidFill>
            <a:ln>
              <a:noFill/>
            </a:ln>
            <a:effectLst>
              <a:outerShdw blurRad="71438" dist="28575" dir="2700000" algn="bl" rotWithShape="0">
                <a:srgbClr val="000000">
                  <a:alpha val="16862"/>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p:txBody>
        </p:sp>
        <p:sp>
          <p:nvSpPr>
            <p:cNvPr id="82" name="Google Shape;82;p3"/>
            <p:cNvSpPr/>
            <p:nvPr/>
          </p:nvSpPr>
          <p:spPr>
            <a:xfrm>
              <a:off x="1593000" y="2322575"/>
              <a:ext cx="690000" cy="642600"/>
            </a:xfrm>
            <a:prstGeom prst="rect">
              <a:avLst/>
            </a:prstGeom>
            <a:solidFill>
              <a:srgbClr val="0E65F0"/>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600"/>
                <a:buFont typeface="Arial" panose="020B0604020202020204"/>
                <a:buNone/>
              </a:pPr>
              <a:r>
                <a:rPr lang="en-US" sz="2600" b="0" i="0" u="none" strike="noStrike" cap="none">
                  <a:solidFill>
                    <a:srgbClr val="FFFFFF"/>
                  </a:solidFill>
                  <a:latin typeface="Verdana" panose="020B0604030504040204"/>
                  <a:ea typeface="Verdana" panose="020B0604030504040204"/>
                  <a:cs typeface="Verdana" panose="020B0604030504040204"/>
                  <a:sym typeface="Verdana" panose="020B0604030504040204"/>
                </a:rPr>
                <a:t>05</a:t>
              </a:r>
              <a:endParaRPr sz="2600" b="0" i="0" u="none" strike="noStrike" cap="none">
                <a:solidFill>
                  <a:srgbClr val="FFFFFF"/>
                </a:solidFill>
                <a:latin typeface="Verdana" panose="020B0604030504040204"/>
                <a:ea typeface="Verdana" panose="020B0604030504040204"/>
                <a:cs typeface="Verdana" panose="020B0604030504040204"/>
                <a:sym typeface="Verdana" panose="020B0604030504040204"/>
              </a:endParaRPr>
            </a:p>
          </p:txBody>
        </p:sp>
      </p:grpSp>
      <p:grpSp>
        <p:nvGrpSpPr>
          <p:cNvPr id="83" name="Google Shape;83;p3"/>
          <p:cNvGrpSpPr/>
          <p:nvPr/>
        </p:nvGrpSpPr>
        <p:grpSpPr>
          <a:xfrm>
            <a:off x="1763376" y="2308838"/>
            <a:ext cx="5866136" cy="420264"/>
            <a:chOff x="1593000" y="2322568"/>
            <a:chExt cx="5957975" cy="643500"/>
          </a:xfrm>
        </p:grpSpPr>
        <p:sp>
          <p:nvSpPr>
            <p:cNvPr id="84" name="Google Shape;84;p3"/>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p:txBody>
        </p:sp>
        <p:sp>
          <p:nvSpPr>
            <p:cNvPr id="85" name="Google Shape;85;p3"/>
            <p:cNvSpPr/>
            <p:nvPr/>
          </p:nvSpPr>
          <p:spPr>
            <a:xfrm flipH="1">
              <a:off x="2283025" y="2322575"/>
              <a:ext cx="1844400" cy="642600"/>
            </a:xfrm>
            <a:prstGeom prst="rect">
              <a:avLst/>
            </a:prstGeom>
            <a:solidFill>
              <a:srgbClr val="0C58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p:txBody>
        </p:sp>
        <p:sp>
          <p:nvSpPr>
            <p:cNvPr id="86" name="Google Shape;86;p3"/>
            <p:cNvSpPr/>
            <p:nvPr/>
          </p:nvSpPr>
          <p:spPr>
            <a:xfrm rot="-5400000">
              <a:off x="3502101" y="1934147"/>
              <a:ext cx="642302" cy="1419149"/>
            </a:xfrm>
            <a:prstGeom prst="flowChartOffpageConnector">
              <a:avLst/>
            </a:prstGeom>
            <a:solidFill>
              <a:srgbClr val="0C58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p:txBody>
        </p:sp>
        <p:sp>
          <p:nvSpPr>
            <p:cNvPr id="87" name="Google Shape;87;p3"/>
            <p:cNvSpPr/>
            <p:nvPr/>
          </p:nvSpPr>
          <p:spPr>
            <a:xfrm>
              <a:off x="2342625" y="2399951"/>
              <a:ext cx="1940700" cy="4959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000"/>
                <a:buFont typeface="Arial" panose="020B0604020202020204"/>
                <a:buNone/>
              </a:pPr>
              <a:r>
                <a:rPr lang="en-US" sz="1000" b="0" i="0" u="none" strike="noStrike" cap="none">
                  <a:solidFill>
                    <a:srgbClr val="FFFFFF"/>
                  </a:solidFill>
                  <a:latin typeface="Verdana" panose="020B0604030504040204"/>
                  <a:ea typeface="Verdana" panose="020B0604030504040204"/>
                  <a:cs typeface="Verdana" panose="020B0604030504040204"/>
                  <a:sym typeface="Verdana" panose="020B0604030504040204"/>
                </a:rPr>
                <a:t>Features And Architecture</a:t>
              </a:r>
              <a:endParaRPr sz="1000" b="0" i="0" u="none" strike="noStrike" cap="none">
                <a:solidFill>
                  <a:srgbClr val="FFFFFF"/>
                </a:solidFill>
                <a:latin typeface="Verdana" panose="020B0604030504040204"/>
                <a:ea typeface="Verdana" panose="020B0604030504040204"/>
                <a:cs typeface="Verdana" panose="020B0604030504040204"/>
                <a:sym typeface="Verdana" panose="020B0604030504040204"/>
              </a:endParaRPr>
            </a:p>
          </p:txBody>
        </p:sp>
        <p:sp>
          <p:nvSpPr>
            <p:cNvPr id="88" name="Google Shape;88;p3"/>
            <p:cNvSpPr/>
            <p:nvPr/>
          </p:nvSpPr>
          <p:spPr>
            <a:xfrm>
              <a:off x="1593000" y="2322568"/>
              <a:ext cx="690000" cy="642300"/>
            </a:xfrm>
            <a:prstGeom prst="rect">
              <a:avLst/>
            </a:prstGeom>
            <a:solidFill>
              <a:srgbClr val="0D5DDF"/>
            </a:solidFill>
            <a:ln>
              <a:noFill/>
            </a:ln>
            <a:effectLst>
              <a:outerShdw blurRad="71438" dist="28575" dir="2700000" algn="bl" rotWithShape="0">
                <a:srgbClr val="000000">
                  <a:alpha val="16862"/>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p:txBody>
        </p:sp>
        <p:sp>
          <p:nvSpPr>
            <p:cNvPr id="89" name="Google Shape;89;p3"/>
            <p:cNvSpPr/>
            <p:nvPr/>
          </p:nvSpPr>
          <p:spPr>
            <a:xfrm>
              <a:off x="1593000" y="2322575"/>
              <a:ext cx="690000" cy="642600"/>
            </a:xfrm>
            <a:prstGeom prst="rect">
              <a:avLst/>
            </a:prstGeom>
            <a:solidFill>
              <a:srgbClr val="0E65F0"/>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600"/>
                <a:buFont typeface="Arial" panose="020B0604020202020204"/>
                <a:buNone/>
              </a:pPr>
              <a:r>
                <a:rPr lang="en-US" sz="2600" b="0" i="0" u="none" strike="noStrike" cap="none">
                  <a:solidFill>
                    <a:srgbClr val="FFFFFF"/>
                  </a:solidFill>
                  <a:latin typeface="Verdana" panose="020B0604030504040204"/>
                  <a:ea typeface="Verdana" panose="020B0604030504040204"/>
                  <a:cs typeface="Verdana" panose="020B0604030504040204"/>
                  <a:sym typeface="Verdana" panose="020B0604030504040204"/>
                </a:rPr>
                <a:t>04</a:t>
              </a:r>
              <a:endParaRPr sz="2600" b="0" i="0" u="none" strike="noStrike" cap="none">
                <a:solidFill>
                  <a:srgbClr val="FFFFFF"/>
                </a:solidFill>
                <a:latin typeface="Verdana" panose="020B0604030504040204"/>
                <a:ea typeface="Verdana" panose="020B0604030504040204"/>
                <a:cs typeface="Verdana" panose="020B0604030504040204"/>
                <a:sym typeface="Verdana" panose="020B0604030504040204"/>
              </a:endParaRPr>
            </a:p>
          </p:txBody>
        </p:sp>
      </p:grpSp>
      <p:grpSp>
        <p:nvGrpSpPr>
          <p:cNvPr id="90" name="Google Shape;90;p3"/>
          <p:cNvGrpSpPr/>
          <p:nvPr/>
        </p:nvGrpSpPr>
        <p:grpSpPr>
          <a:xfrm>
            <a:off x="1753865" y="1825309"/>
            <a:ext cx="5866136" cy="420264"/>
            <a:chOff x="1593000" y="2322568"/>
            <a:chExt cx="5957975" cy="643500"/>
          </a:xfrm>
        </p:grpSpPr>
        <p:sp>
          <p:nvSpPr>
            <p:cNvPr id="91" name="Google Shape;91;p3"/>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p:txBody>
        </p:sp>
        <p:sp>
          <p:nvSpPr>
            <p:cNvPr id="92" name="Google Shape;92;p3"/>
            <p:cNvSpPr/>
            <p:nvPr/>
          </p:nvSpPr>
          <p:spPr>
            <a:xfrm flipH="1">
              <a:off x="2283025" y="2322575"/>
              <a:ext cx="1844400" cy="642600"/>
            </a:xfrm>
            <a:prstGeom prst="rect">
              <a:avLst/>
            </a:prstGeom>
            <a:solidFill>
              <a:srgbClr val="0C58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p:txBody>
        </p:sp>
        <p:sp>
          <p:nvSpPr>
            <p:cNvPr id="93" name="Google Shape;93;p3"/>
            <p:cNvSpPr/>
            <p:nvPr/>
          </p:nvSpPr>
          <p:spPr>
            <a:xfrm rot="-5400000">
              <a:off x="3501574" y="1934671"/>
              <a:ext cx="643356" cy="1419149"/>
            </a:xfrm>
            <a:prstGeom prst="flowChartOffpageConnector">
              <a:avLst/>
            </a:prstGeom>
            <a:solidFill>
              <a:srgbClr val="0C58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p:txBody>
        </p:sp>
        <p:sp>
          <p:nvSpPr>
            <p:cNvPr id="94" name="Google Shape;94;p3"/>
            <p:cNvSpPr/>
            <p:nvPr/>
          </p:nvSpPr>
          <p:spPr>
            <a:xfrm>
              <a:off x="2342625" y="2399951"/>
              <a:ext cx="1940700" cy="4959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000"/>
                <a:buFont typeface="Arial" panose="020B0604020202020204"/>
                <a:buNone/>
              </a:pPr>
              <a:r>
                <a:rPr lang="en-US" sz="1000" b="0" i="0" u="none" strike="noStrike" cap="none">
                  <a:solidFill>
                    <a:srgbClr val="FFFFFF"/>
                  </a:solidFill>
                  <a:latin typeface="Verdana" panose="020B0604030504040204"/>
                  <a:ea typeface="Verdana" panose="020B0604030504040204"/>
                  <a:cs typeface="Verdana" panose="020B0604030504040204"/>
                  <a:sym typeface="Verdana" panose="020B0604030504040204"/>
                </a:rPr>
                <a:t>IDE Setup (Eclipse)</a:t>
              </a:r>
              <a:endParaRPr sz="1000" b="0" i="0" u="none" strike="noStrike" cap="none">
                <a:solidFill>
                  <a:srgbClr val="FFFFFF"/>
                </a:solidFill>
                <a:latin typeface="Verdana" panose="020B0604030504040204"/>
                <a:ea typeface="Verdana" panose="020B0604030504040204"/>
                <a:cs typeface="Verdana" panose="020B0604030504040204"/>
                <a:sym typeface="Verdana" panose="020B0604030504040204"/>
              </a:endParaRPr>
            </a:p>
          </p:txBody>
        </p:sp>
        <p:sp>
          <p:nvSpPr>
            <p:cNvPr id="95" name="Google Shape;95;p3"/>
            <p:cNvSpPr/>
            <p:nvPr/>
          </p:nvSpPr>
          <p:spPr>
            <a:xfrm>
              <a:off x="1593000" y="2322568"/>
              <a:ext cx="690000" cy="642300"/>
            </a:xfrm>
            <a:prstGeom prst="rect">
              <a:avLst/>
            </a:prstGeom>
            <a:solidFill>
              <a:srgbClr val="0D5DDF"/>
            </a:solidFill>
            <a:ln>
              <a:noFill/>
            </a:ln>
            <a:effectLst>
              <a:outerShdw blurRad="71438" dist="28575" dir="2700000" algn="bl" rotWithShape="0">
                <a:srgbClr val="000000">
                  <a:alpha val="16862"/>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p:txBody>
        </p:sp>
        <p:sp>
          <p:nvSpPr>
            <p:cNvPr id="96" name="Google Shape;96;p3"/>
            <p:cNvSpPr/>
            <p:nvPr/>
          </p:nvSpPr>
          <p:spPr>
            <a:xfrm>
              <a:off x="1593000" y="2322575"/>
              <a:ext cx="690000" cy="642600"/>
            </a:xfrm>
            <a:prstGeom prst="rect">
              <a:avLst/>
            </a:prstGeom>
            <a:solidFill>
              <a:srgbClr val="0E65F0"/>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600"/>
                <a:buFont typeface="Arial" panose="020B0604020202020204"/>
                <a:buNone/>
              </a:pPr>
              <a:r>
                <a:rPr lang="en-US" sz="2600" b="0" i="0" u="none" strike="noStrike" cap="none">
                  <a:solidFill>
                    <a:srgbClr val="FFFFFF"/>
                  </a:solidFill>
                  <a:latin typeface="Verdana" panose="020B0604030504040204"/>
                  <a:ea typeface="Verdana" panose="020B0604030504040204"/>
                  <a:cs typeface="Verdana" panose="020B0604030504040204"/>
                  <a:sym typeface="Verdana" panose="020B0604030504040204"/>
                </a:rPr>
                <a:t>03</a:t>
              </a:r>
              <a:endParaRPr sz="2600" b="0" i="0" u="none" strike="noStrike" cap="none">
                <a:solidFill>
                  <a:srgbClr val="FFFFFF"/>
                </a:solidFill>
                <a:latin typeface="Verdana" panose="020B0604030504040204"/>
                <a:ea typeface="Verdana" panose="020B0604030504040204"/>
                <a:cs typeface="Verdana" panose="020B0604030504040204"/>
                <a:sym typeface="Verdana" panose="020B0604030504040204"/>
              </a:endParaRPr>
            </a:p>
          </p:txBody>
        </p:sp>
      </p:grpSp>
      <p:grpSp>
        <p:nvGrpSpPr>
          <p:cNvPr id="97" name="Google Shape;97;p3"/>
          <p:cNvGrpSpPr/>
          <p:nvPr/>
        </p:nvGrpSpPr>
        <p:grpSpPr>
          <a:xfrm>
            <a:off x="1763376" y="1361036"/>
            <a:ext cx="5866136" cy="420264"/>
            <a:chOff x="1593000" y="2322568"/>
            <a:chExt cx="5957975" cy="643500"/>
          </a:xfrm>
        </p:grpSpPr>
        <p:sp>
          <p:nvSpPr>
            <p:cNvPr id="98" name="Google Shape;98;p3"/>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p:txBody>
        </p:sp>
        <p:sp>
          <p:nvSpPr>
            <p:cNvPr id="99" name="Google Shape;99;p3"/>
            <p:cNvSpPr/>
            <p:nvPr/>
          </p:nvSpPr>
          <p:spPr>
            <a:xfrm flipH="1">
              <a:off x="2283025" y="2322575"/>
              <a:ext cx="1844400" cy="642600"/>
            </a:xfrm>
            <a:prstGeom prst="rect">
              <a:avLst/>
            </a:prstGeom>
            <a:solidFill>
              <a:srgbClr val="0C58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p:txBody>
        </p:sp>
        <p:sp>
          <p:nvSpPr>
            <p:cNvPr id="100" name="Google Shape;100;p3"/>
            <p:cNvSpPr/>
            <p:nvPr/>
          </p:nvSpPr>
          <p:spPr>
            <a:xfrm rot="-5400000">
              <a:off x="3501574" y="1934671"/>
              <a:ext cx="643356" cy="1419149"/>
            </a:xfrm>
            <a:prstGeom prst="flowChartOffpageConnector">
              <a:avLst/>
            </a:prstGeom>
            <a:solidFill>
              <a:srgbClr val="0C58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p:txBody>
        </p:sp>
        <p:sp>
          <p:nvSpPr>
            <p:cNvPr id="101" name="Google Shape;101;p3"/>
            <p:cNvSpPr/>
            <p:nvPr/>
          </p:nvSpPr>
          <p:spPr>
            <a:xfrm>
              <a:off x="2342625" y="2399951"/>
              <a:ext cx="1940700" cy="4959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000"/>
                <a:buFont typeface="Arial" panose="020B0604020202020204"/>
                <a:buNone/>
              </a:pPr>
              <a:r>
                <a:rPr lang="en-US" sz="1000" b="0" i="0" u="none" strike="noStrike" cap="none">
                  <a:solidFill>
                    <a:srgbClr val="FFFFFF"/>
                  </a:solidFill>
                  <a:latin typeface="Verdana" panose="020B0604030504040204"/>
                  <a:ea typeface="Verdana" panose="020B0604030504040204"/>
                  <a:cs typeface="Verdana" panose="020B0604030504040204"/>
                  <a:sym typeface="Verdana" panose="020B0604030504040204"/>
                </a:rPr>
                <a:t>Data Types – Variable and Literals</a:t>
              </a:r>
              <a:endParaRPr sz="1000" b="0" i="0" u="none" strike="noStrike" cap="none">
                <a:solidFill>
                  <a:srgbClr val="FFFFFF"/>
                </a:solidFill>
                <a:latin typeface="Verdana" panose="020B0604030504040204"/>
                <a:ea typeface="Verdana" panose="020B0604030504040204"/>
                <a:cs typeface="Verdana" panose="020B0604030504040204"/>
                <a:sym typeface="Verdana" panose="020B0604030504040204"/>
              </a:endParaRPr>
            </a:p>
          </p:txBody>
        </p:sp>
        <p:sp>
          <p:nvSpPr>
            <p:cNvPr id="102" name="Google Shape;102;p3"/>
            <p:cNvSpPr/>
            <p:nvPr/>
          </p:nvSpPr>
          <p:spPr>
            <a:xfrm>
              <a:off x="1593000" y="2322568"/>
              <a:ext cx="690000" cy="642300"/>
            </a:xfrm>
            <a:prstGeom prst="rect">
              <a:avLst/>
            </a:prstGeom>
            <a:solidFill>
              <a:srgbClr val="0D5DDF"/>
            </a:solidFill>
            <a:ln>
              <a:noFill/>
            </a:ln>
            <a:effectLst>
              <a:outerShdw blurRad="71438" dist="28575" dir="2700000" algn="bl" rotWithShape="0">
                <a:srgbClr val="000000">
                  <a:alpha val="16862"/>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p:txBody>
        </p:sp>
        <p:sp>
          <p:nvSpPr>
            <p:cNvPr id="103" name="Google Shape;103;p3"/>
            <p:cNvSpPr/>
            <p:nvPr/>
          </p:nvSpPr>
          <p:spPr>
            <a:xfrm>
              <a:off x="1593000" y="2322575"/>
              <a:ext cx="690000" cy="642600"/>
            </a:xfrm>
            <a:prstGeom prst="rect">
              <a:avLst/>
            </a:prstGeom>
            <a:solidFill>
              <a:srgbClr val="0E65F0"/>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600"/>
                <a:buFont typeface="Arial" panose="020B0604020202020204"/>
                <a:buNone/>
              </a:pPr>
              <a:r>
                <a:rPr lang="en-US" sz="2600" b="0" i="0" u="none" strike="noStrike" cap="none">
                  <a:solidFill>
                    <a:srgbClr val="FFFFFF"/>
                  </a:solidFill>
                  <a:latin typeface="Verdana" panose="020B0604030504040204"/>
                  <a:ea typeface="Verdana" panose="020B0604030504040204"/>
                  <a:cs typeface="Verdana" panose="020B0604030504040204"/>
                  <a:sym typeface="Verdana" panose="020B0604030504040204"/>
                </a:rPr>
                <a:t>02</a:t>
              </a:r>
              <a:endParaRPr sz="2600" b="0" i="0" u="none" strike="noStrike" cap="none">
                <a:solidFill>
                  <a:srgbClr val="FFFFFF"/>
                </a:solidFill>
                <a:latin typeface="Verdana" panose="020B0604030504040204"/>
                <a:ea typeface="Verdana" panose="020B0604030504040204"/>
                <a:cs typeface="Verdana" panose="020B0604030504040204"/>
                <a:sym typeface="Verdana" panose="020B0604030504040204"/>
              </a:endParaRPr>
            </a:p>
          </p:txBody>
        </p:sp>
      </p:grpSp>
      <p:grpSp>
        <p:nvGrpSpPr>
          <p:cNvPr id="104" name="Google Shape;104;p3"/>
          <p:cNvGrpSpPr/>
          <p:nvPr/>
        </p:nvGrpSpPr>
        <p:grpSpPr>
          <a:xfrm>
            <a:off x="1763376" y="877611"/>
            <a:ext cx="5866136" cy="420264"/>
            <a:chOff x="1593000" y="2322568"/>
            <a:chExt cx="5957975" cy="643500"/>
          </a:xfrm>
        </p:grpSpPr>
        <p:sp>
          <p:nvSpPr>
            <p:cNvPr id="105" name="Google Shape;105;p3"/>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p:txBody>
        </p:sp>
        <p:sp>
          <p:nvSpPr>
            <p:cNvPr id="106" name="Google Shape;106;p3"/>
            <p:cNvSpPr/>
            <p:nvPr/>
          </p:nvSpPr>
          <p:spPr>
            <a:xfrm flipH="1">
              <a:off x="2283025" y="2322575"/>
              <a:ext cx="1844400" cy="642600"/>
            </a:xfrm>
            <a:prstGeom prst="rect">
              <a:avLst/>
            </a:prstGeom>
            <a:solidFill>
              <a:srgbClr val="0C58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p:txBody>
        </p:sp>
        <p:sp>
          <p:nvSpPr>
            <p:cNvPr id="107" name="Google Shape;107;p3"/>
            <p:cNvSpPr/>
            <p:nvPr/>
          </p:nvSpPr>
          <p:spPr>
            <a:xfrm rot="-5400000">
              <a:off x="3540749" y="1934796"/>
              <a:ext cx="643356" cy="1419149"/>
            </a:xfrm>
            <a:prstGeom prst="flowChartOffpageConnector">
              <a:avLst/>
            </a:prstGeom>
            <a:solidFill>
              <a:srgbClr val="0C58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p:txBody>
        </p:sp>
        <p:sp>
          <p:nvSpPr>
            <p:cNvPr id="108" name="Google Shape;108;p3"/>
            <p:cNvSpPr/>
            <p:nvPr/>
          </p:nvSpPr>
          <p:spPr>
            <a:xfrm>
              <a:off x="2342625" y="2399951"/>
              <a:ext cx="1940700" cy="4959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000"/>
                <a:buFont typeface="Arial" panose="020B0604020202020204"/>
                <a:buNone/>
              </a:pPr>
              <a:r>
                <a:rPr lang="en-US" sz="1000" b="0" i="0" u="none" strike="noStrike" cap="none">
                  <a:solidFill>
                    <a:srgbClr val="FFFFFF"/>
                  </a:solidFill>
                  <a:latin typeface="Verdana" panose="020B0604030504040204"/>
                  <a:ea typeface="Verdana" panose="020B0604030504040204"/>
                  <a:cs typeface="Verdana" panose="020B0604030504040204"/>
                  <a:sym typeface="Verdana" panose="020B0604030504040204"/>
                </a:rPr>
                <a:t>Introduction</a:t>
              </a:r>
              <a:endParaRPr sz="1000" b="0" i="0" u="none" strike="noStrike" cap="none">
                <a:solidFill>
                  <a:srgbClr val="FFFFFF"/>
                </a:solidFill>
                <a:latin typeface="Verdana" panose="020B0604030504040204"/>
                <a:ea typeface="Verdana" panose="020B0604030504040204"/>
                <a:cs typeface="Verdana" panose="020B0604030504040204"/>
                <a:sym typeface="Verdana" panose="020B0604030504040204"/>
              </a:endParaRPr>
            </a:p>
          </p:txBody>
        </p:sp>
        <p:sp>
          <p:nvSpPr>
            <p:cNvPr id="109" name="Google Shape;109;p3"/>
            <p:cNvSpPr/>
            <p:nvPr/>
          </p:nvSpPr>
          <p:spPr>
            <a:xfrm>
              <a:off x="1593000" y="2322568"/>
              <a:ext cx="690000" cy="642300"/>
            </a:xfrm>
            <a:prstGeom prst="rect">
              <a:avLst/>
            </a:prstGeom>
            <a:solidFill>
              <a:srgbClr val="0D5DDF"/>
            </a:solidFill>
            <a:ln>
              <a:noFill/>
            </a:ln>
            <a:effectLst>
              <a:outerShdw blurRad="71438" dist="28575" dir="2700000" algn="bl" rotWithShape="0">
                <a:srgbClr val="000000">
                  <a:alpha val="16862"/>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p:txBody>
        </p:sp>
        <p:sp>
          <p:nvSpPr>
            <p:cNvPr id="110" name="Google Shape;110;p3"/>
            <p:cNvSpPr/>
            <p:nvPr/>
          </p:nvSpPr>
          <p:spPr>
            <a:xfrm>
              <a:off x="1593000" y="2322575"/>
              <a:ext cx="690000" cy="642600"/>
            </a:xfrm>
            <a:prstGeom prst="rect">
              <a:avLst/>
            </a:prstGeom>
            <a:solidFill>
              <a:srgbClr val="0E65F0"/>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600"/>
                <a:buFont typeface="Arial" panose="020B0604020202020204"/>
                <a:buNone/>
              </a:pPr>
              <a:r>
                <a:rPr lang="en-US" sz="2600" b="0" i="0" u="none" strike="noStrike" cap="none">
                  <a:solidFill>
                    <a:srgbClr val="FFFFFF"/>
                  </a:solidFill>
                  <a:latin typeface="Verdana" panose="020B0604030504040204"/>
                  <a:ea typeface="Verdana" panose="020B0604030504040204"/>
                  <a:cs typeface="Verdana" panose="020B0604030504040204"/>
                  <a:sym typeface="Verdana" panose="020B0604030504040204"/>
                </a:rPr>
                <a:t>01</a:t>
              </a:r>
              <a:endParaRPr sz="2600" b="0" i="0" u="none" strike="noStrike" cap="none">
                <a:solidFill>
                  <a:srgbClr val="FFFFFF"/>
                </a:solidFill>
                <a:latin typeface="Verdana" panose="020B0604030504040204"/>
                <a:ea typeface="Verdana" panose="020B0604030504040204"/>
                <a:cs typeface="Verdana" panose="020B0604030504040204"/>
                <a:sym typeface="Verdana" panose="020B0604030504040204"/>
              </a:endParaRPr>
            </a:p>
          </p:txBody>
        </p:sp>
      </p:grpSp>
      <p:grpSp>
        <p:nvGrpSpPr>
          <p:cNvPr id="111" name="Google Shape;111;p3"/>
          <p:cNvGrpSpPr/>
          <p:nvPr/>
        </p:nvGrpSpPr>
        <p:grpSpPr>
          <a:xfrm>
            <a:off x="1763390" y="3246862"/>
            <a:ext cx="5866136" cy="420264"/>
            <a:chOff x="1593000" y="2322568"/>
            <a:chExt cx="5957975" cy="643500"/>
          </a:xfrm>
        </p:grpSpPr>
        <p:sp>
          <p:nvSpPr>
            <p:cNvPr id="112" name="Google Shape;112;p3"/>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p:txBody>
        </p:sp>
        <p:sp>
          <p:nvSpPr>
            <p:cNvPr id="113" name="Google Shape;113;p3"/>
            <p:cNvSpPr/>
            <p:nvPr/>
          </p:nvSpPr>
          <p:spPr>
            <a:xfrm flipH="1">
              <a:off x="2283025" y="2322575"/>
              <a:ext cx="1844400" cy="642600"/>
            </a:xfrm>
            <a:prstGeom prst="rect">
              <a:avLst/>
            </a:prstGeom>
            <a:solidFill>
              <a:srgbClr val="0C58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p:txBody>
        </p:sp>
        <p:sp>
          <p:nvSpPr>
            <p:cNvPr id="114" name="Google Shape;114;p3"/>
            <p:cNvSpPr/>
            <p:nvPr/>
          </p:nvSpPr>
          <p:spPr>
            <a:xfrm rot="-5400000">
              <a:off x="3501574" y="1934671"/>
              <a:ext cx="643356" cy="1419149"/>
            </a:xfrm>
            <a:prstGeom prst="flowChartOffpageConnector">
              <a:avLst/>
            </a:prstGeom>
            <a:solidFill>
              <a:srgbClr val="0C58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p:txBody>
        </p:sp>
        <p:sp>
          <p:nvSpPr>
            <p:cNvPr id="115" name="Google Shape;115;p3"/>
            <p:cNvSpPr/>
            <p:nvPr/>
          </p:nvSpPr>
          <p:spPr>
            <a:xfrm>
              <a:off x="2342625" y="2399951"/>
              <a:ext cx="1940700" cy="4959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000"/>
                <a:buFont typeface="Arial" panose="020B0604020202020204"/>
                <a:buNone/>
              </a:pPr>
              <a:r>
                <a:rPr lang="en-US" sz="1000">
                  <a:solidFill>
                    <a:schemeClr val="lt1"/>
                  </a:solidFill>
                  <a:latin typeface="Verdana" panose="020B0604030504040204"/>
                  <a:ea typeface="Verdana" panose="020B0604030504040204"/>
                  <a:cs typeface="Verdana" panose="020B0604030504040204"/>
                  <a:sym typeface="Verdana" panose="020B0604030504040204"/>
                </a:rPr>
                <a:t>Iteration Statements (Loops)</a:t>
              </a:r>
              <a:endParaRPr sz="1000" b="0" i="0" u="none" strike="noStrike" cap="none">
                <a:solidFill>
                  <a:srgbClr val="FFFFFF"/>
                </a:solidFill>
                <a:latin typeface="Verdana" panose="020B0604030504040204"/>
                <a:ea typeface="Verdana" panose="020B0604030504040204"/>
                <a:cs typeface="Verdana" panose="020B0604030504040204"/>
                <a:sym typeface="Verdana" panose="020B0604030504040204"/>
              </a:endParaRPr>
            </a:p>
          </p:txBody>
        </p:sp>
        <p:sp>
          <p:nvSpPr>
            <p:cNvPr id="116" name="Google Shape;116;p3"/>
            <p:cNvSpPr/>
            <p:nvPr/>
          </p:nvSpPr>
          <p:spPr>
            <a:xfrm>
              <a:off x="1593000" y="2322568"/>
              <a:ext cx="690000" cy="642300"/>
            </a:xfrm>
            <a:prstGeom prst="rect">
              <a:avLst/>
            </a:prstGeom>
            <a:solidFill>
              <a:srgbClr val="0D5DDF"/>
            </a:solidFill>
            <a:ln>
              <a:noFill/>
            </a:ln>
            <a:effectLst>
              <a:outerShdw blurRad="71438" dist="28575" dir="2700000" algn="bl" rotWithShape="0">
                <a:srgbClr val="000000">
                  <a:alpha val="16862"/>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p:txBody>
        </p:sp>
        <p:sp>
          <p:nvSpPr>
            <p:cNvPr id="117" name="Google Shape;117;p3"/>
            <p:cNvSpPr/>
            <p:nvPr/>
          </p:nvSpPr>
          <p:spPr>
            <a:xfrm>
              <a:off x="1593000" y="2322575"/>
              <a:ext cx="690000" cy="642600"/>
            </a:xfrm>
            <a:prstGeom prst="rect">
              <a:avLst/>
            </a:prstGeom>
            <a:solidFill>
              <a:srgbClr val="0E65F0"/>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600"/>
                <a:buFont typeface="Arial" panose="020B0604020202020204"/>
                <a:buNone/>
              </a:pPr>
              <a:r>
                <a:rPr lang="en-US" sz="2600" b="0" i="0" u="none" strike="noStrike" cap="none">
                  <a:solidFill>
                    <a:srgbClr val="FFFFFF"/>
                  </a:solidFill>
                  <a:latin typeface="Verdana" panose="020B0604030504040204"/>
                  <a:ea typeface="Verdana" panose="020B0604030504040204"/>
                  <a:cs typeface="Verdana" panose="020B0604030504040204"/>
                  <a:sym typeface="Verdana" panose="020B0604030504040204"/>
                </a:rPr>
                <a:t>06</a:t>
              </a:r>
              <a:endParaRPr sz="2600" b="0" i="0" u="none" strike="noStrike" cap="none">
                <a:solidFill>
                  <a:srgbClr val="FFFFFF"/>
                </a:solidFill>
                <a:latin typeface="Verdana" panose="020B0604030504040204"/>
                <a:ea typeface="Verdana" panose="020B0604030504040204"/>
                <a:cs typeface="Verdana" panose="020B0604030504040204"/>
                <a:sym typeface="Verdana" panose="020B0604030504040204"/>
              </a:endParaRPr>
            </a:p>
          </p:txBody>
        </p:sp>
      </p:grpSp>
      <p:grpSp>
        <p:nvGrpSpPr>
          <p:cNvPr id="118" name="Google Shape;118;p3"/>
          <p:cNvGrpSpPr/>
          <p:nvPr/>
        </p:nvGrpSpPr>
        <p:grpSpPr>
          <a:xfrm>
            <a:off x="1753865" y="3723112"/>
            <a:ext cx="5866136" cy="420264"/>
            <a:chOff x="1593000" y="2322568"/>
            <a:chExt cx="5957975" cy="643500"/>
          </a:xfrm>
        </p:grpSpPr>
        <p:sp>
          <p:nvSpPr>
            <p:cNvPr id="119" name="Google Shape;119;p3"/>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p:txBody>
        </p:sp>
        <p:sp>
          <p:nvSpPr>
            <p:cNvPr id="120" name="Google Shape;120;p3"/>
            <p:cNvSpPr/>
            <p:nvPr/>
          </p:nvSpPr>
          <p:spPr>
            <a:xfrm flipH="1">
              <a:off x="2283025" y="2322575"/>
              <a:ext cx="1844400" cy="642600"/>
            </a:xfrm>
            <a:prstGeom prst="rect">
              <a:avLst/>
            </a:prstGeom>
            <a:solidFill>
              <a:srgbClr val="0C58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p:txBody>
        </p:sp>
        <p:sp>
          <p:nvSpPr>
            <p:cNvPr id="121" name="Google Shape;121;p3"/>
            <p:cNvSpPr/>
            <p:nvPr/>
          </p:nvSpPr>
          <p:spPr>
            <a:xfrm rot="-5400000">
              <a:off x="3501574" y="1934671"/>
              <a:ext cx="643356" cy="1419149"/>
            </a:xfrm>
            <a:prstGeom prst="flowChartOffpageConnector">
              <a:avLst/>
            </a:prstGeom>
            <a:solidFill>
              <a:srgbClr val="0C58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p:txBody>
        </p:sp>
        <p:sp>
          <p:nvSpPr>
            <p:cNvPr id="122" name="Google Shape;122;p3"/>
            <p:cNvSpPr/>
            <p:nvPr/>
          </p:nvSpPr>
          <p:spPr>
            <a:xfrm>
              <a:off x="2342625" y="2399951"/>
              <a:ext cx="1940700" cy="495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rgbClr val="000000"/>
                </a:buClr>
                <a:buSzPts val="1000"/>
                <a:buFont typeface="Arial" panose="020B0604020202020204"/>
                <a:buNone/>
              </a:pPr>
              <a:r>
                <a:rPr lang="en-US" sz="1000">
                  <a:solidFill>
                    <a:schemeClr val="lt1"/>
                  </a:solidFill>
                  <a:latin typeface="Verdana" panose="020B0604030504040204"/>
                  <a:ea typeface="Verdana" panose="020B0604030504040204"/>
                  <a:cs typeface="Verdana" panose="020B0604030504040204"/>
                  <a:sym typeface="Verdana" panose="020B0604030504040204"/>
                </a:rPr>
                <a:t>Arrays</a:t>
              </a:r>
              <a:endParaRPr sz="1000" b="0" i="0" u="none" strike="noStrike" cap="none">
                <a:solidFill>
                  <a:srgbClr val="FFFFFF"/>
                </a:solidFill>
                <a:latin typeface="Verdana" panose="020B0604030504040204"/>
                <a:ea typeface="Verdana" panose="020B0604030504040204"/>
                <a:cs typeface="Verdana" panose="020B0604030504040204"/>
                <a:sym typeface="Verdana" panose="020B0604030504040204"/>
              </a:endParaRPr>
            </a:p>
          </p:txBody>
        </p:sp>
        <p:sp>
          <p:nvSpPr>
            <p:cNvPr id="123" name="Google Shape;123;p3"/>
            <p:cNvSpPr/>
            <p:nvPr/>
          </p:nvSpPr>
          <p:spPr>
            <a:xfrm>
              <a:off x="1593000" y="2322568"/>
              <a:ext cx="690000" cy="642300"/>
            </a:xfrm>
            <a:prstGeom prst="rect">
              <a:avLst/>
            </a:prstGeom>
            <a:solidFill>
              <a:srgbClr val="0D5DDF"/>
            </a:solidFill>
            <a:ln>
              <a:noFill/>
            </a:ln>
            <a:effectLst>
              <a:outerShdw blurRad="71438" dist="28575" dir="2700000" algn="bl" rotWithShape="0">
                <a:srgbClr val="000000">
                  <a:alpha val="16862"/>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p:txBody>
        </p:sp>
        <p:sp>
          <p:nvSpPr>
            <p:cNvPr id="124" name="Google Shape;124;p3"/>
            <p:cNvSpPr/>
            <p:nvPr/>
          </p:nvSpPr>
          <p:spPr>
            <a:xfrm>
              <a:off x="1593000" y="2322575"/>
              <a:ext cx="690000" cy="642600"/>
            </a:xfrm>
            <a:prstGeom prst="rect">
              <a:avLst/>
            </a:prstGeom>
            <a:solidFill>
              <a:srgbClr val="0E65F0"/>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600"/>
                <a:buFont typeface="Arial" panose="020B0604020202020204"/>
                <a:buNone/>
              </a:pPr>
              <a:r>
                <a:rPr lang="en-US" sz="2600" b="0" i="0" u="none" strike="noStrike" cap="none">
                  <a:solidFill>
                    <a:srgbClr val="FFFFFF"/>
                  </a:solidFill>
                  <a:latin typeface="Verdana" panose="020B0604030504040204"/>
                  <a:ea typeface="Verdana" panose="020B0604030504040204"/>
                  <a:cs typeface="Verdana" panose="020B0604030504040204"/>
                  <a:sym typeface="Verdana" panose="020B0604030504040204"/>
                </a:rPr>
                <a:t>07</a:t>
              </a:r>
              <a:endParaRPr sz="2600" b="0" i="0" u="none" strike="noStrike" cap="none">
                <a:solidFill>
                  <a:srgbClr val="FFFFFF"/>
                </a:solidFill>
                <a:latin typeface="Verdana" panose="020B0604030504040204"/>
                <a:ea typeface="Verdana" panose="020B0604030504040204"/>
                <a:cs typeface="Verdana" panose="020B0604030504040204"/>
                <a:sym typeface="Verdana" panose="020B0604030504040204"/>
              </a:endParaRPr>
            </a:p>
          </p:txBody>
        </p:sp>
      </p:grpSp>
      <p:grpSp>
        <p:nvGrpSpPr>
          <p:cNvPr id="125" name="Google Shape;125;p3"/>
          <p:cNvGrpSpPr/>
          <p:nvPr/>
        </p:nvGrpSpPr>
        <p:grpSpPr>
          <a:xfrm>
            <a:off x="1744895" y="4180314"/>
            <a:ext cx="5866136" cy="420264"/>
            <a:chOff x="1593000" y="2322568"/>
            <a:chExt cx="5957975" cy="643500"/>
          </a:xfrm>
        </p:grpSpPr>
        <p:sp>
          <p:nvSpPr>
            <p:cNvPr id="126" name="Google Shape;126;p3"/>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p:txBody>
        </p:sp>
        <p:sp>
          <p:nvSpPr>
            <p:cNvPr id="127" name="Google Shape;127;p3"/>
            <p:cNvSpPr/>
            <p:nvPr/>
          </p:nvSpPr>
          <p:spPr>
            <a:xfrm flipH="1">
              <a:off x="2283025" y="2322575"/>
              <a:ext cx="1844400" cy="642600"/>
            </a:xfrm>
            <a:prstGeom prst="rect">
              <a:avLst/>
            </a:prstGeom>
            <a:solidFill>
              <a:srgbClr val="0C58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p:txBody>
        </p:sp>
        <p:sp>
          <p:nvSpPr>
            <p:cNvPr id="128" name="Google Shape;128;p3"/>
            <p:cNvSpPr/>
            <p:nvPr/>
          </p:nvSpPr>
          <p:spPr>
            <a:xfrm rot="-5400000">
              <a:off x="3501574" y="1934671"/>
              <a:ext cx="643356" cy="1419149"/>
            </a:xfrm>
            <a:prstGeom prst="flowChartOffpageConnector">
              <a:avLst/>
            </a:prstGeom>
            <a:solidFill>
              <a:srgbClr val="0C58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p:txBody>
        </p:sp>
        <p:sp>
          <p:nvSpPr>
            <p:cNvPr id="129" name="Google Shape;129;p3"/>
            <p:cNvSpPr/>
            <p:nvPr/>
          </p:nvSpPr>
          <p:spPr>
            <a:xfrm>
              <a:off x="2342625" y="2399951"/>
              <a:ext cx="1940700" cy="4959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000"/>
                <a:buFont typeface="Arial" panose="020B0604020202020204"/>
                <a:buNone/>
              </a:pPr>
              <a:r>
                <a:rPr lang="en-US" sz="1000">
                  <a:solidFill>
                    <a:srgbClr val="FFFFFF"/>
                  </a:solidFill>
                  <a:latin typeface="Verdana" panose="020B0604030504040204"/>
                  <a:ea typeface="Verdana" panose="020B0604030504040204"/>
                  <a:cs typeface="Verdana" panose="020B0604030504040204"/>
                  <a:sym typeface="Verdana" panose="020B0604030504040204"/>
                </a:rPr>
                <a:t>String Handling</a:t>
              </a:r>
              <a:endParaRPr sz="1000" b="0" i="0" u="none" strike="noStrike" cap="none">
                <a:solidFill>
                  <a:srgbClr val="FFFFFF"/>
                </a:solidFill>
                <a:latin typeface="Verdana" panose="020B0604030504040204"/>
                <a:ea typeface="Verdana" panose="020B0604030504040204"/>
                <a:cs typeface="Verdana" panose="020B0604030504040204"/>
                <a:sym typeface="Verdana" panose="020B0604030504040204"/>
              </a:endParaRPr>
            </a:p>
          </p:txBody>
        </p:sp>
        <p:sp>
          <p:nvSpPr>
            <p:cNvPr id="130" name="Google Shape;130;p3"/>
            <p:cNvSpPr/>
            <p:nvPr/>
          </p:nvSpPr>
          <p:spPr>
            <a:xfrm>
              <a:off x="1593000" y="2322568"/>
              <a:ext cx="690000" cy="642300"/>
            </a:xfrm>
            <a:prstGeom prst="rect">
              <a:avLst/>
            </a:prstGeom>
            <a:solidFill>
              <a:srgbClr val="0D5DDF"/>
            </a:solidFill>
            <a:ln>
              <a:noFill/>
            </a:ln>
            <a:effectLst>
              <a:outerShdw blurRad="71438" dist="28575" dir="2700000" algn="bl" rotWithShape="0">
                <a:srgbClr val="000000">
                  <a:alpha val="16862"/>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p:txBody>
        </p:sp>
        <p:sp>
          <p:nvSpPr>
            <p:cNvPr id="131" name="Google Shape;131;p3"/>
            <p:cNvSpPr/>
            <p:nvPr/>
          </p:nvSpPr>
          <p:spPr>
            <a:xfrm>
              <a:off x="1593000" y="2322575"/>
              <a:ext cx="690000" cy="642600"/>
            </a:xfrm>
            <a:prstGeom prst="rect">
              <a:avLst/>
            </a:prstGeom>
            <a:solidFill>
              <a:srgbClr val="0E65F0"/>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600"/>
                <a:buFont typeface="Arial" panose="020B0604020202020204"/>
                <a:buNone/>
              </a:pPr>
              <a:r>
                <a:rPr lang="en-US" sz="2600" b="0" i="0" u="none" strike="noStrike" cap="none">
                  <a:solidFill>
                    <a:srgbClr val="FFFFFF"/>
                  </a:solidFill>
                  <a:latin typeface="Verdana" panose="020B0604030504040204"/>
                  <a:ea typeface="Verdana" panose="020B0604030504040204"/>
                  <a:cs typeface="Verdana" panose="020B0604030504040204"/>
                  <a:sym typeface="Verdana" panose="020B0604030504040204"/>
                </a:rPr>
                <a:t>07</a:t>
              </a:r>
              <a:endParaRPr sz="2600" b="0" i="0" u="none" strike="noStrike" cap="none">
                <a:solidFill>
                  <a:srgbClr val="FFFFFF"/>
                </a:solidFill>
                <a:latin typeface="Verdana" panose="020B0604030504040204"/>
                <a:ea typeface="Verdana" panose="020B0604030504040204"/>
                <a:cs typeface="Verdana" panose="020B0604030504040204"/>
                <a:sym typeface="Verdana" panose="020B0604030504040204"/>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64" name="Shape 264"/>
        <p:cNvGrpSpPr/>
        <p:nvPr/>
      </p:nvGrpSpPr>
      <p:grpSpPr>
        <a:xfrm>
          <a:off x="0" y="0"/>
          <a:ext cx="0" cy="0"/>
          <a:chOff x="0" y="0"/>
          <a:chExt cx="0" cy="0"/>
        </a:xfrm>
      </p:grpSpPr>
      <p:sp>
        <p:nvSpPr>
          <p:cNvPr id="265" name="Google Shape;265;p22"/>
          <p:cNvSpPr txBox="1"/>
          <p:nvPr>
            <p:ph type="title"/>
          </p:nvPr>
        </p:nvSpPr>
        <p:spPr>
          <a:xfrm>
            <a:off x="98250" y="16350"/>
            <a:ext cx="8826600" cy="602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1800"/>
              <a:buNone/>
            </a:pPr>
            <a:r>
              <a:rPr lang="en-US" sz="1800" b="1">
                <a:solidFill>
                  <a:srgbClr val="FFFFFF"/>
                </a:solidFill>
                <a:latin typeface="Verdana" panose="020B0604030504040204"/>
                <a:ea typeface="Verdana" panose="020B0604030504040204"/>
                <a:cs typeface="Verdana" panose="020B0604030504040204"/>
                <a:sym typeface="Verdana" panose="020B0604030504040204"/>
              </a:rPr>
              <a:t>Operator And Expressions</a:t>
            </a:r>
            <a:endParaRPr lang="en-US" sz="1800" b="1">
              <a:solidFill>
                <a:srgbClr val="FFFFFF"/>
              </a:solidFill>
              <a:latin typeface="Verdana" panose="020B0604030504040204"/>
              <a:ea typeface="Verdana" panose="020B0604030504040204"/>
              <a:cs typeface="Verdana" panose="020B0604030504040204"/>
              <a:sym typeface="Verdana" panose="020B0604030504040204"/>
            </a:endParaRPr>
          </a:p>
        </p:txBody>
      </p:sp>
      <p:sp>
        <p:nvSpPr>
          <p:cNvPr id="266" name="Google Shape;266;p22"/>
          <p:cNvSpPr txBox="1"/>
          <p:nvPr/>
        </p:nvSpPr>
        <p:spPr>
          <a:xfrm>
            <a:off x="109574" y="694722"/>
            <a:ext cx="8826600" cy="20949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600"/>
              <a:buFont typeface="Arial" panose="020B0604020202020204"/>
              <a:buNone/>
            </a:pPr>
            <a:r>
              <a:rPr lang="en-US" sz="1600" b="1" i="0" u="none" strike="noStrike" cap="none">
                <a:solidFill>
                  <a:srgbClr val="2E3444"/>
                </a:solidFill>
                <a:highlight>
                  <a:srgbClr val="FFFFFF"/>
                </a:highlight>
                <a:latin typeface="Verdana" panose="020B0604030504040204"/>
                <a:ea typeface="Verdana" panose="020B0604030504040204"/>
                <a:cs typeface="Verdana" panose="020B0604030504040204"/>
                <a:sym typeface="Verdana" panose="020B0604030504040204"/>
              </a:rPr>
              <a:t>Operators – Assignment Operators</a:t>
            </a:r>
            <a:endParaRPr lang="en-US" sz="1600" b="1" i="0" u="none" strike="noStrike" cap="none">
              <a:solidFill>
                <a:srgbClr val="2E3444"/>
              </a:solidFill>
              <a:highlight>
                <a:srgbClr val="FFFFFF"/>
              </a:highlight>
              <a:latin typeface="Verdana" panose="020B0604030504040204"/>
              <a:ea typeface="Verdana" panose="020B0604030504040204"/>
              <a:cs typeface="Verdana" panose="020B0604030504040204"/>
              <a:sym typeface="Verdana" panose="020B0604030504040204"/>
            </a:endParaRPr>
          </a:p>
          <a:p>
            <a:pPr marL="0" marR="0" lvl="0" indent="0" algn="l" rtl="0">
              <a:lnSpc>
                <a:spcPct val="115000"/>
              </a:lnSpc>
              <a:spcBef>
                <a:spcPts val="0"/>
              </a:spcBef>
              <a:spcAft>
                <a:spcPts val="0"/>
              </a:spcAft>
              <a:buNone/>
            </a:pPr>
            <a:endParaRPr sz="1400" b="0" i="0" u="none" strike="noStrike" cap="none">
              <a:solidFill>
                <a:srgbClr val="2E3444"/>
              </a:solidFill>
              <a:highlight>
                <a:srgbClr val="FFFFFF"/>
              </a:highlight>
              <a:latin typeface="Roboto Medium" panose="02000000000000000000"/>
              <a:ea typeface="Roboto Medium" panose="02000000000000000000"/>
              <a:cs typeface="Roboto Medium" panose="02000000000000000000"/>
              <a:sym typeface="Roboto Medium" panose="02000000000000000000"/>
            </a:endParaRPr>
          </a:p>
          <a:p>
            <a:pPr marL="457200" marR="0" lvl="0" indent="-330200" algn="just" rtl="0">
              <a:lnSpc>
                <a:spcPct val="115000"/>
              </a:lnSpc>
              <a:spcBef>
                <a:spcPts val="0"/>
              </a:spcBef>
              <a:spcAft>
                <a:spcPts val="0"/>
              </a:spcAft>
              <a:buClr>
                <a:srgbClr val="2E3444"/>
              </a:buClr>
              <a:buSzPts val="1600"/>
              <a:buFont typeface="Calibri" panose="020F0502020204030204"/>
              <a:buChar char="●"/>
            </a:pPr>
            <a:r>
              <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One of the most common operators that you'll encounter is the simple assignment operator "=". </a:t>
            </a:r>
            <a:endPar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a:p>
            <a:pPr marL="457200" marR="0" lvl="0" indent="-330200" algn="just" rtl="0">
              <a:lnSpc>
                <a:spcPct val="115000"/>
              </a:lnSpc>
              <a:spcBef>
                <a:spcPts val="0"/>
              </a:spcBef>
              <a:spcAft>
                <a:spcPts val="0"/>
              </a:spcAft>
              <a:buClr>
                <a:srgbClr val="2E3444"/>
              </a:buClr>
              <a:buSzPts val="1600"/>
              <a:buFont typeface="Calibri" panose="020F0502020204030204"/>
              <a:buChar char="●"/>
            </a:pPr>
            <a:r>
              <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It assigns the value on its right to the operand on its left.</a:t>
            </a:r>
            <a:endPar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a:p>
            <a:pPr marL="0" marR="0" lvl="1" indent="0" algn="l" rtl="0">
              <a:lnSpc>
                <a:spcPct val="115000"/>
              </a:lnSpc>
              <a:spcBef>
                <a:spcPts val="0"/>
              </a:spcBef>
              <a:spcAft>
                <a:spcPts val="0"/>
              </a:spcAft>
              <a:buNone/>
            </a:pPr>
            <a:r>
              <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                 int cadence = 0;</a:t>
            </a:r>
            <a:endPar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a:p>
            <a:pPr marL="0" marR="0" lvl="1" indent="0" algn="l" rtl="0">
              <a:lnSpc>
                <a:spcPct val="115000"/>
              </a:lnSpc>
              <a:spcBef>
                <a:spcPts val="0"/>
              </a:spcBef>
              <a:spcAft>
                <a:spcPts val="0"/>
              </a:spcAft>
              <a:buNone/>
            </a:pPr>
            <a:r>
              <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                 int speed = 0;</a:t>
            </a:r>
            <a:endPar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a:p>
            <a:pPr marL="0" marR="0" lvl="1" indent="0" algn="l" rtl="0">
              <a:lnSpc>
                <a:spcPct val="115000"/>
              </a:lnSpc>
              <a:spcBef>
                <a:spcPts val="0"/>
              </a:spcBef>
              <a:spcAft>
                <a:spcPts val="0"/>
              </a:spcAft>
              <a:buNone/>
            </a:pPr>
            <a:r>
              <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                 int gear = 1;</a:t>
            </a:r>
            <a:endPar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p:txBody>
      </p:sp>
      <p:cxnSp>
        <p:nvCxnSpPr>
          <p:cNvPr id="267" name="Google Shape;267;p22"/>
          <p:cNvCxnSpPr/>
          <p:nvPr/>
        </p:nvCxnSpPr>
        <p:spPr>
          <a:xfrm>
            <a:off x="109575" y="1167322"/>
            <a:ext cx="8924850" cy="0"/>
          </a:xfrm>
          <a:prstGeom prst="straightConnector1">
            <a:avLst/>
          </a:prstGeom>
          <a:noFill/>
          <a:ln w="38100" cap="flat" cmpd="sng">
            <a:solidFill>
              <a:srgbClr val="FC6536"/>
            </a:solidFill>
            <a:prstDash val="solid"/>
            <a:round/>
            <a:headEnd type="none" w="sm" len="sm"/>
            <a:tailEnd type="none" w="sm" len="sm"/>
          </a:ln>
          <a:effectLst>
            <a:outerShdw blurRad="40000" dist="23000" dir="5400000" rotWithShape="0">
              <a:srgbClr val="000000">
                <a:alpha val="34901"/>
              </a:srgbClr>
            </a:outerShdw>
          </a:effectLst>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271" name="Shape 271"/>
        <p:cNvGrpSpPr/>
        <p:nvPr/>
      </p:nvGrpSpPr>
      <p:grpSpPr>
        <a:xfrm>
          <a:off x="0" y="0"/>
          <a:ext cx="0" cy="0"/>
          <a:chOff x="0" y="0"/>
          <a:chExt cx="0" cy="0"/>
        </a:xfrm>
      </p:grpSpPr>
      <p:sp>
        <p:nvSpPr>
          <p:cNvPr id="272" name="Google Shape;272;p23"/>
          <p:cNvSpPr txBox="1"/>
          <p:nvPr>
            <p:ph type="title"/>
          </p:nvPr>
        </p:nvSpPr>
        <p:spPr>
          <a:xfrm>
            <a:off x="98250" y="16350"/>
            <a:ext cx="8826600" cy="602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1800"/>
              <a:buNone/>
            </a:pPr>
            <a:r>
              <a:rPr lang="en-US" sz="1800" b="1">
                <a:solidFill>
                  <a:srgbClr val="FFFFFF"/>
                </a:solidFill>
                <a:latin typeface="Verdana" panose="020B0604030504040204"/>
                <a:ea typeface="Verdana" panose="020B0604030504040204"/>
                <a:cs typeface="Verdana" panose="020B0604030504040204"/>
                <a:sym typeface="Verdana" panose="020B0604030504040204"/>
              </a:rPr>
              <a:t>Operator And Expressions</a:t>
            </a:r>
            <a:endParaRPr lang="en-US" sz="1800" b="1">
              <a:solidFill>
                <a:srgbClr val="FFFFFF"/>
              </a:solidFill>
              <a:latin typeface="Verdana" panose="020B0604030504040204"/>
              <a:ea typeface="Verdana" panose="020B0604030504040204"/>
              <a:cs typeface="Verdana" panose="020B0604030504040204"/>
              <a:sym typeface="Verdana" panose="020B0604030504040204"/>
            </a:endParaRPr>
          </a:p>
        </p:txBody>
      </p:sp>
      <p:sp>
        <p:nvSpPr>
          <p:cNvPr id="273" name="Google Shape;273;p23"/>
          <p:cNvSpPr txBox="1"/>
          <p:nvPr/>
        </p:nvSpPr>
        <p:spPr>
          <a:xfrm>
            <a:off x="109574" y="694722"/>
            <a:ext cx="8826600" cy="29139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600"/>
              <a:buFont typeface="Arial" panose="020B0604020202020204"/>
              <a:buNone/>
            </a:pPr>
            <a:r>
              <a:rPr lang="en-US" sz="1600" b="1" i="0" u="none" strike="noStrike" cap="none">
                <a:solidFill>
                  <a:srgbClr val="2E3444"/>
                </a:solidFill>
                <a:highlight>
                  <a:srgbClr val="FFFFFF"/>
                </a:highlight>
                <a:latin typeface="Verdana" panose="020B0604030504040204"/>
                <a:ea typeface="Verdana" panose="020B0604030504040204"/>
                <a:cs typeface="Verdana" panose="020B0604030504040204"/>
                <a:sym typeface="Verdana" panose="020B0604030504040204"/>
              </a:rPr>
              <a:t>Operators Precedence</a:t>
            </a:r>
            <a:endParaRPr lang="en-US" sz="1600" b="1" i="0" u="none" strike="noStrike" cap="none">
              <a:solidFill>
                <a:srgbClr val="2E3444"/>
              </a:solidFill>
              <a:highlight>
                <a:srgbClr val="FFFFFF"/>
              </a:highlight>
              <a:latin typeface="Verdana" panose="020B0604030504040204"/>
              <a:ea typeface="Verdana" panose="020B0604030504040204"/>
              <a:cs typeface="Verdana" panose="020B0604030504040204"/>
              <a:sym typeface="Verdana" panose="020B0604030504040204"/>
            </a:endParaRPr>
          </a:p>
          <a:p>
            <a:pPr marL="0" marR="0" lvl="0" indent="0" algn="just" rtl="0">
              <a:lnSpc>
                <a:spcPct val="115000"/>
              </a:lnSpc>
              <a:spcBef>
                <a:spcPts val="0"/>
              </a:spcBef>
              <a:spcAft>
                <a:spcPts val="0"/>
              </a:spcAft>
              <a:buClr>
                <a:srgbClr val="000000"/>
              </a:buClr>
              <a:buSzPts val="1400"/>
              <a:buFont typeface="Arial" panose="020B0604020202020204"/>
              <a:buNone/>
            </a:pPr>
            <a:endParaRPr sz="1400" b="0" i="0" u="none" strike="noStrike" cap="none">
              <a:solidFill>
                <a:srgbClr val="2E3444"/>
              </a:solidFill>
              <a:highlight>
                <a:srgbClr val="FFFFFF"/>
              </a:highlight>
              <a:latin typeface="Roboto Medium" panose="02000000000000000000"/>
              <a:ea typeface="Roboto Medium" panose="02000000000000000000"/>
              <a:cs typeface="Roboto Medium" panose="02000000000000000000"/>
              <a:sym typeface="Roboto Medium" panose="02000000000000000000"/>
            </a:endParaRPr>
          </a:p>
          <a:p>
            <a:pPr marL="0" marR="0" lvl="0" indent="0" algn="just" rtl="0">
              <a:lnSpc>
                <a:spcPct val="115000"/>
              </a:lnSpc>
              <a:spcBef>
                <a:spcPts val="0"/>
              </a:spcBef>
              <a:spcAft>
                <a:spcPts val="0"/>
              </a:spcAft>
              <a:buClr>
                <a:srgbClr val="000000"/>
              </a:buClr>
              <a:buSzPts val="1400"/>
              <a:buFont typeface="Arial" panose="020B0604020202020204"/>
              <a:buNone/>
            </a:pPr>
            <a:r>
              <a:rPr lang="en-US" sz="140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As we explore the operators of the Java programming language, it may be helpful for you to know ahead of time which operators have the highest precedence.</a:t>
            </a:r>
            <a:endParaRPr>
              <a:latin typeface="Calibri" panose="020F0502020204030204"/>
              <a:ea typeface="Calibri" panose="020F0502020204030204"/>
              <a:cs typeface="Calibri" panose="020F0502020204030204"/>
              <a:sym typeface="Calibri" panose="020F0502020204030204"/>
            </a:endParaRPr>
          </a:p>
          <a:p>
            <a:pPr marL="0" marR="0" lvl="0" indent="0" algn="just" rtl="0">
              <a:lnSpc>
                <a:spcPct val="115000"/>
              </a:lnSpc>
              <a:spcBef>
                <a:spcPts val="0"/>
              </a:spcBef>
              <a:spcAft>
                <a:spcPts val="0"/>
              </a:spcAft>
              <a:buClr>
                <a:srgbClr val="000000"/>
              </a:buClr>
              <a:buSzPts val="1400"/>
              <a:buFont typeface="Arial" panose="020B0604020202020204"/>
              <a:buNone/>
            </a:pPr>
            <a:endParaRPr sz="140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a:p>
            <a:pPr marL="457200" marR="0" lvl="0" indent="-317500" algn="just" rtl="0">
              <a:lnSpc>
                <a:spcPct val="115000"/>
              </a:lnSpc>
              <a:spcBef>
                <a:spcPts val="0"/>
              </a:spcBef>
              <a:spcAft>
                <a:spcPts val="0"/>
              </a:spcAft>
              <a:buClr>
                <a:srgbClr val="2E3444"/>
              </a:buClr>
              <a:buSzPts val="1400"/>
              <a:buFont typeface="Calibri" panose="020F0502020204030204"/>
              <a:buChar char="●"/>
            </a:pPr>
            <a:r>
              <a:rPr lang="en-US" sz="140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The operators in the next slide’s table are listed according to precedence order. </a:t>
            </a:r>
            <a:endParaRPr>
              <a:latin typeface="Calibri" panose="020F0502020204030204"/>
              <a:ea typeface="Calibri" panose="020F0502020204030204"/>
              <a:cs typeface="Calibri" panose="020F0502020204030204"/>
              <a:sym typeface="Calibri" panose="020F0502020204030204"/>
            </a:endParaRPr>
          </a:p>
          <a:p>
            <a:pPr marL="457200" marR="0" lvl="0" indent="-317500" algn="just" rtl="0">
              <a:lnSpc>
                <a:spcPct val="115000"/>
              </a:lnSpc>
              <a:spcBef>
                <a:spcPts val="0"/>
              </a:spcBef>
              <a:spcAft>
                <a:spcPts val="0"/>
              </a:spcAft>
              <a:buClr>
                <a:srgbClr val="2E3444"/>
              </a:buClr>
              <a:buSzPts val="1400"/>
              <a:buFont typeface="Calibri" panose="020F0502020204030204"/>
              <a:buChar char="●"/>
            </a:pPr>
            <a:r>
              <a:rPr lang="en-US" sz="140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The closer to the top of the table an operator appears, the higher its precedence. </a:t>
            </a:r>
            <a:endParaRPr>
              <a:latin typeface="Calibri" panose="020F0502020204030204"/>
              <a:ea typeface="Calibri" panose="020F0502020204030204"/>
              <a:cs typeface="Calibri" panose="020F0502020204030204"/>
              <a:sym typeface="Calibri" panose="020F0502020204030204"/>
            </a:endParaRPr>
          </a:p>
          <a:p>
            <a:pPr marL="457200" marR="0" lvl="0" indent="-317500" algn="just" rtl="0">
              <a:lnSpc>
                <a:spcPct val="115000"/>
              </a:lnSpc>
              <a:spcBef>
                <a:spcPts val="0"/>
              </a:spcBef>
              <a:spcAft>
                <a:spcPts val="0"/>
              </a:spcAft>
              <a:buClr>
                <a:srgbClr val="2E3444"/>
              </a:buClr>
              <a:buSzPts val="1400"/>
              <a:buFont typeface="Calibri" panose="020F0502020204030204"/>
              <a:buChar char="●"/>
            </a:pPr>
            <a:r>
              <a:rPr lang="en-US" sz="140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Operators with higher precedence are evaluated before operators with relatively lower precedence.</a:t>
            </a:r>
            <a:endParaRPr>
              <a:latin typeface="Calibri" panose="020F0502020204030204"/>
              <a:ea typeface="Calibri" panose="020F0502020204030204"/>
              <a:cs typeface="Calibri" panose="020F0502020204030204"/>
              <a:sym typeface="Calibri" panose="020F0502020204030204"/>
            </a:endParaRPr>
          </a:p>
          <a:p>
            <a:pPr marL="457200" marR="0" lvl="0" indent="-317500" algn="just" rtl="0">
              <a:lnSpc>
                <a:spcPct val="115000"/>
              </a:lnSpc>
              <a:spcBef>
                <a:spcPts val="0"/>
              </a:spcBef>
              <a:spcAft>
                <a:spcPts val="0"/>
              </a:spcAft>
              <a:buClr>
                <a:srgbClr val="2E3444"/>
              </a:buClr>
              <a:buSzPts val="1400"/>
              <a:buFont typeface="Calibri" panose="020F0502020204030204"/>
              <a:buChar char="●"/>
            </a:pPr>
            <a:r>
              <a:rPr lang="en-US" sz="140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Operators on the same line have equal precedence.</a:t>
            </a:r>
            <a:endParaRPr>
              <a:latin typeface="Calibri" panose="020F0502020204030204"/>
              <a:ea typeface="Calibri" panose="020F0502020204030204"/>
              <a:cs typeface="Calibri" panose="020F0502020204030204"/>
              <a:sym typeface="Calibri" panose="020F0502020204030204"/>
            </a:endParaRPr>
          </a:p>
          <a:p>
            <a:pPr marL="457200" marR="0" lvl="0" indent="-317500" algn="just" rtl="0">
              <a:lnSpc>
                <a:spcPct val="115000"/>
              </a:lnSpc>
              <a:spcBef>
                <a:spcPts val="0"/>
              </a:spcBef>
              <a:spcAft>
                <a:spcPts val="0"/>
              </a:spcAft>
              <a:buClr>
                <a:srgbClr val="2E3444"/>
              </a:buClr>
              <a:buSzPts val="1400"/>
              <a:buFont typeface="Calibri" panose="020F0502020204030204"/>
              <a:buChar char="●"/>
            </a:pPr>
            <a:r>
              <a:rPr lang="en-US" sz="140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All binary operators except for the assignment operators are evaluated from left to right.</a:t>
            </a:r>
            <a:endParaRPr>
              <a:latin typeface="Calibri" panose="020F0502020204030204"/>
              <a:ea typeface="Calibri" panose="020F0502020204030204"/>
              <a:cs typeface="Calibri" panose="020F0502020204030204"/>
              <a:sym typeface="Calibri" panose="020F0502020204030204"/>
            </a:endParaRPr>
          </a:p>
          <a:p>
            <a:pPr marL="457200" marR="0" lvl="0" indent="-317500" algn="just" rtl="0">
              <a:lnSpc>
                <a:spcPct val="115000"/>
              </a:lnSpc>
              <a:spcBef>
                <a:spcPts val="0"/>
              </a:spcBef>
              <a:spcAft>
                <a:spcPts val="0"/>
              </a:spcAft>
              <a:buClr>
                <a:srgbClr val="2E3444"/>
              </a:buClr>
              <a:buSzPts val="1400"/>
              <a:buFont typeface="Calibri" panose="020F0502020204030204"/>
              <a:buChar char="●"/>
            </a:pPr>
            <a:r>
              <a:rPr lang="en-US" sz="140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Assignment operators are evaluated right to left.</a:t>
            </a:r>
            <a:endParaRPr>
              <a:latin typeface="Calibri" panose="020F0502020204030204"/>
              <a:ea typeface="Calibri" panose="020F0502020204030204"/>
              <a:cs typeface="Calibri" panose="020F0502020204030204"/>
              <a:sym typeface="Calibri" panose="020F0502020204030204"/>
            </a:endParaRPr>
          </a:p>
        </p:txBody>
      </p:sp>
      <p:cxnSp>
        <p:nvCxnSpPr>
          <p:cNvPr id="274" name="Google Shape;274;p23"/>
          <p:cNvCxnSpPr/>
          <p:nvPr/>
        </p:nvCxnSpPr>
        <p:spPr>
          <a:xfrm>
            <a:off x="109575" y="1167322"/>
            <a:ext cx="8924850" cy="0"/>
          </a:xfrm>
          <a:prstGeom prst="straightConnector1">
            <a:avLst/>
          </a:prstGeom>
          <a:noFill/>
          <a:ln w="38100" cap="flat" cmpd="sng">
            <a:solidFill>
              <a:srgbClr val="FC6536"/>
            </a:solidFill>
            <a:prstDash val="solid"/>
            <a:round/>
            <a:headEnd type="none" w="sm" len="sm"/>
            <a:tailEnd type="none" w="sm" len="sm"/>
          </a:ln>
          <a:effectLst>
            <a:outerShdw blurRad="40000" dist="23000" dir="5400000" rotWithShape="0">
              <a:srgbClr val="000000">
                <a:alpha val="34901"/>
              </a:srgbClr>
            </a:outerShdw>
          </a:effectLst>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278" name="Shape 278"/>
        <p:cNvGrpSpPr/>
        <p:nvPr/>
      </p:nvGrpSpPr>
      <p:grpSpPr>
        <a:xfrm>
          <a:off x="0" y="0"/>
          <a:ext cx="0" cy="0"/>
          <a:chOff x="0" y="0"/>
          <a:chExt cx="0" cy="0"/>
        </a:xfrm>
      </p:grpSpPr>
      <p:sp>
        <p:nvSpPr>
          <p:cNvPr id="279" name="Google Shape;279;p24"/>
          <p:cNvSpPr txBox="1"/>
          <p:nvPr>
            <p:ph type="title"/>
          </p:nvPr>
        </p:nvSpPr>
        <p:spPr>
          <a:xfrm>
            <a:off x="98250" y="16350"/>
            <a:ext cx="8826600" cy="602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1800"/>
              <a:buNone/>
            </a:pPr>
            <a:r>
              <a:rPr lang="en-US" sz="1800" b="1">
                <a:solidFill>
                  <a:srgbClr val="FFFFFF"/>
                </a:solidFill>
                <a:latin typeface="Verdana" panose="020B0604030504040204"/>
                <a:ea typeface="Verdana" panose="020B0604030504040204"/>
                <a:cs typeface="Verdana" panose="020B0604030504040204"/>
                <a:sym typeface="Verdana" panose="020B0604030504040204"/>
              </a:rPr>
              <a:t>Operator And Expressions</a:t>
            </a:r>
            <a:endParaRPr lang="en-US" sz="1800" b="1">
              <a:solidFill>
                <a:srgbClr val="FFFFFF"/>
              </a:solidFill>
              <a:latin typeface="Verdana" panose="020B0604030504040204"/>
              <a:ea typeface="Verdana" panose="020B0604030504040204"/>
              <a:cs typeface="Verdana" panose="020B0604030504040204"/>
              <a:sym typeface="Verdana" panose="020B0604030504040204"/>
            </a:endParaRPr>
          </a:p>
        </p:txBody>
      </p:sp>
      <p:sp>
        <p:nvSpPr>
          <p:cNvPr id="280" name="Google Shape;280;p24"/>
          <p:cNvSpPr txBox="1"/>
          <p:nvPr/>
        </p:nvSpPr>
        <p:spPr>
          <a:xfrm>
            <a:off x="109574" y="694722"/>
            <a:ext cx="8826599" cy="71555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600"/>
              <a:buFont typeface="Arial" panose="020B0604020202020204"/>
              <a:buNone/>
            </a:pPr>
            <a:r>
              <a:rPr lang="en-US" sz="1600" b="1" i="0" u="none" strike="noStrike" cap="none">
                <a:solidFill>
                  <a:srgbClr val="2E3444"/>
                </a:solidFill>
                <a:highlight>
                  <a:srgbClr val="FFFFFF"/>
                </a:highlight>
                <a:latin typeface="Verdana" panose="020B0604030504040204"/>
                <a:ea typeface="Verdana" panose="020B0604030504040204"/>
                <a:cs typeface="Verdana" panose="020B0604030504040204"/>
                <a:sym typeface="Verdana" panose="020B0604030504040204"/>
              </a:rPr>
              <a:t>Operators Precedence</a:t>
            </a:r>
            <a:endParaRPr lang="en-US" sz="1600" b="1" i="0" u="none" strike="noStrike" cap="none">
              <a:solidFill>
                <a:srgbClr val="2E3444"/>
              </a:solidFill>
              <a:highlight>
                <a:srgbClr val="FFFFFF"/>
              </a:highlight>
              <a:latin typeface="Verdana" panose="020B0604030504040204"/>
              <a:ea typeface="Verdana" panose="020B0604030504040204"/>
              <a:cs typeface="Verdana" panose="020B0604030504040204"/>
              <a:sym typeface="Verdana" panose="020B0604030504040204"/>
            </a:endParaRPr>
          </a:p>
          <a:p>
            <a:pPr marL="0" marR="0" lvl="0" indent="0" algn="l" rtl="0">
              <a:lnSpc>
                <a:spcPct val="115000"/>
              </a:lnSpc>
              <a:spcBef>
                <a:spcPts val="0"/>
              </a:spcBef>
              <a:spcAft>
                <a:spcPts val="0"/>
              </a:spcAft>
              <a:buClr>
                <a:srgbClr val="000000"/>
              </a:buClr>
              <a:buSzPts val="1400"/>
              <a:buFont typeface="Arial" panose="020B0604020202020204"/>
              <a:buNone/>
            </a:pPr>
            <a:endParaRPr sz="1400" b="0" i="0" u="none" strike="noStrike" cap="none">
              <a:solidFill>
                <a:srgbClr val="2E3444"/>
              </a:solidFill>
              <a:highlight>
                <a:srgbClr val="FFFFFF"/>
              </a:highlight>
              <a:latin typeface="Roboto Medium" panose="02000000000000000000"/>
              <a:ea typeface="Roboto Medium" panose="02000000000000000000"/>
              <a:cs typeface="Roboto Medium" panose="02000000000000000000"/>
              <a:sym typeface="Roboto Medium" panose="02000000000000000000"/>
            </a:endParaRPr>
          </a:p>
        </p:txBody>
      </p:sp>
      <p:cxnSp>
        <p:nvCxnSpPr>
          <p:cNvPr id="281" name="Google Shape;281;p24"/>
          <p:cNvCxnSpPr/>
          <p:nvPr/>
        </p:nvCxnSpPr>
        <p:spPr>
          <a:xfrm>
            <a:off x="109575" y="1167322"/>
            <a:ext cx="8924850" cy="0"/>
          </a:xfrm>
          <a:prstGeom prst="straightConnector1">
            <a:avLst/>
          </a:prstGeom>
          <a:noFill/>
          <a:ln w="38100" cap="flat" cmpd="sng">
            <a:solidFill>
              <a:srgbClr val="FC6536"/>
            </a:solidFill>
            <a:prstDash val="solid"/>
            <a:round/>
            <a:headEnd type="none" w="sm" len="sm"/>
            <a:tailEnd type="none" w="sm" len="sm"/>
          </a:ln>
          <a:effectLst>
            <a:outerShdw blurRad="40000" dist="23000" dir="5400000" rotWithShape="0">
              <a:srgbClr val="000000">
                <a:alpha val="34901"/>
              </a:srgbClr>
            </a:outerShdw>
          </a:effectLst>
        </p:spPr>
      </p:cxnSp>
      <p:graphicFrame>
        <p:nvGraphicFramePr>
          <p:cNvPr id="282" name="Google Shape;282;p24"/>
          <p:cNvGraphicFramePr/>
          <p:nvPr/>
        </p:nvGraphicFramePr>
        <p:xfrm>
          <a:off x="1981347" y="1239701"/>
          <a:ext cx="5002250" cy="3734300"/>
        </p:xfrm>
        <a:graphic>
          <a:graphicData uri="http://schemas.openxmlformats.org/drawingml/2006/table">
            <a:tbl>
              <a:tblPr>
                <a:noFill/>
                <a:tableStyleId>{17669825-35A8-41D5-A11F-27AB9F986F39}</a:tableStyleId>
              </a:tblPr>
              <a:tblGrid>
                <a:gridCol w="1500675"/>
                <a:gridCol w="3501575"/>
              </a:tblGrid>
              <a:tr h="213625">
                <a:tc>
                  <a:txBody>
                    <a:bodyPr/>
                    <a:lstStyle/>
                    <a:p>
                      <a:pPr marL="0" marR="0" lvl="0" indent="0" algn="ctr" rtl="0">
                        <a:lnSpc>
                          <a:spcPct val="100000"/>
                        </a:lnSpc>
                        <a:spcBef>
                          <a:spcPts val="0"/>
                        </a:spcBef>
                        <a:spcAft>
                          <a:spcPts val="0"/>
                        </a:spcAft>
                        <a:buNone/>
                      </a:pPr>
                      <a:r>
                        <a:rPr lang="en-US" sz="1400" b="1" u="none" strike="noStrike" cap="none"/>
                        <a:t>Operators</a:t>
                      </a:r>
                      <a:endParaRPr sz="1400" b="1" i="0" u="none" strike="noStrike" cap="none">
                        <a:solidFill>
                          <a:srgbClr val="000000"/>
                        </a:solidFill>
                        <a:latin typeface="Arial" panose="020B0604020202020204"/>
                        <a:ea typeface="Arial" panose="020B0604020202020204"/>
                        <a:cs typeface="Arial" panose="020B0604020202020204"/>
                        <a:sym typeface="Arial" panose="020B0604020202020204"/>
                      </a:endParaRPr>
                    </a:p>
                  </a:txBody>
                  <a:tcPr marL="6800" marR="6800" marT="6800" marB="0" anchor="ctr">
                    <a:solidFill>
                      <a:srgbClr val="8CB5F8"/>
                    </a:solidFill>
                  </a:tcPr>
                </a:tc>
                <a:tc>
                  <a:txBody>
                    <a:bodyPr/>
                    <a:lstStyle/>
                    <a:p>
                      <a:pPr marL="0" marR="0" lvl="0" indent="0" algn="ctr" rtl="0">
                        <a:lnSpc>
                          <a:spcPct val="100000"/>
                        </a:lnSpc>
                        <a:spcBef>
                          <a:spcPts val="0"/>
                        </a:spcBef>
                        <a:spcAft>
                          <a:spcPts val="0"/>
                        </a:spcAft>
                        <a:buNone/>
                      </a:pPr>
                      <a:r>
                        <a:rPr lang="en-US" sz="1400" b="1" u="none" strike="noStrike" cap="none"/>
                        <a:t>Precedence</a:t>
                      </a:r>
                      <a:endParaRPr sz="1400" b="1" i="0" u="none" strike="noStrike" cap="none">
                        <a:solidFill>
                          <a:srgbClr val="000000"/>
                        </a:solidFill>
                        <a:latin typeface="Arial" panose="020B0604020202020204"/>
                        <a:ea typeface="Arial" panose="020B0604020202020204"/>
                        <a:cs typeface="Arial" panose="020B0604020202020204"/>
                        <a:sym typeface="Arial" panose="020B0604020202020204"/>
                      </a:endParaRPr>
                    </a:p>
                  </a:txBody>
                  <a:tcPr marL="6800" marR="6800" marT="6800" marB="0" anchor="ctr">
                    <a:solidFill>
                      <a:srgbClr val="8CB5F8"/>
                    </a:solidFill>
                  </a:tcPr>
                </a:tc>
              </a:tr>
              <a:tr h="213625">
                <a:tc>
                  <a:txBody>
                    <a:bodyPr/>
                    <a:lstStyle/>
                    <a:p>
                      <a:pPr marL="0" marR="0" lvl="0" indent="0" algn="ctr" rtl="0">
                        <a:lnSpc>
                          <a:spcPct val="100000"/>
                        </a:lnSpc>
                        <a:spcBef>
                          <a:spcPts val="0"/>
                        </a:spcBef>
                        <a:spcAft>
                          <a:spcPts val="0"/>
                        </a:spcAft>
                        <a:buNone/>
                      </a:pPr>
                      <a:r>
                        <a:rPr lang="en-US" sz="1400" u="none" strike="noStrike" cap="none"/>
                        <a:t>postfix</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txBody>
                  <a:tcPr marL="6800" marR="6800" marT="6800" marB="0" anchor="ctr"/>
                </a:tc>
                <a:tc>
                  <a:txBody>
                    <a:bodyPr/>
                    <a:lstStyle/>
                    <a:p>
                      <a:pPr marL="0" marR="0" lvl="0" indent="0" algn="ctr" rtl="0">
                        <a:lnSpc>
                          <a:spcPct val="100000"/>
                        </a:lnSpc>
                        <a:spcBef>
                          <a:spcPts val="0"/>
                        </a:spcBef>
                        <a:spcAft>
                          <a:spcPts val="0"/>
                        </a:spcAft>
                        <a:buNone/>
                      </a:pPr>
                      <a:r>
                        <a:rPr lang="en-US" sz="1400" u="none" strike="noStrike" cap="none"/>
                        <a:t>expr++ expr--</a:t>
                      </a:r>
                      <a:endParaRPr sz="1400" b="0" i="1"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endParaRPr>
                    </a:p>
                  </a:txBody>
                  <a:tcPr marL="6800" marR="6800" marT="6800" marB="0" anchor="ctr"/>
                </a:tc>
              </a:tr>
              <a:tr h="213625">
                <a:tc>
                  <a:txBody>
                    <a:bodyPr/>
                    <a:lstStyle/>
                    <a:p>
                      <a:pPr marL="0" marR="0" lvl="0" indent="0" algn="ctr" rtl="0">
                        <a:lnSpc>
                          <a:spcPct val="100000"/>
                        </a:lnSpc>
                        <a:spcBef>
                          <a:spcPts val="0"/>
                        </a:spcBef>
                        <a:spcAft>
                          <a:spcPts val="0"/>
                        </a:spcAft>
                        <a:buNone/>
                      </a:pPr>
                      <a:r>
                        <a:rPr lang="en-US" sz="1400" u="none" strike="noStrike" cap="none"/>
                        <a:t>unary</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txBody>
                  <a:tcPr marL="6800" marR="6800" marT="6800" marB="0" anchor="ctr"/>
                </a:tc>
                <a:tc>
                  <a:txBody>
                    <a:bodyPr/>
                    <a:lstStyle/>
                    <a:p>
                      <a:pPr marL="0" marR="0" lvl="0" indent="0" algn="ctr" rtl="0">
                        <a:lnSpc>
                          <a:spcPct val="100000"/>
                        </a:lnSpc>
                        <a:spcBef>
                          <a:spcPts val="0"/>
                        </a:spcBef>
                        <a:spcAft>
                          <a:spcPts val="0"/>
                        </a:spcAft>
                        <a:buNone/>
                      </a:pPr>
                      <a:r>
                        <a:rPr lang="en-US" sz="1400" u="none" strike="noStrike" cap="none"/>
                        <a:t>++expr --expr +expr -expr ~ !</a:t>
                      </a:r>
                      <a:endParaRPr sz="14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endParaRPr>
                    </a:p>
                  </a:txBody>
                  <a:tcPr marL="6800" marR="6800" marT="6800" marB="0" anchor="ctr"/>
                </a:tc>
              </a:tr>
              <a:tr h="213625">
                <a:tc>
                  <a:txBody>
                    <a:bodyPr/>
                    <a:lstStyle/>
                    <a:p>
                      <a:pPr marL="0" marR="0" lvl="0" indent="0" algn="ctr" rtl="0">
                        <a:lnSpc>
                          <a:spcPct val="100000"/>
                        </a:lnSpc>
                        <a:spcBef>
                          <a:spcPts val="0"/>
                        </a:spcBef>
                        <a:spcAft>
                          <a:spcPts val="0"/>
                        </a:spcAft>
                        <a:buNone/>
                      </a:pPr>
                      <a:r>
                        <a:rPr lang="en-US" sz="1400" u="none" strike="noStrike" cap="none"/>
                        <a:t>multiplicative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txBody>
                  <a:tcPr marL="6800" marR="6800" marT="6800" marB="0" anchor="ctr"/>
                </a:tc>
                <a:tc>
                  <a:txBody>
                    <a:bodyPr/>
                    <a:lstStyle/>
                    <a:p>
                      <a:pPr marL="0" marR="0" lvl="0" indent="0" algn="ctr" rtl="0">
                        <a:lnSpc>
                          <a:spcPct val="100000"/>
                        </a:lnSpc>
                        <a:spcBef>
                          <a:spcPts val="0"/>
                        </a:spcBef>
                        <a:spcAft>
                          <a:spcPts val="0"/>
                        </a:spcAft>
                        <a:buNone/>
                      </a:pPr>
                      <a:r>
                        <a:rPr lang="en-US" sz="1400" u="none" strike="noStrike" cap="none"/>
                        <a:t>* / %</a:t>
                      </a:r>
                      <a:endParaRPr sz="14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endParaRPr>
                    </a:p>
                  </a:txBody>
                  <a:tcPr marL="6800" marR="6800" marT="6800" marB="0" anchor="ctr"/>
                </a:tc>
              </a:tr>
              <a:tr h="213625">
                <a:tc>
                  <a:txBody>
                    <a:bodyPr/>
                    <a:lstStyle/>
                    <a:p>
                      <a:pPr marL="0" marR="0" lvl="0" indent="0" algn="ctr" rtl="0">
                        <a:lnSpc>
                          <a:spcPct val="100000"/>
                        </a:lnSpc>
                        <a:spcBef>
                          <a:spcPts val="0"/>
                        </a:spcBef>
                        <a:spcAft>
                          <a:spcPts val="0"/>
                        </a:spcAft>
                        <a:buNone/>
                      </a:pPr>
                      <a:r>
                        <a:rPr lang="en-US" sz="1400" u="none" strike="noStrike" cap="none"/>
                        <a:t>Additive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txBody>
                  <a:tcPr marL="6800" marR="6800" marT="6800" marB="0" anchor="ctr"/>
                </a:tc>
                <a:tc>
                  <a:txBody>
                    <a:bodyPr/>
                    <a:lstStyle/>
                    <a:p>
                      <a:pPr marL="0" marR="0" lvl="0" indent="0" algn="ctr" rtl="0">
                        <a:lnSpc>
                          <a:spcPct val="100000"/>
                        </a:lnSpc>
                        <a:spcBef>
                          <a:spcPts val="0"/>
                        </a:spcBef>
                        <a:spcAft>
                          <a:spcPts val="0"/>
                        </a:spcAft>
                        <a:buNone/>
                      </a:pPr>
                      <a:r>
                        <a:rPr lang="en-US" sz="1400" u="none" strike="noStrike" cap="none"/>
                        <a:t>+ -</a:t>
                      </a:r>
                      <a:endParaRPr sz="14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endParaRPr>
                    </a:p>
                  </a:txBody>
                  <a:tcPr marL="6800" marR="6800" marT="6800" marB="0" anchor="ctr"/>
                </a:tc>
              </a:tr>
              <a:tr h="213625">
                <a:tc>
                  <a:txBody>
                    <a:bodyPr/>
                    <a:lstStyle/>
                    <a:p>
                      <a:pPr marL="0" marR="0" lvl="0" indent="0" algn="ctr" rtl="0">
                        <a:lnSpc>
                          <a:spcPct val="100000"/>
                        </a:lnSpc>
                        <a:spcBef>
                          <a:spcPts val="0"/>
                        </a:spcBef>
                        <a:spcAft>
                          <a:spcPts val="0"/>
                        </a:spcAft>
                        <a:buNone/>
                      </a:pPr>
                      <a:r>
                        <a:rPr lang="en-US" sz="1400" u="none" strike="noStrike" cap="none"/>
                        <a:t>Shift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txBody>
                  <a:tcPr marL="6800" marR="6800" marT="6800" marB="0" anchor="ctr"/>
                </a:tc>
                <a:tc>
                  <a:txBody>
                    <a:bodyPr/>
                    <a:lstStyle/>
                    <a:p>
                      <a:pPr marL="0" marR="0" lvl="0" indent="0" algn="ctr" rtl="0">
                        <a:lnSpc>
                          <a:spcPct val="100000"/>
                        </a:lnSpc>
                        <a:spcBef>
                          <a:spcPts val="0"/>
                        </a:spcBef>
                        <a:spcAft>
                          <a:spcPts val="0"/>
                        </a:spcAft>
                        <a:buNone/>
                      </a:pPr>
                      <a:r>
                        <a:rPr lang="en-US" sz="1400" u="none" strike="noStrike" cap="none"/>
                        <a:t>&lt;&lt; &gt;&gt; &gt;&gt;&gt;</a:t>
                      </a:r>
                      <a:endParaRPr sz="14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endParaRPr>
                    </a:p>
                  </a:txBody>
                  <a:tcPr marL="6800" marR="6800" marT="6800" marB="0" anchor="ctr"/>
                </a:tc>
              </a:tr>
              <a:tr h="213625">
                <a:tc>
                  <a:txBody>
                    <a:bodyPr/>
                    <a:lstStyle/>
                    <a:p>
                      <a:pPr marL="0" marR="0" lvl="0" indent="0" algn="ctr" rtl="0">
                        <a:lnSpc>
                          <a:spcPct val="100000"/>
                        </a:lnSpc>
                        <a:spcBef>
                          <a:spcPts val="0"/>
                        </a:spcBef>
                        <a:spcAft>
                          <a:spcPts val="0"/>
                        </a:spcAft>
                        <a:buNone/>
                      </a:pPr>
                      <a:r>
                        <a:rPr lang="en-US" sz="1400" u="none" strike="noStrike" cap="none"/>
                        <a:t>Relational</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txBody>
                  <a:tcPr marL="6800" marR="6800" marT="6800" marB="0" anchor="ctr"/>
                </a:tc>
                <a:tc>
                  <a:txBody>
                    <a:bodyPr/>
                    <a:lstStyle/>
                    <a:p>
                      <a:pPr marL="0" marR="0" lvl="0" indent="0" algn="ctr" rtl="0">
                        <a:lnSpc>
                          <a:spcPct val="100000"/>
                        </a:lnSpc>
                        <a:spcBef>
                          <a:spcPts val="0"/>
                        </a:spcBef>
                        <a:spcAft>
                          <a:spcPts val="0"/>
                        </a:spcAft>
                        <a:buNone/>
                      </a:pPr>
                      <a:r>
                        <a:rPr lang="en-US" sz="1400" u="none" strike="noStrike" cap="none"/>
                        <a:t>&lt; &gt; &lt;= &gt;= instanceof</a:t>
                      </a:r>
                      <a:endParaRPr sz="14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endParaRPr>
                    </a:p>
                  </a:txBody>
                  <a:tcPr marL="6800" marR="6800" marT="6800" marB="0" anchor="ctr"/>
                </a:tc>
              </a:tr>
              <a:tr h="213625">
                <a:tc>
                  <a:txBody>
                    <a:bodyPr/>
                    <a:lstStyle/>
                    <a:p>
                      <a:pPr marL="0" marR="0" lvl="0" indent="0" algn="ctr" rtl="0">
                        <a:lnSpc>
                          <a:spcPct val="100000"/>
                        </a:lnSpc>
                        <a:spcBef>
                          <a:spcPts val="0"/>
                        </a:spcBef>
                        <a:spcAft>
                          <a:spcPts val="0"/>
                        </a:spcAft>
                        <a:buNone/>
                      </a:pPr>
                      <a:r>
                        <a:rPr lang="en-US" sz="1400" u="none" strike="noStrike" cap="none"/>
                        <a:t>Equality</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txBody>
                  <a:tcPr marL="6800" marR="6800" marT="6800" marB="0" anchor="ctr"/>
                </a:tc>
                <a:tc>
                  <a:txBody>
                    <a:bodyPr/>
                    <a:lstStyle/>
                    <a:p>
                      <a:pPr marL="0" marR="0" lvl="0" indent="0" algn="ctr" rtl="0">
                        <a:lnSpc>
                          <a:spcPct val="100000"/>
                        </a:lnSpc>
                        <a:spcBef>
                          <a:spcPts val="0"/>
                        </a:spcBef>
                        <a:spcAft>
                          <a:spcPts val="0"/>
                        </a:spcAft>
                        <a:buNone/>
                      </a:pPr>
                      <a:r>
                        <a:rPr lang="en-US" sz="1400" u="none" strike="noStrike" cap="none"/>
                        <a:t>== !=</a:t>
                      </a:r>
                      <a:endParaRPr sz="14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endParaRPr>
                    </a:p>
                  </a:txBody>
                  <a:tcPr marL="6800" marR="6800" marT="6800" marB="0" anchor="ctr"/>
                </a:tc>
              </a:tr>
              <a:tr h="213625">
                <a:tc>
                  <a:txBody>
                    <a:bodyPr/>
                    <a:lstStyle/>
                    <a:p>
                      <a:pPr marL="0" marR="0" lvl="0" indent="0" algn="ctr" rtl="0">
                        <a:lnSpc>
                          <a:spcPct val="100000"/>
                        </a:lnSpc>
                        <a:spcBef>
                          <a:spcPts val="0"/>
                        </a:spcBef>
                        <a:spcAft>
                          <a:spcPts val="0"/>
                        </a:spcAft>
                        <a:buNone/>
                      </a:pPr>
                      <a:r>
                        <a:rPr lang="en-US" sz="1400" u="none" strike="noStrike" cap="none"/>
                        <a:t>bitwise AND</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txBody>
                  <a:tcPr marL="6800" marR="6800" marT="6800" marB="0" anchor="ctr"/>
                </a:tc>
                <a:tc>
                  <a:txBody>
                    <a:bodyPr/>
                    <a:lstStyle/>
                    <a:p>
                      <a:pPr marL="0" marR="0" lvl="0" indent="0" algn="ctr" rtl="0">
                        <a:lnSpc>
                          <a:spcPct val="100000"/>
                        </a:lnSpc>
                        <a:spcBef>
                          <a:spcPts val="0"/>
                        </a:spcBef>
                        <a:spcAft>
                          <a:spcPts val="0"/>
                        </a:spcAft>
                        <a:buNone/>
                      </a:pPr>
                      <a:r>
                        <a:rPr lang="en-US" sz="1400" u="none" strike="noStrike" cap="none"/>
                        <a:t>&amp;</a:t>
                      </a:r>
                      <a:endParaRPr sz="14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endParaRPr>
                    </a:p>
                  </a:txBody>
                  <a:tcPr marL="6800" marR="6800" marT="6800" marB="0" anchor="ctr"/>
                </a:tc>
              </a:tr>
              <a:tr h="420650">
                <a:tc>
                  <a:txBody>
                    <a:bodyPr/>
                    <a:lstStyle/>
                    <a:p>
                      <a:pPr marL="0" marR="0" lvl="0" indent="0" algn="ctr" rtl="0">
                        <a:lnSpc>
                          <a:spcPct val="100000"/>
                        </a:lnSpc>
                        <a:spcBef>
                          <a:spcPts val="0"/>
                        </a:spcBef>
                        <a:spcAft>
                          <a:spcPts val="0"/>
                        </a:spcAft>
                        <a:buNone/>
                      </a:pPr>
                      <a:r>
                        <a:rPr lang="en-US" sz="1400" u="none" strike="noStrike" cap="none"/>
                        <a:t>bitwise exclusive OR</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txBody>
                  <a:tcPr marL="6800" marR="6800" marT="6800" marB="0" anchor="ctr"/>
                </a:tc>
                <a:tc>
                  <a:txBody>
                    <a:bodyPr/>
                    <a:lstStyle/>
                    <a:p>
                      <a:pPr marL="0" marR="0" lvl="0" indent="0" algn="ctr" rtl="0">
                        <a:lnSpc>
                          <a:spcPct val="100000"/>
                        </a:lnSpc>
                        <a:spcBef>
                          <a:spcPts val="0"/>
                        </a:spcBef>
                        <a:spcAft>
                          <a:spcPts val="0"/>
                        </a:spcAft>
                        <a:buNone/>
                      </a:pPr>
                      <a:r>
                        <a:rPr lang="en-US" sz="1400" u="none" strike="noStrike" cap="none"/>
                        <a:t>^</a:t>
                      </a:r>
                      <a:endParaRPr sz="14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endParaRPr>
                    </a:p>
                  </a:txBody>
                  <a:tcPr marL="6800" marR="6800" marT="6800" marB="0" anchor="ctr"/>
                </a:tc>
              </a:tr>
              <a:tr h="420650">
                <a:tc>
                  <a:txBody>
                    <a:bodyPr/>
                    <a:lstStyle/>
                    <a:p>
                      <a:pPr marL="0" marR="0" lvl="0" indent="0" algn="ctr" rtl="0">
                        <a:lnSpc>
                          <a:spcPct val="100000"/>
                        </a:lnSpc>
                        <a:spcBef>
                          <a:spcPts val="0"/>
                        </a:spcBef>
                        <a:spcAft>
                          <a:spcPts val="0"/>
                        </a:spcAft>
                        <a:buNone/>
                      </a:pPr>
                      <a:r>
                        <a:rPr lang="en-US" sz="1400" u="none" strike="noStrike" cap="none"/>
                        <a:t>bitwise inclusive OR</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txBody>
                  <a:tcPr marL="6800" marR="6800" marT="6800" marB="0" anchor="ctr"/>
                </a:tc>
                <a:tc>
                  <a:txBody>
                    <a:bodyPr/>
                    <a:lstStyle/>
                    <a:p>
                      <a:pPr marL="0" marR="0" lvl="0" indent="0" algn="ctr" rtl="0">
                        <a:lnSpc>
                          <a:spcPct val="100000"/>
                        </a:lnSpc>
                        <a:spcBef>
                          <a:spcPts val="0"/>
                        </a:spcBef>
                        <a:spcAft>
                          <a:spcPts val="0"/>
                        </a:spcAft>
                        <a:buNone/>
                      </a:pPr>
                      <a:r>
                        <a:rPr lang="en-US" sz="1400" u="none" strike="noStrike" cap="none"/>
                        <a:t>|</a:t>
                      </a:r>
                      <a:endParaRPr sz="14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endParaRPr>
                    </a:p>
                  </a:txBody>
                  <a:tcPr marL="6800" marR="6800" marT="6800" marB="0" anchor="ctr"/>
                </a:tc>
              </a:tr>
              <a:tr h="213625">
                <a:tc>
                  <a:txBody>
                    <a:bodyPr/>
                    <a:lstStyle/>
                    <a:p>
                      <a:pPr marL="0" marR="0" lvl="0" indent="0" algn="ctr" rtl="0">
                        <a:lnSpc>
                          <a:spcPct val="100000"/>
                        </a:lnSpc>
                        <a:spcBef>
                          <a:spcPts val="0"/>
                        </a:spcBef>
                        <a:spcAft>
                          <a:spcPts val="0"/>
                        </a:spcAft>
                        <a:buNone/>
                      </a:pPr>
                      <a:r>
                        <a:rPr lang="en-US" sz="1400" u="none" strike="noStrike" cap="none"/>
                        <a:t>logical AND</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txBody>
                  <a:tcPr marL="6800" marR="6800" marT="6800" marB="0" anchor="ctr"/>
                </a:tc>
                <a:tc>
                  <a:txBody>
                    <a:bodyPr/>
                    <a:lstStyle/>
                    <a:p>
                      <a:pPr marL="0" marR="0" lvl="0" indent="0" algn="ctr" rtl="0">
                        <a:lnSpc>
                          <a:spcPct val="100000"/>
                        </a:lnSpc>
                        <a:spcBef>
                          <a:spcPts val="0"/>
                        </a:spcBef>
                        <a:spcAft>
                          <a:spcPts val="0"/>
                        </a:spcAft>
                        <a:buNone/>
                      </a:pPr>
                      <a:r>
                        <a:rPr lang="en-US" sz="1400" u="none" strike="noStrike" cap="none"/>
                        <a:t>&amp;&amp;</a:t>
                      </a:r>
                      <a:endParaRPr sz="14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endParaRPr>
                    </a:p>
                  </a:txBody>
                  <a:tcPr marL="6800" marR="6800" marT="6800" marB="0" anchor="ctr"/>
                </a:tc>
              </a:tr>
              <a:tr h="213625">
                <a:tc>
                  <a:txBody>
                    <a:bodyPr/>
                    <a:lstStyle/>
                    <a:p>
                      <a:pPr marL="0" marR="0" lvl="0" indent="0" algn="ctr" rtl="0">
                        <a:lnSpc>
                          <a:spcPct val="100000"/>
                        </a:lnSpc>
                        <a:spcBef>
                          <a:spcPts val="0"/>
                        </a:spcBef>
                        <a:spcAft>
                          <a:spcPts val="0"/>
                        </a:spcAft>
                        <a:buNone/>
                      </a:pPr>
                      <a:r>
                        <a:rPr lang="en-US" sz="1400" u="none" strike="noStrike" cap="none"/>
                        <a:t>logical OR</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txBody>
                  <a:tcPr marL="6800" marR="6800" marT="6800" marB="0" anchor="ctr"/>
                </a:tc>
                <a:tc>
                  <a:txBody>
                    <a:bodyPr/>
                    <a:lstStyle/>
                    <a:p>
                      <a:pPr marL="0" marR="0" lvl="0" indent="0" algn="ctr" rtl="0">
                        <a:lnSpc>
                          <a:spcPct val="100000"/>
                        </a:lnSpc>
                        <a:spcBef>
                          <a:spcPts val="0"/>
                        </a:spcBef>
                        <a:spcAft>
                          <a:spcPts val="0"/>
                        </a:spcAft>
                        <a:buNone/>
                      </a:pPr>
                      <a:r>
                        <a:rPr lang="en-US" sz="1400" u="none" strike="noStrike" cap="none"/>
                        <a:t>||</a:t>
                      </a:r>
                      <a:endParaRPr sz="14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endParaRPr>
                    </a:p>
                  </a:txBody>
                  <a:tcPr marL="6800" marR="6800" marT="6800" marB="0" anchor="ctr"/>
                </a:tc>
              </a:tr>
              <a:tr h="213625">
                <a:tc>
                  <a:txBody>
                    <a:bodyPr/>
                    <a:lstStyle/>
                    <a:p>
                      <a:pPr marL="0" marR="0" lvl="0" indent="0" algn="ctr" rtl="0">
                        <a:lnSpc>
                          <a:spcPct val="100000"/>
                        </a:lnSpc>
                        <a:spcBef>
                          <a:spcPts val="0"/>
                        </a:spcBef>
                        <a:spcAft>
                          <a:spcPts val="0"/>
                        </a:spcAft>
                        <a:buNone/>
                      </a:pPr>
                      <a:r>
                        <a:rPr lang="en-US" sz="1400" u="none" strike="noStrike" cap="none"/>
                        <a:t>Ternary</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txBody>
                  <a:tcPr marL="6800" marR="6800" marT="6800" marB="0" anchor="ctr"/>
                </a:tc>
                <a:tc>
                  <a:txBody>
                    <a:bodyPr/>
                    <a:lstStyle/>
                    <a:p>
                      <a:pPr marL="0" marR="0" lvl="0" indent="0" algn="ctr" rtl="0">
                        <a:lnSpc>
                          <a:spcPct val="100000"/>
                        </a:lnSpc>
                        <a:spcBef>
                          <a:spcPts val="0"/>
                        </a:spcBef>
                        <a:spcAft>
                          <a:spcPts val="0"/>
                        </a:spcAft>
                        <a:buNone/>
                      </a:pPr>
                      <a:r>
                        <a:rPr lang="en-US" sz="1400" u="none" strike="noStrike" cap="none"/>
                        <a:t>? :</a:t>
                      </a:r>
                      <a:endParaRPr sz="14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endParaRPr>
                    </a:p>
                  </a:txBody>
                  <a:tcPr marL="6800" marR="6800" marT="6800" marB="0" anchor="ctr"/>
                </a:tc>
              </a:tr>
              <a:tr h="329500">
                <a:tc>
                  <a:txBody>
                    <a:bodyPr/>
                    <a:lstStyle/>
                    <a:p>
                      <a:pPr marL="0" marR="0" lvl="0" indent="0" algn="ctr" rtl="0">
                        <a:lnSpc>
                          <a:spcPct val="100000"/>
                        </a:lnSpc>
                        <a:spcBef>
                          <a:spcPts val="0"/>
                        </a:spcBef>
                        <a:spcAft>
                          <a:spcPts val="0"/>
                        </a:spcAft>
                        <a:buNone/>
                      </a:pPr>
                      <a:r>
                        <a:rPr lang="en-US" sz="1400" u="none" strike="noStrike" cap="none"/>
                        <a:t>Assignment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txBody>
                  <a:tcPr marL="6800" marR="6800" marT="6800" marB="0" anchor="ctr"/>
                </a:tc>
                <a:tc>
                  <a:txBody>
                    <a:bodyPr/>
                    <a:lstStyle/>
                    <a:p>
                      <a:pPr marL="0" marR="0" lvl="0" indent="0" algn="ctr" rtl="0">
                        <a:lnSpc>
                          <a:spcPct val="100000"/>
                        </a:lnSpc>
                        <a:spcBef>
                          <a:spcPts val="0"/>
                        </a:spcBef>
                        <a:spcAft>
                          <a:spcPts val="0"/>
                        </a:spcAft>
                        <a:buNone/>
                      </a:pPr>
                      <a:r>
                        <a:rPr lang="en-US" sz="1400" u="none" strike="noStrike" cap="none"/>
                        <a:t>= += -= *= /= %= &amp;= ^= |= &lt;&lt;= &gt;&gt;= &gt;&gt;&gt;=</a:t>
                      </a:r>
                      <a:endParaRPr sz="1400" b="0" i="0" u="none" strike="noStrike" cap="none">
                        <a:solidFill>
                          <a:srgbClr val="000000"/>
                        </a:solidFill>
                        <a:latin typeface="Courier New" panose="02070309020205020404"/>
                        <a:ea typeface="Courier New" panose="02070309020205020404"/>
                        <a:cs typeface="Courier New" panose="02070309020205020404"/>
                        <a:sym typeface="Courier New" panose="02070309020205020404"/>
                      </a:endParaRPr>
                    </a:p>
                  </a:txBody>
                  <a:tcPr marL="6800" marR="6800" marT="6800" marB="0" anchor="ct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286" name="Shape 286"/>
        <p:cNvGrpSpPr/>
        <p:nvPr/>
      </p:nvGrpSpPr>
      <p:grpSpPr>
        <a:xfrm>
          <a:off x="0" y="0"/>
          <a:ext cx="0" cy="0"/>
          <a:chOff x="0" y="0"/>
          <a:chExt cx="0" cy="0"/>
        </a:xfrm>
      </p:grpSpPr>
      <p:sp>
        <p:nvSpPr>
          <p:cNvPr id="287" name="Google Shape;287;p25"/>
          <p:cNvSpPr txBox="1"/>
          <p:nvPr>
            <p:ph type="title"/>
          </p:nvPr>
        </p:nvSpPr>
        <p:spPr>
          <a:xfrm>
            <a:off x="98250" y="16350"/>
            <a:ext cx="8826600" cy="602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1800"/>
              <a:buNone/>
            </a:pPr>
            <a:r>
              <a:rPr lang="en-US" sz="1800" b="1">
                <a:solidFill>
                  <a:srgbClr val="FFFFFF"/>
                </a:solidFill>
                <a:latin typeface="Verdana" panose="020B0604030504040204"/>
                <a:ea typeface="Verdana" panose="020B0604030504040204"/>
                <a:cs typeface="Verdana" panose="020B0604030504040204"/>
                <a:sym typeface="Verdana" panose="020B0604030504040204"/>
              </a:rPr>
              <a:t>Operator And Expressions</a:t>
            </a:r>
            <a:endParaRPr lang="en-US" sz="1800" b="1">
              <a:solidFill>
                <a:srgbClr val="FFFFFF"/>
              </a:solidFill>
              <a:latin typeface="Verdana" panose="020B0604030504040204"/>
              <a:ea typeface="Verdana" panose="020B0604030504040204"/>
              <a:cs typeface="Verdana" panose="020B0604030504040204"/>
              <a:sym typeface="Verdana" panose="020B0604030504040204"/>
            </a:endParaRPr>
          </a:p>
        </p:txBody>
      </p:sp>
      <p:sp>
        <p:nvSpPr>
          <p:cNvPr id="288" name="Google Shape;288;p25"/>
          <p:cNvSpPr txBox="1"/>
          <p:nvPr/>
        </p:nvSpPr>
        <p:spPr>
          <a:xfrm>
            <a:off x="109574" y="694722"/>
            <a:ext cx="8826600" cy="20949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600"/>
              <a:buFont typeface="Arial" panose="020B0604020202020204"/>
              <a:buNone/>
            </a:pPr>
            <a:r>
              <a:rPr lang="en-US" sz="1600" b="1" i="0" u="none" strike="noStrike" cap="none">
                <a:solidFill>
                  <a:srgbClr val="2E3444"/>
                </a:solidFill>
                <a:highlight>
                  <a:srgbClr val="FFFFFF"/>
                </a:highlight>
                <a:latin typeface="Verdana" panose="020B0604030504040204"/>
                <a:ea typeface="Verdana" panose="020B0604030504040204"/>
                <a:cs typeface="Verdana" panose="020B0604030504040204"/>
                <a:sym typeface="Verdana" panose="020B0604030504040204"/>
              </a:rPr>
              <a:t>Operators – Arithmetic Operators</a:t>
            </a:r>
            <a:endParaRPr lang="en-US" sz="1600" b="1" i="0" u="none" strike="noStrike" cap="none">
              <a:solidFill>
                <a:srgbClr val="2E3444"/>
              </a:solidFill>
              <a:highlight>
                <a:srgbClr val="FFFFFF"/>
              </a:highlight>
              <a:latin typeface="Verdana" panose="020B0604030504040204"/>
              <a:ea typeface="Verdana" panose="020B0604030504040204"/>
              <a:cs typeface="Verdana" panose="020B0604030504040204"/>
              <a:sym typeface="Verdana" panose="020B0604030504040204"/>
            </a:endParaRPr>
          </a:p>
          <a:p>
            <a:pPr marL="0" marR="0" lvl="0" indent="0" algn="l" rtl="0">
              <a:lnSpc>
                <a:spcPct val="115000"/>
              </a:lnSpc>
              <a:spcBef>
                <a:spcPts val="0"/>
              </a:spcBef>
              <a:spcAft>
                <a:spcPts val="0"/>
              </a:spcAft>
              <a:buClr>
                <a:srgbClr val="000000"/>
              </a:buClr>
              <a:buSzPts val="1400"/>
              <a:buFont typeface="Arial" panose="020B0604020202020204"/>
              <a:buNone/>
            </a:pPr>
            <a:endParaRPr sz="1400" b="0" i="0" u="none" strike="noStrike" cap="none">
              <a:solidFill>
                <a:srgbClr val="2E3444"/>
              </a:solidFill>
              <a:highlight>
                <a:srgbClr val="FFFFFF"/>
              </a:highlight>
              <a:latin typeface="Roboto Medium" panose="02000000000000000000"/>
              <a:ea typeface="Roboto Medium" panose="02000000000000000000"/>
              <a:cs typeface="Roboto Medium" panose="02000000000000000000"/>
              <a:sym typeface="Roboto Medium" panose="02000000000000000000"/>
            </a:endParaRPr>
          </a:p>
          <a:p>
            <a:pPr marL="457200" marR="0" lvl="0" indent="-330200" algn="just" rtl="0">
              <a:lnSpc>
                <a:spcPct val="115000"/>
              </a:lnSpc>
              <a:spcBef>
                <a:spcPts val="0"/>
              </a:spcBef>
              <a:spcAft>
                <a:spcPts val="0"/>
              </a:spcAft>
              <a:buClr>
                <a:srgbClr val="2E3444"/>
              </a:buClr>
              <a:buSzPts val="1600"/>
              <a:buFont typeface="Calibri" panose="020F0502020204030204"/>
              <a:buChar char="●"/>
            </a:pPr>
            <a:r>
              <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The Java programming language provides operators that perform addition, subtraction, multiplication, and division.</a:t>
            </a:r>
            <a:endPar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a:p>
            <a:pPr marL="457200" marR="0" lvl="0" indent="-330200" algn="just" rtl="0">
              <a:lnSpc>
                <a:spcPct val="115000"/>
              </a:lnSpc>
              <a:spcBef>
                <a:spcPts val="0"/>
              </a:spcBef>
              <a:spcAft>
                <a:spcPts val="0"/>
              </a:spcAft>
              <a:buClr>
                <a:srgbClr val="2E3444"/>
              </a:buClr>
              <a:buSzPts val="1600"/>
              <a:buFont typeface="Calibri" panose="020F0502020204030204"/>
              <a:buChar char="●"/>
            </a:pPr>
            <a:r>
              <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They are easily recognizable by their counterparts in basic mathematics. </a:t>
            </a:r>
            <a:endPar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a:p>
            <a:pPr marL="457200" marR="0" lvl="0" indent="-330200" algn="just" rtl="0">
              <a:lnSpc>
                <a:spcPct val="115000"/>
              </a:lnSpc>
              <a:spcBef>
                <a:spcPts val="0"/>
              </a:spcBef>
              <a:spcAft>
                <a:spcPts val="0"/>
              </a:spcAft>
              <a:buClr>
                <a:srgbClr val="2E3444"/>
              </a:buClr>
              <a:buSzPts val="1600"/>
              <a:buFont typeface="Calibri" panose="020F0502020204030204"/>
              <a:buChar char="●"/>
            </a:pPr>
            <a:r>
              <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The only symbol that might look new to you is "%", which divides one operand by another and returns the remainder as its result.</a:t>
            </a:r>
            <a:endPar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p:txBody>
      </p:sp>
      <p:cxnSp>
        <p:nvCxnSpPr>
          <p:cNvPr id="289" name="Google Shape;289;p25"/>
          <p:cNvCxnSpPr/>
          <p:nvPr/>
        </p:nvCxnSpPr>
        <p:spPr>
          <a:xfrm>
            <a:off x="109575" y="1167322"/>
            <a:ext cx="8924850" cy="0"/>
          </a:xfrm>
          <a:prstGeom prst="straightConnector1">
            <a:avLst/>
          </a:prstGeom>
          <a:noFill/>
          <a:ln w="38100" cap="flat" cmpd="sng">
            <a:solidFill>
              <a:srgbClr val="FC6536"/>
            </a:solidFill>
            <a:prstDash val="solid"/>
            <a:round/>
            <a:headEnd type="none" w="sm" len="sm"/>
            <a:tailEnd type="none" w="sm" len="sm"/>
          </a:ln>
          <a:effectLst>
            <a:outerShdw blurRad="40000" dist="23000" dir="5400000" rotWithShape="0">
              <a:srgbClr val="000000">
                <a:alpha val="34901"/>
              </a:srgbClr>
            </a:outerShdw>
          </a:effectLst>
        </p:spPr>
      </p:cxnSp>
      <p:graphicFrame>
        <p:nvGraphicFramePr>
          <p:cNvPr id="290" name="Google Shape;290;p25"/>
          <p:cNvGraphicFramePr/>
          <p:nvPr/>
        </p:nvGraphicFramePr>
        <p:xfrm>
          <a:off x="691102" y="2793641"/>
          <a:ext cx="7598800" cy="3000000"/>
        </p:xfrm>
        <a:graphic>
          <a:graphicData uri="http://schemas.openxmlformats.org/drawingml/2006/table">
            <a:tbl>
              <a:tblPr firstRow="1" bandRow="1">
                <a:noFill/>
                <a:tableStyleId>{17669825-35A8-41D5-A11F-27AB9F986F39}</a:tableStyleId>
              </a:tblPr>
              <a:tblGrid>
                <a:gridCol w="997025"/>
                <a:gridCol w="4481575"/>
                <a:gridCol w="2120200"/>
              </a:tblGrid>
              <a:tr h="370850">
                <a:tc>
                  <a:txBody>
                    <a:bodyPr/>
                    <a:lstStyle/>
                    <a:p>
                      <a:pPr marL="0" marR="0" lvl="0" indent="0" algn="ctr" rtl="0">
                        <a:lnSpc>
                          <a:spcPct val="100000"/>
                        </a:lnSpc>
                        <a:spcBef>
                          <a:spcPts val="0"/>
                        </a:spcBef>
                        <a:spcAft>
                          <a:spcPts val="0"/>
                        </a:spcAft>
                        <a:buNone/>
                      </a:pPr>
                      <a:r>
                        <a:rPr lang="en-US" sz="1400" u="none" strike="noStrike" cap="none"/>
                        <a:t>Operator</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Description</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Example</a:t>
                      </a:r>
                      <a:endParaRPr sz="1400" u="none" strike="noStrike" cap="none"/>
                    </a:p>
                  </a:txBody>
                  <a:tcPr marL="91450" marR="91450" marT="45725" marB="45725"/>
                </a:tc>
              </a:tr>
              <a:tr h="370850">
                <a:tc>
                  <a:txBody>
                    <a:bodyPr/>
                    <a:lstStyle/>
                    <a:p>
                      <a:pPr marL="0" marR="0" lvl="0" indent="0" algn="ctr" rtl="0">
                        <a:lnSpc>
                          <a:spcPct val="100000"/>
                        </a:lnSpc>
                        <a:spcBef>
                          <a:spcPts val="0"/>
                        </a:spcBef>
                        <a:spcAft>
                          <a:spcPts val="0"/>
                        </a:spcAft>
                        <a:buNone/>
                      </a:pPr>
                      <a:r>
                        <a:rPr lang="en-US" sz="1400" u="none" strike="noStrike" cap="none"/>
                        <a:t>+</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Additive operator (also used for String concatenation)</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1 + 2 = 3</a:t>
                      </a:r>
                      <a:endParaRPr lang="en-US" sz="1400" u="none" strike="noStrike" cap="none"/>
                    </a:p>
                  </a:txBody>
                  <a:tcPr marL="91450" marR="91450" marT="45725" marB="45725"/>
                </a:tc>
              </a:tr>
              <a:tr h="370850">
                <a:tc>
                  <a:txBody>
                    <a:bodyPr/>
                    <a:lstStyle/>
                    <a:p>
                      <a:pPr marL="0" marR="0" lvl="0" indent="0" algn="ctr" rtl="0">
                        <a:lnSpc>
                          <a:spcPct val="100000"/>
                        </a:lnSpc>
                        <a:spcBef>
                          <a:spcPts val="0"/>
                        </a:spcBef>
                        <a:spcAft>
                          <a:spcPts val="0"/>
                        </a:spcAft>
                        <a:buNone/>
                      </a:pPr>
                      <a:r>
                        <a:rPr lang="en-US" sz="1400" u="none" strike="noStrike" cap="none"/>
                        <a:t>-</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Subtraction operator</a:t>
                      </a:r>
                      <a:endParaRPr lang="en-US"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3 - 1 = 2</a:t>
                      </a:r>
                      <a:endParaRPr lang="en-US" sz="1400" u="none" strike="noStrike" cap="none"/>
                    </a:p>
                  </a:txBody>
                  <a:tcPr marL="91450" marR="91450" marT="45725" marB="45725"/>
                </a:tc>
              </a:tr>
              <a:tr h="370850">
                <a:tc>
                  <a:txBody>
                    <a:bodyPr/>
                    <a:lstStyle/>
                    <a:p>
                      <a:pPr marL="0" marR="0" lvl="0" indent="0" algn="ctr" rtl="0">
                        <a:lnSpc>
                          <a:spcPct val="100000"/>
                        </a:lnSpc>
                        <a:spcBef>
                          <a:spcPts val="0"/>
                        </a:spcBef>
                        <a:spcAft>
                          <a:spcPts val="0"/>
                        </a:spcAft>
                        <a:buNone/>
                      </a:pPr>
                      <a:r>
                        <a:rPr lang="en-US" sz="1400" u="none" strike="noStrike" cap="none"/>
                        <a:t>*</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Multiplication operator</a:t>
                      </a:r>
                      <a:endParaRPr lang="en-US"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2 * 2 = 4 </a:t>
                      </a:r>
                      <a:endParaRPr lang="en-US" sz="1400" u="none" strike="noStrike" cap="none"/>
                    </a:p>
                  </a:txBody>
                  <a:tcPr marL="91450" marR="91450" marT="45725" marB="45725"/>
                </a:tc>
              </a:tr>
              <a:tr h="370850">
                <a:tc>
                  <a:txBody>
                    <a:bodyPr/>
                    <a:lstStyle/>
                    <a:p>
                      <a:pPr marL="0" marR="0" lvl="0" indent="0" algn="ctr" rtl="0">
                        <a:lnSpc>
                          <a:spcPct val="100000"/>
                        </a:lnSpc>
                        <a:spcBef>
                          <a:spcPts val="0"/>
                        </a:spcBef>
                        <a:spcAft>
                          <a:spcPts val="0"/>
                        </a:spcAft>
                        <a:buNone/>
                      </a:pPr>
                      <a:r>
                        <a:rPr lang="en-US" sz="1400" u="none" strike="noStrike" cap="none"/>
                        <a:t>/</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Division operator</a:t>
                      </a:r>
                      <a:endParaRPr lang="en-US"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4 / 2 = 2</a:t>
                      </a:r>
                      <a:endParaRPr lang="en-US" sz="1400" u="none" strike="noStrike" cap="none"/>
                    </a:p>
                  </a:txBody>
                  <a:tcPr marL="91450" marR="91450" marT="45725" marB="45725"/>
                </a:tc>
              </a:tr>
              <a:tr h="370850">
                <a:tc>
                  <a:txBody>
                    <a:bodyPr/>
                    <a:lstStyle/>
                    <a:p>
                      <a:pPr marL="0" marR="0" lvl="0" indent="0" algn="ctr" rtl="0">
                        <a:lnSpc>
                          <a:spcPct val="100000"/>
                        </a:lnSpc>
                        <a:spcBef>
                          <a:spcPts val="0"/>
                        </a:spcBef>
                        <a:spcAft>
                          <a:spcPts val="0"/>
                        </a:spcAft>
                        <a:buNone/>
                      </a:pPr>
                      <a:r>
                        <a:rPr lang="en-US" sz="1400" u="none" strike="noStrike" cap="none"/>
                        <a:t>%</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Remainder operator</a:t>
                      </a:r>
                      <a:endParaRPr lang="en-US"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10 % 7 = 3</a:t>
                      </a:r>
                      <a:endParaRPr lang="en-US" sz="1400" u="none" strike="noStrike" cap="none"/>
                    </a:p>
                  </a:txBody>
                  <a:tcPr marL="91450" marR="91450" marT="45725" marB="457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294" name="Shape 294"/>
        <p:cNvGrpSpPr/>
        <p:nvPr/>
      </p:nvGrpSpPr>
      <p:grpSpPr>
        <a:xfrm>
          <a:off x="0" y="0"/>
          <a:ext cx="0" cy="0"/>
          <a:chOff x="0" y="0"/>
          <a:chExt cx="0" cy="0"/>
        </a:xfrm>
      </p:grpSpPr>
      <p:sp>
        <p:nvSpPr>
          <p:cNvPr id="295" name="Google Shape;295;p26"/>
          <p:cNvSpPr txBox="1"/>
          <p:nvPr>
            <p:ph type="title"/>
          </p:nvPr>
        </p:nvSpPr>
        <p:spPr>
          <a:xfrm>
            <a:off x="98250" y="16350"/>
            <a:ext cx="8826600" cy="602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1800"/>
              <a:buNone/>
            </a:pPr>
            <a:r>
              <a:rPr lang="en-US" sz="1800" b="1">
                <a:solidFill>
                  <a:srgbClr val="FFFFFF"/>
                </a:solidFill>
                <a:latin typeface="Verdana" panose="020B0604030504040204"/>
                <a:ea typeface="Verdana" panose="020B0604030504040204"/>
                <a:cs typeface="Verdana" panose="020B0604030504040204"/>
                <a:sym typeface="Verdana" panose="020B0604030504040204"/>
              </a:rPr>
              <a:t>Operator And Expressions</a:t>
            </a:r>
            <a:endParaRPr lang="en-US" sz="1800" b="1">
              <a:solidFill>
                <a:srgbClr val="FFFFFF"/>
              </a:solidFill>
              <a:latin typeface="Verdana" panose="020B0604030504040204"/>
              <a:ea typeface="Verdana" panose="020B0604030504040204"/>
              <a:cs typeface="Verdana" panose="020B0604030504040204"/>
              <a:sym typeface="Verdana" panose="020B0604030504040204"/>
            </a:endParaRPr>
          </a:p>
        </p:txBody>
      </p:sp>
      <p:sp>
        <p:nvSpPr>
          <p:cNvPr id="296" name="Google Shape;296;p26"/>
          <p:cNvSpPr txBox="1"/>
          <p:nvPr/>
        </p:nvSpPr>
        <p:spPr>
          <a:xfrm>
            <a:off x="109574" y="694722"/>
            <a:ext cx="8826599" cy="71555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600"/>
              <a:buFont typeface="Arial" panose="020B0604020202020204"/>
              <a:buNone/>
            </a:pPr>
            <a:r>
              <a:rPr lang="en-US" sz="1600" b="1" i="0" u="none" strike="noStrike" cap="none">
                <a:solidFill>
                  <a:srgbClr val="2E3444"/>
                </a:solidFill>
                <a:highlight>
                  <a:srgbClr val="FFFFFF"/>
                </a:highlight>
                <a:latin typeface="Verdana" panose="020B0604030504040204"/>
                <a:ea typeface="Verdana" panose="020B0604030504040204"/>
                <a:cs typeface="Verdana" panose="020B0604030504040204"/>
                <a:sym typeface="Verdana" panose="020B0604030504040204"/>
              </a:rPr>
              <a:t>Operators – Data type of Result of Expressions</a:t>
            </a:r>
            <a:endParaRPr lang="en-US" sz="1600" b="1" i="0" u="none" strike="noStrike" cap="none">
              <a:solidFill>
                <a:srgbClr val="2E3444"/>
              </a:solidFill>
              <a:highlight>
                <a:srgbClr val="FFFFFF"/>
              </a:highlight>
              <a:latin typeface="Verdana" panose="020B0604030504040204"/>
              <a:ea typeface="Verdana" panose="020B0604030504040204"/>
              <a:cs typeface="Verdana" panose="020B0604030504040204"/>
              <a:sym typeface="Verdana" panose="020B0604030504040204"/>
            </a:endParaRPr>
          </a:p>
          <a:p>
            <a:pPr marL="0" marR="0" lvl="0" indent="0" algn="l" rtl="0">
              <a:lnSpc>
                <a:spcPct val="115000"/>
              </a:lnSpc>
              <a:spcBef>
                <a:spcPts val="0"/>
              </a:spcBef>
              <a:spcAft>
                <a:spcPts val="0"/>
              </a:spcAft>
              <a:buClr>
                <a:srgbClr val="000000"/>
              </a:buClr>
              <a:buSzPts val="1400"/>
              <a:buFont typeface="Arial" panose="020B0604020202020204"/>
              <a:buNone/>
            </a:pPr>
            <a:endParaRPr sz="1400" b="0" i="0" u="none" strike="noStrike" cap="none">
              <a:solidFill>
                <a:srgbClr val="2E3444"/>
              </a:solidFill>
              <a:highlight>
                <a:srgbClr val="FFFFFF"/>
              </a:highlight>
              <a:latin typeface="Roboto Medium" panose="02000000000000000000"/>
              <a:ea typeface="Roboto Medium" panose="02000000000000000000"/>
              <a:cs typeface="Roboto Medium" panose="02000000000000000000"/>
              <a:sym typeface="Roboto Medium" panose="02000000000000000000"/>
            </a:endParaRPr>
          </a:p>
        </p:txBody>
      </p:sp>
      <p:cxnSp>
        <p:nvCxnSpPr>
          <p:cNvPr id="297" name="Google Shape;297;p26"/>
          <p:cNvCxnSpPr/>
          <p:nvPr/>
        </p:nvCxnSpPr>
        <p:spPr>
          <a:xfrm>
            <a:off x="109575" y="1167322"/>
            <a:ext cx="8924850" cy="0"/>
          </a:xfrm>
          <a:prstGeom prst="straightConnector1">
            <a:avLst/>
          </a:prstGeom>
          <a:noFill/>
          <a:ln w="38100" cap="flat" cmpd="sng">
            <a:solidFill>
              <a:srgbClr val="FC6536"/>
            </a:solidFill>
            <a:prstDash val="solid"/>
            <a:round/>
            <a:headEnd type="none" w="sm" len="sm"/>
            <a:tailEnd type="none" w="sm" len="sm"/>
          </a:ln>
          <a:effectLst>
            <a:outerShdw blurRad="40000" dist="23000" dir="5400000" rotWithShape="0">
              <a:srgbClr val="000000">
                <a:alpha val="34901"/>
              </a:srgbClr>
            </a:outerShdw>
          </a:effectLst>
        </p:spPr>
      </p:cxnSp>
      <p:graphicFrame>
        <p:nvGraphicFramePr>
          <p:cNvPr id="298" name="Google Shape;298;p26"/>
          <p:cNvGraphicFramePr/>
          <p:nvPr/>
        </p:nvGraphicFramePr>
        <p:xfrm>
          <a:off x="1266088" y="1187418"/>
          <a:ext cx="6400800" cy="3000000"/>
        </p:xfrm>
        <a:graphic>
          <a:graphicData uri="http://schemas.openxmlformats.org/drawingml/2006/table">
            <a:tbl>
              <a:tblPr firstRow="1" bandRow="1">
                <a:noFill/>
                <a:tableStyleId>{17669825-35A8-41D5-A11F-27AB9F986F39}</a:tableStyleId>
              </a:tblPr>
              <a:tblGrid>
                <a:gridCol w="3951350"/>
                <a:gridCol w="2449450"/>
              </a:tblGrid>
              <a:tr h="307600">
                <a:tc>
                  <a:txBody>
                    <a:bodyPr/>
                    <a:lstStyle/>
                    <a:p>
                      <a:pPr marL="0" marR="0" lvl="0" indent="0" algn="ctr" rtl="0">
                        <a:lnSpc>
                          <a:spcPct val="100000"/>
                        </a:lnSpc>
                        <a:spcBef>
                          <a:spcPts val="0"/>
                        </a:spcBef>
                        <a:spcAft>
                          <a:spcPts val="0"/>
                        </a:spcAft>
                        <a:buNone/>
                      </a:pPr>
                      <a:r>
                        <a:rPr lang="en-US" sz="1200" u="none" strike="noStrike" cap="none"/>
                        <a:t>Expression</a:t>
                      </a:r>
                      <a:endParaRPr sz="12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200" u="none" strike="noStrike" cap="none"/>
                        <a:t>Data type of Result</a:t>
                      </a:r>
                      <a:endParaRPr sz="1200" u="none" strike="noStrike" cap="none"/>
                    </a:p>
                  </a:txBody>
                  <a:tcPr marL="91450" marR="91450" marT="45725" marB="45725"/>
                </a:tc>
              </a:tr>
              <a:tr h="231950">
                <a:tc>
                  <a:txBody>
                    <a:bodyPr/>
                    <a:lstStyle/>
                    <a:p>
                      <a:pPr marL="0" marR="0" lvl="0" indent="0" algn="ctr" rtl="0">
                        <a:lnSpc>
                          <a:spcPct val="100000"/>
                        </a:lnSpc>
                        <a:spcBef>
                          <a:spcPts val="0"/>
                        </a:spcBef>
                        <a:spcAft>
                          <a:spcPts val="0"/>
                        </a:spcAft>
                        <a:buNone/>
                      </a:pPr>
                      <a:r>
                        <a:rPr lang="en-US" sz="1200" u="none" strike="noStrike" cap="none"/>
                        <a:t>byte &lt;arithmetic operator&gt; byte</a:t>
                      </a:r>
                      <a:endParaRPr sz="12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200" u="none" strike="noStrike" cap="none"/>
                        <a:t>int</a:t>
                      </a:r>
                      <a:endParaRPr sz="1200" u="none" strike="noStrike" cap="none"/>
                    </a:p>
                  </a:txBody>
                  <a:tcPr marL="91450" marR="91450" marT="45725" marB="45725"/>
                </a:tc>
              </a:tr>
              <a:tr h="231950">
                <a:tc>
                  <a:txBody>
                    <a:bodyPr/>
                    <a:lstStyle/>
                    <a:p>
                      <a:pPr marL="0" marR="0" lvl="0" indent="0" algn="ctr" rtl="0">
                        <a:lnSpc>
                          <a:spcPct val="100000"/>
                        </a:lnSpc>
                        <a:spcBef>
                          <a:spcPts val="0"/>
                        </a:spcBef>
                        <a:spcAft>
                          <a:spcPts val="0"/>
                        </a:spcAft>
                        <a:buNone/>
                      </a:pPr>
                      <a:r>
                        <a:rPr lang="en-US" sz="1200" u="none" strike="noStrike" cap="none"/>
                        <a:t>short &lt;arithmetic operator&gt; short</a:t>
                      </a:r>
                      <a:endParaRPr sz="12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200" u="none" strike="noStrike" cap="none"/>
                        <a:t>int</a:t>
                      </a:r>
                      <a:endParaRPr sz="1200" u="none" strike="noStrike" cap="none"/>
                    </a:p>
                  </a:txBody>
                  <a:tcPr marL="91450" marR="91450" marT="45725" marB="45725"/>
                </a:tc>
              </a:tr>
              <a:tr h="231950">
                <a:tc>
                  <a:txBody>
                    <a:bodyPr/>
                    <a:lstStyle/>
                    <a:p>
                      <a:pPr marL="0" marR="0" lvl="0" indent="0" algn="ctr" rtl="0">
                        <a:lnSpc>
                          <a:spcPct val="100000"/>
                        </a:lnSpc>
                        <a:spcBef>
                          <a:spcPts val="0"/>
                        </a:spcBef>
                        <a:spcAft>
                          <a:spcPts val="0"/>
                        </a:spcAft>
                        <a:buNone/>
                      </a:pPr>
                      <a:r>
                        <a:rPr lang="en-US" sz="1200" u="none" strike="noStrike" cap="none"/>
                        <a:t>byte &lt;arithmetic operator&gt; short</a:t>
                      </a:r>
                      <a:endParaRPr sz="12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200" u="none" strike="noStrike" cap="none"/>
                        <a:t>int</a:t>
                      </a:r>
                      <a:endParaRPr sz="1200" u="none" strike="noStrike" cap="none"/>
                    </a:p>
                  </a:txBody>
                  <a:tcPr marL="91450" marR="91450" marT="45725" marB="45725"/>
                </a:tc>
              </a:tr>
              <a:tr h="231950">
                <a:tc>
                  <a:txBody>
                    <a:bodyPr/>
                    <a:lstStyle/>
                    <a:p>
                      <a:pPr marL="0" marR="0" lvl="0" indent="0" algn="ctr" rtl="0">
                        <a:lnSpc>
                          <a:spcPct val="100000"/>
                        </a:lnSpc>
                        <a:spcBef>
                          <a:spcPts val="0"/>
                        </a:spcBef>
                        <a:spcAft>
                          <a:spcPts val="0"/>
                        </a:spcAft>
                        <a:buNone/>
                      </a:pPr>
                      <a:r>
                        <a:rPr lang="en-US" sz="1200" u="none" strike="noStrike" cap="none"/>
                        <a:t>int &lt;arithmetic operator&gt; int</a:t>
                      </a:r>
                      <a:endParaRPr sz="12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200" u="none" strike="noStrike" cap="none"/>
                        <a:t>Int</a:t>
                      </a:r>
                      <a:endParaRPr sz="1200" u="none" strike="noStrike" cap="none"/>
                    </a:p>
                  </a:txBody>
                  <a:tcPr marL="91450" marR="91450" marT="45725" marB="45725"/>
                </a:tc>
              </a:tr>
              <a:tr h="231950">
                <a:tc>
                  <a:txBody>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u="none" strike="noStrike" cap="none"/>
                        <a:t>short &lt;arithmetic operator&gt; int</a:t>
                      </a:r>
                      <a:endParaRPr sz="12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200" u="none" strike="noStrike" cap="none"/>
                        <a:t>int</a:t>
                      </a:r>
                      <a:endParaRPr sz="1200" u="none" strike="noStrike" cap="none"/>
                    </a:p>
                  </a:txBody>
                  <a:tcPr marL="91450" marR="91450" marT="45725" marB="45725"/>
                </a:tc>
              </a:tr>
              <a:tr h="231950">
                <a:tc>
                  <a:txBody>
                    <a:bodyPr/>
                    <a:lstStyle/>
                    <a:p>
                      <a:pPr marL="0" marR="0" lvl="0" indent="0" algn="ctr" rtl="0">
                        <a:lnSpc>
                          <a:spcPct val="100000"/>
                        </a:lnSpc>
                        <a:spcBef>
                          <a:spcPts val="0"/>
                        </a:spcBef>
                        <a:spcAft>
                          <a:spcPts val="0"/>
                        </a:spcAft>
                        <a:buNone/>
                      </a:pPr>
                      <a:r>
                        <a:rPr lang="en-US" sz="1200" u="none" strike="noStrike" cap="none"/>
                        <a:t>char &lt;arithmetic operator&gt; short</a:t>
                      </a:r>
                      <a:endParaRPr sz="12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200" u="none" strike="noStrike" cap="none"/>
                        <a:t>int</a:t>
                      </a:r>
                      <a:endParaRPr sz="1200" u="none" strike="noStrike" cap="none"/>
                    </a:p>
                  </a:txBody>
                  <a:tcPr marL="91450" marR="91450" marT="45725" marB="45725"/>
                </a:tc>
              </a:tr>
              <a:tr h="231950">
                <a:tc>
                  <a:txBody>
                    <a:bodyPr/>
                    <a:lstStyle/>
                    <a:p>
                      <a:pPr marL="0" marR="0" lvl="0" indent="0" algn="ctr" rtl="0">
                        <a:lnSpc>
                          <a:spcPct val="100000"/>
                        </a:lnSpc>
                        <a:spcBef>
                          <a:spcPts val="0"/>
                        </a:spcBef>
                        <a:spcAft>
                          <a:spcPts val="0"/>
                        </a:spcAft>
                        <a:buNone/>
                      </a:pPr>
                      <a:r>
                        <a:rPr lang="en-US" sz="1200" u="none" strike="noStrike" cap="none"/>
                        <a:t>char &lt;arithmetic operator&gt; int</a:t>
                      </a:r>
                      <a:endParaRPr sz="12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200" u="none" strike="noStrike" cap="none"/>
                        <a:t>int</a:t>
                      </a:r>
                      <a:endParaRPr sz="1200" u="none" strike="noStrike" cap="none"/>
                    </a:p>
                  </a:txBody>
                  <a:tcPr marL="91450" marR="91450" marT="45725" marB="45725"/>
                </a:tc>
              </a:tr>
              <a:tr h="231950">
                <a:tc>
                  <a:txBody>
                    <a:bodyPr/>
                    <a:lstStyle/>
                    <a:p>
                      <a:pPr marL="0" marR="0" lvl="0" indent="0" algn="ctr" rtl="0">
                        <a:lnSpc>
                          <a:spcPct val="100000"/>
                        </a:lnSpc>
                        <a:spcBef>
                          <a:spcPts val="0"/>
                        </a:spcBef>
                        <a:spcAft>
                          <a:spcPts val="0"/>
                        </a:spcAft>
                        <a:buNone/>
                      </a:pPr>
                      <a:r>
                        <a:rPr lang="en-US" sz="1200" u="none" strike="noStrike" cap="none"/>
                        <a:t>int &lt;arithmetic operator&gt; float</a:t>
                      </a:r>
                      <a:endParaRPr sz="12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200" u="none" strike="noStrike" cap="none"/>
                        <a:t>float</a:t>
                      </a:r>
                      <a:endParaRPr sz="1200" u="none" strike="noStrike" cap="none"/>
                    </a:p>
                  </a:txBody>
                  <a:tcPr marL="91450" marR="91450" marT="45725" marB="45725"/>
                </a:tc>
              </a:tr>
              <a:tr h="231950">
                <a:tc>
                  <a:txBody>
                    <a:bodyPr/>
                    <a:lstStyle/>
                    <a:p>
                      <a:pPr marL="0" marR="0" lvl="0" indent="0" algn="ctr" rtl="0">
                        <a:lnSpc>
                          <a:spcPct val="100000"/>
                        </a:lnSpc>
                        <a:spcBef>
                          <a:spcPts val="0"/>
                        </a:spcBef>
                        <a:spcAft>
                          <a:spcPts val="0"/>
                        </a:spcAft>
                        <a:buNone/>
                      </a:pPr>
                      <a:r>
                        <a:rPr lang="en-US" sz="1200" u="none" strike="noStrike" cap="none"/>
                        <a:t>long &lt;arithmetic operator&gt; float</a:t>
                      </a:r>
                      <a:endParaRPr sz="12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200" u="none" strike="noStrike" cap="none"/>
                        <a:t>float</a:t>
                      </a:r>
                      <a:endParaRPr sz="1200" u="none" strike="noStrike" cap="none"/>
                    </a:p>
                  </a:txBody>
                  <a:tcPr marL="91450" marR="91450" marT="45725" marB="45725"/>
                </a:tc>
              </a:tr>
              <a:tr h="231950">
                <a:tc>
                  <a:txBody>
                    <a:bodyPr/>
                    <a:lstStyle/>
                    <a:p>
                      <a:pPr marL="0" marR="0" lvl="0" indent="0" algn="ctr" rtl="0">
                        <a:lnSpc>
                          <a:spcPct val="100000"/>
                        </a:lnSpc>
                        <a:spcBef>
                          <a:spcPts val="0"/>
                        </a:spcBef>
                        <a:spcAft>
                          <a:spcPts val="0"/>
                        </a:spcAft>
                        <a:buNone/>
                      </a:pPr>
                      <a:r>
                        <a:rPr lang="en-US" sz="1200" u="none" strike="noStrike" cap="none"/>
                        <a:t>float &lt;arithmetic operator&gt; double</a:t>
                      </a:r>
                      <a:endParaRPr sz="12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200" u="none" strike="noStrike" cap="none"/>
                        <a:t>double</a:t>
                      </a:r>
                      <a:endParaRPr sz="1200" u="none" strike="noStrike" cap="none"/>
                    </a:p>
                  </a:txBody>
                  <a:tcPr marL="91450" marR="91450" marT="45725" marB="45725"/>
                </a:tc>
              </a:tr>
              <a:tr h="231950">
                <a:tc>
                  <a:txBody>
                    <a:bodyPr/>
                    <a:lstStyle/>
                    <a:p>
                      <a:pPr marL="0" marR="0" lvl="0" indent="0" algn="ctr" rtl="0">
                        <a:lnSpc>
                          <a:spcPct val="100000"/>
                        </a:lnSpc>
                        <a:spcBef>
                          <a:spcPts val="0"/>
                        </a:spcBef>
                        <a:spcAft>
                          <a:spcPts val="0"/>
                        </a:spcAft>
                        <a:buNone/>
                      </a:pPr>
                      <a:r>
                        <a:rPr lang="en-US" sz="1200" u="none" strike="noStrike" cap="none"/>
                        <a:t>long &lt;arithmetic operator&gt; double</a:t>
                      </a:r>
                      <a:endParaRPr sz="12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u="none" strike="noStrike" cap="none"/>
                        <a:t>double</a:t>
                      </a:r>
                      <a:endParaRPr sz="1200" u="none" strike="noStrike" cap="none"/>
                    </a:p>
                  </a:txBody>
                  <a:tcPr marL="91450" marR="91450" marT="45725" marB="457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302" name="Shape 302"/>
        <p:cNvGrpSpPr/>
        <p:nvPr/>
      </p:nvGrpSpPr>
      <p:grpSpPr>
        <a:xfrm>
          <a:off x="0" y="0"/>
          <a:ext cx="0" cy="0"/>
          <a:chOff x="0" y="0"/>
          <a:chExt cx="0" cy="0"/>
        </a:xfrm>
      </p:grpSpPr>
      <p:sp>
        <p:nvSpPr>
          <p:cNvPr id="303" name="Google Shape;303;p27"/>
          <p:cNvSpPr txBox="1"/>
          <p:nvPr>
            <p:ph type="title"/>
          </p:nvPr>
        </p:nvSpPr>
        <p:spPr>
          <a:xfrm>
            <a:off x="98250" y="16350"/>
            <a:ext cx="8826600" cy="602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1800"/>
              <a:buNone/>
            </a:pPr>
            <a:r>
              <a:rPr lang="en-US" sz="1800" b="1">
                <a:solidFill>
                  <a:srgbClr val="FFFFFF"/>
                </a:solidFill>
                <a:latin typeface="Verdana" panose="020B0604030504040204"/>
                <a:ea typeface="Verdana" panose="020B0604030504040204"/>
                <a:cs typeface="Verdana" panose="020B0604030504040204"/>
                <a:sym typeface="Verdana" panose="020B0604030504040204"/>
              </a:rPr>
              <a:t>Operator And Expressions</a:t>
            </a:r>
            <a:endParaRPr lang="en-US" sz="1800" b="1">
              <a:solidFill>
                <a:srgbClr val="FFFFFF"/>
              </a:solidFill>
              <a:latin typeface="Verdana" panose="020B0604030504040204"/>
              <a:ea typeface="Verdana" panose="020B0604030504040204"/>
              <a:cs typeface="Verdana" panose="020B0604030504040204"/>
              <a:sym typeface="Verdana" panose="020B0604030504040204"/>
            </a:endParaRPr>
          </a:p>
        </p:txBody>
      </p:sp>
      <p:sp>
        <p:nvSpPr>
          <p:cNvPr id="304" name="Google Shape;304;p27"/>
          <p:cNvSpPr txBox="1"/>
          <p:nvPr/>
        </p:nvSpPr>
        <p:spPr>
          <a:xfrm>
            <a:off x="109574" y="694722"/>
            <a:ext cx="8826600" cy="18117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600"/>
              <a:buFont typeface="Arial" panose="020B0604020202020204"/>
              <a:buNone/>
            </a:pPr>
            <a:r>
              <a:rPr lang="en-US" sz="1600" b="1" i="0" u="none" strike="noStrike" cap="none">
                <a:solidFill>
                  <a:srgbClr val="2E3444"/>
                </a:solidFill>
                <a:highlight>
                  <a:srgbClr val="FFFFFF"/>
                </a:highlight>
                <a:latin typeface="Verdana" panose="020B0604030504040204"/>
                <a:ea typeface="Verdana" panose="020B0604030504040204"/>
                <a:cs typeface="Verdana" panose="020B0604030504040204"/>
                <a:sym typeface="Verdana" panose="020B0604030504040204"/>
              </a:rPr>
              <a:t>Operators – Unary Operators</a:t>
            </a:r>
            <a:endParaRPr lang="en-US" sz="1600" b="1" i="0" u="none" strike="noStrike" cap="none">
              <a:solidFill>
                <a:srgbClr val="2E3444"/>
              </a:solidFill>
              <a:highlight>
                <a:srgbClr val="FFFFFF"/>
              </a:highlight>
              <a:latin typeface="Verdana" panose="020B0604030504040204"/>
              <a:ea typeface="Verdana" panose="020B0604030504040204"/>
              <a:cs typeface="Verdana" panose="020B0604030504040204"/>
              <a:sym typeface="Verdana" panose="020B0604030504040204"/>
            </a:endParaRPr>
          </a:p>
          <a:p>
            <a:pPr marL="0" marR="0" lvl="0" indent="0" algn="l" rtl="0">
              <a:lnSpc>
                <a:spcPct val="115000"/>
              </a:lnSpc>
              <a:spcBef>
                <a:spcPts val="0"/>
              </a:spcBef>
              <a:spcAft>
                <a:spcPts val="0"/>
              </a:spcAft>
              <a:buClr>
                <a:srgbClr val="000000"/>
              </a:buClr>
              <a:buSzPts val="1400"/>
              <a:buFont typeface="Arial" panose="020B0604020202020204"/>
              <a:buNone/>
            </a:pPr>
            <a:endParaRPr sz="1400" b="0" i="0" u="none" strike="noStrike" cap="none">
              <a:solidFill>
                <a:srgbClr val="2E3444"/>
              </a:solidFill>
              <a:highlight>
                <a:srgbClr val="FFFFFF"/>
              </a:highlight>
              <a:latin typeface="Roboto Medium" panose="02000000000000000000"/>
              <a:ea typeface="Roboto Medium" panose="02000000000000000000"/>
              <a:cs typeface="Roboto Medium" panose="02000000000000000000"/>
              <a:sym typeface="Roboto Medium" panose="02000000000000000000"/>
            </a:endParaRPr>
          </a:p>
          <a:p>
            <a:pPr marL="457200" marR="0" lvl="0" indent="-330200" algn="just" rtl="0">
              <a:lnSpc>
                <a:spcPct val="115000"/>
              </a:lnSpc>
              <a:spcBef>
                <a:spcPts val="0"/>
              </a:spcBef>
              <a:spcAft>
                <a:spcPts val="0"/>
              </a:spcAft>
              <a:buClr>
                <a:srgbClr val="2E3444"/>
              </a:buClr>
              <a:buSzPts val="1600"/>
              <a:buFont typeface="Calibri" panose="020F0502020204030204"/>
              <a:buChar char="●"/>
            </a:pPr>
            <a:r>
              <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The unary operators require only one operand; they perform various operations such as incrementing/decrementing a value by one, negating an expression, or inverting the value of a boolean.</a:t>
            </a:r>
            <a:endPar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a:p>
            <a:pPr marL="285750" marR="0" lvl="0" indent="-184150" algn="just" rtl="0">
              <a:lnSpc>
                <a:spcPct val="115000"/>
              </a:lnSpc>
              <a:spcBef>
                <a:spcPts val="0"/>
              </a:spcBef>
              <a:spcAft>
                <a:spcPts val="0"/>
              </a:spcAft>
              <a:buClr>
                <a:srgbClr val="000000"/>
              </a:buClr>
              <a:buSzPts val="1600"/>
              <a:buFont typeface="Arial" panose="020B0604020202020204"/>
              <a:buNone/>
            </a:pPr>
            <a:endParaRPr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p:txBody>
      </p:sp>
      <p:cxnSp>
        <p:nvCxnSpPr>
          <p:cNvPr id="305" name="Google Shape;305;p27"/>
          <p:cNvCxnSpPr/>
          <p:nvPr/>
        </p:nvCxnSpPr>
        <p:spPr>
          <a:xfrm>
            <a:off x="109575" y="1167322"/>
            <a:ext cx="8924850" cy="0"/>
          </a:xfrm>
          <a:prstGeom prst="straightConnector1">
            <a:avLst/>
          </a:prstGeom>
          <a:noFill/>
          <a:ln w="38100" cap="flat" cmpd="sng">
            <a:solidFill>
              <a:srgbClr val="FC6536"/>
            </a:solidFill>
            <a:prstDash val="solid"/>
            <a:round/>
            <a:headEnd type="none" w="sm" len="sm"/>
            <a:tailEnd type="none" w="sm" len="sm"/>
          </a:ln>
          <a:effectLst>
            <a:outerShdw blurRad="40000" dist="23000" dir="5400000" rotWithShape="0">
              <a:srgbClr val="000000">
                <a:alpha val="34901"/>
              </a:srgbClr>
            </a:outerShdw>
          </a:effectLst>
        </p:spPr>
      </p:cxnSp>
      <p:graphicFrame>
        <p:nvGraphicFramePr>
          <p:cNvPr id="306" name="Google Shape;306;p27"/>
          <p:cNvGraphicFramePr/>
          <p:nvPr/>
        </p:nvGraphicFramePr>
        <p:xfrm>
          <a:off x="449941" y="2344311"/>
          <a:ext cx="8432800" cy="3000000"/>
        </p:xfrm>
        <a:graphic>
          <a:graphicData uri="http://schemas.openxmlformats.org/drawingml/2006/table">
            <a:tbl>
              <a:tblPr firstRow="1" bandRow="1">
                <a:noFill/>
                <a:tableStyleId>{17669825-35A8-41D5-A11F-27AB9F986F39}</a:tableStyleId>
              </a:tblPr>
              <a:tblGrid>
                <a:gridCol w="997025"/>
                <a:gridCol w="5295475"/>
                <a:gridCol w="2140300"/>
              </a:tblGrid>
              <a:tr h="370850">
                <a:tc>
                  <a:txBody>
                    <a:bodyPr/>
                    <a:lstStyle/>
                    <a:p>
                      <a:pPr marL="0" marR="0" lvl="0" indent="0" algn="ctr" rtl="0">
                        <a:lnSpc>
                          <a:spcPct val="100000"/>
                        </a:lnSpc>
                        <a:spcBef>
                          <a:spcPts val="0"/>
                        </a:spcBef>
                        <a:spcAft>
                          <a:spcPts val="0"/>
                        </a:spcAft>
                        <a:buNone/>
                      </a:pPr>
                      <a:r>
                        <a:rPr lang="en-US" sz="1400" u="none" strike="noStrike" cap="none"/>
                        <a:t>Operator</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Description</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Example</a:t>
                      </a:r>
                      <a:endParaRPr sz="1400" u="none" strike="noStrike" cap="none"/>
                    </a:p>
                  </a:txBody>
                  <a:tcPr marL="91450" marR="91450" marT="45725" marB="45725"/>
                </a:tc>
              </a:tr>
              <a:tr h="370850">
                <a:tc>
                  <a:txBody>
                    <a:bodyPr/>
                    <a:lstStyle/>
                    <a:p>
                      <a:pPr marL="0" marR="0" lvl="0" indent="0" algn="ctr" rtl="0">
                        <a:lnSpc>
                          <a:spcPct val="100000"/>
                        </a:lnSpc>
                        <a:spcBef>
                          <a:spcPts val="0"/>
                        </a:spcBef>
                        <a:spcAft>
                          <a:spcPts val="0"/>
                        </a:spcAft>
                        <a:buNone/>
                      </a:pPr>
                      <a:r>
                        <a:rPr lang="en-US" sz="1400" u="none" strike="noStrike" cap="none"/>
                        <a:t>+</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Unary plus operator; indicates positive value (numbers are positive without this, however)</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panose="020B0604020202020204"/>
                          <a:ea typeface="Arial" panose="020B0604020202020204"/>
                          <a:cs typeface="Arial" panose="020B0604020202020204"/>
                          <a:sym typeface="Arial" panose="020B0604020202020204"/>
                        </a:rPr>
                        <a:t>int result = +1; // 1</a:t>
                      </a:r>
                      <a:endParaRPr sz="1400" b="0" u="none" strike="noStrike" cap="none"/>
                    </a:p>
                  </a:txBody>
                  <a:tcPr marL="91450" marR="91450" marT="45725" marB="45725"/>
                </a:tc>
              </a:tr>
              <a:tr h="370850">
                <a:tc>
                  <a:txBody>
                    <a:bodyPr/>
                    <a:lstStyle/>
                    <a:p>
                      <a:pPr marL="0" marR="0" lvl="0" indent="0" algn="ctr" rtl="0">
                        <a:lnSpc>
                          <a:spcPct val="100000"/>
                        </a:lnSpc>
                        <a:spcBef>
                          <a:spcPts val="0"/>
                        </a:spcBef>
                        <a:spcAft>
                          <a:spcPts val="0"/>
                        </a:spcAft>
                        <a:buNone/>
                      </a:pPr>
                      <a:r>
                        <a:rPr lang="en-US" sz="1400" u="none" strike="noStrike" cap="none"/>
                        <a:t>-</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Unary minus operator; negates an expression</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panose="020B0604020202020204"/>
                          <a:ea typeface="Arial" panose="020B0604020202020204"/>
                          <a:cs typeface="Arial" panose="020B0604020202020204"/>
                          <a:sym typeface="Arial" panose="020B0604020202020204"/>
                        </a:rPr>
                        <a:t>result--; // 0</a:t>
                      </a:r>
                      <a:endParaRPr sz="1400" u="none" strike="noStrike" cap="none"/>
                    </a:p>
                  </a:txBody>
                  <a:tcPr marL="91450" marR="91450" marT="45725" marB="45725"/>
                </a:tc>
              </a:tr>
              <a:tr h="370850">
                <a:tc>
                  <a:txBody>
                    <a:bodyPr/>
                    <a:lstStyle/>
                    <a:p>
                      <a:pPr marL="0" marR="0" lvl="0" indent="0" algn="ctr" rtl="0">
                        <a:lnSpc>
                          <a:spcPct val="100000"/>
                        </a:lnSpc>
                        <a:spcBef>
                          <a:spcPts val="0"/>
                        </a:spcBef>
                        <a:spcAft>
                          <a:spcPts val="0"/>
                        </a:spcAft>
                        <a:buNone/>
                      </a:pPr>
                      <a:r>
                        <a:rPr lang="en-US" sz="1400" u="none" strike="noStrike" cap="none"/>
                        <a:t>++</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	Increment operator; increments a value by 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panose="020B0604020202020204"/>
                          <a:ea typeface="Arial" panose="020B0604020202020204"/>
                          <a:cs typeface="Arial" panose="020B0604020202020204"/>
                          <a:sym typeface="Arial" panose="020B0604020202020204"/>
                        </a:rPr>
                        <a:t>result++; // 1</a:t>
                      </a:r>
                      <a:r>
                        <a:rPr lang="en-US" sz="1400" u="none" strike="noStrike" cap="none"/>
                        <a:t> </a:t>
                      </a:r>
                      <a:endParaRPr lang="en-US" sz="1400" u="none" strike="noStrike" cap="none"/>
                    </a:p>
                  </a:txBody>
                  <a:tcPr marL="91450" marR="91450" marT="45725" marB="45725"/>
                </a:tc>
              </a:tr>
              <a:tr h="370850">
                <a:tc>
                  <a:txBody>
                    <a:bodyPr/>
                    <a:lstStyle/>
                    <a:p>
                      <a:pPr marL="0" marR="0" lvl="0" indent="0" algn="ctr" rtl="0">
                        <a:lnSpc>
                          <a:spcPct val="100000"/>
                        </a:lnSpc>
                        <a:spcBef>
                          <a:spcPts val="0"/>
                        </a:spcBef>
                        <a:spcAft>
                          <a:spcPts val="0"/>
                        </a:spcAft>
                        <a:buNone/>
                      </a:pPr>
                      <a:r>
                        <a:rPr lang="en-US" sz="1400" u="none" strike="noStrike" cap="none"/>
                        <a:t>--</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Decrement operator; decrements a value by 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panose="020B0604020202020204"/>
                          <a:ea typeface="Arial" panose="020B0604020202020204"/>
                          <a:cs typeface="Arial" panose="020B0604020202020204"/>
                          <a:sym typeface="Arial" panose="020B0604020202020204"/>
                        </a:rPr>
                        <a:t>result = -result; // -1</a:t>
                      </a:r>
                      <a:endParaRPr sz="1400" u="none" strike="noStrike" cap="none"/>
                    </a:p>
                  </a:txBody>
                  <a:tcPr marL="91450" marR="91450" marT="45725" marB="45725"/>
                </a:tc>
              </a:tr>
              <a:tr h="370850">
                <a:tc>
                  <a:txBody>
                    <a:bodyPr/>
                    <a:lstStyle/>
                    <a:p>
                      <a:pPr marL="0" marR="0" lvl="0" indent="0" algn="ctr" rtl="0">
                        <a:lnSpc>
                          <a:spcPct val="100000"/>
                        </a:lnSpc>
                        <a:spcBef>
                          <a:spcPts val="0"/>
                        </a:spcBef>
                        <a:spcAft>
                          <a:spcPts val="0"/>
                        </a:spcAft>
                        <a:buNone/>
                      </a:pPr>
                      <a:r>
                        <a:rPr lang="en-US" sz="1400" u="none" strike="noStrike" cap="none"/>
                        <a:t>!</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Logical complement operator; inverts the value of a boolean</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panose="020B0604020202020204"/>
                          <a:ea typeface="Arial" panose="020B0604020202020204"/>
                          <a:cs typeface="Arial" panose="020B0604020202020204"/>
                          <a:sym typeface="Arial" panose="020B0604020202020204"/>
                        </a:rPr>
                        <a:t>boolean success = false;</a:t>
                      </a:r>
                      <a:endParaRPr lang="en-US"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None/>
                      </a:pPr>
                      <a:r>
                        <a:rPr lang="en-US" sz="1400" b="0" i="0" u="none" strike="noStrike" cap="none">
                          <a:solidFill>
                            <a:schemeClr val="dk1"/>
                          </a:solidFill>
                          <a:latin typeface="Arial" panose="020B0604020202020204"/>
                          <a:ea typeface="Arial" panose="020B0604020202020204"/>
                          <a:cs typeface="Arial" panose="020B0604020202020204"/>
                          <a:sym typeface="Arial" panose="020B0604020202020204"/>
                        </a:rPr>
                        <a:t>!success // true</a:t>
                      </a:r>
                      <a:endParaRPr sz="1400" b="0" u="none" strike="noStrike" cap="none"/>
                    </a:p>
                  </a:txBody>
                  <a:tcPr marL="91450" marR="91450" marT="45725" marB="45725"/>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310" name="Shape 310"/>
        <p:cNvGrpSpPr/>
        <p:nvPr/>
      </p:nvGrpSpPr>
      <p:grpSpPr>
        <a:xfrm>
          <a:off x="0" y="0"/>
          <a:ext cx="0" cy="0"/>
          <a:chOff x="0" y="0"/>
          <a:chExt cx="0" cy="0"/>
        </a:xfrm>
      </p:grpSpPr>
      <p:sp>
        <p:nvSpPr>
          <p:cNvPr id="311" name="Google Shape;311;p28"/>
          <p:cNvSpPr txBox="1"/>
          <p:nvPr>
            <p:ph type="title"/>
          </p:nvPr>
        </p:nvSpPr>
        <p:spPr>
          <a:xfrm>
            <a:off x="98250" y="16350"/>
            <a:ext cx="8826600" cy="602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1800"/>
              <a:buNone/>
            </a:pPr>
            <a:r>
              <a:rPr lang="en-US" sz="1800" b="1">
                <a:solidFill>
                  <a:srgbClr val="FFFFFF"/>
                </a:solidFill>
                <a:latin typeface="Verdana" panose="020B0604030504040204"/>
                <a:ea typeface="Verdana" panose="020B0604030504040204"/>
                <a:cs typeface="Verdana" panose="020B0604030504040204"/>
                <a:sym typeface="Verdana" panose="020B0604030504040204"/>
              </a:rPr>
              <a:t>Operator And Expressions</a:t>
            </a:r>
            <a:endParaRPr lang="en-US" sz="1800" b="1">
              <a:solidFill>
                <a:srgbClr val="FFFFFF"/>
              </a:solidFill>
              <a:latin typeface="Verdana" panose="020B0604030504040204"/>
              <a:ea typeface="Verdana" panose="020B0604030504040204"/>
              <a:cs typeface="Verdana" panose="020B0604030504040204"/>
              <a:sym typeface="Verdana" panose="020B0604030504040204"/>
            </a:endParaRPr>
          </a:p>
        </p:txBody>
      </p:sp>
      <p:sp>
        <p:nvSpPr>
          <p:cNvPr id="312" name="Google Shape;312;p28"/>
          <p:cNvSpPr txBox="1"/>
          <p:nvPr/>
        </p:nvSpPr>
        <p:spPr>
          <a:xfrm>
            <a:off x="109574" y="694722"/>
            <a:ext cx="8826600" cy="26613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None/>
            </a:pPr>
            <a:r>
              <a:rPr lang="en-US" sz="1600" b="1" i="0" u="none" strike="noStrike" cap="none">
                <a:solidFill>
                  <a:srgbClr val="2E3444"/>
                </a:solidFill>
                <a:highlight>
                  <a:srgbClr val="FFFFFF"/>
                </a:highlight>
                <a:latin typeface="Verdana" panose="020B0604030504040204"/>
                <a:ea typeface="Verdana" panose="020B0604030504040204"/>
                <a:cs typeface="Verdana" panose="020B0604030504040204"/>
                <a:sym typeface="Verdana" panose="020B0604030504040204"/>
              </a:rPr>
              <a:t>Operators – Unary Operators (Increment/Decrement Operator)</a:t>
            </a:r>
            <a:endParaRPr lang="en-US" sz="1600" b="1" i="0" u="none" strike="noStrike" cap="none">
              <a:solidFill>
                <a:srgbClr val="2E3444"/>
              </a:solidFill>
              <a:highlight>
                <a:srgbClr val="FFFFFF"/>
              </a:highlight>
              <a:latin typeface="Verdana" panose="020B0604030504040204"/>
              <a:ea typeface="Verdana" panose="020B0604030504040204"/>
              <a:cs typeface="Verdana" panose="020B0604030504040204"/>
              <a:sym typeface="Verdana" panose="020B0604030504040204"/>
            </a:endParaRPr>
          </a:p>
          <a:p>
            <a:pPr marL="0" marR="0" lvl="0" indent="0" algn="l" rtl="0">
              <a:lnSpc>
                <a:spcPct val="115000"/>
              </a:lnSpc>
              <a:spcBef>
                <a:spcPts val="0"/>
              </a:spcBef>
              <a:spcAft>
                <a:spcPts val="0"/>
              </a:spcAft>
              <a:buClr>
                <a:srgbClr val="000000"/>
              </a:buClr>
              <a:buSzPts val="1400"/>
              <a:buFont typeface="Arial" panose="020B0604020202020204"/>
              <a:buNone/>
            </a:pPr>
            <a:endParaRPr sz="1400" b="0" i="0" u="none" strike="noStrike" cap="none">
              <a:solidFill>
                <a:srgbClr val="2E3444"/>
              </a:solidFill>
              <a:highlight>
                <a:srgbClr val="FFFFFF"/>
              </a:highlight>
              <a:latin typeface="Roboto Medium" panose="02000000000000000000"/>
              <a:ea typeface="Roboto Medium" panose="02000000000000000000"/>
              <a:cs typeface="Roboto Medium" panose="02000000000000000000"/>
              <a:sym typeface="Roboto Medium" panose="02000000000000000000"/>
            </a:endParaRPr>
          </a:p>
          <a:p>
            <a:pPr marL="457200" marR="0" lvl="0" indent="-330200" algn="just" rtl="0">
              <a:lnSpc>
                <a:spcPct val="115000"/>
              </a:lnSpc>
              <a:spcBef>
                <a:spcPts val="0"/>
              </a:spcBef>
              <a:spcAft>
                <a:spcPts val="0"/>
              </a:spcAft>
              <a:buClr>
                <a:srgbClr val="2E3444"/>
              </a:buClr>
              <a:buSzPts val="1600"/>
              <a:buFont typeface="Calibri" panose="020F0502020204030204"/>
              <a:buChar char="●"/>
            </a:pPr>
            <a:r>
              <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The increment/decrement operators can be applied before (prefix) or after (postfix) the operand.</a:t>
            </a:r>
            <a:endPar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a:p>
            <a:pPr marL="457200" marR="0" lvl="0" indent="-330200" algn="just" rtl="0">
              <a:lnSpc>
                <a:spcPct val="115000"/>
              </a:lnSpc>
              <a:spcBef>
                <a:spcPts val="0"/>
              </a:spcBef>
              <a:spcAft>
                <a:spcPts val="0"/>
              </a:spcAft>
              <a:buClr>
                <a:srgbClr val="2E3444"/>
              </a:buClr>
              <a:buSzPts val="1600"/>
              <a:buFont typeface="Calibri" panose="020F0502020204030204"/>
              <a:buChar char="●"/>
            </a:pPr>
            <a:r>
              <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The code result++; and ++result; will both end in result being incremented by one. The only difference is that the prefix version (++result) evaluates to the incremented value, whereas the postfix version (result++) evaluates to the original value.</a:t>
            </a:r>
            <a:endPar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a:p>
            <a:pPr marL="457200" marR="0" lvl="0" indent="-330200" algn="just" rtl="0">
              <a:lnSpc>
                <a:spcPct val="115000"/>
              </a:lnSpc>
              <a:spcBef>
                <a:spcPts val="0"/>
              </a:spcBef>
              <a:spcAft>
                <a:spcPts val="0"/>
              </a:spcAft>
              <a:buClr>
                <a:srgbClr val="2E3444"/>
              </a:buClr>
              <a:buSzPts val="1600"/>
              <a:buFont typeface="Calibri" panose="020F0502020204030204"/>
              <a:buChar char="●"/>
            </a:pPr>
            <a:r>
              <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If you are just performing a simple increment/decrement, it doesn't really matter which version you choose. But if you use this operator in part of a larger expression, the one that you choose may make a significant difference.</a:t>
            </a:r>
            <a:endPar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p:txBody>
      </p:sp>
      <p:cxnSp>
        <p:nvCxnSpPr>
          <p:cNvPr id="313" name="Google Shape;313;p28"/>
          <p:cNvCxnSpPr/>
          <p:nvPr/>
        </p:nvCxnSpPr>
        <p:spPr>
          <a:xfrm>
            <a:off x="109575" y="1167322"/>
            <a:ext cx="8924850" cy="0"/>
          </a:xfrm>
          <a:prstGeom prst="straightConnector1">
            <a:avLst/>
          </a:prstGeom>
          <a:noFill/>
          <a:ln w="38100" cap="flat" cmpd="sng">
            <a:solidFill>
              <a:srgbClr val="FC6536"/>
            </a:solidFill>
            <a:prstDash val="solid"/>
            <a:round/>
            <a:headEnd type="none" w="sm" len="sm"/>
            <a:tailEnd type="none" w="sm" len="sm"/>
          </a:ln>
          <a:effectLst>
            <a:outerShdw blurRad="40000" dist="23000" dir="5400000" rotWithShape="0">
              <a:srgbClr val="000000">
                <a:alpha val="34901"/>
              </a:srgbClr>
            </a:outerShdw>
          </a:effectLst>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317" name="Shape 317"/>
        <p:cNvGrpSpPr/>
        <p:nvPr/>
      </p:nvGrpSpPr>
      <p:grpSpPr>
        <a:xfrm>
          <a:off x="0" y="0"/>
          <a:ext cx="0" cy="0"/>
          <a:chOff x="0" y="0"/>
          <a:chExt cx="0" cy="0"/>
        </a:xfrm>
      </p:grpSpPr>
      <p:sp>
        <p:nvSpPr>
          <p:cNvPr id="318" name="Google Shape;318;p29"/>
          <p:cNvSpPr txBox="1"/>
          <p:nvPr>
            <p:ph type="title"/>
          </p:nvPr>
        </p:nvSpPr>
        <p:spPr>
          <a:xfrm>
            <a:off x="98250" y="16350"/>
            <a:ext cx="8826600" cy="602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1800"/>
              <a:buNone/>
            </a:pPr>
            <a:r>
              <a:rPr lang="en-US" sz="1800" b="1">
                <a:solidFill>
                  <a:srgbClr val="FFFFFF"/>
                </a:solidFill>
                <a:latin typeface="Verdana" panose="020B0604030504040204"/>
                <a:ea typeface="Verdana" panose="020B0604030504040204"/>
                <a:cs typeface="Verdana" panose="020B0604030504040204"/>
                <a:sym typeface="Verdana" panose="020B0604030504040204"/>
              </a:rPr>
              <a:t>Operator And Expressions</a:t>
            </a:r>
            <a:endParaRPr lang="en-US" sz="1800" b="1">
              <a:solidFill>
                <a:srgbClr val="FFFFFF"/>
              </a:solidFill>
              <a:latin typeface="Verdana" panose="020B0604030504040204"/>
              <a:ea typeface="Verdana" panose="020B0604030504040204"/>
              <a:cs typeface="Verdana" panose="020B0604030504040204"/>
              <a:sym typeface="Verdana" panose="020B0604030504040204"/>
            </a:endParaRPr>
          </a:p>
        </p:txBody>
      </p:sp>
      <p:sp>
        <p:nvSpPr>
          <p:cNvPr id="319" name="Google Shape;319;p29"/>
          <p:cNvSpPr txBox="1"/>
          <p:nvPr/>
        </p:nvSpPr>
        <p:spPr>
          <a:xfrm>
            <a:off x="109574" y="694722"/>
            <a:ext cx="8826600" cy="18117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None/>
            </a:pPr>
            <a:r>
              <a:rPr lang="en-US" sz="1600" b="1" i="0" u="none" strike="noStrike" cap="none">
                <a:solidFill>
                  <a:srgbClr val="2E3444"/>
                </a:solidFill>
                <a:highlight>
                  <a:srgbClr val="FFFFFF"/>
                </a:highlight>
                <a:latin typeface="Verdana" panose="020B0604030504040204"/>
                <a:ea typeface="Verdana" panose="020B0604030504040204"/>
                <a:cs typeface="Verdana" panose="020B0604030504040204"/>
                <a:sym typeface="Verdana" panose="020B0604030504040204"/>
              </a:rPr>
              <a:t>Operators – Equality And Relational</a:t>
            </a:r>
            <a:endParaRPr lang="en-US" sz="1600" b="1" i="0" u="none" strike="noStrike" cap="none">
              <a:solidFill>
                <a:srgbClr val="2E3444"/>
              </a:solidFill>
              <a:highlight>
                <a:srgbClr val="FFFFFF"/>
              </a:highlight>
              <a:latin typeface="Verdana" panose="020B0604030504040204"/>
              <a:ea typeface="Verdana" panose="020B0604030504040204"/>
              <a:cs typeface="Verdana" panose="020B0604030504040204"/>
              <a:sym typeface="Verdana" panose="020B0604030504040204"/>
            </a:endParaRPr>
          </a:p>
          <a:p>
            <a:pPr marL="0" marR="0" lvl="0" indent="0" algn="l" rtl="0">
              <a:lnSpc>
                <a:spcPct val="115000"/>
              </a:lnSpc>
              <a:spcBef>
                <a:spcPts val="0"/>
              </a:spcBef>
              <a:spcAft>
                <a:spcPts val="0"/>
              </a:spcAft>
              <a:buNone/>
            </a:pPr>
            <a:endParaRPr sz="1400" b="0" i="0" u="none" strike="noStrike" cap="none">
              <a:solidFill>
                <a:srgbClr val="2E3444"/>
              </a:solidFill>
              <a:highlight>
                <a:srgbClr val="FFFFFF"/>
              </a:highlight>
              <a:latin typeface="Roboto Medium" panose="02000000000000000000"/>
              <a:ea typeface="Roboto Medium" panose="02000000000000000000"/>
              <a:cs typeface="Roboto Medium" panose="02000000000000000000"/>
              <a:sym typeface="Roboto Medium" panose="02000000000000000000"/>
            </a:endParaRPr>
          </a:p>
          <a:p>
            <a:pPr marL="457200" marR="0" lvl="0" indent="-330200" algn="just" rtl="0">
              <a:lnSpc>
                <a:spcPct val="115000"/>
              </a:lnSpc>
              <a:spcBef>
                <a:spcPts val="0"/>
              </a:spcBef>
              <a:spcAft>
                <a:spcPts val="0"/>
              </a:spcAft>
              <a:buClr>
                <a:srgbClr val="2E3444"/>
              </a:buClr>
              <a:buSzPts val="1600"/>
              <a:buFont typeface="Calibri" panose="020F0502020204030204"/>
              <a:buChar char="●"/>
            </a:pPr>
            <a:r>
              <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The equality and relational operators determine if one operand is greater than, less than, equal to, or not equal to another operand. The majority of these operators will probably look familiar to you as well. Keep in mind that you must use "==", not "=", when testing if two primitive values are equal.</a:t>
            </a:r>
            <a:endPar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p:txBody>
      </p:sp>
      <p:cxnSp>
        <p:nvCxnSpPr>
          <p:cNvPr id="320" name="Google Shape;320;p29"/>
          <p:cNvCxnSpPr/>
          <p:nvPr/>
        </p:nvCxnSpPr>
        <p:spPr>
          <a:xfrm>
            <a:off x="109575" y="1167322"/>
            <a:ext cx="8924850" cy="0"/>
          </a:xfrm>
          <a:prstGeom prst="straightConnector1">
            <a:avLst/>
          </a:prstGeom>
          <a:noFill/>
          <a:ln w="38100" cap="flat" cmpd="sng">
            <a:solidFill>
              <a:srgbClr val="FC6536"/>
            </a:solidFill>
            <a:prstDash val="solid"/>
            <a:round/>
            <a:headEnd type="none" w="sm" len="sm"/>
            <a:tailEnd type="none" w="sm" len="sm"/>
          </a:ln>
          <a:effectLst>
            <a:outerShdw blurRad="40000" dist="23000" dir="5400000" rotWithShape="0">
              <a:srgbClr val="000000">
                <a:alpha val="34901"/>
              </a:srgbClr>
            </a:outerShdw>
          </a:effectLst>
        </p:spPr>
      </p:cxnSp>
      <p:graphicFrame>
        <p:nvGraphicFramePr>
          <p:cNvPr id="321" name="Google Shape;321;p29"/>
          <p:cNvGraphicFramePr/>
          <p:nvPr/>
        </p:nvGraphicFramePr>
        <p:xfrm>
          <a:off x="1988294" y="2263819"/>
          <a:ext cx="4754150" cy="3000000"/>
        </p:xfrm>
        <a:graphic>
          <a:graphicData uri="http://schemas.openxmlformats.org/drawingml/2006/table">
            <a:tbl>
              <a:tblPr firstRow="1" bandRow="1">
                <a:noFill/>
                <a:tableStyleId>{17669825-35A8-41D5-A11F-27AB9F986F39}</a:tableStyleId>
              </a:tblPr>
              <a:tblGrid>
                <a:gridCol w="997025"/>
                <a:gridCol w="3757125"/>
              </a:tblGrid>
              <a:tr h="370850">
                <a:tc>
                  <a:txBody>
                    <a:bodyPr/>
                    <a:lstStyle/>
                    <a:p>
                      <a:pPr marL="0" marR="0" lvl="0" indent="0" algn="ctr" rtl="0">
                        <a:lnSpc>
                          <a:spcPct val="100000"/>
                        </a:lnSpc>
                        <a:spcBef>
                          <a:spcPts val="0"/>
                        </a:spcBef>
                        <a:spcAft>
                          <a:spcPts val="0"/>
                        </a:spcAft>
                        <a:buNone/>
                      </a:pPr>
                      <a:r>
                        <a:rPr lang="en-US" sz="1400" u="none" strike="noStrike" cap="none"/>
                        <a:t>Operator</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Description</a:t>
                      </a:r>
                      <a:endParaRPr sz="1400" u="none" strike="noStrike" cap="none"/>
                    </a:p>
                  </a:txBody>
                  <a:tcPr marL="91450" marR="91450" marT="45725" marB="45725"/>
                </a:tc>
              </a:tr>
              <a:tr h="370850">
                <a:tc>
                  <a:txBody>
                    <a:bodyPr/>
                    <a:lstStyle/>
                    <a:p>
                      <a:pPr marL="0" marR="0" lvl="0" indent="0" algn="ctr" rtl="0">
                        <a:lnSpc>
                          <a:spcPct val="100000"/>
                        </a:lnSpc>
                        <a:spcBef>
                          <a:spcPts val="0"/>
                        </a:spcBef>
                        <a:spcAft>
                          <a:spcPts val="0"/>
                        </a:spcAft>
                        <a:buNone/>
                      </a:pPr>
                      <a:r>
                        <a:rPr lang="en-US" sz="1400" u="none" strike="noStrike" cap="none"/>
                        <a:t>==</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Equal to</a:t>
                      </a:r>
                      <a:endParaRPr lang="en-US" sz="1400" u="none" strike="noStrike" cap="none"/>
                    </a:p>
                  </a:txBody>
                  <a:tcPr marL="91450" marR="91450" marT="45725" marB="45725"/>
                </a:tc>
              </a:tr>
              <a:tr h="370850">
                <a:tc>
                  <a:txBody>
                    <a:bodyPr/>
                    <a:lstStyle/>
                    <a:p>
                      <a:pPr marL="0" marR="0" lvl="0" indent="0" algn="ctr" rtl="0">
                        <a:lnSpc>
                          <a:spcPct val="100000"/>
                        </a:lnSpc>
                        <a:spcBef>
                          <a:spcPts val="0"/>
                        </a:spcBef>
                        <a:spcAft>
                          <a:spcPts val="0"/>
                        </a:spcAft>
                        <a:buNone/>
                      </a:pPr>
                      <a:r>
                        <a:rPr lang="en-US" sz="1400" u="none" strike="noStrike" cap="none"/>
                        <a:t>!=</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Not equal to</a:t>
                      </a:r>
                      <a:endParaRPr lang="en-US" sz="1400" u="none" strike="noStrike" cap="none"/>
                    </a:p>
                  </a:txBody>
                  <a:tcPr marL="91450" marR="91450" marT="45725" marB="45725"/>
                </a:tc>
              </a:tr>
              <a:tr h="370850">
                <a:tc>
                  <a:txBody>
                    <a:bodyPr/>
                    <a:lstStyle/>
                    <a:p>
                      <a:pPr marL="0" marR="0" lvl="0" indent="0" algn="ctr" rtl="0">
                        <a:lnSpc>
                          <a:spcPct val="100000"/>
                        </a:lnSpc>
                        <a:spcBef>
                          <a:spcPts val="0"/>
                        </a:spcBef>
                        <a:spcAft>
                          <a:spcPts val="0"/>
                        </a:spcAft>
                        <a:buNone/>
                      </a:pPr>
                      <a:r>
                        <a:rPr lang="en-US" sz="1400" u="none" strike="noStrike" cap="none"/>
                        <a:t>&gt;</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Greater than</a:t>
                      </a:r>
                      <a:endParaRPr lang="en-US" sz="1400" u="none" strike="noStrike" cap="none"/>
                    </a:p>
                  </a:txBody>
                  <a:tcPr marL="91450" marR="91450" marT="45725" marB="45725"/>
                </a:tc>
              </a:tr>
              <a:tr h="370850">
                <a:tc>
                  <a:txBody>
                    <a:bodyPr/>
                    <a:lstStyle/>
                    <a:p>
                      <a:pPr marL="0" marR="0" lvl="0" indent="0" algn="ctr" rtl="0">
                        <a:lnSpc>
                          <a:spcPct val="100000"/>
                        </a:lnSpc>
                        <a:spcBef>
                          <a:spcPts val="0"/>
                        </a:spcBef>
                        <a:spcAft>
                          <a:spcPts val="0"/>
                        </a:spcAft>
                        <a:buNone/>
                      </a:pPr>
                      <a:r>
                        <a:rPr lang="en-US" sz="1400" u="none" strike="noStrike" cap="none"/>
                        <a:t>&gt;=</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Greater than or equal to</a:t>
                      </a:r>
                      <a:endParaRPr sz="1400" u="none" strike="noStrike" cap="none"/>
                    </a:p>
                  </a:txBody>
                  <a:tcPr marL="91450" marR="91450" marT="45725" marB="45725"/>
                </a:tc>
              </a:tr>
              <a:tr h="370850">
                <a:tc>
                  <a:txBody>
                    <a:bodyPr/>
                    <a:lstStyle/>
                    <a:p>
                      <a:pPr marL="0" marR="0" lvl="0" indent="0" algn="ctr" rtl="0">
                        <a:lnSpc>
                          <a:spcPct val="100000"/>
                        </a:lnSpc>
                        <a:spcBef>
                          <a:spcPts val="0"/>
                        </a:spcBef>
                        <a:spcAft>
                          <a:spcPts val="0"/>
                        </a:spcAft>
                        <a:buNone/>
                      </a:pPr>
                      <a:r>
                        <a:rPr lang="en-US" sz="1400" u="none" strike="noStrike" cap="none"/>
                        <a:t>&lt;</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Less than</a:t>
                      </a:r>
                      <a:endParaRPr lang="en-US" sz="1400" u="none" strike="noStrike" cap="none"/>
                    </a:p>
                  </a:txBody>
                  <a:tcPr marL="91450" marR="91450" marT="45725" marB="45725"/>
                </a:tc>
              </a:tr>
              <a:tr h="370850">
                <a:tc>
                  <a:txBody>
                    <a:bodyPr/>
                    <a:lstStyle/>
                    <a:p>
                      <a:pPr marL="0" marR="0" lvl="0" indent="0" algn="ctr" rtl="0">
                        <a:lnSpc>
                          <a:spcPct val="100000"/>
                        </a:lnSpc>
                        <a:spcBef>
                          <a:spcPts val="0"/>
                        </a:spcBef>
                        <a:spcAft>
                          <a:spcPts val="0"/>
                        </a:spcAft>
                        <a:buNone/>
                      </a:pPr>
                      <a:r>
                        <a:rPr lang="en-US" sz="1400" u="none" strike="noStrike" cap="none"/>
                        <a:t>&lt;=</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Less than or equal to</a:t>
                      </a:r>
                      <a:endParaRPr sz="1400" u="none" strike="noStrike" cap="none"/>
                    </a:p>
                  </a:txBody>
                  <a:tcPr marL="91450" marR="91450" marT="45725" marB="45725"/>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325" name="Shape 325"/>
        <p:cNvGrpSpPr/>
        <p:nvPr/>
      </p:nvGrpSpPr>
      <p:grpSpPr>
        <a:xfrm>
          <a:off x="0" y="0"/>
          <a:ext cx="0" cy="0"/>
          <a:chOff x="0" y="0"/>
          <a:chExt cx="0" cy="0"/>
        </a:xfrm>
      </p:grpSpPr>
      <p:sp>
        <p:nvSpPr>
          <p:cNvPr id="326" name="Google Shape;326;p30"/>
          <p:cNvSpPr txBox="1"/>
          <p:nvPr>
            <p:ph type="title"/>
          </p:nvPr>
        </p:nvSpPr>
        <p:spPr>
          <a:xfrm>
            <a:off x="98250" y="16350"/>
            <a:ext cx="8826600" cy="602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1800"/>
              <a:buNone/>
            </a:pPr>
            <a:r>
              <a:rPr lang="en-US" sz="1800" b="1">
                <a:solidFill>
                  <a:srgbClr val="FFFFFF"/>
                </a:solidFill>
                <a:latin typeface="Verdana" panose="020B0604030504040204"/>
                <a:ea typeface="Verdana" panose="020B0604030504040204"/>
                <a:cs typeface="Verdana" panose="020B0604030504040204"/>
                <a:sym typeface="Verdana" panose="020B0604030504040204"/>
              </a:rPr>
              <a:t>Operator And Expressions</a:t>
            </a:r>
            <a:endParaRPr lang="en-US" sz="1800" b="1">
              <a:solidFill>
                <a:srgbClr val="FFFFFF"/>
              </a:solidFill>
              <a:latin typeface="Verdana" panose="020B0604030504040204"/>
              <a:ea typeface="Verdana" panose="020B0604030504040204"/>
              <a:cs typeface="Verdana" panose="020B0604030504040204"/>
              <a:sym typeface="Verdana" panose="020B0604030504040204"/>
            </a:endParaRPr>
          </a:p>
        </p:txBody>
      </p:sp>
      <p:sp>
        <p:nvSpPr>
          <p:cNvPr id="327" name="Google Shape;327;p30"/>
          <p:cNvSpPr txBox="1"/>
          <p:nvPr/>
        </p:nvSpPr>
        <p:spPr>
          <a:xfrm>
            <a:off x="109574" y="694722"/>
            <a:ext cx="8826600" cy="43605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None/>
            </a:pPr>
            <a:r>
              <a:rPr lang="en-US" sz="1600" b="1" i="0" u="none" strike="noStrike" cap="none">
                <a:solidFill>
                  <a:srgbClr val="2E3444"/>
                </a:solidFill>
                <a:highlight>
                  <a:srgbClr val="FFFFFF"/>
                </a:highlight>
                <a:latin typeface="Verdana" panose="020B0604030504040204"/>
                <a:ea typeface="Verdana" panose="020B0604030504040204"/>
                <a:cs typeface="Verdana" panose="020B0604030504040204"/>
                <a:sym typeface="Verdana" panose="020B0604030504040204"/>
              </a:rPr>
              <a:t>Operators – Conditional Operators</a:t>
            </a:r>
            <a:endParaRPr lang="en-US" sz="1600" b="1" i="0" u="none" strike="noStrike" cap="none">
              <a:solidFill>
                <a:srgbClr val="2E3444"/>
              </a:solidFill>
              <a:highlight>
                <a:srgbClr val="FFFFFF"/>
              </a:highlight>
              <a:latin typeface="Verdana" panose="020B0604030504040204"/>
              <a:ea typeface="Verdana" panose="020B0604030504040204"/>
              <a:cs typeface="Verdana" panose="020B0604030504040204"/>
              <a:sym typeface="Verdana" panose="020B0604030504040204"/>
            </a:endParaRPr>
          </a:p>
          <a:p>
            <a:pPr marL="0" marR="0" lvl="0" indent="0" algn="l" rtl="0">
              <a:lnSpc>
                <a:spcPct val="115000"/>
              </a:lnSpc>
              <a:spcBef>
                <a:spcPts val="0"/>
              </a:spcBef>
              <a:spcAft>
                <a:spcPts val="0"/>
              </a:spcAft>
              <a:buNone/>
            </a:pPr>
            <a:endParaRPr sz="1400" b="0" i="0" u="none" strike="noStrike" cap="none">
              <a:solidFill>
                <a:srgbClr val="2E3444"/>
              </a:solidFill>
              <a:highlight>
                <a:srgbClr val="FFFFFF"/>
              </a:highlight>
              <a:latin typeface="Roboto Medium" panose="02000000000000000000"/>
              <a:ea typeface="Roboto Medium" panose="02000000000000000000"/>
              <a:cs typeface="Roboto Medium" panose="02000000000000000000"/>
              <a:sym typeface="Roboto Medium" panose="02000000000000000000"/>
            </a:endParaRPr>
          </a:p>
          <a:p>
            <a:pPr marL="457200" marR="0" lvl="0" indent="-330200" algn="just" rtl="0">
              <a:lnSpc>
                <a:spcPct val="115000"/>
              </a:lnSpc>
              <a:spcBef>
                <a:spcPts val="0"/>
              </a:spcBef>
              <a:spcAft>
                <a:spcPts val="0"/>
              </a:spcAft>
              <a:buClr>
                <a:srgbClr val="2E3444"/>
              </a:buClr>
              <a:buSzPts val="1600"/>
              <a:buFont typeface="Calibri" panose="020F0502020204030204"/>
              <a:buChar char="●"/>
            </a:pPr>
            <a:r>
              <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The &amp;&amp; and || operators perform Conditional-AND and Conditional-OR operations on two boolean expressions. These operators exhibit "short-circuiting" behavior, which means that the second operand is evaluated only if needed.</a:t>
            </a:r>
            <a:endPar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a:p>
            <a:pPr marL="285750" marR="0" lvl="0" indent="-184150" algn="just" rtl="0">
              <a:lnSpc>
                <a:spcPct val="115000"/>
              </a:lnSpc>
              <a:spcBef>
                <a:spcPts val="0"/>
              </a:spcBef>
              <a:spcAft>
                <a:spcPts val="0"/>
              </a:spcAft>
              <a:buClr>
                <a:srgbClr val="000000"/>
              </a:buClr>
              <a:buSzPts val="1600"/>
              <a:buFont typeface="Arial" panose="020B0604020202020204"/>
              <a:buNone/>
            </a:pPr>
            <a:endParaRPr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a:p>
            <a:pPr marL="285750" marR="0" lvl="0" indent="-184150" algn="just" rtl="0">
              <a:lnSpc>
                <a:spcPct val="115000"/>
              </a:lnSpc>
              <a:spcBef>
                <a:spcPts val="0"/>
              </a:spcBef>
              <a:spcAft>
                <a:spcPts val="0"/>
              </a:spcAft>
              <a:buClr>
                <a:srgbClr val="000000"/>
              </a:buClr>
              <a:buSzPts val="1600"/>
              <a:buFont typeface="Arial" panose="020B0604020202020204"/>
              <a:buNone/>
            </a:pPr>
            <a:endParaRPr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a:p>
            <a:pPr marL="285750" marR="0" lvl="0" indent="-184150" algn="just" rtl="0">
              <a:lnSpc>
                <a:spcPct val="115000"/>
              </a:lnSpc>
              <a:spcBef>
                <a:spcPts val="0"/>
              </a:spcBef>
              <a:spcAft>
                <a:spcPts val="0"/>
              </a:spcAft>
              <a:buClr>
                <a:srgbClr val="000000"/>
              </a:buClr>
              <a:buSzPts val="1600"/>
              <a:buFont typeface="Arial" panose="020B0604020202020204"/>
              <a:buNone/>
            </a:pPr>
            <a:endParaRPr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a:p>
            <a:pPr marL="285750" marR="0" lvl="0" indent="-184150" algn="just" rtl="0">
              <a:lnSpc>
                <a:spcPct val="115000"/>
              </a:lnSpc>
              <a:spcBef>
                <a:spcPts val="0"/>
              </a:spcBef>
              <a:spcAft>
                <a:spcPts val="0"/>
              </a:spcAft>
              <a:buClr>
                <a:srgbClr val="000000"/>
              </a:buClr>
              <a:buSzPts val="1600"/>
              <a:buFont typeface="Arial" panose="020B0604020202020204"/>
              <a:buNone/>
            </a:pPr>
            <a:endParaRPr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a:p>
            <a:pPr marL="285750" marR="0" lvl="0" indent="-184150" algn="just" rtl="0">
              <a:lnSpc>
                <a:spcPct val="115000"/>
              </a:lnSpc>
              <a:spcBef>
                <a:spcPts val="0"/>
              </a:spcBef>
              <a:spcAft>
                <a:spcPts val="0"/>
              </a:spcAft>
              <a:buClr>
                <a:srgbClr val="000000"/>
              </a:buClr>
              <a:buSzPts val="1600"/>
              <a:buFont typeface="Arial" panose="020B0604020202020204"/>
              <a:buNone/>
            </a:pPr>
            <a:endParaRPr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a:p>
            <a:pPr marL="457200" marR="0" lvl="0" indent="-330200" algn="just" rtl="0">
              <a:lnSpc>
                <a:spcPct val="115000"/>
              </a:lnSpc>
              <a:spcBef>
                <a:spcPts val="0"/>
              </a:spcBef>
              <a:spcAft>
                <a:spcPts val="0"/>
              </a:spcAft>
              <a:buClr>
                <a:srgbClr val="2E3444"/>
              </a:buClr>
              <a:buSzPts val="1600"/>
              <a:buFont typeface="Calibri" panose="020F0502020204030204"/>
              <a:buChar char="●"/>
            </a:pPr>
            <a:r>
              <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Another conditional operator is ?:, which can be thought of as shorthand for an if-then-else statement. This operator is also known as the ternary operator because it uses three operands.</a:t>
            </a:r>
            <a:endPar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a:p>
            <a:pPr marL="457200" marR="0" lvl="0" indent="-330200" algn="just" rtl="0">
              <a:lnSpc>
                <a:spcPct val="115000"/>
              </a:lnSpc>
              <a:spcBef>
                <a:spcPts val="0"/>
              </a:spcBef>
              <a:spcAft>
                <a:spcPts val="0"/>
              </a:spcAft>
              <a:buClr>
                <a:srgbClr val="2E3444"/>
              </a:buClr>
              <a:buSzPts val="1600"/>
              <a:buFont typeface="Calibri" panose="020F0502020204030204"/>
              <a:buChar char="●"/>
            </a:pPr>
            <a:r>
              <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In the following example, this operator should be read as: "If someCondition is true, assign the value of value1 to result. Otherwise, assign the value of value2 to result.“</a:t>
            </a:r>
            <a:endPar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a:p>
            <a:pPr marL="0" marR="0" lvl="0" indent="0" algn="just" rtl="0">
              <a:lnSpc>
                <a:spcPct val="115000"/>
              </a:lnSpc>
              <a:spcBef>
                <a:spcPts val="0"/>
              </a:spcBef>
              <a:spcAft>
                <a:spcPts val="0"/>
              </a:spcAft>
              <a:buNone/>
            </a:pPr>
            <a:r>
              <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          </a:t>
            </a:r>
            <a:r>
              <a:rPr lang="en-US" sz="1600" b="1"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result = someCondition ? value1 : value2;</a:t>
            </a:r>
            <a:endParaRPr b="1"/>
          </a:p>
        </p:txBody>
      </p:sp>
      <p:cxnSp>
        <p:nvCxnSpPr>
          <p:cNvPr id="328" name="Google Shape;328;p30"/>
          <p:cNvCxnSpPr/>
          <p:nvPr/>
        </p:nvCxnSpPr>
        <p:spPr>
          <a:xfrm>
            <a:off x="109575" y="1167322"/>
            <a:ext cx="8924850" cy="0"/>
          </a:xfrm>
          <a:prstGeom prst="straightConnector1">
            <a:avLst/>
          </a:prstGeom>
          <a:noFill/>
          <a:ln w="38100" cap="flat" cmpd="sng">
            <a:solidFill>
              <a:srgbClr val="FC6536"/>
            </a:solidFill>
            <a:prstDash val="solid"/>
            <a:round/>
            <a:headEnd type="none" w="sm" len="sm"/>
            <a:tailEnd type="none" w="sm" len="sm"/>
          </a:ln>
          <a:effectLst>
            <a:outerShdw blurRad="40000" dist="23000" dir="5400000" rotWithShape="0">
              <a:srgbClr val="000000">
                <a:alpha val="34901"/>
              </a:srgbClr>
            </a:outerShdw>
          </a:effectLst>
        </p:spPr>
      </p:cxnSp>
      <p:graphicFrame>
        <p:nvGraphicFramePr>
          <p:cNvPr id="329" name="Google Shape;329;p30"/>
          <p:cNvGraphicFramePr/>
          <p:nvPr/>
        </p:nvGraphicFramePr>
        <p:xfrm>
          <a:off x="1988294" y="2263819"/>
          <a:ext cx="4754150" cy="3000000"/>
        </p:xfrm>
        <a:graphic>
          <a:graphicData uri="http://schemas.openxmlformats.org/drawingml/2006/table">
            <a:tbl>
              <a:tblPr firstRow="1" bandRow="1">
                <a:noFill/>
                <a:tableStyleId>{17669825-35A8-41D5-A11F-27AB9F986F39}</a:tableStyleId>
              </a:tblPr>
              <a:tblGrid>
                <a:gridCol w="997025"/>
                <a:gridCol w="3757125"/>
              </a:tblGrid>
              <a:tr h="370850">
                <a:tc>
                  <a:txBody>
                    <a:bodyPr/>
                    <a:lstStyle/>
                    <a:p>
                      <a:pPr marL="0" marR="0" lvl="0" indent="0" algn="ctr" rtl="0">
                        <a:lnSpc>
                          <a:spcPct val="100000"/>
                        </a:lnSpc>
                        <a:spcBef>
                          <a:spcPts val="0"/>
                        </a:spcBef>
                        <a:spcAft>
                          <a:spcPts val="0"/>
                        </a:spcAft>
                        <a:buNone/>
                      </a:pPr>
                      <a:r>
                        <a:rPr lang="en-US" sz="1400" u="none" strike="noStrike" cap="none"/>
                        <a:t>Operator</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Description</a:t>
                      </a:r>
                      <a:endParaRPr sz="1400" u="none" strike="noStrike" cap="none"/>
                    </a:p>
                  </a:txBody>
                  <a:tcPr marL="91450" marR="91450" marT="45725" marB="45725"/>
                </a:tc>
              </a:tr>
              <a:tr h="370850">
                <a:tc>
                  <a:txBody>
                    <a:bodyPr/>
                    <a:lstStyle/>
                    <a:p>
                      <a:pPr marL="0" marR="0" lvl="0" indent="0" algn="ctr" rtl="0">
                        <a:lnSpc>
                          <a:spcPct val="100000"/>
                        </a:lnSpc>
                        <a:spcBef>
                          <a:spcPts val="0"/>
                        </a:spcBef>
                        <a:spcAft>
                          <a:spcPts val="0"/>
                        </a:spcAft>
                        <a:buNone/>
                      </a:pPr>
                      <a:r>
                        <a:rPr lang="en-US" sz="1400" u="none" strike="noStrike" cap="none"/>
                        <a:t>&amp;&amp;</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Conditional-AND</a:t>
                      </a:r>
                      <a:endParaRPr lang="en-US" sz="1400" u="none" strike="noStrike" cap="none"/>
                    </a:p>
                  </a:txBody>
                  <a:tcPr marL="91450" marR="91450" marT="45725" marB="45725"/>
                </a:tc>
              </a:tr>
              <a:tr h="370850">
                <a:tc>
                  <a:txBody>
                    <a:bodyPr/>
                    <a:lstStyle/>
                    <a:p>
                      <a:pPr marL="0" marR="0" lvl="0" indent="0" algn="ctr" rtl="0">
                        <a:lnSpc>
                          <a:spcPct val="100000"/>
                        </a:lnSpc>
                        <a:spcBef>
                          <a:spcPts val="0"/>
                        </a:spcBef>
                        <a:spcAft>
                          <a:spcPts val="0"/>
                        </a:spcAft>
                        <a:buNone/>
                      </a:pPr>
                      <a:r>
                        <a:rPr lang="en-US" sz="1400" u="none" strike="noStrike" cap="none"/>
                        <a:t>||</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Conditional-OR</a:t>
                      </a:r>
                      <a:endParaRPr lang="en-US" sz="1400" u="none" strike="noStrike" cap="none"/>
                    </a:p>
                  </a:txBody>
                  <a:tcPr marL="91450" marR="91450" marT="45725" marB="45725"/>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333" name="Shape 333"/>
        <p:cNvGrpSpPr/>
        <p:nvPr/>
      </p:nvGrpSpPr>
      <p:grpSpPr>
        <a:xfrm>
          <a:off x="0" y="0"/>
          <a:ext cx="0" cy="0"/>
          <a:chOff x="0" y="0"/>
          <a:chExt cx="0" cy="0"/>
        </a:xfrm>
      </p:grpSpPr>
      <p:sp>
        <p:nvSpPr>
          <p:cNvPr id="334" name="Google Shape;334;p32"/>
          <p:cNvSpPr txBox="1"/>
          <p:nvPr>
            <p:ph type="title"/>
          </p:nvPr>
        </p:nvSpPr>
        <p:spPr>
          <a:xfrm>
            <a:off x="98250" y="16350"/>
            <a:ext cx="8826600" cy="602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1800"/>
              <a:buNone/>
            </a:pPr>
            <a:r>
              <a:rPr lang="en-US" sz="1800" b="1">
                <a:solidFill>
                  <a:srgbClr val="FFFFFF"/>
                </a:solidFill>
                <a:latin typeface="Verdana" panose="020B0604030504040204"/>
                <a:ea typeface="Verdana" panose="020B0604030504040204"/>
                <a:cs typeface="Verdana" panose="020B0604030504040204"/>
                <a:sym typeface="Verdana" panose="020B0604030504040204"/>
              </a:rPr>
              <a:t>Operator And Expressions</a:t>
            </a:r>
            <a:endParaRPr lang="en-US" sz="1800" b="1">
              <a:solidFill>
                <a:srgbClr val="FFFFFF"/>
              </a:solidFill>
              <a:latin typeface="Verdana" panose="020B0604030504040204"/>
              <a:ea typeface="Verdana" panose="020B0604030504040204"/>
              <a:cs typeface="Verdana" panose="020B0604030504040204"/>
              <a:sym typeface="Verdana" panose="020B0604030504040204"/>
            </a:endParaRPr>
          </a:p>
        </p:txBody>
      </p:sp>
      <p:sp>
        <p:nvSpPr>
          <p:cNvPr id="335" name="Google Shape;335;p32"/>
          <p:cNvSpPr txBox="1"/>
          <p:nvPr/>
        </p:nvSpPr>
        <p:spPr>
          <a:xfrm>
            <a:off x="109574" y="694722"/>
            <a:ext cx="8826600" cy="12453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None/>
            </a:pPr>
            <a:r>
              <a:rPr lang="en-US" sz="1600" b="1" i="0" u="none" strike="noStrike" cap="none">
                <a:solidFill>
                  <a:srgbClr val="2E3444"/>
                </a:solidFill>
                <a:highlight>
                  <a:srgbClr val="FFFFFF"/>
                </a:highlight>
                <a:latin typeface="Verdana" panose="020B0604030504040204"/>
                <a:ea typeface="Verdana" panose="020B0604030504040204"/>
                <a:cs typeface="Verdana" panose="020B0604030504040204"/>
                <a:sym typeface="Verdana" panose="020B0604030504040204"/>
              </a:rPr>
              <a:t>Operators – Bitwise and Bit Shift Operators</a:t>
            </a:r>
            <a:endParaRPr lang="en-US" sz="1600" b="1" i="0" u="none" strike="noStrike" cap="none">
              <a:solidFill>
                <a:srgbClr val="2E3444"/>
              </a:solidFill>
              <a:highlight>
                <a:srgbClr val="FFFFFF"/>
              </a:highlight>
              <a:latin typeface="Verdana" panose="020B0604030504040204"/>
              <a:ea typeface="Verdana" panose="020B0604030504040204"/>
              <a:cs typeface="Verdana" panose="020B0604030504040204"/>
              <a:sym typeface="Verdana" panose="020B0604030504040204"/>
            </a:endParaRPr>
          </a:p>
          <a:p>
            <a:pPr marL="0" marR="0" lvl="0" indent="0" algn="l" rtl="0">
              <a:lnSpc>
                <a:spcPct val="115000"/>
              </a:lnSpc>
              <a:spcBef>
                <a:spcPts val="0"/>
              </a:spcBef>
              <a:spcAft>
                <a:spcPts val="0"/>
              </a:spcAft>
              <a:buNone/>
            </a:pPr>
            <a:endParaRPr sz="1400" b="0" i="0" u="none" strike="noStrike" cap="none">
              <a:solidFill>
                <a:srgbClr val="2E3444"/>
              </a:solidFill>
              <a:highlight>
                <a:srgbClr val="FFFFFF"/>
              </a:highlight>
              <a:latin typeface="Roboto Medium" panose="02000000000000000000"/>
              <a:ea typeface="Roboto Medium" panose="02000000000000000000"/>
              <a:cs typeface="Roboto Medium" panose="02000000000000000000"/>
              <a:sym typeface="Roboto Medium" panose="02000000000000000000"/>
            </a:endParaRPr>
          </a:p>
          <a:p>
            <a:pPr marL="457200" marR="0" lvl="0" indent="-330200" algn="just" rtl="0">
              <a:lnSpc>
                <a:spcPct val="115000"/>
              </a:lnSpc>
              <a:spcBef>
                <a:spcPts val="0"/>
              </a:spcBef>
              <a:spcAft>
                <a:spcPts val="0"/>
              </a:spcAft>
              <a:buClr>
                <a:srgbClr val="2E3444"/>
              </a:buClr>
              <a:buSzPts val="1600"/>
              <a:buFont typeface="Calibri" panose="020F0502020204030204"/>
              <a:buChar char="●"/>
            </a:pPr>
            <a:r>
              <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The Java programming language also provides operators that perform bitwise and bit shift operations on integral types. The operators discussed in this section are less commonly used.</a:t>
            </a:r>
            <a:endPar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p:txBody>
      </p:sp>
      <p:cxnSp>
        <p:nvCxnSpPr>
          <p:cNvPr id="336" name="Google Shape;336;p32"/>
          <p:cNvCxnSpPr/>
          <p:nvPr/>
        </p:nvCxnSpPr>
        <p:spPr>
          <a:xfrm>
            <a:off x="109575" y="1167322"/>
            <a:ext cx="8924850" cy="0"/>
          </a:xfrm>
          <a:prstGeom prst="straightConnector1">
            <a:avLst/>
          </a:prstGeom>
          <a:noFill/>
          <a:ln w="38100" cap="flat" cmpd="sng">
            <a:solidFill>
              <a:srgbClr val="FC6536"/>
            </a:solidFill>
            <a:prstDash val="solid"/>
            <a:round/>
            <a:headEnd type="none" w="sm" len="sm"/>
            <a:tailEnd type="none" w="sm" len="sm"/>
          </a:ln>
          <a:effectLst>
            <a:outerShdw blurRad="40000" dist="23000" dir="5400000" rotWithShape="0">
              <a:srgbClr val="000000">
                <a:alpha val="34901"/>
              </a:srgbClr>
            </a:outerShdw>
          </a:effectLst>
        </p:spPr>
      </p:cxnSp>
      <p:graphicFrame>
        <p:nvGraphicFramePr>
          <p:cNvPr id="337" name="Google Shape;337;p32"/>
          <p:cNvGraphicFramePr/>
          <p:nvPr/>
        </p:nvGraphicFramePr>
        <p:xfrm>
          <a:off x="1988294" y="2525074"/>
          <a:ext cx="4754150" cy="3000000"/>
        </p:xfrm>
        <a:graphic>
          <a:graphicData uri="http://schemas.openxmlformats.org/drawingml/2006/table">
            <a:tbl>
              <a:tblPr firstRow="1" bandRow="1">
                <a:noFill/>
                <a:tableStyleId>{17669825-35A8-41D5-A11F-27AB9F986F39}</a:tableStyleId>
              </a:tblPr>
              <a:tblGrid>
                <a:gridCol w="997025"/>
                <a:gridCol w="3757125"/>
              </a:tblGrid>
              <a:tr h="185925">
                <a:tc>
                  <a:txBody>
                    <a:bodyPr/>
                    <a:lstStyle/>
                    <a:p>
                      <a:pPr marL="0" marR="0" lvl="0" indent="0" algn="ctr" rtl="0">
                        <a:lnSpc>
                          <a:spcPct val="100000"/>
                        </a:lnSpc>
                        <a:spcBef>
                          <a:spcPts val="0"/>
                        </a:spcBef>
                        <a:spcAft>
                          <a:spcPts val="0"/>
                        </a:spcAft>
                        <a:buNone/>
                      </a:pPr>
                      <a:r>
                        <a:rPr lang="en-US" sz="1400" u="none" strike="noStrike" cap="none"/>
                        <a:t>Operator</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Description</a:t>
                      </a:r>
                      <a:endParaRPr sz="1400" u="none" strike="noStrike" cap="none"/>
                    </a:p>
                  </a:txBody>
                  <a:tcPr marL="91450" marR="91450" marT="45725" marB="45725"/>
                </a:tc>
              </a:tr>
              <a:tr h="185925">
                <a:tc>
                  <a:txBody>
                    <a:bodyPr/>
                    <a:lstStyle/>
                    <a:p>
                      <a:pPr marL="0" marR="0" lvl="0" indent="0" algn="ctr" rtl="0">
                        <a:lnSpc>
                          <a:spcPct val="100000"/>
                        </a:lnSpc>
                        <a:spcBef>
                          <a:spcPts val="0"/>
                        </a:spcBef>
                        <a:spcAft>
                          <a:spcPts val="0"/>
                        </a:spcAft>
                        <a:buNone/>
                      </a:pPr>
                      <a:r>
                        <a:rPr lang="en-US" sz="1400" u="none" strike="noStrike" cap="none"/>
                        <a:t>~</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Unary bitwise complement</a:t>
                      </a:r>
                      <a:endParaRPr lang="en-US" sz="1400" u="none" strike="noStrike" cap="none"/>
                    </a:p>
                  </a:txBody>
                  <a:tcPr marL="91450" marR="91450" marT="45725" marB="45725"/>
                </a:tc>
              </a:tr>
              <a:tr h="185925">
                <a:tc>
                  <a:txBody>
                    <a:bodyPr/>
                    <a:lstStyle/>
                    <a:p>
                      <a:pPr marL="0" marR="0" lvl="0" indent="0" algn="ctr" rtl="0">
                        <a:lnSpc>
                          <a:spcPct val="100000"/>
                        </a:lnSpc>
                        <a:spcBef>
                          <a:spcPts val="0"/>
                        </a:spcBef>
                        <a:spcAft>
                          <a:spcPts val="0"/>
                        </a:spcAft>
                        <a:buNone/>
                      </a:pPr>
                      <a:r>
                        <a:rPr lang="en-US" sz="1400" u="none" strike="noStrike" cap="none"/>
                        <a:t>&lt;&lt;</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Signed left shift</a:t>
                      </a:r>
                      <a:endParaRPr lang="en-US" sz="1400" u="none" strike="noStrike" cap="none"/>
                    </a:p>
                  </a:txBody>
                  <a:tcPr marL="91450" marR="91450" marT="45725" marB="45725"/>
                </a:tc>
              </a:tr>
              <a:tr h="185925">
                <a:tc>
                  <a:txBody>
                    <a:bodyPr/>
                    <a:lstStyle/>
                    <a:p>
                      <a:pPr marL="0" marR="0" lvl="0" indent="0" algn="ctr" rtl="0">
                        <a:lnSpc>
                          <a:spcPct val="100000"/>
                        </a:lnSpc>
                        <a:spcBef>
                          <a:spcPts val="0"/>
                        </a:spcBef>
                        <a:spcAft>
                          <a:spcPts val="0"/>
                        </a:spcAft>
                        <a:buNone/>
                      </a:pPr>
                      <a:r>
                        <a:rPr lang="en-US" sz="1400" u="none" strike="noStrike" cap="none"/>
                        <a:t>&gt;&gt;</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Signed right shift</a:t>
                      </a:r>
                      <a:endParaRPr lang="en-US" sz="1400" u="none" strike="noStrike" cap="none"/>
                    </a:p>
                  </a:txBody>
                  <a:tcPr marL="91450" marR="91450" marT="45725" marB="45725"/>
                </a:tc>
              </a:tr>
              <a:tr h="185925">
                <a:tc>
                  <a:txBody>
                    <a:bodyPr/>
                    <a:lstStyle/>
                    <a:p>
                      <a:pPr marL="0" marR="0" lvl="0" indent="0" algn="ctr" rtl="0">
                        <a:lnSpc>
                          <a:spcPct val="100000"/>
                        </a:lnSpc>
                        <a:spcBef>
                          <a:spcPts val="0"/>
                        </a:spcBef>
                        <a:spcAft>
                          <a:spcPts val="0"/>
                        </a:spcAft>
                        <a:buNone/>
                      </a:pPr>
                      <a:r>
                        <a:rPr lang="en-US" sz="1400" u="none" strike="noStrike" cap="none"/>
                        <a:t>&gt;&gt;&gt;</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Unsigned right shift</a:t>
                      </a:r>
                      <a:endParaRPr lang="en-US" sz="1400" u="none" strike="noStrike" cap="none"/>
                    </a:p>
                  </a:txBody>
                  <a:tcPr marL="91450" marR="91450" marT="45725" marB="45725"/>
                </a:tc>
              </a:tr>
              <a:tr h="185925">
                <a:tc>
                  <a:txBody>
                    <a:bodyPr/>
                    <a:lstStyle/>
                    <a:p>
                      <a:pPr marL="0" marR="0" lvl="0" indent="0" algn="ctr" rtl="0">
                        <a:lnSpc>
                          <a:spcPct val="100000"/>
                        </a:lnSpc>
                        <a:spcBef>
                          <a:spcPts val="0"/>
                        </a:spcBef>
                        <a:spcAft>
                          <a:spcPts val="0"/>
                        </a:spcAft>
                        <a:buNone/>
                      </a:pPr>
                      <a:r>
                        <a:rPr lang="en-US" sz="1400" u="none" strike="noStrike" cap="none"/>
                        <a:t>&amp;</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Bitwise AND</a:t>
                      </a:r>
                      <a:endParaRPr lang="en-US" sz="1400" u="none" strike="noStrike" cap="none"/>
                    </a:p>
                  </a:txBody>
                  <a:tcPr marL="91450" marR="91450" marT="45725" marB="45725"/>
                </a:tc>
              </a:tr>
              <a:tr h="185925">
                <a:tc>
                  <a:txBody>
                    <a:bodyPr/>
                    <a:lstStyle/>
                    <a:p>
                      <a:pPr marL="0" marR="0" lvl="0" indent="0" algn="ctr" rtl="0">
                        <a:lnSpc>
                          <a:spcPct val="100000"/>
                        </a:lnSpc>
                        <a:spcBef>
                          <a:spcPts val="0"/>
                        </a:spcBef>
                        <a:spcAft>
                          <a:spcPts val="0"/>
                        </a:spcAft>
                        <a:buNone/>
                      </a:pPr>
                      <a:r>
                        <a:rPr lang="en-US" sz="1400" u="none" strike="noStrike" cap="none"/>
                        <a:t>^</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Bitwise exclusive OR</a:t>
                      </a:r>
                      <a:endParaRPr lang="en-US" sz="1400" u="none" strike="noStrike" cap="none"/>
                    </a:p>
                  </a:txBody>
                  <a:tcPr marL="91450" marR="91450" marT="45725" marB="45725"/>
                </a:tc>
              </a:tr>
              <a:tr h="185925">
                <a:tc>
                  <a:txBody>
                    <a:bodyPr/>
                    <a:lstStyle/>
                    <a:p>
                      <a:pPr marL="0" marR="0" lvl="0" indent="0" algn="ctr" rtl="0">
                        <a:lnSpc>
                          <a:spcPct val="100000"/>
                        </a:lnSpc>
                        <a:spcBef>
                          <a:spcPts val="0"/>
                        </a:spcBef>
                        <a:spcAft>
                          <a:spcPts val="0"/>
                        </a:spcAft>
                        <a:buNone/>
                      </a:pPr>
                      <a:r>
                        <a:rPr lang="en-US" sz="1400" u="none" strike="noStrike" cap="none"/>
                        <a:t>|</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Bitwise inclusive OR</a:t>
                      </a:r>
                      <a:endParaRPr lang="en-US" sz="1400" u="none" strike="noStrike" cap="none"/>
                    </a:p>
                  </a:txBody>
                  <a:tcPr marL="91450" marR="91450" marT="45725" marB="457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35" name="Shape 135"/>
        <p:cNvGrpSpPr/>
        <p:nvPr/>
      </p:nvGrpSpPr>
      <p:grpSpPr>
        <a:xfrm>
          <a:off x="0" y="0"/>
          <a:ext cx="0" cy="0"/>
          <a:chOff x="0" y="0"/>
          <a:chExt cx="0" cy="0"/>
        </a:xfrm>
      </p:grpSpPr>
      <p:sp>
        <p:nvSpPr>
          <p:cNvPr id="136" name="Google Shape;136;p4"/>
          <p:cNvSpPr txBox="1"/>
          <p:nvPr>
            <p:ph type="title"/>
          </p:nvPr>
        </p:nvSpPr>
        <p:spPr>
          <a:xfrm>
            <a:off x="98250" y="16350"/>
            <a:ext cx="8826600" cy="602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1800"/>
              <a:buNone/>
            </a:pPr>
            <a:r>
              <a:rPr lang="en-US" b="1">
                <a:latin typeface="Verdana" panose="020B0604030504040204"/>
                <a:ea typeface="Verdana" panose="020B0604030504040204"/>
                <a:cs typeface="Verdana" panose="020B0604030504040204"/>
                <a:sym typeface="Verdana" panose="020B0604030504040204"/>
              </a:rPr>
              <a:t>Introduction</a:t>
            </a:r>
            <a:endParaRPr b="1">
              <a:latin typeface="Verdana" panose="020B0604030504040204"/>
              <a:ea typeface="Verdana" panose="020B0604030504040204"/>
              <a:cs typeface="Verdana" panose="020B0604030504040204"/>
              <a:sym typeface="Verdana" panose="020B0604030504040204"/>
            </a:endParaRPr>
          </a:p>
        </p:txBody>
      </p:sp>
      <p:sp>
        <p:nvSpPr>
          <p:cNvPr id="137" name="Google Shape;137;p4"/>
          <p:cNvSpPr txBox="1"/>
          <p:nvPr/>
        </p:nvSpPr>
        <p:spPr>
          <a:xfrm>
            <a:off x="109574" y="694722"/>
            <a:ext cx="8826600" cy="2378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600"/>
              <a:buFont typeface="Arial" panose="020B0604020202020204"/>
              <a:buNone/>
            </a:pPr>
            <a:r>
              <a:rPr lang="en-US" sz="1600" b="1" i="0" u="none" strike="noStrike" cap="none">
                <a:solidFill>
                  <a:srgbClr val="2E3444"/>
                </a:solidFill>
                <a:highlight>
                  <a:srgbClr val="FFFFFF"/>
                </a:highlight>
                <a:latin typeface="Verdana" panose="020B0604030504040204"/>
                <a:ea typeface="Verdana" panose="020B0604030504040204"/>
                <a:cs typeface="Verdana" panose="020B0604030504040204"/>
                <a:sym typeface="Verdana" panose="020B0604030504040204"/>
              </a:rPr>
              <a:t>JDK : Download And Install</a:t>
            </a:r>
            <a:endParaRPr lang="en-US" sz="1600" b="1" i="0" u="none" strike="noStrike" cap="none">
              <a:solidFill>
                <a:srgbClr val="2E3444"/>
              </a:solidFill>
              <a:highlight>
                <a:srgbClr val="FFFFFF"/>
              </a:highlight>
              <a:latin typeface="Verdana" panose="020B0604030504040204"/>
              <a:ea typeface="Verdana" panose="020B0604030504040204"/>
              <a:cs typeface="Verdana" panose="020B0604030504040204"/>
              <a:sym typeface="Verdana" panose="020B0604030504040204"/>
            </a:endParaRPr>
          </a:p>
          <a:p>
            <a:pPr marL="0" marR="0" lvl="0" indent="0" algn="l" rtl="0">
              <a:lnSpc>
                <a:spcPct val="115000"/>
              </a:lnSpc>
              <a:spcBef>
                <a:spcPts val="0"/>
              </a:spcBef>
              <a:spcAft>
                <a:spcPts val="0"/>
              </a:spcAft>
              <a:buClr>
                <a:srgbClr val="000000"/>
              </a:buClr>
              <a:buSzPts val="1400"/>
              <a:buFont typeface="Arial" panose="020B0604020202020204"/>
              <a:buNone/>
            </a:pPr>
            <a:endParaRPr sz="1400" b="0" i="0" u="none" strike="noStrike" cap="none">
              <a:solidFill>
                <a:srgbClr val="2E3444"/>
              </a:solidFill>
              <a:highlight>
                <a:srgbClr val="FFFFFF"/>
              </a:highlight>
              <a:latin typeface="Roboto Medium" panose="02000000000000000000"/>
              <a:ea typeface="Roboto Medium" panose="02000000000000000000"/>
              <a:cs typeface="Roboto Medium" panose="02000000000000000000"/>
              <a:sym typeface="Roboto Medium" panose="02000000000000000000"/>
            </a:endParaRPr>
          </a:p>
          <a:p>
            <a:pPr marL="457200" marR="0" lvl="0" indent="-330200" algn="just" rtl="0">
              <a:lnSpc>
                <a:spcPct val="115000"/>
              </a:lnSpc>
              <a:spcBef>
                <a:spcPts val="0"/>
              </a:spcBef>
              <a:spcAft>
                <a:spcPts val="0"/>
              </a:spcAft>
              <a:buClr>
                <a:srgbClr val="2E3444"/>
              </a:buClr>
              <a:buSzPts val="1600"/>
              <a:buFont typeface="Calibri" panose="020F0502020204030204"/>
              <a:buChar char="●"/>
            </a:pPr>
            <a:r>
              <a:rPr lang="en-US" sz="1600" b="1"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JDK: </a:t>
            </a:r>
            <a:r>
              <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Java Development kit, is a program which provide the necessary tools to develop and execute a Java program.</a:t>
            </a:r>
            <a:endPar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a:p>
            <a:pPr marL="457200" marR="0" lvl="0" indent="-330200" algn="l" rtl="0">
              <a:lnSpc>
                <a:spcPct val="115000"/>
              </a:lnSpc>
              <a:spcBef>
                <a:spcPts val="0"/>
              </a:spcBef>
              <a:spcAft>
                <a:spcPts val="0"/>
              </a:spcAft>
              <a:buClr>
                <a:srgbClr val="2E3444"/>
              </a:buClr>
              <a:buSzPts val="1600"/>
              <a:buFont typeface="Calibri" panose="020F0502020204030204"/>
              <a:buChar char="●"/>
            </a:pPr>
            <a:r>
              <a:rPr lang="en-US" sz="1600" b="1"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Link to Download:</a:t>
            </a:r>
            <a:r>
              <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 Latest Java Version available at </a:t>
            </a:r>
            <a:r>
              <a:rPr lang="en-US" sz="1600" b="0" i="0" u="sng"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hlinkClick r:id="rId1"/>
              </a:rPr>
              <a:t>https://www.oracle.com/java/technologies/downloads/</a:t>
            </a:r>
            <a:endParaRPr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a:p>
            <a:pPr marL="457200" marR="0" lvl="0" indent="-330200" algn="l" rtl="0">
              <a:lnSpc>
                <a:spcPct val="115000"/>
              </a:lnSpc>
              <a:spcBef>
                <a:spcPts val="0"/>
              </a:spcBef>
              <a:spcAft>
                <a:spcPts val="0"/>
              </a:spcAft>
              <a:buClr>
                <a:srgbClr val="2E3444"/>
              </a:buClr>
              <a:buSzPts val="1600"/>
              <a:buFont typeface="Calibri" panose="020F0502020204030204"/>
              <a:buChar char="●"/>
            </a:pPr>
            <a:r>
              <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For now we will be working with Java 17 - </a:t>
            </a:r>
            <a:r>
              <a:rPr lang="en-US" sz="1600" b="0" i="0" u="sng"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hlinkClick r:id="rId1"/>
              </a:rPr>
              <a:t>https://www.oracle.com/java/technologies/downloads/</a:t>
            </a:r>
            <a:endParaRPr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a:p>
            <a:pPr marL="457200" marR="0" lvl="0" indent="-330200" algn="l" rtl="0">
              <a:lnSpc>
                <a:spcPct val="115000"/>
              </a:lnSpc>
              <a:spcBef>
                <a:spcPts val="0"/>
              </a:spcBef>
              <a:spcAft>
                <a:spcPts val="0"/>
              </a:spcAft>
              <a:buClr>
                <a:srgbClr val="2E3444"/>
              </a:buClr>
              <a:buSzPts val="1600"/>
              <a:buFont typeface="Calibri" panose="020F0502020204030204"/>
              <a:buChar char="●"/>
            </a:pPr>
            <a:r>
              <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Refer to the attached doc to follow the installation process.  </a:t>
            </a:r>
            <a:endPar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p:txBody>
      </p:sp>
      <p:cxnSp>
        <p:nvCxnSpPr>
          <p:cNvPr id="138" name="Google Shape;138;p4"/>
          <p:cNvCxnSpPr/>
          <p:nvPr/>
        </p:nvCxnSpPr>
        <p:spPr>
          <a:xfrm>
            <a:off x="109575" y="1167322"/>
            <a:ext cx="8924850" cy="0"/>
          </a:xfrm>
          <a:prstGeom prst="straightConnector1">
            <a:avLst/>
          </a:prstGeom>
          <a:noFill/>
          <a:ln w="38100" cap="flat" cmpd="sng">
            <a:solidFill>
              <a:srgbClr val="FC6536"/>
            </a:solidFill>
            <a:prstDash val="solid"/>
            <a:round/>
            <a:headEnd type="none" w="sm" len="sm"/>
            <a:tailEnd type="none" w="sm" len="sm"/>
          </a:ln>
          <a:effectLst>
            <a:outerShdw blurRad="40000" dist="23000" dir="5400000" rotWithShape="0">
              <a:srgbClr val="000000">
                <a:alpha val="34901"/>
              </a:srgbClr>
            </a:outerShdw>
          </a:effectLst>
        </p:spPr>
      </p:cxnSp>
      <p:graphicFrame>
        <p:nvGraphicFramePr>
          <p:cNvPr id="139" name="Google Shape;139;p4" descr="Java Installation Process"/>
          <p:cNvGraphicFramePr/>
          <p:nvPr/>
        </p:nvGraphicFramePr>
        <p:xfrm>
          <a:off x="428625" y="3109199"/>
          <a:ext cx="914400" cy="771525"/>
        </p:xfrm>
        <a:graphic>
          <a:graphicData uri="http://schemas.openxmlformats.org/presentationml/2006/ole">
            <mc:AlternateContent xmlns:mc="http://schemas.openxmlformats.org/markup-compatibility/2006">
              <mc:Choice xmlns:v="urn:schemas-microsoft-com:vml" Requires="v">
                <p:oleObj spid="_x0000_s1" name="" r:id="rId2" imgW="10363200" imgH="8753475" progId="Word.Document.12">
                  <p:embed/>
                </p:oleObj>
              </mc:Choice>
              <mc:Fallback>
                <p:oleObj name="" r:id="rId2" imgW="10363200" imgH="8753475" progId="Word.Document.12">
                  <p:embed/>
                  <p:pic>
                    <p:nvPicPr>
                      <p:cNvPr id="0" name="Google Shape;139;p4"/>
                      <p:cNvPicPr preferRelativeResize="0"/>
                      <p:nvPr/>
                    </p:nvPicPr>
                    <p:blipFill rotWithShape="1">
                      <a:blip r:embed="rId3"/>
                      <a:srcRect/>
                      <a:stretch>
                        <a:fillRect/>
                      </a:stretch>
                    </p:blipFill>
                    <p:spPr>
                      <a:xfrm>
                        <a:off x="428625" y="3109199"/>
                        <a:ext cx="914400" cy="771525"/>
                      </a:xfrm>
                      <a:prstGeom prst="rect">
                        <a:avLst/>
                      </a:prstGeom>
                      <a:noFill/>
                      <a:ln>
                        <a:noFill/>
                      </a:ln>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C6536"/>
        </a:solidFill>
        <a:effectLst/>
      </p:bgPr>
    </p:bg>
    <p:spTree>
      <p:nvGrpSpPr>
        <p:cNvPr id="341" name="Shape 341"/>
        <p:cNvGrpSpPr/>
        <p:nvPr/>
      </p:nvGrpSpPr>
      <p:grpSpPr>
        <a:xfrm>
          <a:off x="0" y="0"/>
          <a:ext cx="0" cy="0"/>
          <a:chOff x="0" y="0"/>
          <a:chExt cx="0" cy="0"/>
        </a:xfrm>
      </p:grpSpPr>
      <p:sp>
        <p:nvSpPr>
          <p:cNvPr id="342" name="Google Shape;342;p33"/>
          <p:cNvSpPr txBox="1"/>
          <p:nvPr>
            <p:ph type="title"/>
          </p:nvPr>
        </p:nvSpPr>
        <p:spPr>
          <a:xfrm>
            <a:off x="109575" y="92025"/>
            <a:ext cx="8826600" cy="602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1800"/>
              <a:buNone/>
            </a:pPr>
            <a:r>
              <a:rPr lang="en-US" sz="1800" b="1">
                <a:solidFill>
                  <a:srgbClr val="FFFFFF"/>
                </a:solidFill>
                <a:latin typeface="Verdana" panose="020B0604030504040204"/>
                <a:ea typeface="Verdana" panose="020B0604030504040204"/>
                <a:cs typeface="Verdana" panose="020B0604030504040204"/>
                <a:sym typeface="Verdana" panose="020B0604030504040204"/>
              </a:rPr>
              <a:t>Operator And Expressions</a:t>
            </a:r>
            <a:endParaRPr b="1">
              <a:latin typeface="Verdana" panose="020B0604030504040204"/>
              <a:ea typeface="Verdana" panose="020B0604030504040204"/>
              <a:cs typeface="Verdana" panose="020B0604030504040204"/>
              <a:sym typeface="Verdana" panose="020B0604030504040204"/>
            </a:endParaRPr>
          </a:p>
        </p:txBody>
      </p:sp>
      <p:sp>
        <p:nvSpPr>
          <p:cNvPr id="343" name="Google Shape;343;p33"/>
          <p:cNvSpPr txBox="1"/>
          <p:nvPr/>
        </p:nvSpPr>
        <p:spPr>
          <a:xfrm>
            <a:off x="109574" y="694722"/>
            <a:ext cx="8826600" cy="3447300"/>
          </a:xfrm>
          <a:prstGeom prst="rect">
            <a:avLst/>
          </a:prstGeom>
          <a:blipFill rotWithShape="1">
            <a:blip r:embed="rId1"/>
            <a:stretch>
              <a:fillRect l="-413"/>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latin typeface="Arial" panose="020B0604020202020204"/>
                <a:ea typeface="Arial" panose="020B0604020202020204"/>
                <a:cs typeface="Arial" panose="020B0604020202020204"/>
                <a:sym typeface="Arial" panose="020B0604020202020204"/>
              </a:rPr>
              <a:t> </a:t>
            </a:r>
            <a:endParaRPr lang="en-US" sz="1400" b="0" i="0" u="none" strike="noStrike" cap="none">
              <a:latin typeface="Arial" panose="020B0604020202020204"/>
              <a:ea typeface="Arial" panose="020B0604020202020204"/>
              <a:cs typeface="Arial" panose="020B0604020202020204"/>
              <a:sym typeface="Arial" panose="020B0604020202020204"/>
            </a:endParaRPr>
          </a:p>
        </p:txBody>
      </p:sp>
      <p:cxnSp>
        <p:nvCxnSpPr>
          <p:cNvPr id="344" name="Google Shape;344;p33"/>
          <p:cNvCxnSpPr/>
          <p:nvPr/>
        </p:nvCxnSpPr>
        <p:spPr>
          <a:xfrm>
            <a:off x="109575" y="1167322"/>
            <a:ext cx="8924850" cy="0"/>
          </a:xfrm>
          <a:prstGeom prst="straightConnector1">
            <a:avLst/>
          </a:prstGeom>
          <a:noFill/>
          <a:ln w="38100" cap="flat" cmpd="sng">
            <a:solidFill>
              <a:srgbClr val="FC6536"/>
            </a:solidFill>
            <a:prstDash val="solid"/>
            <a:round/>
            <a:headEnd type="none" w="sm" len="sm"/>
            <a:tailEnd type="none" w="sm" len="sm"/>
          </a:ln>
          <a:effectLst>
            <a:outerShdw blurRad="40000" dist="23000" dir="5400000" rotWithShape="0">
              <a:srgbClr val="000000">
                <a:alpha val="34901"/>
              </a:srgbClr>
            </a:outerShdw>
          </a:effectLst>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348" name="Shape 348"/>
        <p:cNvGrpSpPr/>
        <p:nvPr/>
      </p:nvGrpSpPr>
      <p:grpSpPr>
        <a:xfrm>
          <a:off x="0" y="0"/>
          <a:ext cx="0" cy="0"/>
          <a:chOff x="0" y="0"/>
          <a:chExt cx="0" cy="0"/>
        </a:xfrm>
      </p:grpSpPr>
      <p:sp>
        <p:nvSpPr>
          <p:cNvPr id="349" name="Google Shape;349;g259c453aa7a_2_2"/>
          <p:cNvSpPr txBox="1"/>
          <p:nvPr>
            <p:ph type="title"/>
          </p:nvPr>
        </p:nvSpPr>
        <p:spPr>
          <a:xfrm>
            <a:off x="98250" y="16350"/>
            <a:ext cx="8826600" cy="602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1800"/>
              <a:buNone/>
            </a:pPr>
            <a:r>
              <a:rPr lang="en-US" b="1">
                <a:solidFill>
                  <a:srgbClr val="FFFFFF"/>
                </a:solidFill>
                <a:latin typeface="Verdana" panose="020B0604030504040204"/>
                <a:ea typeface="Verdana" panose="020B0604030504040204"/>
                <a:cs typeface="Verdana" panose="020B0604030504040204"/>
                <a:sym typeface="Verdana" panose="020B0604030504040204"/>
              </a:rPr>
              <a:t>Iteration Statements (Loops)</a:t>
            </a:r>
            <a:endParaRPr b="1">
              <a:solidFill>
                <a:srgbClr val="FFFFFF"/>
              </a:solidFill>
              <a:latin typeface="Verdana" panose="020B0604030504040204"/>
              <a:ea typeface="Verdana" panose="020B0604030504040204"/>
              <a:cs typeface="Verdana" panose="020B0604030504040204"/>
              <a:sym typeface="Verdana" panose="020B0604030504040204"/>
            </a:endParaRPr>
          </a:p>
        </p:txBody>
      </p:sp>
      <p:sp>
        <p:nvSpPr>
          <p:cNvPr id="350" name="Google Shape;350;g259c453aa7a_2_2"/>
          <p:cNvSpPr txBox="1"/>
          <p:nvPr/>
        </p:nvSpPr>
        <p:spPr>
          <a:xfrm>
            <a:off x="109574" y="694722"/>
            <a:ext cx="8826600" cy="41991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0"/>
              </a:spcBef>
              <a:spcAft>
                <a:spcPts val="0"/>
              </a:spcAft>
              <a:buNone/>
            </a:pPr>
            <a:r>
              <a:rPr lang="en-US" sz="1600" b="1">
                <a:solidFill>
                  <a:srgbClr val="2E3444"/>
                </a:solidFill>
                <a:highlight>
                  <a:srgbClr val="FFFFFF"/>
                </a:highlight>
                <a:latin typeface="Verdana" panose="020B0604030504040204"/>
                <a:ea typeface="Verdana" panose="020B0604030504040204"/>
                <a:cs typeface="Verdana" panose="020B0604030504040204"/>
                <a:sym typeface="Verdana" panose="020B0604030504040204"/>
              </a:rPr>
              <a:t>Loops</a:t>
            </a:r>
            <a:endParaRPr sz="1600">
              <a:latin typeface="Verdana" panose="020B0604030504040204"/>
              <a:ea typeface="Verdana" panose="020B0604030504040204"/>
              <a:cs typeface="Verdana" panose="020B0604030504040204"/>
              <a:sym typeface="Verdana" panose="020B0604030504040204"/>
            </a:endParaRPr>
          </a:p>
          <a:p>
            <a:pPr marL="457200" marR="0" lvl="0" indent="0" algn="just" rtl="0">
              <a:lnSpc>
                <a:spcPct val="115000"/>
              </a:lnSpc>
              <a:spcBef>
                <a:spcPts val="0"/>
              </a:spcBef>
              <a:spcAft>
                <a:spcPts val="0"/>
              </a:spcAft>
              <a:buNone/>
            </a:pPr>
            <a:endParaRPr sz="160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a:p>
            <a:pPr marL="457200" lvl="0" indent="-330200" algn="just" rtl="0">
              <a:spcBef>
                <a:spcPts val="0"/>
              </a:spcBef>
              <a:spcAft>
                <a:spcPts val="0"/>
              </a:spcAft>
              <a:buSzPts val="1600"/>
              <a:buFont typeface="Calibri" panose="020F0502020204030204"/>
              <a:buChar char="●"/>
            </a:pPr>
            <a:r>
              <a:rPr lang="en-US" sz="1600">
                <a:latin typeface="Calibri" panose="020F0502020204030204"/>
                <a:ea typeface="Calibri" panose="020F0502020204030204"/>
                <a:cs typeface="Calibri" panose="020F0502020204030204"/>
                <a:sym typeface="Calibri" panose="020F0502020204030204"/>
              </a:rPr>
              <a:t>Loops in programming allow a set of instructions to be executed repeatedly until a certain condition is fulfilled. Loops are also known as iterating statements or looping statements.</a:t>
            </a:r>
            <a:endParaRPr sz="1600">
              <a:latin typeface="Calibri" panose="020F0502020204030204"/>
              <a:ea typeface="Calibri" panose="020F0502020204030204"/>
              <a:cs typeface="Calibri" panose="020F0502020204030204"/>
              <a:sym typeface="Calibri" panose="020F0502020204030204"/>
            </a:endParaRPr>
          </a:p>
          <a:p>
            <a:pPr marL="457200" lvl="0" indent="-330200" algn="just" rtl="0">
              <a:spcBef>
                <a:spcPts val="0"/>
              </a:spcBef>
              <a:spcAft>
                <a:spcPts val="0"/>
              </a:spcAft>
              <a:buSzPts val="1600"/>
              <a:buFont typeface="Calibri" panose="020F0502020204030204"/>
              <a:buChar char="●"/>
            </a:pPr>
            <a:r>
              <a:rPr lang="en-US" sz="1600">
                <a:latin typeface="Calibri" panose="020F0502020204030204"/>
                <a:ea typeface="Calibri" panose="020F0502020204030204"/>
                <a:cs typeface="Calibri" panose="020F0502020204030204"/>
                <a:sym typeface="Calibri" panose="020F0502020204030204"/>
              </a:rPr>
              <a:t>Iteration statements in Java are </a:t>
            </a:r>
            <a:r>
              <a:rPr lang="en-US" sz="1600" b="1">
                <a:latin typeface="Calibri" panose="020F0502020204030204"/>
                <a:ea typeface="Calibri" panose="020F0502020204030204"/>
                <a:cs typeface="Calibri" panose="020F0502020204030204"/>
                <a:sym typeface="Calibri" panose="020F0502020204030204"/>
              </a:rPr>
              <a:t>for, while,</a:t>
            </a:r>
            <a:r>
              <a:rPr lang="en-US" sz="1600">
                <a:latin typeface="Calibri" panose="020F0502020204030204"/>
                <a:ea typeface="Calibri" panose="020F0502020204030204"/>
                <a:cs typeface="Calibri" panose="020F0502020204030204"/>
                <a:sym typeface="Calibri" panose="020F0502020204030204"/>
              </a:rPr>
              <a:t> and </a:t>
            </a:r>
            <a:r>
              <a:rPr lang="en-US" sz="1600" b="1">
                <a:latin typeface="Calibri" panose="020F0502020204030204"/>
                <a:ea typeface="Calibri" panose="020F0502020204030204"/>
                <a:cs typeface="Calibri" panose="020F0502020204030204"/>
                <a:sym typeface="Calibri" panose="020F0502020204030204"/>
              </a:rPr>
              <a:t>do-while</a:t>
            </a:r>
            <a:r>
              <a:rPr lang="en-US" sz="1600">
                <a:latin typeface="Calibri" panose="020F0502020204030204"/>
                <a:ea typeface="Calibri" panose="020F0502020204030204"/>
                <a:cs typeface="Calibri" panose="020F0502020204030204"/>
                <a:sym typeface="Calibri" panose="020F0502020204030204"/>
              </a:rPr>
              <a:t>.</a:t>
            </a:r>
            <a:endParaRPr sz="1600">
              <a:latin typeface="Calibri" panose="020F0502020204030204"/>
              <a:ea typeface="Calibri" panose="020F0502020204030204"/>
              <a:cs typeface="Calibri" panose="020F0502020204030204"/>
              <a:sym typeface="Calibri" panose="020F0502020204030204"/>
            </a:endParaRPr>
          </a:p>
          <a:p>
            <a:pPr marL="457200" lvl="0" indent="-330200" algn="just" rtl="0">
              <a:spcBef>
                <a:spcPts val="0"/>
              </a:spcBef>
              <a:spcAft>
                <a:spcPts val="0"/>
              </a:spcAft>
              <a:buSzPts val="1600"/>
              <a:buFont typeface="Calibri" panose="020F0502020204030204"/>
              <a:buChar char="●"/>
            </a:pPr>
            <a:r>
              <a:rPr lang="en-US" sz="1600" b="1" i="1">
                <a:latin typeface="Calibri" panose="020F0502020204030204"/>
                <a:ea typeface="Calibri" panose="020F0502020204030204"/>
                <a:cs typeface="Calibri" panose="020F0502020204030204"/>
                <a:sym typeface="Calibri" panose="020F0502020204030204"/>
              </a:rPr>
              <a:t>Need for Loops in Java:  </a:t>
            </a:r>
            <a:r>
              <a:rPr lang="en-US" sz="1600">
                <a:latin typeface="Calibri" panose="020F0502020204030204"/>
                <a:ea typeface="Calibri" panose="020F0502020204030204"/>
                <a:cs typeface="Calibri" panose="020F0502020204030204"/>
                <a:sym typeface="Calibri" panose="020F0502020204030204"/>
              </a:rPr>
              <a:t>While programming, sometimes, there occurs a situation when we need to execute a block of code several numbers of times. In general, these statements execute in a sequential manner: The first statement in a function executes first, followed by the second, and so on. Loops are used to avoid repetition of such statements.</a:t>
            </a:r>
            <a:endParaRPr sz="1600">
              <a:latin typeface="Calibri" panose="020F0502020204030204"/>
              <a:ea typeface="Calibri" panose="020F0502020204030204"/>
              <a:cs typeface="Calibri" panose="020F0502020204030204"/>
              <a:sym typeface="Calibri" panose="020F0502020204030204"/>
            </a:endParaRPr>
          </a:p>
          <a:p>
            <a:pPr marL="457200" lvl="0" indent="0" algn="just" rtl="0">
              <a:spcBef>
                <a:spcPts val="0"/>
              </a:spcBef>
              <a:spcAft>
                <a:spcPts val="0"/>
              </a:spcAft>
              <a:buNone/>
            </a:pPr>
            <a:endParaRPr sz="1600">
              <a:latin typeface="Calibri" panose="020F0502020204030204"/>
              <a:ea typeface="Calibri" panose="020F0502020204030204"/>
              <a:cs typeface="Calibri" panose="020F0502020204030204"/>
              <a:sym typeface="Calibri" panose="020F0502020204030204"/>
            </a:endParaRPr>
          </a:p>
          <a:p>
            <a:pPr marL="457200" lvl="0" indent="-330200" algn="just" rtl="0">
              <a:spcBef>
                <a:spcPts val="0"/>
              </a:spcBef>
              <a:spcAft>
                <a:spcPts val="0"/>
              </a:spcAft>
              <a:buSzPts val="1600"/>
              <a:buFont typeface="Calibri" panose="020F0502020204030204"/>
              <a:buChar char="●"/>
            </a:pPr>
            <a:r>
              <a:rPr lang="en-US" sz="1600">
                <a:latin typeface="Calibri" panose="020F0502020204030204"/>
                <a:ea typeface="Calibri" panose="020F0502020204030204"/>
                <a:cs typeface="Calibri" panose="020F0502020204030204"/>
                <a:sym typeface="Calibri" panose="020F0502020204030204"/>
              </a:rPr>
              <a:t>Every loop has its elements or variables that govern its execution.  Generally, a loop has four elements that have different purposes which are:</a:t>
            </a:r>
            <a:endParaRPr lang="en-US" sz="1600">
              <a:latin typeface="Calibri" panose="020F0502020204030204"/>
              <a:ea typeface="Calibri" panose="020F0502020204030204"/>
              <a:cs typeface="Calibri" panose="020F0502020204030204"/>
              <a:sym typeface="Calibri" panose="020F0502020204030204"/>
            </a:endParaRPr>
          </a:p>
          <a:p>
            <a:pPr marL="914400" lvl="1" indent="-330200" algn="l" rtl="0">
              <a:spcBef>
                <a:spcPts val="0"/>
              </a:spcBef>
              <a:spcAft>
                <a:spcPts val="0"/>
              </a:spcAft>
              <a:buSzPts val="1600"/>
              <a:buFont typeface="Calibri" panose="020F0502020204030204"/>
              <a:buChar char="○"/>
            </a:pPr>
            <a:r>
              <a:rPr lang="en-US" sz="1600">
                <a:latin typeface="Calibri" panose="020F0502020204030204"/>
                <a:ea typeface="Calibri" panose="020F0502020204030204"/>
                <a:cs typeface="Calibri" panose="020F0502020204030204"/>
                <a:sym typeface="Calibri" panose="020F0502020204030204"/>
              </a:rPr>
              <a:t>Initialization Expression(s)</a:t>
            </a:r>
            <a:endParaRPr lang="en-US" sz="1600">
              <a:latin typeface="Calibri" panose="020F0502020204030204"/>
              <a:ea typeface="Calibri" panose="020F0502020204030204"/>
              <a:cs typeface="Calibri" panose="020F0502020204030204"/>
              <a:sym typeface="Calibri" panose="020F0502020204030204"/>
            </a:endParaRPr>
          </a:p>
          <a:p>
            <a:pPr marL="914400" lvl="1" indent="-330200" algn="l" rtl="0">
              <a:spcBef>
                <a:spcPts val="0"/>
              </a:spcBef>
              <a:spcAft>
                <a:spcPts val="0"/>
              </a:spcAft>
              <a:buSzPts val="1600"/>
              <a:buFont typeface="Calibri" panose="020F0502020204030204"/>
              <a:buChar char="○"/>
            </a:pPr>
            <a:r>
              <a:rPr lang="en-US" sz="1600">
                <a:latin typeface="Calibri" panose="020F0502020204030204"/>
                <a:ea typeface="Calibri" panose="020F0502020204030204"/>
                <a:cs typeface="Calibri" panose="020F0502020204030204"/>
                <a:sym typeface="Calibri" panose="020F0502020204030204"/>
              </a:rPr>
              <a:t>Test Expression(Condition)</a:t>
            </a:r>
            <a:endParaRPr lang="en-US" sz="1600">
              <a:latin typeface="Calibri" panose="020F0502020204030204"/>
              <a:ea typeface="Calibri" panose="020F0502020204030204"/>
              <a:cs typeface="Calibri" panose="020F0502020204030204"/>
              <a:sym typeface="Calibri" panose="020F0502020204030204"/>
            </a:endParaRPr>
          </a:p>
          <a:p>
            <a:pPr marL="914400" lvl="1" indent="-330200" algn="l" rtl="0">
              <a:spcBef>
                <a:spcPts val="0"/>
              </a:spcBef>
              <a:spcAft>
                <a:spcPts val="0"/>
              </a:spcAft>
              <a:buSzPts val="1600"/>
              <a:buFont typeface="Calibri" panose="020F0502020204030204"/>
              <a:buChar char="○"/>
            </a:pPr>
            <a:r>
              <a:rPr lang="en-US" sz="1600">
                <a:latin typeface="Calibri" panose="020F0502020204030204"/>
                <a:ea typeface="Calibri" panose="020F0502020204030204"/>
                <a:cs typeface="Calibri" panose="020F0502020204030204"/>
                <a:sym typeface="Calibri" panose="020F0502020204030204"/>
              </a:rPr>
              <a:t>Update Expression(s)</a:t>
            </a:r>
            <a:endParaRPr lang="en-US" sz="1600">
              <a:latin typeface="Calibri" panose="020F0502020204030204"/>
              <a:ea typeface="Calibri" panose="020F0502020204030204"/>
              <a:cs typeface="Calibri" panose="020F0502020204030204"/>
              <a:sym typeface="Calibri" panose="020F0502020204030204"/>
            </a:endParaRPr>
          </a:p>
          <a:p>
            <a:pPr marL="914400" lvl="1" indent="-330200" algn="l" rtl="0">
              <a:spcBef>
                <a:spcPts val="0"/>
              </a:spcBef>
              <a:spcAft>
                <a:spcPts val="0"/>
              </a:spcAft>
              <a:buSzPts val="1600"/>
              <a:buFont typeface="Calibri" panose="020F0502020204030204"/>
              <a:buChar char="○"/>
            </a:pPr>
            <a:r>
              <a:rPr lang="en-US" sz="1600">
                <a:latin typeface="Calibri" panose="020F0502020204030204"/>
                <a:ea typeface="Calibri" panose="020F0502020204030204"/>
                <a:cs typeface="Calibri" panose="020F0502020204030204"/>
                <a:sym typeface="Calibri" panose="020F0502020204030204"/>
              </a:rPr>
              <a:t>Body of the loop</a:t>
            </a:r>
            <a:endParaRPr sz="1600">
              <a:latin typeface="Calibri" panose="020F0502020204030204"/>
              <a:ea typeface="Calibri" panose="020F0502020204030204"/>
              <a:cs typeface="Calibri" panose="020F0502020204030204"/>
              <a:sym typeface="Calibri" panose="020F0502020204030204"/>
            </a:endParaRPr>
          </a:p>
        </p:txBody>
      </p:sp>
      <p:cxnSp>
        <p:nvCxnSpPr>
          <p:cNvPr id="351" name="Google Shape;351;g259c453aa7a_2_2"/>
          <p:cNvCxnSpPr/>
          <p:nvPr/>
        </p:nvCxnSpPr>
        <p:spPr>
          <a:xfrm>
            <a:off x="109575" y="1167322"/>
            <a:ext cx="8925000" cy="0"/>
          </a:xfrm>
          <a:prstGeom prst="straightConnector1">
            <a:avLst/>
          </a:prstGeom>
          <a:noFill/>
          <a:ln w="38100" cap="flat" cmpd="sng">
            <a:solidFill>
              <a:srgbClr val="FC6536"/>
            </a:solidFill>
            <a:prstDash val="solid"/>
            <a:round/>
            <a:headEnd type="none" w="sm" len="sm"/>
            <a:tailEnd type="none" w="sm" len="sm"/>
          </a:ln>
          <a:effectLst>
            <a:outerShdw blurRad="40000" dist="23000" dir="5400000" rotWithShape="0">
              <a:srgbClr val="000000">
                <a:alpha val="34900"/>
              </a:srgbClr>
            </a:outerShdw>
          </a:effectLst>
        </p:spPr>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355" name="Shape 355"/>
        <p:cNvGrpSpPr/>
        <p:nvPr/>
      </p:nvGrpSpPr>
      <p:grpSpPr>
        <a:xfrm>
          <a:off x="0" y="0"/>
          <a:ext cx="0" cy="0"/>
          <a:chOff x="0" y="0"/>
          <a:chExt cx="0" cy="0"/>
        </a:xfrm>
      </p:grpSpPr>
      <p:sp>
        <p:nvSpPr>
          <p:cNvPr id="356" name="Google Shape;356;g259c453aa7a_2_10"/>
          <p:cNvSpPr txBox="1"/>
          <p:nvPr>
            <p:ph type="title"/>
          </p:nvPr>
        </p:nvSpPr>
        <p:spPr>
          <a:xfrm>
            <a:off x="98250" y="16350"/>
            <a:ext cx="8826600" cy="602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1800"/>
              <a:buNone/>
            </a:pPr>
            <a:r>
              <a:rPr lang="en-US" b="1">
                <a:solidFill>
                  <a:srgbClr val="FFFFFF"/>
                </a:solidFill>
                <a:latin typeface="Verdana" panose="020B0604030504040204"/>
                <a:ea typeface="Verdana" panose="020B0604030504040204"/>
                <a:cs typeface="Verdana" panose="020B0604030504040204"/>
                <a:sym typeface="Verdana" panose="020B0604030504040204"/>
              </a:rPr>
              <a:t>Iteration Statements (Loops)</a:t>
            </a:r>
            <a:endParaRPr b="1">
              <a:solidFill>
                <a:srgbClr val="FFFFFF"/>
              </a:solidFill>
              <a:latin typeface="Verdana" panose="020B0604030504040204"/>
              <a:ea typeface="Verdana" panose="020B0604030504040204"/>
              <a:cs typeface="Verdana" panose="020B0604030504040204"/>
              <a:sym typeface="Verdana" panose="020B0604030504040204"/>
            </a:endParaRPr>
          </a:p>
        </p:txBody>
      </p:sp>
      <p:sp>
        <p:nvSpPr>
          <p:cNvPr id="357" name="Google Shape;357;g259c453aa7a_2_10"/>
          <p:cNvSpPr txBox="1"/>
          <p:nvPr/>
        </p:nvSpPr>
        <p:spPr>
          <a:xfrm>
            <a:off x="109574" y="694722"/>
            <a:ext cx="8826600" cy="22287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0"/>
              </a:spcBef>
              <a:spcAft>
                <a:spcPts val="0"/>
              </a:spcAft>
              <a:buNone/>
            </a:pPr>
            <a:r>
              <a:rPr lang="en-US" sz="1600" b="1">
                <a:solidFill>
                  <a:srgbClr val="2E3444"/>
                </a:solidFill>
                <a:highlight>
                  <a:srgbClr val="FFFFFF"/>
                </a:highlight>
                <a:latin typeface="Verdana" panose="020B0604030504040204"/>
                <a:ea typeface="Verdana" panose="020B0604030504040204"/>
                <a:cs typeface="Verdana" panose="020B0604030504040204"/>
                <a:sym typeface="Verdana" panose="020B0604030504040204"/>
              </a:rPr>
              <a:t>Loops - “While” </a:t>
            </a:r>
            <a:r>
              <a:rPr lang="en-US" sz="1600" b="1">
                <a:solidFill>
                  <a:srgbClr val="2E3444"/>
                </a:solidFill>
                <a:highlight>
                  <a:srgbClr val="FFFFFF"/>
                </a:highlight>
                <a:latin typeface="Verdana" panose="020B0604030504040204"/>
                <a:ea typeface="Verdana" panose="020B0604030504040204"/>
                <a:cs typeface="Verdana" panose="020B0604030504040204"/>
                <a:sym typeface="Verdana" panose="020B0604030504040204"/>
              </a:rPr>
              <a:t>Loop</a:t>
            </a:r>
            <a:endParaRPr sz="1600">
              <a:latin typeface="Verdana" panose="020B0604030504040204"/>
              <a:ea typeface="Verdana" panose="020B0604030504040204"/>
              <a:cs typeface="Verdana" panose="020B0604030504040204"/>
              <a:sym typeface="Verdana" panose="020B0604030504040204"/>
            </a:endParaRPr>
          </a:p>
          <a:p>
            <a:pPr marL="0" marR="0" lvl="0" indent="0" algn="just" rtl="0">
              <a:lnSpc>
                <a:spcPct val="115000"/>
              </a:lnSpc>
              <a:spcBef>
                <a:spcPts val="0"/>
              </a:spcBef>
              <a:spcAft>
                <a:spcPts val="0"/>
              </a:spcAft>
              <a:buNone/>
            </a:pPr>
            <a:endParaRPr sz="160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a:p>
            <a:pPr marL="457200" lvl="0" indent="-330200" algn="just" rtl="0">
              <a:spcBef>
                <a:spcPts val="0"/>
              </a:spcBef>
              <a:spcAft>
                <a:spcPts val="0"/>
              </a:spcAft>
              <a:buSzPts val="1600"/>
              <a:buFont typeface="Calibri" panose="020F0502020204030204"/>
              <a:buChar char="●"/>
            </a:pPr>
            <a:r>
              <a:rPr lang="en-US" sz="1600">
                <a:latin typeface="Calibri" panose="020F0502020204030204"/>
                <a:ea typeface="Calibri" panose="020F0502020204030204"/>
                <a:cs typeface="Calibri" panose="020F0502020204030204"/>
                <a:sym typeface="Calibri" panose="020F0502020204030204"/>
              </a:rPr>
              <a:t>While loop is an entry-controlled loop.</a:t>
            </a:r>
            <a:endParaRPr sz="1600">
              <a:latin typeface="Calibri" panose="020F0502020204030204"/>
              <a:ea typeface="Calibri" panose="020F0502020204030204"/>
              <a:cs typeface="Calibri" panose="020F0502020204030204"/>
              <a:sym typeface="Calibri" panose="020F0502020204030204"/>
            </a:endParaRPr>
          </a:p>
          <a:p>
            <a:pPr marL="457200" lvl="0" indent="-330200" algn="just" rtl="0">
              <a:spcBef>
                <a:spcPts val="0"/>
              </a:spcBef>
              <a:spcAft>
                <a:spcPts val="0"/>
              </a:spcAft>
              <a:buSzPts val="1600"/>
              <a:buFont typeface="Calibri" panose="020F0502020204030204"/>
              <a:buChar char="●"/>
            </a:pPr>
            <a:r>
              <a:rPr lang="en-US" sz="1600">
                <a:latin typeface="Calibri" panose="020F0502020204030204"/>
                <a:ea typeface="Calibri" panose="020F0502020204030204"/>
                <a:cs typeface="Calibri" panose="020F0502020204030204"/>
                <a:sym typeface="Calibri" panose="020F0502020204030204"/>
              </a:rPr>
              <a:t>The syntax or general form of while loop is:</a:t>
            </a:r>
            <a:endParaRPr sz="1600">
              <a:latin typeface="Calibri" panose="020F0502020204030204"/>
              <a:ea typeface="Calibri" panose="020F0502020204030204"/>
              <a:cs typeface="Calibri" panose="020F0502020204030204"/>
              <a:sym typeface="Calibri" panose="020F0502020204030204"/>
            </a:endParaRPr>
          </a:p>
          <a:p>
            <a:pPr marL="0" lvl="0" indent="0" algn="just" rtl="0">
              <a:spcBef>
                <a:spcPts val="0"/>
              </a:spcBef>
              <a:spcAft>
                <a:spcPts val="0"/>
              </a:spcAft>
              <a:buNone/>
            </a:pPr>
            <a:endParaRPr sz="1600">
              <a:latin typeface="Calibri" panose="020F0502020204030204"/>
              <a:ea typeface="Calibri" panose="020F0502020204030204"/>
              <a:cs typeface="Calibri" panose="020F0502020204030204"/>
              <a:sym typeface="Calibri" panose="020F0502020204030204"/>
            </a:endParaRPr>
          </a:p>
          <a:p>
            <a:pPr marL="0" lvl="0" indent="0" algn="just" rtl="0">
              <a:spcBef>
                <a:spcPts val="0"/>
              </a:spcBef>
              <a:spcAft>
                <a:spcPts val="0"/>
              </a:spcAft>
              <a:buNone/>
            </a:pPr>
            <a:endParaRPr sz="1600">
              <a:latin typeface="Calibri" panose="020F0502020204030204"/>
              <a:ea typeface="Calibri" panose="020F0502020204030204"/>
              <a:cs typeface="Calibri" panose="020F0502020204030204"/>
              <a:sym typeface="Calibri" panose="020F0502020204030204"/>
            </a:endParaRPr>
          </a:p>
          <a:p>
            <a:pPr marL="0" lvl="0" indent="0" algn="just" rtl="0">
              <a:spcBef>
                <a:spcPts val="0"/>
              </a:spcBef>
              <a:spcAft>
                <a:spcPts val="0"/>
              </a:spcAft>
              <a:buNone/>
            </a:pPr>
            <a:endParaRPr sz="1600">
              <a:latin typeface="Calibri" panose="020F0502020204030204"/>
              <a:ea typeface="Calibri" panose="020F0502020204030204"/>
              <a:cs typeface="Calibri" panose="020F0502020204030204"/>
              <a:sym typeface="Calibri" panose="020F0502020204030204"/>
            </a:endParaRPr>
          </a:p>
          <a:p>
            <a:pPr marL="457200" lvl="0" indent="-330200" algn="just" rtl="0">
              <a:spcBef>
                <a:spcPts val="0"/>
              </a:spcBef>
              <a:spcAft>
                <a:spcPts val="0"/>
              </a:spcAft>
              <a:buSzPts val="1600"/>
              <a:buFont typeface="Calibri" panose="020F0502020204030204"/>
              <a:buChar char="●"/>
            </a:pPr>
            <a:r>
              <a:rPr lang="en-US" sz="1600">
                <a:latin typeface="Calibri" panose="020F0502020204030204"/>
                <a:ea typeface="Calibri" panose="020F0502020204030204"/>
                <a:cs typeface="Calibri" panose="020F0502020204030204"/>
                <a:sym typeface="Calibri" panose="020F0502020204030204"/>
              </a:rPr>
              <a:t>The following figure outlines the working of a while loop:</a:t>
            </a:r>
            <a:endParaRPr sz="1600">
              <a:latin typeface="Calibri" panose="020F0502020204030204"/>
              <a:ea typeface="Calibri" panose="020F0502020204030204"/>
              <a:cs typeface="Calibri" panose="020F0502020204030204"/>
              <a:sym typeface="Calibri" panose="020F0502020204030204"/>
            </a:endParaRPr>
          </a:p>
        </p:txBody>
      </p:sp>
      <p:cxnSp>
        <p:nvCxnSpPr>
          <p:cNvPr id="358" name="Google Shape;358;g259c453aa7a_2_10"/>
          <p:cNvCxnSpPr/>
          <p:nvPr/>
        </p:nvCxnSpPr>
        <p:spPr>
          <a:xfrm>
            <a:off x="109575" y="1167322"/>
            <a:ext cx="8925000" cy="0"/>
          </a:xfrm>
          <a:prstGeom prst="straightConnector1">
            <a:avLst/>
          </a:prstGeom>
          <a:noFill/>
          <a:ln w="38100" cap="flat" cmpd="sng">
            <a:solidFill>
              <a:srgbClr val="FC6536"/>
            </a:solidFill>
            <a:prstDash val="solid"/>
            <a:round/>
            <a:headEnd type="none" w="sm" len="sm"/>
            <a:tailEnd type="none" w="sm" len="sm"/>
          </a:ln>
          <a:effectLst>
            <a:outerShdw blurRad="40000" dist="23000" dir="5400000" rotWithShape="0">
              <a:srgbClr val="000000">
                <a:alpha val="34900"/>
              </a:srgbClr>
            </a:outerShdw>
          </a:effectLst>
        </p:spPr>
      </p:cxnSp>
      <p:pic>
        <p:nvPicPr>
          <p:cNvPr id="359" name="Google Shape;359;g259c453aa7a_2_10"/>
          <p:cNvPicPr preferRelativeResize="0"/>
          <p:nvPr/>
        </p:nvPicPr>
        <p:blipFill rotWithShape="1">
          <a:blip r:embed="rId1"/>
          <a:srcRect/>
          <a:stretch>
            <a:fillRect/>
          </a:stretch>
        </p:blipFill>
        <p:spPr>
          <a:xfrm>
            <a:off x="1512131" y="1948992"/>
            <a:ext cx="2733675" cy="419100"/>
          </a:xfrm>
          <a:prstGeom prst="rect">
            <a:avLst/>
          </a:prstGeom>
          <a:noFill/>
          <a:ln>
            <a:noFill/>
          </a:ln>
        </p:spPr>
      </p:pic>
      <p:pic>
        <p:nvPicPr>
          <p:cNvPr id="360" name="Google Shape;360;g259c453aa7a_2_10" descr="Diagram&#10;&#10;Description automatically generated"/>
          <p:cNvPicPr preferRelativeResize="0"/>
          <p:nvPr/>
        </p:nvPicPr>
        <p:blipFill rotWithShape="1">
          <a:blip r:embed="rId2"/>
          <a:srcRect/>
          <a:stretch>
            <a:fillRect/>
          </a:stretch>
        </p:blipFill>
        <p:spPr>
          <a:xfrm>
            <a:off x="6266296" y="3077671"/>
            <a:ext cx="2743200" cy="1873915"/>
          </a:xfrm>
          <a:prstGeom prst="rect">
            <a:avLst/>
          </a:prstGeom>
          <a:noFill/>
          <a:ln>
            <a:noFill/>
          </a:ln>
        </p:spPr>
      </p:pic>
      <p:pic>
        <p:nvPicPr>
          <p:cNvPr id="361" name="Google Shape;361;g259c453aa7a_2_10"/>
          <p:cNvPicPr preferRelativeResize="0"/>
          <p:nvPr/>
        </p:nvPicPr>
        <p:blipFill>
          <a:blip r:embed="rId3"/>
          <a:stretch>
            <a:fillRect/>
          </a:stretch>
        </p:blipFill>
        <p:spPr>
          <a:xfrm>
            <a:off x="3423320" y="3176754"/>
            <a:ext cx="2743200" cy="1712239"/>
          </a:xfrm>
          <a:prstGeom prst="rect">
            <a:avLst/>
          </a:prstGeom>
          <a:noFill/>
          <a:ln>
            <a:noFill/>
          </a:ln>
        </p:spPr>
      </p:pic>
      <p:pic>
        <p:nvPicPr>
          <p:cNvPr id="362" name="Google Shape;362;g259c453aa7a_2_10"/>
          <p:cNvPicPr preferRelativeResize="0"/>
          <p:nvPr/>
        </p:nvPicPr>
        <p:blipFill>
          <a:blip r:embed="rId4"/>
          <a:stretch>
            <a:fillRect/>
          </a:stretch>
        </p:blipFill>
        <p:spPr>
          <a:xfrm>
            <a:off x="97717" y="3220879"/>
            <a:ext cx="3213975" cy="158750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366" name="Shape 366"/>
        <p:cNvGrpSpPr/>
        <p:nvPr/>
      </p:nvGrpSpPr>
      <p:grpSpPr>
        <a:xfrm>
          <a:off x="0" y="0"/>
          <a:ext cx="0" cy="0"/>
          <a:chOff x="0" y="0"/>
          <a:chExt cx="0" cy="0"/>
        </a:xfrm>
      </p:grpSpPr>
      <p:sp>
        <p:nvSpPr>
          <p:cNvPr id="367" name="Google Shape;367;g259c453aa7a_2_22"/>
          <p:cNvSpPr txBox="1"/>
          <p:nvPr>
            <p:ph type="title"/>
          </p:nvPr>
        </p:nvSpPr>
        <p:spPr>
          <a:xfrm>
            <a:off x="98250" y="16350"/>
            <a:ext cx="8826600" cy="602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1800"/>
              <a:buNone/>
            </a:pPr>
            <a:r>
              <a:rPr lang="en-US" b="1">
                <a:solidFill>
                  <a:srgbClr val="FFFFFF"/>
                </a:solidFill>
                <a:latin typeface="Verdana" panose="020B0604030504040204"/>
                <a:ea typeface="Verdana" panose="020B0604030504040204"/>
                <a:cs typeface="Verdana" panose="020B0604030504040204"/>
                <a:sym typeface="Verdana" panose="020B0604030504040204"/>
              </a:rPr>
              <a:t>Iteration Statements (Loops)</a:t>
            </a:r>
            <a:endParaRPr b="1">
              <a:solidFill>
                <a:srgbClr val="FFFFFF"/>
              </a:solidFill>
              <a:latin typeface="Verdana" panose="020B0604030504040204"/>
              <a:ea typeface="Verdana" panose="020B0604030504040204"/>
              <a:cs typeface="Verdana" panose="020B0604030504040204"/>
              <a:sym typeface="Verdana" panose="020B0604030504040204"/>
            </a:endParaRPr>
          </a:p>
        </p:txBody>
      </p:sp>
      <p:sp>
        <p:nvSpPr>
          <p:cNvPr id="368" name="Google Shape;368;g259c453aa7a_2_22"/>
          <p:cNvSpPr txBox="1"/>
          <p:nvPr/>
        </p:nvSpPr>
        <p:spPr>
          <a:xfrm>
            <a:off x="109574" y="694722"/>
            <a:ext cx="8826600" cy="24750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0"/>
              </a:spcBef>
              <a:spcAft>
                <a:spcPts val="0"/>
              </a:spcAft>
              <a:buNone/>
            </a:pPr>
            <a:r>
              <a:rPr lang="en-US" sz="1600" b="1">
                <a:solidFill>
                  <a:srgbClr val="2E3444"/>
                </a:solidFill>
                <a:highlight>
                  <a:srgbClr val="FFFFFF"/>
                </a:highlight>
                <a:latin typeface="Verdana" panose="020B0604030504040204"/>
                <a:ea typeface="Verdana" panose="020B0604030504040204"/>
                <a:cs typeface="Verdana" panose="020B0604030504040204"/>
                <a:sym typeface="Verdana" panose="020B0604030504040204"/>
              </a:rPr>
              <a:t>Loops - “Do-</a:t>
            </a:r>
            <a:r>
              <a:rPr lang="en-US" sz="1600" b="1">
                <a:solidFill>
                  <a:srgbClr val="2E3444"/>
                </a:solidFill>
                <a:highlight>
                  <a:srgbClr val="FFFFFF"/>
                </a:highlight>
                <a:latin typeface="Verdana" panose="020B0604030504040204"/>
                <a:ea typeface="Verdana" panose="020B0604030504040204"/>
                <a:cs typeface="Verdana" panose="020B0604030504040204"/>
                <a:sym typeface="Verdana" panose="020B0604030504040204"/>
              </a:rPr>
              <a:t>While” Loop</a:t>
            </a:r>
            <a:endParaRPr sz="1600">
              <a:latin typeface="Verdana" panose="020B0604030504040204"/>
              <a:ea typeface="Verdana" panose="020B0604030504040204"/>
              <a:cs typeface="Verdana" panose="020B0604030504040204"/>
              <a:sym typeface="Verdana" panose="020B0604030504040204"/>
            </a:endParaRPr>
          </a:p>
          <a:p>
            <a:pPr marL="0" marR="0" lvl="0" indent="0" algn="just" rtl="0">
              <a:lnSpc>
                <a:spcPct val="115000"/>
              </a:lnSpc>
              <a:spcBef>
                <a:spcPts val="0"/>
              </a:spcBef>
              <a:spcAft>
                <a:spcPts val="0"/>
              </a:spcAft>
              <a:buNone/>
            </a:pPr>
            <a:endParaRPr sz="160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a:p>
            <a:pPr marL="457200" lvl="0" indent="-330200" algn="just" rtl="0">
              <a:spcBef>
                <a:spcPts val="0"/>
              </a:spcBef>
              <a:spcAft>
                <a:spcPts val="0"/>
              </a:spcAft>
              <a:buSzPts val="1600"/>
              <a:buFont typeface="Calibri" panose="020F0502020204030204"/>
              <a:buChar char="●"/>
            </a:pPr>
            <a:r>
              <a:rPr lang="en-US" sz="1600">
                <a:latin typeface="Calibri" panose="020F0502020204030204"/>
                <a:ea typeface="Calibri" panose="020F0502020204030204"/>
                <a:cs typeface="Calibri" panose="020F0502020204030204"/>
                <a:sym typeface="Calibri" panose="020F0502020204030204"/>
              </a:rPr>
              <a:t>The do-while loop is an exit-controlled loop which means a do-while loop evaluates its test-expression or test-condition at the bottom of the loop after executing the statements in the loop-body.</a:t>
            </a:r>
            <a:endParaRPr sz="1600">
              <a:latin typeface="Calibri" panose="020F0502020204030204"/>
              <a:ea typeface="Calibri" panose="020F0502020204030204"/>
              <a:cs typeface="Calibri" panose="020F0502020204030204"/>
              <a:sym typeface="Calibri" panose="020F0502020204030204"/>
            </a:endParaRPr>
          </a:p>
          <a:p>
            <a:pPr marL="457200" lvl="0" indent="-330200" algn="just" rtl="0">
              <a:spcBef>
                <a:spcPts val="0"/>
              </a:spcBef>
              <a:spcAft>
                <a:spcPts val="0"/>
              </a:spcAft>
              <a:buSzPts val="1600"/>
              <a:buFont typeface="Calibri" panose="020F0502020204030204"/>
              <a:buChar char="●"/>
            </a:pPr>
            <a:r>
              <a:rPr lang="en-US" sz="1600">
                <a:latin typeface="Calibri" panose="020F0502020204030204"/>
                <a:ea typeface="Calibri" panose="020F0502020204030204"/>
                <a:cs typeface="Calibri" panose="020F0502020204030204"/>
                <a:sym typeface="Calibri" panose="020F0502020204030204"/>
              </a:rPr>
              <a:t>The syntax or general form of do-while loop is:</a:t>
            </a:r>
            <a:endParaRPr sz="1600">
              <a:latin typeface="Calibri" panose="020F0502020204030204"/>
              <a:ea typeface="Calibri" panose="020F0502020204030204"/>
              <a:cs typeface="Calibri" panose="020F0502020204030204"/>
              <a:sym typeface="Calibri" panose="020F0502020204030204"/>
            </a:endParaRPr>
          </a:p>
          <a:p>
            <a:pPr marL="0" lvl="0" indent="0" algn="just" rtl="0">
              <a:spcBef>
                <a:spcPts val="0"/>
              </a:spcBef>
              <a:spcAft>
                <a:spcPts val="0"/>
              </a:spcAft>
              <a:buNone/>
            </a:pPr>
            <a:endParaRPr sz="1600">
              <a:latin typeface="Calibri" panose="020F0502020204030204"/>
              <a:ea typeface="Calibri" panose="020F0502020204030204"/>
              <a:cs typeface="Calibri" panose="020F0502020204030204"/>
              <a:sym typeface="Calibri" panose="020F0502020204030204"/>
            </a:endParaRPr>
          </a:p>
          <a:p>
            <a:pPr marL="0" lvl="0" indent="0" algn="just" rtl="0">
              <a:spcBef>
                <a:spcPts val="0"/>
              </a:spcBef>
              <a:spcAft>
                <a:spcPts val="0"/>
              </a:spcAft>
              <a:buNone/>
            </a:pPr>
            <a:endParaRPr sz="1600">
              <a:latin typeface="Calibri" panose="020F0502020204030204"/>
              <a:ea typeface="Calibri" panose="020F0502020204030204"/>
              <a:cs typeface="Calibri" panose="020F0502020204030204"/>
              <a:sym typeface="Calibri" panose="020F0502020204030204"/>
            </a:endParaRPr>
          </a:p>
          <a:p>
            <a:pPr marL="457200" lvl="0" indent="-330200" algn="just" rtl="0">
              <a:spcBef>
                <a:spcPts val="0"/>
              </a:spcBef>
              <a:spcAft>
                <a:spcPts val="0"/>
              </a:spcAft>
              <a:buSzPts val="1600"/>
              <a:buFont typeface="Calibri" panose="020F0502020204030204"/>
              <a:buChar char="●"/>
            </a:pPr>
            <a:r>
              <a:rPr lang="en-US" sz="1600">
                <a:latin typeface="Calibri" panose="020F0502020204030204"/>
                <a:ea typeface="Calibri" panose="020F0502020204030204"/>
                <a:cs typeface="Calibri" panose="020F0502020204030204"/>
                <a:sym typeface="Calibri" panose="020F0502020204030204"/>
              </a:rPr>
              <a:t>The following figure outlines the working of a do-while loop:</a:t>
            </a:r>
            <a:endParaRPr sz="1600">
              <a:latin typeface="Calibri" panose="020F0502020204030204"/>
              <a:ea typeface="Calibri" panose="020F0502020204030204"/>
              <a:cs typeface="Calibri" panose="020F0502020204030204"/>
              <a:sym typeface="Calibri" panose="020F0502020204030204"/>
            </a:endParaRPr>
          </a:p>
        </p:txBody>
      </p:sp>
      <p:cxnSp>
        <p:nvCxnSpPr>
          <p:cNvPr id="369" name="Google Shape;369;g259c453aa7a_2_22"/>
          <p:cNvCxnSpPr/>
          <p:nvPr/>
        </p:nvCxnSpPr>
        <p:spPr>
          <a:xfrm>
            <a:off x="109575" y="1167322"/>
            <a:ext cx="8925000" cy="0"/>
          </a:xfrm>
          <a:prstGeom prst="straightConnector1">
            <a:avLst/>
          </a:prstGeom>
          <a:noFill/>
          <a:ln w="38100" cap="flat" cmpd="sng">
            <a:solidFill>
              <a:srgbClr val="FC6536"/>
            </a:solidFill>
            <a:prstDash val="solid"/>
            <a:round/>
            <a:headEnd type="none" w="sm" len="sm"/>
            <a:tailEnd type="none" w="sm" len="sm"/>
          </a:ln>
          <a:effectLst>
            <a:outerShdw blurRad="40000" dist="23000" dir="5400000" rotWithShape="0">
              <a:srgbClr val="000000">
                <a:alpha val="34900"/>
              </a:srgbClr>
            </a:outerShdw>
          </a:effectLst>
        </p:spPr>
      </p:cxnSp>
      <p:pic>
        <p:nvPicPr>
          <p:cNvPr id="370" name="Google Shape;370;g259c453aa7a_2_22" descr="Diagram&#10;&#10;Description automatically generated"/>
          <p:cNvPicPr preferRelativeResize="0"/>
          <p:nvPr/>
        </p:nvPicPr>
        <p:blipFill rotWithShape="1">
          <a:blip r:embed="rId1"/>
          <a:srcRect/>
          <a:stretch>
            <a:fillRect/>
          </a:stretch>
        </p:blipFill>
        <p:spPr>
          <a:xfrm>
            <a:off x="6192987" y="3285788"/>
            <a:ext cx="2743200" cy="1595804"/>
          </a:xfrm>
          <a:prstGeom prst="rect">
            <a:avLst/>
          </a:prstGeom>
          <a:noFill/>
          <a:ln>
            <a:noFill/>
          </a:ln>
        </p:spPr>
      </p:pic>
      <p:pic>
        <p:nvPicPr>
          <p:cNvPr id="371" name="Google Shape;371;g259c453aa7a_2_22"/>
          <p:cNvPicPr preferRelativeResize="0"/>
          <p:nvPr/>
        </p:nvPicPr>
        <p:blipFill>
          <a:blip r:embed="rId2"/>
          <a:stretch>
            <a:fillRect/>
          </a:stretch>
        </p:blipFill>
        <p:spPr>
          <a:xfrm>
            <a:off x="93550" y="3322122"/>
            <a:ext cx="3220750" cy="1523156"/>
          </a:xfrm>
          <a:prstGeom prst="rect">
            <a:avLst/>
          </a:prstGeom>
          <a:noFill/>
          <a:ln>
            <a:noFill/>
          </a:ln>
        </p:spPr>
      </p:pic>
      <p:pic>
        <p:nvPicPr>
          <p:cNvPr id="372" name="Google Shape;372;g259c453aa7a_2_22"/>
          <p:cNvPicPr preferRelativeResize="0"/>
          <p:nvPr/>
        </p:nvPicPr>
        <p:blipFill>
          <a:blip r:embed="rId3"/>
          <a:stretch>
            <a:fillRect/>
          </a:stretch>
        </p:blipFill>
        <p:spPr>
          <a:xfrm>
            <a:off x="3428995" y="3326991"/>
            <a:ext cx="2743200" cy="1713781"/>
          </a:xfrm>
          <a:prstGeom prst="rect">
            <a:avLst/>
          </a:prstGeom>
          <a:noFill/>
          <a:ln>
            <a:noFill/>
          </a:ln>
        </p:spPr>
      </p:pic>
      <p:pic>
        <p:nvPicPr>
          <p:cNvPr id="373" name="Google Shape;373;g259c453aa7a_2_22"/>
          <p:cNvPicPr preferRelativeResize="0"/>
          <p:nvPr/>
        </p:nvPicPr>
        <p:blipFill>
          <a:blip r:embed="rId4"/>
          <a:stretch>
            <a:fillRect/>
          </a:stretch>
        </p:blipFill>
        <p:spPr>
          <a:xfrm>
            <a:off x="4745475" y="1979357"/>
            <a:ext cx="2743201" cy="697043"/>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377" name="Shape 377"/>
        <p:cNvGrpSpPr/>
        <p:nvPr/>
      </p:nvGrpSpPr>
      <p:grpSpPr>
        <a:xfrm>
          <a:off x="0" y="0"/>
          <a:ext cx="0" cy="0"/>
          <a:chOff x="0" y="0"/>
          <a:chExt cx="0" cy="0"/>
        </a:xfrm>
      </p:grpSpPr>
      <p:sp>
        <p:nvSpPr>
          <p:cNvPr id="378" name="Google Shape;378;g259c453aa7a_2_37"/>
          <p:cNvSpPr txBox="1"/>
          <p:nvPr>
            <p:ph type="title"/>
          </p:nvPr>
        </p:nvSpPr>
        <p:spPr>
          <a:xfrm>
            <a:off x="98250" y="16350"/>
            <a:ext cx="8826600" cy="602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1800"/>
              <a:buNone/>
            </a:pPr>
            <a:r>
              <a:rPr lang="en-US" b="1">
                <a:solidFill>
                  <a:srgbClr val="FFFFFF"/>
                </a:solidFill>
                <a:latin typeface="Verdana" panose="020B0604030504040204"/>
                <a:ea typeface="Verdana" panose="020B0604030504040204"/>
                <a:cs typeface="Verdana" panose="020B0604030504040204"/>
                <a:sym typeface="Verdana" panose="020B0604030504040204"/>
              </a:rPr>
              <a:t>Iteration Statements (Loops)</a:t>
            </a:r>
            <a:endParaRPr b="1">
              <a:solidFill>
                <a:srgbClr val="FFFFFF"/>
              </a:solidFill>
              <a:latin typeface="Verdana" panose="020B0604030504040204"/>
              <a:ea typeface="Verdana" panose="020B0604030504040204"/>
              <a:cs typeface="Verdana" panose="020B0604030504040204"/>
              <a:sym typeface="Verdana" panose="020B0604030504040204"/>
            </a:endParaRPr>
          </a:p>
        </p:txBody>
      </p:sp>
      <p:sp>
        <p:nvSpPr>
          <p:cNvPr id="379" name="Google Shape;379;g259c453aa7a_2_37"/>
          <p:cNvSpPr txBox="1"/>
          <p:nvPr/>
        </p:nvSpPr>
        <p:spPr>
          <a:xfrm>
            <a:off x="109574" y="694722"/>
            <a:ext cx="8826600" cy="29676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0"/>
              </a:spcBef>
              <a:spcAft>
                <a:spcPts val="0"/>
              </a:spcAft>
              <a:buNone/>
            </a:pPr>
            <a:r>
              <a:rPr lang="en-US" sz="1600" b="1">
                <a:solidFill>
                  <a:srgbClr val="2E3444"/>
                </a:solidFill>
                <a:highlight>
                  <a:srgbClr val="FFFFFF"/>
                </a:highlight>
                <a:latin typeface="Verdana" panose="020B0604030504040204"/>
                <a:ea typeface="Verdana" panose="020B0604030504040204"/>
                <a:cs typeface="Verdana" panose="020B0604030504040204"/>
                <a:sym typeface="Verdana" panose="020B0604030504040204"/>
              </a:rPr>
              <a:t>Loops - “For”</a:t>
            </a:r>
            <a:r>
              <a:rPr lang="en-US" sz="1600" b="1">
                <a:solidFill>
                  <a:srgbClr val="2E3444"/>
                </a:solidFill>
                <a:highlight>
                  <a:srgbClr val="FFFFFF"/>
                </a:highlight>
                <a:latin typeface="Verdana" panose="020B0604030504040204"/>
                <a:ea typeface="Verdana" panose="020B0604030504040204"/>
                <a:cs typeface="Verdana" panose="020B0604030504040204"/>
                <a:sym typeface="Verdana" panose="020B0604030504040204"/>
              </a:rPr>
              <a:t> Loop</a:t>
            </a:r>
            <a:endParaRPr sz="1600">
              <a:latin typeface="Verdana" panose="020B0604030504040204"/>
              <a:ea typeface="Verdana" panose="020B0604030504040204"/>
              <a:cs typeface="Verdana" panose="020B0604030504040204"/>
              <a:sym typeface="Verdana" panose="020B0604030504040204"/>
            </a:endParaRPr>
          </a:p>
          <a:p>
            <a:pPr marL="0" marR="0" lvl="0" indent="0" algn="just" rtl="0">
              <a:lnSpc>
                <a:spcPct val="115000"/>
              </a:lnSpc>
              <a:spcBef>
                <a:spcPts val="0"/>
              </a:spcBef>
              <a:spcAft>
                <a:spcPts val="0"/>
              </a:spcAft>
              <a:buNone/>
            </a:pPr>
            <a:endParaRPr sz="160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a:p>
            <a:pPr marL="457200" lvl="0" indent="-330200" algn="just" rtl="0">
              <a:spcBef>
                <a:spcPts val="0"/>
              </a:spcBef>
              <a:spcAft>
                <a:spcPts val="0"/>
              </a:spcAft>
              <a:buSzPts val="1600"/>
              <a:buFont typeface="Calibri" panose="020F0502020204030204"/>
              <a:buChar char="●"/>
            </a:pPr>
            <a:r>
              <a:rPr lang="en-US" sz="1600">
                <a:latin typeface="Calibri" panose="020F0502020204030204"/>
                <a:ea typeface="Calibri" panose="020F0502020204030204"/>
                <a:cs typeface="Calibri" panose="020F0502020204030204"/>
                <a:sym typeface="Calibri" panose="020F0502020204030204"/>
              </a:rPr>
              <a:t>The for loop in Java is an entry controlled loop that allows a user to execute a block of a statement(s) repeatedly with a fixed number of times on the basis of the test expression or test-condition.</a:t>
            </a:r>
            <a:endParaRPr sz="1600">
              <a:latin typeface="Calibri" panose="020F0502020204030204"/>
              <a:ea typeface="Calibri" panose="020F0502020204030204"/>
              <a:cs typeface="Calibri" panose="020F0502020204030204"/>
              <a:sym typeface="Calibri" panose="020F0502020204030204"/>
            </a:endParaRPr>
          </a:p>
          <a:p>
            <a:pPr marL="457200" lvl="0" indent="-330200" algn="just" rtl="0">
              <a:spcBef>
                <a:spcPts val="0"/>
              </a:spcBef>
              <a:spcAft>
                <a:spcPts val="0"/>
              </a:spcAft>
              <a:buSzPts val="1600"/>
              <a:buFont typeface="Calibri" panose="020F0502020204030204"/>
              <a:buChar char="●"/>
            </a:pPr>
            <a:r>
              <a:rPr lang="en-US" sz="1600">
                <a:latin typeface="Calibri" panose="020F0502020204030204"/>
                <a:ea typeface="Calibri" panose="020F0502020204030204"/>
                <a:cs typeface="Calibri" panose="020F0502020204030204"/>
                <a:sym typeface="Calibri" panose="020F0502020204030204"/>
              </a:rPr>
              <a:t>There are two forms of the for loop. Traditional and “for-each”</a:t>
            </a:r>
            <a:endParaRPr sz="1600">
              <a:latin typeface="Calibri" panose="020F0502020204030204"/>
              <a:ea typeface="Calibri" panose="020F0502020204030204"/>
              <a:cs typeface="Calibri" panose="020F0502020204030204"/>
              <a:sym typeface="Calibri" panose="020F0502020204030204"/>
            </a:endParaRPr>
          </a:p>
          <a:p>
            <a:pPr marL="457200" lvl="0" indent="-330200" algn="just" rtl="0">
              <a:spcBef>
                <a:spcPts val="0"/>
              </a:spcBef>
              <a:spcAft>
                <a:spcPts val="0"/>
              </a:spcAft>
              <a:buSzPts val="1600"/>
              <a:buFont typeface="Calibri" panose="020F0502020204030204"/>
              <a:buChar char="●"/>
            </a:pPr>
            <a:r>
              <a:rPr lang="en-US" sz="1600">
                <a:latin typeface="Calibri" panose="020F0502020204030204"/>
                <a:ea typeface="Calibri" panose="020F0502020204030204"/>
                <a:cs typeface="Calibri" panose="020F0502020204030204"/>
                <a:sym typeface="Calibri" panose="020F0502020204030204"/>
              </a:rPr>
              <a:t>The syntax or general form of </a:t>
            </a:r>
            <a:r>
              <a:rPr lang="en-US" sz="1600">
                <a:latin typeface="Calibri" panose="020F0502020204030204"/>
                <a:ea typeface="Calibri" panose="020F0502020204030204"/>
                <a:cs typeface="Calibri" panose="020F0502020204030204"/>
                <a:sym typeface="Calibri" panose="020F0502020204030204"/>
              </a:rPr>
              <a:t>traditional</a:t>
            </a:r>
            <a:r>
              <a:rPr lang="en-US" sz="1600">
                <a:latin typeface="Calibri" panose="020F0502020204030204"/>
                <a:ea typeface="Calibri" panose="020F0502020204030204"/>
                <a:cs typeface="Calibri" panose="020F0502020204030204"/>
                <a:sym typeface="Calibri" panose="020F0502020204030204"/>
              </a:rPr>
              <a:t> “for” loop is:</a:t>
            </a:r>
            <a:endParaRPr sz="1600">
              <a:latin typeface="Calibri" panose="020F0502020204030204"/>
              <a:ea typeface="Calibri" panose="020F0502020204030204"/>
              <a:cs typeface="Calibri" panose="020F0502020204030204"/>
              <a:sym typeface="Calibri" panose="020F0502020204030204"/>
            </a:endParaRPr>
          </a:p>
          <a:p>
            <a:pPr marL="0" lvl="0" indent="0" algn="just" rtl="0">
              <a:spcBef>
                <a:spcPts val="0"/>
              </a:spcBef>
              <a:spcAft>
                <a:spcPts val="0"/>
              </a:spcAft>
              <a:buNone/>
            </a:pPr>
            <a:endParaRPr sz="1600">
              <a:latin typeface="Calibri" panose="020F0502020204030204"/>
              <a:ea typeface="Calibri" panose="020F0502020204030204"/>
              <a:cs typeface="Calibri" panose="020F0502020204030204"/>
              <a:sym typeface="Calibri" panose="020F0502020204030204"/>
            </a:endParaRPr>
          </a:p>
          <a:p>
            <a:pPr marL="0" lvl="0" indent="0" algn="just" rtl="0">
              <a:spcBef>
                <a:spcPts val="0"/>
              </a:spcBef>
              <a:spcAft>
                <a:spcPts val="0"/>
              </a:spcAft>
              <a:buNone/>
            </a:pPr>
            <a:endParaRPr sz="1600">
              <a:latin typeface="Calibri" panose="020F0502020204030204"/>
              <a:ea typeface="Calibri" panose="020F0502020204030204"/>
              <a:cs typeface="Calibri" panose="020F0502020204030204"/>
              <a:sym typeface="Calibri" panose="020F0502020204030204"/>
            </a:endParaRPr>
          </a:p>
          <a:p>
            <a:pPr marL="0" lvl="0" indent="0" algn="just" rtl="0">
              <a:spcBef>
                <a:spcPts val="0"/>
              </a:spcBef>
              <a:spcAft>
                <a:spcPts val="0"/>
              </a:spcAft>
              <a:buNone/>
            </a:pPr>
            <a:endParaRPr sz="1600">
              <a:latin typeface="Calibri" panose="020F0502020204030204"/>
              <a:ea typeface="Calibri" panose="020F0502020204030204"/>
              <a:cs typeface="Calibri" panose="020F0502020204030204"/>
              <a:sym typeface="Calibri" panose="020F0502020204030204"/>
            </a:endParaRPr>
          </a:p>
          <a:p>
            <a:pPr marL="457200" lvl="0" indent="-330200" algn="just" rtl="0">
              <a:spcBef>
                <a:spcPts val="0"/>
              </a:spcBef>
              <a:spcAft>
                <a:spcPts val="0"/>
              </a:spcAft>
              <a:buSzPts val="1600"/>
              <a:buFont typeface="Calibri" panose="020F0502020204030204"/>
              <a:buChar char="●"/>
            </a:pPr>
            <a:r>
              <a:rPr lang="en-US" sz="1600">
                <a:latin typeface="Calibri" panose="020F0502020204030204"/>
                <a:ea typeface="Calibri" panose="020F0502020204030204"/>
                <a:cs typeface="Calibri" panose="020F0502020204030204"/>
                <a:sym typeface="Calibri" panose="020F0502020204030204"/>
              </a:rPr>
              <a:t>The following figure outlines the working of a for loop:</a:t>
            </a:r>
            <a:endParaRPr sz="1600">
              <a:latin typeface="Calibri" panose="020F0502020204030204"/>
              <a:ea typeface="Calibri" panose="020F0502020204030204"/>
              <a:cs typeface="Calibri" panose="020F0502020204030204"/>
              <a:sym typeface="Calibri" panose="020F0502020204030204"/>
            </a:endParaRPr>
          </a:p>
        </p:txBody>
      </p:sp>
      <p:cxnSp>
        <p:nvCxnSpPr>
          <p:cNvPr id="380" name="Google Shape;380;g259c453aa7a_2_37"/>
          <p:cNvCxnSpPr/>
          <p:nvPr/>
        </p:nvCxnSpPr>
        <p:spPr>
          <a:xfrm>
            <a:off x="109575" y="1167322"/>
            <a:ext cx="8925000" cy="0"/>
          </a:xfrm>
          <a:prstGeom prst="straightConnector1">
            <a:avLst/>
          </a:prstGeom>
          <a:noFill/>
          <a:ln w="38100" cap="flat" cmpd="sng">
            <a:solidFill>
              <a:srgbClr val="FC6536"/>
            </a:solidFill>
            <a:prstDash val="solid"/>
            <a:round/>
            <a:headEnd type="none" w="sm" len="sm"/>
            <a:tailEnd type="none" w="sm" len="sm"/>
          </a:ln>
          <a:effectLst>
            <a:outerShdw blurRad="40000" dist="23000" dir="5400000" rotWithShape="0">
              <a:srgbClr val="000000">
                <a:alpha val="34900"/>
              </a:srgbClr>
            </a:outerShdw>
          </a:effectLst>
        </p:spPr>
      </p:cxnSp>
      <p:pic>
        <p:nvPicPr>
          <p:cNvPr id="381" name="Google Shape;381;g259c453aa7a_2_37"/>
          <p:cNvPicPr preferRelativeResize="0"/>
          <p:nvPr/>
        </p:nvPicPr>
        <p:blipFill>
          <a:blip r:embed="rId1"/>
          <a:stretch>
            <a:fillRect/>
          </a:stretch>
        </p:blipFill>
        <p:spPr>
          <a:xfrm>
            <a:off x="785624" y="2607295"/>
            <a:ext cx="6617874" cy="661800"/>
          </a:xfrm>
          <a:prstGeom prst="rect">
            <a:avLst/>
          </a:prstGeom>
          <a:noFill/>
          <a:ln>
            <a:noFill/>
          </a:ln>
        </p:spPr>
      </p:pic>
      <p:pic>
        <p:nvPicPr>
          <p:cNvPr id="382" name="Google Shape;382;g259c453aa7a_2_37" descr="Diagram&#10;&#10;Description automatically generated"/>
          <p:cNvPicPr preferRelativeResize="0"/>
          <p:nvPr/>
        </p:nvPicPr>
        <p:blipFill rotWithShape="1">
          <a:blip r:embed="rId2"/>
          <a:srcRect/>
          <a:stretch>
            <a:fillRect/>
          </a:stretch>
        </p:blipFill>
        <p:spPr>
          <a:xfrm>
            <a:off x="6291367" y="2931181"/>
            <a:ext cx="2743200" cy="2117506"/>
          </a:xfrm>
          <a:prstGeom prst="rect">
            <a:avLst/>
          </a:prstGeom>
          <a:noFill/>
          <a:ln>
            <a:noFill/>
          </a:ln>
        </p:spPr>
      </p:pic>
      <p:pic>
        <p:nvPicPr>
          <p:cNvPr id="383" name="Google Shape;383;g259c453aa7a_2_37"/>
          <p:cNvPicPr preferRelativeResize="0"/>
          <p:nvPr/>
        </p:nvPicPr>
        <p:blipFill>
          <a:blip r:embed="rId3"/>
          <a:stretch>
            <a:fillRect/>
          </a:stretch>
        </p:blipFill>
        <p:spPr>
          <a:xfrm>
            <a:off x="0" y="3628933"/>
            <a:ext cx="4586550" cy="721975"/>
          </a:xfrm>
          <a:prstGeom prst="rect">
            <a:avLst/>
          </a:prstGeom>
          <a:noFill/>
          <a:ln>
            <a:noFill/>
          </a:ln>
        </p:spPr>
      </p:pic>
      <p:pic>
        <p:nvPicPr>
          <p:cNvPr id="384" name="Google Shape;384;g259c453aa7a_2_37"/>
          <p:cNvPicPr preferRelativeResize="0"/>
          <p:nvPr/>
        </p:nvPicPr>
        <p:blipFill>
          <a:blip r:embed="rId4"/>
          <a:stretch>
            <a:fillRect/>
          </a:stretch>
        </p:blipFill>
        <p:spPr>
          <a:xfrm>
            <a:off x="4783550" y="3541425"/>
            <a:ext cx="1507825" cy="16020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388" name="Shape 388"/>
        <p:cNvGrpSpPr/>
        <p:nvPr/>
      </p:nvGrpSpPr>
      <p:grpSpPr>
        <a:xfrm>
          <a:off x="0" y="0"/>
          <a:ext cx="0" cy="0"/>
          <a:chOff x="0" y="0"/>
          <a:chExt cx="0" cy="0"/>
        </a:xfrm>
      </p:grpSpPr>
      <p:sp>
        <p:nvSpPr>
          <p:cNvPr id="389" name="Google Shape;389;g259c453aa7a_2_76"/>
          <p:cNvSpPr txBox="1"/>
          <p:nvPr>
            <p:ph type="title"/>
          </p:nvPr>
        </p:nvSpPr>
        <p:spPr>
          <a:xfrm>
            <a:off x="98250" y="16350"/>
            <a:ext cx="8826600" cy="602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1800"/>
              <a:buNone/>
            </a:pPr>
            <a:r>
              <a:rPr lang="en-US" b="1">
                <a:solidFill>
                  <a:srgbClr val="FFFFFF"/>
                </a:solidFill>
                <a:latin typeface="Verdana" panose="020B0604030504040204"/>
                <a:ea typeface="Verdana" panose="020B0604030504040204"/>
                <a:cs typeface="Verdana" panose="020B0604030504040204"/>
                <a:sym typeface="Verdana" panose="020B0604030504040204"/>
              </a:rPr>
              <a:t>Iteration Statements (Loops)</a:t>
            </a:r>
            <a:endParaRPr b="1">
              <a:solidFill>
                <a:srgbClr val="FFFFFF"/>
              </a:solidFill>
              <a:latin typeface="Verdana" panose="020B0604030504040204"/>
              <a:ea typeface="Verdana" panose="020B0604030504040204"/>
              <a:cs typeface="Verdana" panose="020B0604030504040204"/>
              <a:sym typeface="Verdana" panose="020B0604030504040204"/>
            </a:endParaRPr>
          </a:p>
        </p:txBody>
      </p:sp>
      <p:sp>
        <p:nvSpPr>
          <p:cNvPr id="390" name="Google Shape;390;g259c453aa7a_2_76"/>
          <p:cNvSpPr txBox="1"/>
          <p:nvPr/>
        </p:nvSpPr>
        <p:spPr>
          <a:xfrm>
            <a:off x="109574" y="694722"/>
            <a:ext cx="8826600" cy="24750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0"/>
              </a:spcBef>
              <a:spcAft>
                <a:spcPts val="0"/>
              </a:spcAft>
              <a:buNone/>
            </a:pPr>
            <a:r>
              <a:rPr lang="en-US" sz="1600" b="1">
                <a:solidFill>
                  <a:srgbClr val="2E3444"/>
                </a:solidFill>
                <a:highlight>
                  <a:srgbClr val="FFFFFF"/>
                </a:highlight>
                <a:latin typeface="Verdana" panose="020B0604030504040204"/>
                <a:ea typeface="Verdana" panose="020B0604030504040204"/>
                <a:cs typeface="Verdana" panose="020B0604030504040204"/>
                <a:sym typeface="Verdana" panose="020B0604030504040204"/>
              </a:rPr>
              <a:t>Loops - “For-Each” Loop (enhanced for loop)</a:t>
            </a:r>
            <a:endParaRPr sz="1600">
              <a:latin typeface="Verdana" panose="020B0604030504040204"/>
              <a:ea typeface="Verdana" panose="020B0604030504040204"/>
              <a:cs typeface="Verdana" panose="020B0604030504040204"/>
              <a:sym typeface="Verdana" panose="020B0604030504040204"/>
            </a:endParaRPr>
          </a:p>
          <a:p>
            <a:pPr marL="0" marR="0" lvl="0" indent="0" algn="just" rtl="0">
              <a:lnSpc>
                <a:spcPct val="115000"/>
              </a:lnSpc>
              <a:spcBef>
                <a:spcPts val="0"/>
              </a:spcBef>
              <a:spcAft>
                <a:spcPts val="0"/>
              </a:spcAft>
              <a:buNone/>
            </a:pPr>
            <a:endParaRPr sz="160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a:p>
            <a:pPr marL="457200" lvl="0" indent="-330200" algn="just" rtl="0">
              <a:spcBef>
                <a:spcPts val="0"/>
              </a:spcBef>
              <a:spcAft>
                <a:spcPts val="0"/>
              </a:spcAft>
              <a:buSzPts val="1600"/>
              <a:buFont typeface="Calibri" panose="020F0502020204030204"/>
              <a:buChar char="●"/>
            </a:pPr>
            <a:r>
              <a:rPr lang="en-US" sz="1600">
                <a:latin typeface="Calibri" panose="020F0502020204030204"/>
                <a:ea typeface="Calibri" panose="020F0502020204030204"/>
                <a:cs typeface="Calibri" panose="020F0502020204030204"/>
                <a:sym typeface="Calibri" panose="020F0502020204030204"/>
              </a:rPr>
              <a:t>A foreach style loop is designed to cycle through a collection of objects, such as an array, in strictly sequential fashion, from start to finish.</a:t>
            </a:r>
            <a:endParaRPr sz="1600">
              <a:latin typeface="Calibri" panose="020F0502020204030204"/>
              <a:ea typeface="Calibri" panose="020F0502020204030204"/>
              <a:cs typeface="Calibri" panose="020F0502020204030204"/>
              <a:sym typeface="Calibri" panose="020F0502020204030204"/>
            </a:endParaRPr>
          </a:p>
          <a:p>
            <a:pPr marL="457200" lvl="0" indent="-330200" algn="just" rtl="0">
              <a:spcBef>
                <a:spcPts val="0"/>
              </a:spcBef>
              <a:spcAft>
                <a:spcPts val="0"/>
              </a:spcAft>
              <a:buSzPts val="1600"/>
              <a:buFont typeface="Calibri" panose="020F0502020204030204"/>
              <a:buChar char="●"/>
            </a:pPr>
            <a:r>
              <a:rPr lang="en-US" sz="1600">
                <a:latin typeface="Calibri" panose="020F0502020204030204"/>
                <a:ea typeface="Calibri" panose="020F0502020204030204"/>
                <a:cs typeface="Calibri" panose="020F0502020204030204"/>
                <a:sym typeface="Calibri" panose="020F0502020204030204"/>
              </a:rPr>
              <a:t>The syntax or general form of “for-each” loop is:</a:t>
            </a:r>
            <a:endParaRPr sz="1600">
              <a:latin typeface="Calibri" panose="020F0502020204030204"/>
              <a:ea typeface="Calibri" panose="020F0502020204030204"/>
              <a:cs typeface="Calibri" panose="020F0502020204030204"/>
              <a:sym typeface="Calibri" panose="020F0502020204030204"/>
            </a:endParaRPr>
          </a:p>
          <a:p>
            <a:pPr marL="0" lvl="0" indent="0" algn="just" rtl="0">
              <a:spcBef>
                <a:spcPts val="0"/>
              </a:spcBef>
              <a:spcAft>
                <a:spcPts val="0"/>
              </a:spcAft>
              <a:buNone/>
            </a:pPr>
            <a:endParaRPr sz="1600">
              <a:latin typeface="Calibri" panose="020F0502020204030204"/>
              <a:ea typeface="Calibri" panose="020F0502020204030204"/>
              <a:cs typeface="Calibri" panose="020F0502020204030204"/>
              <a:sym typeface="Calibri" panose="020F0502020204030204"/>
            </a:endParaRPr>
          </a:p>
          <a:p>
            <a:pPr marL="0" lvl="0" indent="0" algn="just" rtl="0">
              <a:spcBef>
                <a:spcPts val="0"/>
              </a:spcBef>
              <a:spcAft>
                <a:spcPts val="0"/>
              </a:spcAft>
              <a:buNone/>
            </a:pPr>
            <a:endParaRPr sz="1600">
              <a:latin typeface="Calibri" panose="020F0502020204030204"/>
              <a:ea typeface="Calibri" panose="020F0502020204030204"/>
              <a:cs typeface="Calibri" panose="020F0502020204030204"/>
              <a:sym typeface="Calibri" panose="020F0502020204030204"/>
            </a:endParaRPr>
          </a:p>
          <a:p>
            <a:pPr marL="0" lvl="0" indent="0" algn="just" rtl="0">
              <a:spcBef>
                <a:spcPts val="0"/>
              </a:spcBef>
              <a:spcAft>
                <a:spcPts val="0"/>
              </a:spcAft>
              <a:buNone/>
            </a:pPr>
            <a:endParaRPr sz="1600">
              <a:latin typeface="Calibri" panose="020F0502020204030204"/>
              <a:ea typeface="Calibri" panose="020F0502020204030204"/>
              <a:cs typeface="Calibri" panose="020F0502020204030204"/>
              <a:sym typeface="Calibri" panose="020F0502020204030204"/>
            </a:endParaRPr>
          </a:p>
          <a:p>
            <a:pPr marL="457200" lvl="0" indent="-330200" algn="just" rtl="0">
              <a:spcBef>
                <a:spcPts val="0"/>
              </a:spcBef>
              <a:spcAft>
                <a:spcPts val="0"/>
              </a:spcAft>
              <a:buSzPts val="1600"/>
              <a:buFont typeface="Calibri" panose="020F0502020204030204"/>
              <a:buChar char="●"/>
            </a:pPr>
            <a:r>
              <a:rPr lang="en-US" sz="1600">
                <a:latin typeface="Calibri" panose="020F0502020204030204"/>
                <a:ea typeface="Calibri" panose="020F0502020204030204"/>
                <a:cs typeface="Calibri" panose="020F0502020204030204"/>
                <a:sym typeface="Calibri" panose="020F0502020204030204"/>
              </a:rPr>
              <a:t>Refer the following figure for example:</a:t>
            </a:r>
            <a:endParaRPr sz="1600">
              <a:latin typeface="Calibri" panose="020F0502020204030204"/>
              <a:ea typeface="Calibri" panose="020F0502020204030204"/>
              <a:cs typeface="Calibri" panose="020F0502020204030204"/>
              <a:sym typeface="Calibri" panose="020F0502020204030204"/>
            </a:endParaRPr>
          </a:p>
        </p:txBody>
      </p:sp>
      <p:cxnSp>
        <p:nvCxnSpPr>
          <p:cNvPr id="391" name="Google Shape;391;g259c453aa7a_2_76"/>
          <p:cNvCxnSpPr/>
          <p:nvPr/>
        </p:nvCxnSpPr>
        <p:spPr>
          <a:xfrm>
            <a:off x="109575" y="1167322"/>
            <a:ext cx="8925000" cy="0"/>
          </a:xfrm>
          <a:prstGeom prst="straightConnector1">
            <a:avLst/>
          </a:prstGeom>
          <a:noFill/>
          <a:ln w="38100" cap="flat" cmpd="sng">
            <a:solidFill>
              <a:srgbClr val="FC6536"/>
            </a:solidFill>
            <a:prstDash val="solid"/>
            <a:round/>
            <a:headEnd type="none" w="sm" len="sm"/>
            <a:tailEnd type="none" w="sm" len="sm"/>
          </a:ln>
          <a:effectLst>
            <a:outerShdw blurRad="40000" dist="23000" dir="5400000" rotWithShape="0">
              <a:srgbClr val="000000">
                <a:alpha val="34900"/>
              </a:srgbClr>
            </a:outerShdw>
          </a:effectLst>
        </p:spPr>
      </p:cxnSp>
      <p:pic>
        <p:nvPicPr>
          <p:cNvPr id="392" name="Google Shape;392;g259c453aa7a_2_76"/>
          <p:cNvPicPr preferRelativeResize="0"/>
          <p:nvPr/>
        </p:nvPicPr>
        <p:blipFill>
          <a:blip r:embed="rId1"/>
          <a:stretch>
            <a:fillRect/>
          </a:stretch>
        </p:blipFill>
        <p:spPr>
          <a:xfrm>
            <a:off x="1176775" y="2100004"/>
            <a:ext cx="4296475" cy="667350"/>
          </a:xfrm>
          <a:prstGeom prst="rect">
            <a:avLst/>
          </a:prstGeom>
          <a:noFill/>
          <a:ln>
            <a:noFill/>
          </a:ln>
        </p:spPr>
      </p:pic>
      <p:pic>
        <p:nvPicPr>
          <p:cNvPr id="393" name="Google Shape;393;g259c453aa7a_2_76"/>
          <p:cNvPicPr preferRelativeResize="0"/>
          <p:nvPr/>
        </p:nvPicPr>
        <p:blipFill>
          <a:blip r:embed="rId2"/>
          <a:stretch>
            <a:fillRect/>
          </a:stretch>
        </p:blipFill>
        <p:spPr>
          <a:xfrm>
            <a:off x="1176775" y="3169722"/>
            <a:ext cx="5543391" cy="1668978"/>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397" name="Shape 397"/>
        <p:cNvGrpSpPr/>
        <p:nvPr/>
      </p:nvGrpSpPr>
      <p:grpSpPr>
        <a:xfrm>
          <a:off x="0" y="0"/>
          <a:ext cx="0" cy="0"/>
          <a:chOff x="0" y="0"/>
          <a:chExt cx="0" cy="0"/>
        </a:xfrm>
      </p:grpSpPr>
      <p:sp>
        <p:nvSpPr>
          <p:cNvPr id="398" name="Google Shape;398;g259c453aa7a_2_89"/>
          <p:cNvSpPr txBox="1"/>
          <p:nvPr/>
        </p:nvSpPr>
        <p:spPr>
          <a:xfrm>
            <a:off x="109574" y="694722"/>
            <a:ext cx="8826600" cy="12438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0"/>
              </a:spcBef>
              <a:spcAft>
                <a:spcPts val="0"/>
              </a:spcAft>
              <a:buNone/>
            </a:pPr>
            <a:r>
              <a:rPr lang="en-US" sz="1600" b="1">
                <a:solidFill>
                  <a:srgbClr val="2E3444"/>
                </a:solidFill>
                <a:highlight>
                  <a:srgbClr val="FFFFFF"/>
                </a:highlight>
                <a:latin typeface="Verdana" panose="020B0604030504040204"/>
                <a:ea typeface="Verdana" panose="020B0604030504040204"/>
                <a:cs typeface="Verdana" panose="020B0604030504040204"/>
                <a:sym typeface="Verdana" panose="020B0604030504040204"/>
              </a:rPr>
              <a:t>Loops - Nested Loop</a:t>
            </a:r>
            <a:endParaRPr sz="1600">
              <a:latin typeface="Verdana" panose="020B0604030504040204"/>
              <a:ea typeface="Verdana" panose="020B0604030504040204"/>
              <a:cs typeface="Verdana" panose="020B0604030504040204"/>
              <a:sym typeface="Verdana" panose="020B0604030504040204"/>
            </a:endParaRPr>
          </a:p>
          <a:p>
            <a:pPr marL="0" marR="0" lvl="0" indent="0" algn="just" rtl="0">
              <a:lnSpc>
                <a:spcPct val="115000"/>
              </a:lnSpc>
              <a:spcBef>
                <a:spcPts val="0"/>
              </a:spcBef>
              <a:spcAft>
                <a:spcPts val="0"/>
              </a:spcAft>
              <a:buNone/>
            </a:pPr>
            <a:endParaRPr sz="160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a:p>
            <a:pPr marL="457200" lvl="0" indent="-330200" algn="just" rtl="0">
              <a:spcBef>
                <a:spcPts val="0"/>
              </a:spcBef>
              <a:spcAft>
                <a:spcPts val="0"/>
              </a:spcAft>
              <a:buSzPts val="1600"/>
              <a:buFont typeface="Calibri" panose="020F0502020204030204"/>
              <a:buChar char="●"/>
            </a:pPr>
            <a:r>
              <a:rPr lang="en-US" sz="1600">
                <a:latin typeface="Calibri" panose="020F0502020204030204"/>
                <a:ea typeface="Calibri" panose="020F0502020204030204"/>
                <a:cs typeface="Calibri" panose="020F0502020204030204"/>
                <a:sym typeface="Calibri" panose="020F0502020204030204"/>
              </a:rPr>
              <a:t>When a loop contains another loop in its body than it is called a nested loop.</a:t>
            </a:r>
            <a:endParaRPr sz="1600">
              <a:latin typeface="Calibri" panose="020F0502020204030204"/>
              <a:ea typeface="Calibri" panose="020F0502020204030204"/>
              <a:cs typeface="Calibri" panose="020F0502020204030204"/>
              <a:sym typeface="Calibri" panose="020F0502020204030204"/>
            </a:endParaRPr>
          </a:p>
          <a:p>
            <a:pPr marL="0" lvl="0" indent="0" algn="just" rtl="0">
              <a:spcBef>
                <a:spcPts val="0"/>
              </a:spcBef>
              <a:spcAft>
                <a:spcPts val="0"/>
              </a:spcAft>
              <a:buNone/>
            </a:pPr>
            <a:endParaRPr sz="1600">
              <a:latin typeface="Calibri" panose="020F0502020204030204"/>
              <a:ea typeface="Calibri" panose="020F0502020204030204"/>
              <a:cs typeface="Calibri" panose="020F0502020204030204"/>
              <a:sym typeface="Calibri" panose="020F0502020204030204"/>
            </a:endParaRPr>
          </a:p>
        </p:txBody>
      </p:sp>
      <p:sp>
        <p:nvSpPr>
          <p:cNvPr id="399" name="Google Shape;399;g259c453aa7a_2_89"/>
          <p:cNvSpPr txBox="1"/>
          <p:nvPr>
            <p:ph type="title"/>
          </p:nvPr>
        </p:nvSpPr>
        <p:spPr>
          <a:xfrm>
            <a:off x="98250" y="16350"/>
            <a:ext cx="8826600" cy="602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1800"/>
              <a:buNone/>
            </a:pPr>
            <a:r>
              <a:rPr lang="en-US" b="1">
                <a:solidFill>
                  <a:srgbClr val="FFFFFF"/>
                </a:solidFill>
                <a:latin typeface="Verdana" panose="020B0604030504040204"/>
                <a:ea typeface="Verdana" panose="020B0604030504040204"/>
                <a:cs typeface="Verdana" panose="020B0604030504040204"/>
                <a:sym typeface="Verdana" panose="020B0604030504040204"/>
              </a:rPr>
              <a:t>Iteration Statements (Loops)</a:t>
            </a:r>
            <a:endParaRPr b="1">
              <a:solidFill>
                <a:srgbClr val="FFFFFF"/>
              </a:solidFill>
              <a:latin typeface="Verdana" panose="020B0604030504040204"/>
              <a:ea typeface="Verdana" panose="020B0604030504040204"/>
              <a:cs typeface="Verdana" panose="020B0604030504040204"/>
              <a:sym typeface="Verdana" panose="020B0604030504040204"/>
            </a:endParaRPr>
          </a:p>
        </p:txBody>
      </p:sp>
      <p:cxnSp>
        <p:nvCxnSpPr>
          <p:cNvPr id="400" name="Google Shape;400;g259c453aa7a_2_89"/>
          <p:cNvCxnSpPr/>
          <p:nvPr/>
        </p:nvCxnSpPr>
        <p:spPr>
          <a:xfrm>
            <a:off x="109575" y="1167322"/>
            <a:ext cx="8925000" cy="0"/>
          </a:xfrm>
          <a:prstGeom prst="straightConnector1">
            <a:avLst/>
          </a:prstGeom>
          <a:noFill/>
          <a:ln w="38100" cap="flat" cmpd="sng">
            <a:solidFill>
              <a:srgbClr val="FC6536"/>
            </a:solidFill>
            <a:prstDash val="solid"/>
            <a:round/>
            <a:headEnd type="none" w="sm" len="sm"/>
            <a:tailEnd type="none" w="sm" len="sm"/>
          </a:ln>
          <a:effectLst>
            <a:outerShdw blurRad="40000" dist="23000" dir="5400000" rotWithShape="0">
              <a:srgbClr val="000000">
                <a:alpha val="34900"/>
              </a:srgbClr>
            </a:outerShdw>
          </a:effectLst>
        </p:spPr>
      </p:cxnSp>
      <p:pic>
        <p:nvPicPr>
          <p:cNvPr id="401" name="Google Shape;401;g259c453aa7a_2_89"/>
          <p:cNvPicPr preferRelativeResize="0"/>
          <p:nvPr/>
        </p:nvPicPr>
        <p:blipFill>
          <a:blip r:embed="rId1"/>
          <a:stretch>
            <a:fillRect/>
          </a:stretch>
        </p:blipFill>
        <p:spPr>
          <a:xfrm>
            <a:off x="673850" y="1862672"/>
            <a:ext cx="6001979" cy="3146477"/>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C6536"/>
        </a:solidFill>
        <a:effectLst/>
      </p:bgPr>
    </p:bg>
    <p:spTree>
      <p:nvGrpSpPr>
        <p:cNvPr id="405" name="Shape 405"/>
        <p:cNvGrpSpPr/>
        <p:nvPr/>
      </p:nvGrpSpPr>
      <p:grpSpPr>
        <a:xfrm>
          <a:off x="0" y="0"/>
          <a:ext cx="0" cy="0"/>
          <a:chOff x="0" y="0"/>
          <a:chExt cx="0" cy="0"/>
        </a:xfrm>
      </p:grpSpPr>
      <p:sp>
        <p:nvSpPr>
          <p:cNvPr id="406" name="Google Shape;406;g259c453aa7a_2_106"/>
          <p:cNvSpPr txBox="1"/>
          <p:nvPr>
            <p:ph type="title"/>
          </p:nvPr>
        </p:nvSpPr>
        <p:spPr>
          <a:xfrm>
            <a:off x="98250" y="16350"/>
            <a:ext cx="8826600" cy="602700"/>
          </a:xfrm>
          <a:prstGeom prst="rect">
            <a:avLst/>
          </a:prstGeom>
          <a:noFill/>
          <a:ln>
            <a:noFill/>
          </a:ln>
        </p:spPr>
        <p:txBody>
          <a:bodyPr spcFirstLastPara="1" wrap="square" lIns="91425" tIns="91425" rIns="91425" bIns="91425" anchor="ctr" anchorCtr="0">
            <a:normAutofit/>
          </a:bodyPr>
          <a:lstStyle/>
          <a:p>
            <a:pPr marL="0" lvl="0" indent="0" algn="l" rtl="0">
              <a:spcBef>
                <a:spcPts val="0"/>
              </a:spcBef>
              <a:spcAft>
                <a:spcPts val="0"/>
              </a:spcAft>
              <a:buSzPts val="1800"/>
              <a:buNone/>
            </a:pPr>
            <a:r>
              <a:rPr lang="en-US" b="1">
                <a:latin typeface="Verdana" panose="020B0604030504040204"/>
                <a:ea typeface="Verdana" panose="020B0604030504040204"/>
                <a:cs typeface="Verdana" panose="020B0604030504040204"/>
                <a:sym typeface="Verdana" panose="020B0604030504040204"/>
              </a:rPr>
              <a:t>Iteration Statements (Loops)</a:t>
            </a:r>
            <a:endParaRPr b="1">
              <a:solidFill>
                <a:srgbClr val="FFFFFF"/>
              </a:solidFill>
              <a:latin typeface="Verdana" panose="020B0604030504040204"/>
              <a:ea typeface="Verdana" panose="020B0604030504040204"/>
              <a:cs typeface="Verdana" panose="020B0604030504040204"/>
              <a:sym typeface="Verdana" panose="020B0604030504040204"/>
            </a:endParaRPr>
          </a:p>
        </p:txBody>
      </p:sp>
      <p:sp>
        <p:nvSpPr>
          <p:cNvPr id="407" name="Google Shape;407;g259c453aa7a_2_106"/>
          <p:cNvSpPr txBox="1"/>
          <p:nvPr/>
        </p:nvSpPr>
        <p:spPr>
          <a:xfrm>
            <a:off x="109574" y="694722"/>
            <a:ext cx="8826600" cy="47193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600"/>
              <a:buFont typeface="Arial" panose="020B0604020202020204"/>
              <a:buNone/>
            </a:pPr>
            <a:r>
              <a:rPr lang="en-US" sz="1600" b="1" i="0" u="none" strike="noStrike" cap="none">
                <a:solidFill>
                  <a:srgbClr val="2E3444"/>
                </a:solidFill>
                <a:highlight>
                  <a:srgbClr val="FFFFFF"/>
                </a:highlight>
                <a:latin typeface="Verdana" panose="020B0604030504040204"/>
                <a:ea typeface="Verdana" panose="020B0604030504040204"/>
                <a:cs typeface="Verdana" panose="020B0604030504040204"/>
                <a:sym typeface="Verdana" panose="020B0604030504040204"/>
              </a:rPr>
              <a:t>Exercise</a:t>
            </a:r>
            <a:endParaRPr lang="en-US" sz="1600" b="1" i="0" u="none" strike="noStrike" cap="none">
              <a:solidFill>
                <a:srgbClr val="2E3444"/>
              </a:solidFill>
              <a:highlight>
                <a:srgbClr val="FFFFFF"/>
              </a:highlight>
              <a:latin typeface="Verdana" panose="020B0604030504040204"/>
              <a:ea typeface="Verdana" panose="020B0604030504040204"/>
              <a:cs typeface="Verdana" panose="020B0604030504040204"/>
              <a:sym typeface="Verdana" panose="020B0604030504040204"/>
            </a:endParaRPr>
          </a:p>
          <a:p>
            <a:pPr marL="0" marR="0" lvl="0" indent="0" algn="l" rtl="0">
              <a:lnSpc>
                <a:spcPct val="115000"/>
              </a:lnSpc>
              <a:spcBef>
                <a:spcPts val="0"/>
              </a:spcBef>
              <a:spcAft>
                <a:spcPts val="0"/>
              </a:spcAft>
              <a:buNone/>
            </a:pPr>
            <a:endParaRPr sz="1600">
              <a:latin typeface="Calibri" panose="020F0502020204030204"/>
              <a:ea typeface="Calibri" panose="020F0502020204030204"/>
              <a:cs typeface="Calibri" panose="020F0502020204030204"/>
              <a:sym typeface="Calibri" panose="020F0502020204030204"/>
            </a:endParaRPr>
          </a:p>
          <a:p>
            <a:pPr marL="457200" marR="0" lvl="0" indent="-330200" algn="l" rtl="0">
              <a:lnSpc>
                <a:spcPct val="115000"/>
              </a:lnSpc>
              <a:spcBef>
                <a:spcPts val="0"/>
              </a:spcBef>
              <a:spcAft>
                <a:spcPts val="0"/>
              </a:spcAft>
              <a:buSzPts val="1600"/>
              <a:buFont typeface="Calibri" panose="020F0502020204030204"/>
              <a:buChar char="●"/>
            </a:pPr>
            <a:r>
              <a:rPr lang="en-US" sz="1600">
                <a:latin typeface="Calibri" panose="020F0502020204030204"/>
                <a:ea typeface="Calibri" panose="020F0502020204030204"/>
                <a:cs typeface="Calibri" panose="020F0502020204030204"/>
                <a:sym typeface="Calibri" panose="020F0502020204030204"/>
              </a:rPr>
              <a:t>Display Multiplication Table (Take number as input for table display)</a:t>
            </a:r>
            <a:endParaRPr sz="1600">
              <a:latin typeface="Calibri" panose="020F0502020204030204"/>
              <a:ea typeface="Calibri" panose="020F0502020204030204"/>
              <a:cs typeface="Calibri" panose="020F0502020204030204"/>
              <a:sym typeface="Calibri" panose="020F0502020204030204"/>
            </a:endParaRPr>
          </a:p>
          <a:p>
            <a:pPr marL="457200" marR="0" lvl="0" indent="-330200" algn="l" rtl="0">
              <a:lnSpc>
                <a:spcPct val="115000"/>
              </a:lnSpc>
              <a:spcBef>
                <a:spcPts val="0"/>
              </a:spcBef>
              <a:spcAft>
                <a:spcPts val="0"/>
              </a:spcAft>
              <a:buSzPts val="1600"/>
              <a:buFont typeface="Calibri" panose="020F0502020204030204"/>
              <a:buChar char="●"/>
            </a:pPr>
            <a:r>
              <a:rPr lang="en-US" sz="1600">
                <a:latin typeface="Calibri" panose="020F0502020204030204"/>
                <a:ea typeface="Calibri" panose="020F0502020204030204"/>
                <a:cs typeface="Calibri" panose="020F0502020204030204"/>
                <a:sym typeface="Calibri" panose="020F0502020204030204"/>
              </a:rPr>
              <a:t>Find sum of first n Numbers</a:t>
            </a:r>
            <a:endParaRPr sz="1600">
              <a:latin typeface="Calibri" panose="020F0502020204030204"/>
              <a:ea typeface="Calibri" panose="020F0502020204030204"/>
              <a:cs typeface="Calibri" panose="020F0502020204030204"/>
              <a:sym typeface="Calibri" panose="020F0502020204030204"/>
            </a:endParaRPr>
          </a:p>
          <a:p>
            <a:pPr marL="457200" marR="0" lvl="0" indent="-330200" algn="l" rtl="0">
              <a:lnSpc>
                <a:spcPct val="115000"/>
              </a:lnSpc>
              <a:spcBef>
                <a:spcPts val="0"/>
              </a:spcBef>
              <a:spcAft>
                <a:spcPts val="0"/>
              </a:spcAft>
              <a:buSzPts val="1600"/>
              <a:buFont typeface="Calibri" panose="020F0502020204030204"/>
              <a:buChar char="●"/>
            </a:pPr>
            <a:r>
              <a:rPr lang="en-US" sz="1600">
                <a:latin typeface="Calibri" panose="020F0502020204030204"/>
                <a:ea typeface="Calibri" panose="020F0502020204030204"/>
                <a:cs typeface="Calibri" panose="020F0502020204030204"/>
                <a:sym typeface="Calibri" panose="020F0502020204030204"/>
              </a:rPr>
              <a:t>Factorial of a Number</a:t>
            </a:r>
            <a:endParaRPr sz="1600">
              <a:latin typeface="Calibri" panose="020F0502020204030204"/>
              <a:ea typeface="Calibri" panose="020F0502020204030204"/>
              <a:cs typeface="Calibri" panose="020F0502020204030204"/>
              <a:sym typeface="Calibri" panose="020F0502020204030204"/>
            </a:endParaRPr>
          </a:p>
          <a:p>
            <a:pPr marL="457200" marR="0" lvl="0" indent="-330200" algn="l" rtl="0">
              <a:lnSpc>
                <a:spcPct val="115000"/>
              </a:lnSpc>
              <a:spcBef>
                <a:spcPts val="0"/>
              </a:spcBef>
              <a:spcAft>
                <a:spcPts val="0"/>
              </a:spcAft>
              <a:buSzPts val="1600"/>
              <a:buFont typeface="Calibri" panose="020F0502020204030204"/>
              <a:buChar char="●"/>
            </a:pPr>
            <a:r>
              <a:rPr lang="en-US" sz="1600">
                <a:latin typeface="Calibri" panose="020F0502020204030204"/>
                <a:ea typeface="Calibri" panose="020F0502020204030204"/>
                <a:cs typeface="Calibri" panose="020F0502020204030204"/>
                <a:sym typeface="Calibri" panose="020F0502020204030204"/>
              </a:rPr>
              <a:t>Check whether a number is Armstrong or not</a:t>
            </a:r>
            <a:endParaRPr sz="1600">
              <a:latin typeface="Calibri" panose="020F0502020204030204"/>
              <a:ea typeface="Calibri" panose="020F0502020204030204"/>
              <a:cs typeface="Calibri" panose="020F0502020204030204"/>
              <a:sym typeface="Calibri" panose="020F0502020204030204"/>
            </a:endParaRPr>
          </a:p>
          <a:p>
            <a:pPr marL="457200" marR="0" lvl="0" indent="-330200" algn="l" rtl="0">
              <a:lnSpc>
                <a:spcPct val="115000"/>
              </a:lnSpc>
              <a:spcBef>
                <a:spcPts val="0"/>
              </a:spcBef>
              <a:spcAft>
                <a:spcPts val="0"/>
              </a:spcAft>
              <a:buSzPts val="1600"/>
              <a:buFont typeface="Calibri" panose="020F0502020204030204"/>
              <a:buChar char="●"/>
            </a:pPr>
            <a:r>
              <a:rPr lang="en-US" sz="1600">
                <a:latin typeface="Calibri" panose="020F0502020204030204"/>
                <a:ea typeface="Calibri" panose="020F0502020204030204"/>
                <a:cs typeface="Calibri" panose="020F0502020204030204"/>
                <a:sym typeface="Calibri" panose="020F0502020204030204"/>
              </a:rPr>
              <a:t>Reverse a number</a:t>
            </a:r>
            <a:endParaRPr sz="1600">
              <a:latin typeface="Calibri" panose="020F0502020204030204"/>
              <a:ea typeface="Calibri" panose="020F0502020204030204"/>
              <a:cs typeface="Calibri" panose="020F0502020204030204"/>
              <a:sym typeface="Calibri" panose="020F0502020204030204"/>
            </a:endParaRPr>
          </a:p>
          <a:p>
            <a:pPr marL="457200" marR="0" lvl="0" indent="-330200" algn="l" rtl="0">
              <a:lnSpc>
                <a:spcPct val="115000"/>
              </a:lnSpc>
              <a:spcBef>
                <a:spcPts val="0"/>
              </a:spcBef>
              <a:spcAft>
                <a:spcPts val="0"/>
              </a:spcAft>
              <a:buSzPts val="1600"/>
              <a:buFont typeface="Calibri" panose="020F0502020204030204"/>
              <a:buChar char="●"/>
            </a:pPr>
            <a:r>
              <a:rPr lang="en-US" sz="1600">
                <a:latin typeface="Calibri" panose="020F0502020204030204"/>
                <a:ea typeface="Calibri" panose="020F0502020204030204"/>
                <a:cs typeface="Calibri" panose="020F0502020204030204"/>
                <a:sym typeface="Calibri" panose="020F0502020204030204"/>
              </a:rPr>
              <a:t>Check whether a number is palindrome or not</a:t>
            </a:r>
            <a:endParaRPr sz="1600">
              <a:latin typeface="Calibri" panose="020F0502020204030204"/>
              <a:ea typeface="Calibri" panose="020F0502020204030204"/>
              <a:cs typeface="Calibri" panose="020F0502020204030204"/>
              <a:sym typeface="Calibri" panose="020F0502020204030204"/>
            </a:endParaRPr>
          </a:p>
          <a:p>
            <a:pPr marL="457200" marR="0" lvl="0" indent="-330200" algn="l" rtl="0">
              <a:lnSpc>
                <a:spcPct val="115000"/>
              </a:lnSpc>
              <a:spcBef>
                <a:spcPts val="0"/>
              </a:spcBef>
              <a:spcAft>
                <a:spcPts val="0"/>
              </a:spcAft>
              <a:buSzPts val="1600"/>
              <a:buFont typeface="Calibri" panose="020F0502020204030204"/>
              <a:buChar char="●"/>
            </a:pPr>
            <a:r>
              <a:rPr lang="en-US" sz="1600">
                <a:latin typeface="Calibri" panose="020F0502020204030204"/>
                <a:ea typeface="Calibri" panose="020F0502020204030204"/>
                <a:cs typeface="Calibri" panose="020F0502020204030204"/>
                <a:sym typeface="Calibri" panose="020F0502020204030204"/>
              </a:rPr>
              <a:t>Print below pyramid pattern</a:t>
            </a:r>
            <a:endParaRPr sz="1600">
              <a:latin typeface="Calibri" panose="020F0502020204030204"/>
              <a:ea typeface="Calibri" panose="020F0502020204030204"/>
              <a:cs typeface="Calibri" panose="020F0502020204030204"/>
              <a:sym typeface="Calibri" panose="020F0502020204030204"/>
            </a:endParaRPr>
          </a:p>
          <a:p>
            <a:pPr marL="0" marR="0" lvl="0" indent="0" algn="l" rtl="0">
              <a:lnSpc>
                <a:spcPct val="115000"/>
              </a:lnSpc>
              <a:spcBef>
                <a:spcPts val="0"/>
              </a:spcBef>
              <a:spcAft>
                <a:spcPts val="0"/>
              </a:spcAft>
              <a:buNone/>
            </a:pPr>
          </a:p>
          <a:p>
            <a:pPr marL="457200" marR="0" lvl="0" indent="0" algn="l" rtl="0">
              <a:lnSpc>
                <a:spcPct val="115000"/>
              </a:lnSpc>
              <a:spcBef>
                <a:spcPts val="0"/>
              </a:spcBef>
              <a:spcAft>
                <a:spcPts val="0"/>
              </a:spcAft>
              <a:buNone/>
            </a:pPr>
          </a:p>
          <a:p>
            <a:pPr marL="0" marR="0" lvl="0" indent="0" algn="l" rtl="0">
              <a:lnSpc>
                <a:spcPct val="115000"/>
              </a:lnSpc>
              <a:spcBef>
                <a:spcPts val="0"/>
              </a:spcBef>
              <a:spcAft>
                <a:spcPts val="0"/>
              </a:spcAft>
              <a:buNone/>
            </a:pPr>
          </a:p>
          <a:p>
            <a:pPr marL="457200" marR="0" lvl="0" indent="0" algn="l" rtl="0">
              <a:lnSpc>
                <a:spcPct val="115000"/>
              </a:lnSpc>
              <a:spcBef>
                <a:spcPts val="0"/>
              </a:spcBef>
              <a:spcAft>
                <a:spcPts val="0"/>
              </a:spcAft>
              <a:buNone/>
            </a:pPr>
          </a:p>
          <a:p>
            <a:pPr marL="457200" marR="0" lvl="0" indent="0" algn="l" rtl="0">
              <a:lnSpc>
                <a:spcPct val="115000"/>
              </a:lnSpc>
              <a:spcBef>
                <a:spcPts val="0"/>
              </a:spcBef>
              <a:spcAft>
                <a:spcPts val="0"/>
              </a:spcAft>
              <a:buNone/>
            </a:pPr>
          </a:p>
          <a:p>
            <a:pPr marL="457200" marR="0" lvl="0" indent="0" algn="l" rtl="0">
              <a:lnSpc>
                <a:spcPct val="115000"/>
              </a:lnSpc>
              <a:spcBef>
                <a:spcPts val="0"/>
              </a:spcBef>
              <a:spcAft>
                <a:spcPts val="0"/>
              </a:spcAft>
              <a:buNone/>
            </a:pPr>
          </a:p>
          <a:p>
            <a:pPr marL="0" marR="0" lvl="0" indent="0" algn="l" rtl="0">
              <a:lnSpc>
                <a:spcPct val="115000"/>
              </a:lnSpc>
              <a:spcBef>
                <a:spcPts val="0"/>
              </a:spcBef>
              <a:spcAft>
                <a:spcPts val="0"/>
              </a:spcAft>
              <a:buNone/>
            </a:pPr>
            <a:r>
              <a:rPr lang="en-US" sz="1600" b="1">
                <a:latin typeface="Calibri" panose="020F0502020204030204"/>
                <a:ea typeface="Calibri" panose="020F0502020204030204"/>
                <a:cs typeface="Calibri" panose="020F0502020204030204"/>
                <a:sym typeface="Calibri" panose="020F0502020204030204"/>
              </a:rPr>
              <a:t>Note:</a:t>
            </a:r>
            <a:r>
              <a:rPr lang="en-US" sz="1600">
                <a:latin typeface="Calibri" panose="020F0502020204030204"/>
                <a:ea typeface="Calibri" panose="020F0502020204030204"/>
                <a:cs typeface="Calibri" panose="020F0502020204030204"/>
                <a:sym typeface="Calibri" panose="020F0502020204030204"/>
              </a:rPr>
              <a:t> Make decision, which loop to use and why.</a:t>
            </a:r>
            <a:endParaRPr sz="1600">
              <a:latin typeface="Calibri" panose="020F0502020204030204"/>
              <a:ea typeface="Calibri" panose="020F0502020204030204"/>
              <a:cs typeface="Calibri" panose="020F0502020204030204"/>
              <a:sym typeface="Calibri" panose="020F0502020204030204"/>
            </a:endParaRPr>
          </a:p>
          <a:p>
            <a:pPr marL="457200" marR="0" lvl="0" indent="0" algn="l" rtl="0">
              <a:lnSpc>
                <a:spcPct val="115000"/>
              </a:lnSpc>
              <a:spcBef>
                <a:spcPts val="0"/>
              </a:spcBef>
              <a:spcAft>
                <a:spcPts val="0"/>
              </a:spcAft>
              <a:buNone/>
            </a:pPr>
          </a:p>
        </p:txBody>
      </p:sp>
      <p:cxnSp>
        <p:nvCxnSpPr>
          <p:cNvPr id="408" name="Google Shape;408;g259c453aa7a_2_106"/>
          <p:cNvCxnSpPr/>
          <p:nvPr/>
        </p:nvCxnSpPr>
        <p:spPr>
          <a:xfrm>
            <a:off x="109575" y="1167322"/>
            <a:ext cx="8925000" cy="0"/>
          </a:xfrm>
          <a:prstGeom prst="straightConnector1">
            <a:avLst/>
          </a:prstGeom>
          <a:noFill/>
          <a:ln w="38100" cap="flat" cmpd="sng">
            <a:solidFill>
              <a:srgbClr val="FC6536"/>
            </a:solidFill>
            <a:prstDash val="solid"/>
            <a:round/>
            <a:headEnd type="none" w="sm" len="sm"/>
            <a:tailEnd type="none" w="sm" len="sm"/>
          </a:ln>
          <a:effectLst>
            <a:outerShdw blurRad="40000" dist="23000" dir="5400000" rotWithShape="0">
              <a:srgbClr val="000000">
                <a:alpha val="34900"/>
              </a:srgbClr>
            </a:outerShdw>
          </a:effectLst>
        </p:spPr>
      </p:cxnSp>
      <p:pic>
        <p:nvPicPr>
          <p:cNvPr id="409" name="Google Shape;409;g259c453aa7a_2_106" descr="A picture containing text, device, meter, gauge&#10;&#10;Description automatically generated"/>
          <p:cNvPicPr preferRelativeResize="0"/>
          <p:nvPr/>
        </p:nvPicPr>
        <p:blipFill rotWithShape="1">
          <a:blip r:embed="rId1"/>
          <a:srcRect/>
          <a:stretch>
            <a:fillRect/>
          </a:stretch>
        </p:blipFill>
        <p:spPr>
          <a:xfrm>
            <a:off x="1114397" y="3348843"/>
            <a:ext cx="1419225" cy="1162782"/>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413" name="Shape 413"/>
        <p:cNvGrpSpPr/>
        <p:nvPr/>
      </p:nvGrpSpPr>
      <p:grpSpPr>
        <a:xfrm>
          <a:off x="0" y="0"/>
          <a:ext cx="0" cy="0"/>
          <a:chOff x="0" y="0"/>
          <a:chExt cx="0" cy="0"/>
        </a:xfrm>
      </p:grpSpPr>
      <p:sp>
        <p:nvSpPr>
          <p:cNvPr id="414" name="Google Shape;414;g259c453aa7a_2_113"/>
          <p:cNvSpPr txBox="1"/>
          <p:nvPr>
            <p:ph type="title"/>
          </p:nvPr>
        </p:nvSpPr>
        <p:spPr>
          <a:xfrm>
            <a:off x="98250" y="16350"/>
            <a:ext cx="8826600" cy="602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1800"/>
              <a:buNone/>
            </a:pPr>
            <a:r>
              <a:rPr lang="en-US" b="1">
                <a:solidFill>
                  <a:srgbClr val="FFFFFF"/>
                </a:solidFill>
                <a:latin typeface="Verdana" panose="020B0604030504040204"/>
                <a:ea typeface="Verdana" panose="020B0604030504040204"/>
                <a:cs typeface="Verdana" panose="020B0604030504040204"/>
                <a:sym typeface="Verdana" panose="020B0604030504040204"/>
              </a:rPr>
              <a:t>Arrays</a:t>
            </a:r>
            <a:endParaRPr b="1">
              <a:solidFill>
                <a:srgbClr val="FFFFFF"/>
              </a:solidFill>
              <a:latin typeface="Verdana" panose="020B0604030504040204"/>
              <a:ea typeface="Verdana" panose="020B0604030504040204"/>
              <a:cs typeface="Verdana" panose="020B0604030504040204"/>
              <a:sym typeface="Verdana" panose="020B0604030504040204"/>
            </a:endParaRPr>
          </a:p>
        </p:txBody>
      </p:sp>
      <p:sp>
        <p:nvSpPr>
          <p:cNvPr id="415" name="Google Shape;415;g259c453aa7a_2_113"/>
          <p:cNvSpPr txBox="1"/>
          <p:nvPr/>
        </p:nvSpPr>
        <p:spPr>
          <a:xfrm>
            <a:off x="109575" y="694725"/>
            <a:ext cx="4871400" cy="39528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0"/>
              </a:spcBef>
              <a:spcAft>
                <a:spcPts val="0"/>
              </a:spcAft>
              <a:buNone/>
            </a:pPr>
            <a:r>
              <a:rPr lang="en-US" sz="1600" b="1">
                <a:solidFill>
                  <a:srgbClr val="2E3444"/>
                </a:solidFill>
                <a:highlight>
                  <a:srgbClr val="FFFFFF"/>
                </a:highlight>
                <a:latin typeface="Verdana" panose="020B0604030504040204"/>
                <a:ea typeface="Verdana" panose="020B0604030504040204"/>
                <a:cs typeface="Verdana" panose="020B0604030504040204"/>
                <a:sym typeface="Verdana" panose="020B0604030504040204"/>
              </a:rPr>
              <a:t>Array</a:t>
            </a:r>
            <a:endParaRPr sz="1600">
              <a:latin typeface="Verdana" panose="020B0604030504040204"/>
              <a:ea typeface="Verdana" panose="020B0604030504040204"/>
              <a:cs typeface="Verdana" panose="020B0604030504040204"/>
              <a:sym typeface="Verdana" panose="020B0604030504040204"/>
            </a:endParaRPr>
          </a:p>
          <a:p>
            <a:pPr marL="0" marR="0" lvl="0" indent="0" algn="just" rtl="0">
              <a:lnSpc>
                <a:spcPct val="115000"/>
              </a:lnSpc>
              <a:spcBef>
                <a:spcPts val="0"/>
              </a:spcBef>
              <a:spcAft>
                <a:spcPts val="0"/>
              </a:spcAft>
              <a:buNone/>
            </a:pPr>
            <a:endParaRPr sz="160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a:p>
            <a:pPr marL="457200" lvl="0" indent="-330200" algn="just" rtl="0">
              <a:spcBef>
                <a:spcPts val="0"/>
              </a:spcBef>
              <a:spcAft>
                <a:spcPts val="0"/>
              </a:spcAft>
              <a:buSzPts val="1600"/>
              <a:buFont typeface="Calibri" panose="020F0502020204030204"/>
              <a:buChar char="●"/>
            </a:pPr>
            <a:r>
              <a:rPr lang="en-US" sz="1600">
                <a:latin typeface="Calibri" panose="020F0502020204030204"/>
                <a:ea typeface="Calibri" panose="020F0502020204030204"/>
                <a:cs typeface="Calibri" panose="020F0502020204030204"/>
                <a:sym typeface="Calibri" panose="020F0502020204030204"/>
              </a:rPr>
              <a:t>An array is a collection of like-typed data. Arrays offer a convenient means of grouping related information.</a:t>
            </a:r>
            <a:endParaRPr sz="1600">
              <a:latin typeface="Calibri" panose="020F0502020204030204"/>
              <a:ea typeface="Calibri" panose="020F0502020204030204"/>
              <a:cs typeface="Calibri" panose="020F0502020204030204"/>
              <a:sym typeface="Calibri" panose="020F0502020204030204"/>
            </a:endParaRPr>
          </a:p>
          <a:p>
            <a:pPr marL="914400" lvl="1" indent="-330200" algn="l" rtl="0">
              <a:spcBef>
                <a:spcPts val="0"/>
              </a:spcBef>
              <a:spcAft>
                <a:spcPts val="0"/>
              </a:spcAft>
              <a:buSzPts val="1600"/>
              <a:buFont typeface="Calibri" panose="020F0502020204030204"/>
              <a:buChar char="○"/>
            </a:pPr>
            <a:r>
              <a:rPr lang="en-US" sz="1600">
                <a:latin typeface="Calibri" panose="020F0502020204030204"/>
                <a:ea typeface="Calibri" panose="020F0502020204030204"/>
                <a:cs typeface="Calibri" panose="020F0502020204030204"/>
                <a:sym typeface="Calibri" panose="020F0502020204030204"/>
              </a:rPr>
              <a:t>For example, if we want to store the names of 100 people then we can create an Array of the String type that can store 100 names.</a:t>
            </a:r>
            <a:endParaRPr sz="1600">
              <a:latin typeface="Calibri" panose="020F0502020204030204"/>
              <a:ea typeface="Calibri" panose="020F0502020204030204"/>
              <a:cs typeface="Calibri" panose="020F0502020204030204"/>
              <a:sym typeface="Calibri" panose="020F0502020204030204"/>
            </a:endParaRPr>
          </a:p>
          <a:p>
            <a:pPr marL="1371600" lvl="0" indent="0" algn="l" rtl="0">
              <a:spcBef>
                <a:spcPts val="0"/>
              </a:spcBef>
              <a:spcAft>
                <a:spcPts val="0"/>
              </a:spcAft>
              <a:buNone/>
            </a:pPr>
            <a:endParaRPr sz="1600">
              <a:latin typeface="Calibri" panose="020F0502020204030204"/>
              <a:ea typeface="Calibri" panose="020F0502020204030204"/>
              <a:cs typeface="Calibri" panose="020F0502020204030204"/>
              <a:sym typeface="Calibri" panose="020F0502020204030204"/>
            </a:endParaRPr>
          </a:p>
          <a:p>
            <a:pPr marL="457200" lvl="0" indent="-330200" algn="just" rtl="0">
              <a:spcBef>
                <a:spcPts val="0"/>
              </a:spcBef>
              <a:spcAft>
                <a:spcPts val="0"/>
              </a:spcAft>
              <a:buSzPts val="1600"/>
              <a:buFont typeface="Calibri" panose="020F0502020204030204"/>
              <a:buChar char="●"/>
            </a:pPr>
            <a:r>
              <a:rPr lang="en-US" sz="1600">
                <a:latin typeface="Calibri" panose="020F0502020204030204"/>
                <a:ea typeface="Calibri" panose="020F0502020204030204"/>
                <a:cs typeface="Calibri" panose="020F0502020204030204"/>
                <a:sym typeface="Calibri" panose="020F0502020204030204"/>
              </a:rPr>
              <a:t>Array in Java is index-based, a specific element in an array is accessed by its index. The 1</a:t>
            </a:r>
            <a:r>
              <a:rPr lang="en-US" sz="1600" baseline="30000">
                <a:latin typeface="Calibri" panose="020F0502020204030204"/>
                <a:ea typeface="Calibri" panose="020F0502020204030204"/>
                <a:cs typeface="Calibri" panose="020F0502020204030204"/>
                <a:sym typeface="Calibri" panose="020F0502020204030204"/>
              </a:rPr>
              <a:t>st </a:t>
            </a:r>
            <a:r>
              <a:rPr lang="en-US" sz="1600">
                <a:latin typeface="Calibri" panose="020F0502020204030204"/>
                <a:ea typeface="Calibri" panose="020F0502020204030204"/>
                <a:cs typeface="Calibri" panose="020F0502020204030204"/>
                <a:sym typeface="Calibri" panose="020F0502020204030204"/>
              </a:rPr>
              <a:t>element of the array is stored at the 0</a:t>
            </a:r>
            <a:r>
              <a:rPr lang="en-US" sz="1600" baseline="30000">
                <a:latin typeface="Calibri" panose="020F0502020204030204"/>
                <a:ea typeface="Calibri" panose="020F0502020204030204"/>
                <a:cs typeface="Calibri" panose="020F0502020204030204"/>
                <a:sym typeface="Calibri" panose="020F0502020204030204"/>
              </a:rPr>
              <a:t>th</a:t>
            </a:r>
            <a:r>
              <a:rPr lang="en-US" sz="1600">
                <a:latin typeface="Calibri" panose="020F0502020204030204"/>
                <a:ea typeface="Calibri" panose="020F0502020204030204"/>
                <a:cs typeface="Calibri" panose="020F0502020204030204"/>
                <a:sym typeface="Calibri" panose="020F0502020204030204"/>
              </a:rPr>
              <a:t> index, 2</a:t>
            </a:r>
            <a:r>
              <a:rPr lang="en-US" sz="1600" baseline="30000">
                <a:latin typeface="Calibri" panose="020F0502020204030204"/>
                <a:ea typeface="Calibri" panose="020F0502020204030204"/>
                <a:cs typeface="Calibri" panose="020F0502020204030204"/>
                <a:sym typeface="Calibri" panose="020F0502020204030204"/>
              </a:rPr>
              <a:t>nd</a:t>
            </a:r>
            <a:r>
              <a:rPr lang="en-US" sz="1600">
                <a:latin typeface="Calibri" panose="020F0502020204030204"/>
                <a:ea typeface="Calibri" panose="020F0502020204030204"/>
                <a:cs typeface="Calibri" panose="020F0502020204030204"/>
                <a:sym typeface="Calibri" panose="020F0502020204030204"/>
              </a:rPr>
              <a:t> element is stored on 1</a:t>
            </a:r>
            <a:r>
              <a:rPr lang="en-US" sz="1600" baseline="30000">
                <a:latin typeface="Calibri" panose="020F0502020204030204"/>
                <a:ea typeface="Calibri" panose="020F0502020204030204"/>
                <a:cs typeface="Calibri" panose="020F0502020204030204"/>
                <a:sym typeface="Calibri" panose="020F0502020204030204"/>
              </a:rPr>
              <a:t>st</a:t>
            </a:r>
            <a:r>
              <a:rPr lang="en-US" sz="1600">
                <a:latin typeface="Calibri" panose="020F0502020204030204"/>
                <a:ea typeface="Calibri" panose="020F0502020204030204"/>
                <a:cs typeface="Calibri" panose="020F0502020204030204"/>
                <a:sym typeface="Calibri" panose="020F0502020204030204"/>
              </a:rPr>
              <a:t> index and so on. </a:t>
            </a:r>
            <a:endParaRPr sz="1600">
              <a:latin typeface="Calibri" panose="020F0502020204030204"/>
              <a:ea typeface="Calibri" panose="020F0502020204030204"/>
              <a:cs typeface="Calibri" panose="020F0502020204030204"/>
              <a:sym typeface="Calibri" panose="020F0502020204030204"/>
            </a:endParaRPr>
          </a:p>
          <a:p>
            <a:pPr marL="0" lvl="0" indent="0" algn="just" rtl="0">
              <a:spcBef>
                <a:spcPts val="0"/>
              </a:spcBef>
              <a:spcAft>
                <a:spcPts val="0"/>
              </a:spcAft>
              <a:buNone/>
            </a:pPr>
            <a:endParaRPr sz="1600">
              <a:latin typeface="Calibri" panose="020F0502020204030204"/>
              <a:ea typeface="Calibri" panose="020F0502020204030204"/>
              <a:cs typeface="Calibri" panose="020F0502020204030204"/>
              <a:sym typeface="Calibri" panose="020F0502020204030204"/>
            </a:endParaRPr>
          </a:p>
          <a:p>
            <a:pPr marL="0" lvl="0" indent="0" algn="just" rtl="0">
              <a:spcBef>
                <a:spcPts val="0"/>
              </a:spcBef>
              <a:spcAft>
                <a:spcPts val="0"/>
              </a:spcAft>
              <a:buNone/>
            </a:pPr>
            <a:endParaRPr sz="1600">
              <a:latin typeface="Calibri" panose="020F0502020204030204"/>
              <a:ea typeface="Calibri" panose="020F0502020204030204"/>
              <a:cs typeface="Calibri" panose="020F0502020204030204"/>
              <a:sym typeface="Calibri" panose="020F0502020204030204"/>
            </a:endParaRPr>
          </a:p>
        </p:txBody>
      </p:sp>
      <p:cxnSp>
        <p:nvCxnSpPr>
          <p:cNvPr id="416" name="Google Shape;416;g259c453aa7a_2_113"/>
          <p:cNvCxnSpPr/>
          <p:nvPr/>
        </p:nvCxnSpPr>
        <p:spPr>
          <a:xfrm>
            <a:off x="109575" y="1167322"/>
            <a:ext cx="8925000" cy="0"/>
          </a:xfrm>
          <a:prstGeom prst="straightConnector1">
            <a:avLst/>
          </a:prstGeom>
          <a:noFill/>
          <a:ln w="38100" cap="flat" cmpd="sng">
            <a:solidFill>
              <a:srgbClr val="FC6536"/>
            </a:solidFill>
            <a:prstDash val="solid"/>
            <a:round/>
            <a:headEnd type="none" w="sm" len="sm"/>
            <a:tailEnd type="none" w="sm" len="sm"/>
          </a:ln>
          <a:effectLst>
            <a:outerShdw blurRad="40000" dist="23000" dir="5400000" rotWithShape="0">
              <a:srgbClr val="000000">
                <a:alpha val="34900"/>
              </a:srgbClr>
            </a:outerShdw>
          </a:effectLst>
        </p:spPr>
      </p:cxnSp>
      <p:pic>
        <p:nvPicPr>
          <p:cNvPr id="417" name="Google Shape;417;g259c453aa7a_2_113"/>
          <p:cNvPicPr preferRelativeResize="0"/>
          <p:nvPr/>
        </p:nvPicPr>
        <p:blipFill>
          <a:blip r:embed="rId1"/>
          <a:stretch>
            <a:fillRect/>
          </a:stretch>
        </p:blipFill>
        <p:spPr>
          <a:xfrm>
            <a:off x="5075850" y="1431050"/>
            <a:ext cx="3958724" cy="2894701"/>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421" name="Shape 421"/>
        <p:cNvGrpSpPr/>
        <p:nvPr/>
      </p:nvGrpSpPr>
      <p:grpSpPr>
        <a:xfrm>
          <a:off x="0" y="0"/>
          <a:ext cx="0" cy="0"/>
          <a:chOff x="0" y="0"/>
          <a:chExt cx="0" cy="0"/>
        </a:xfrm>
      </p:grpSpPr>
      <p:sp>
        <p:nvSpPr>
          <p:cNvPr id="422" name="Google Shape;422;g259c453aa7a_2_124"/>
          <p:cNvSpPr txBox="1"/>
          <p:nvPr>
            <p:ph type="title"/>
          </p:nvPr>
        </p:nvSpPr>
        <p:spPr>
          <a:xfrm>
            <a:off x="98250" y="16350"/>
            <a:ext cx="8826600" cy="602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1800"/>
              <a:buNone/>
            </a:pPr>
            <a:r>
              <a:rPr lang="en-US" b="1">
                <a:solidFill>
                  <a:srgbClr val="FFFFFF"/>
                </a:solidFill>
                <a:latin typeface="Verdana" panose="020B0604030504040204"/>
                <a:ea typeface="Verdana" panose="020B0604030504040204"/>
                <a:cs typeface="Verdana" panose="020B0604030504040204"/>
                <a:sym typeface="Verdana" panose="020B0604030504040204"/>
              </a:rPr>
              <a:t>Arrays</a:t>
            </a:r>
            <a:endParaRPr b="1">
              <a:solidFill>
                <a:srgbClr val="FFFFFF"/>
              </a:solidFill>
              <a:latin typeface="Verdana" panose="020B0604030504040204"/>
              <a:ea typeface="Verdana" panose="020B0604030504040204"/>
              <a:cs typeface="Verdana" panose="020B0604030504040204"/>
              <a:sym typeface="Verdana" panose="020B0604030504040204"/>
            </a:endParaRPr>
          </a:p>
        </p:txBody>
      </p:sp>
      <p:sp>
        <p:nvSpPr>
          <p:cNvPr id="423" name="Google Shape;423;g259c453aa7a_2_124"/>
          <p:cNvSpPr txBox="1"/>
          <p:nvPr/>
        </p:nvSpPr>
        <p:spPr>
          <a:xfrm>
            <a:off x="109575" y="694725"/>
            <a:ext cx="8687700" cy="41967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0"/>
              </a:spcBef>
              <a:spcAft>
                <a:spcPts val="0"/>
              </a:spcAft>
              <a:buNone/>
            </a:pPr>
            <a:r>
              <a:rPr lang="en-US" sz="1600" b="1">
                <a:solidFill>
                  <a:srgbClr val="2E3444"/>
                </a:solidFill>
                <a:highlight>
                  <a:srgbClr val="FFFFFF"/>
                </a:highlight>
                <a:latin typeface="Verdana" panose="020B0604030504040204"/>
                <a:ea typeface="Verdana" panose="020B0604030504040204"/>
                <a:cs typeface="Verdana" panose="020B0604030504040204"/>
                <a:sym typeface="Verdana" panose="020B0604030504040204"/>
              </a:rPr>
              <a:t>Array - One-Dimensional</a:t>
            </a:r>
            <a:endParaRPr sz="1600">
              <a:latin typeface="Verdana" panose="020B0604030504040204"/>
              <a:ea typeface="Verdana" panose="020B0604030504040204"/>
              <a:cs typeface="Verdana" panose="020B0604030504040204"/>
              <a:sym typeface="Verdana" panose="020B0604030504040204"/>
            </a:endParaRPr>
          </a:p>
          <a:p>
            <a:pPr marL="0" marR="0" lvl="0" indent="0" algn="just" rtl="0">
              <a:lnSpc>
                <a:spcPct val="115000"/>
              </a:lnSpc>
              <a:spcBef>
                <a:spcPts val="0"/>
              </a:spcBef>
              <a:spcAft>
                <a:spcPts val="0"/>
              </a:spcAft>
              <a:buNone/>
            </a:pPr>
            <a:endParaRPr sz="150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a:p>
            <a:pPr marL="457200" lvl="0" indent="-323850" algn="just" rtl="0">
              <a:spcBef>
                <a:spcPts val="0"/>
              </a:spcBef>
              <a:spcAft>
                <a:spcPts val="0"/>
              </a:spcAft>
              <a:buSzPts val="1500"/>
              <a:buFont typeface="Calibri" panose="020F0502020204030204"/>
              <a:buChar char="●"/>
            </a:pPr>
            <a:r>
              <a:rPr lang="en-US" sz="1500">
                <a:latin typeface="Calibri" panose="020F0502020204030204"/>
                <a:ea typeface="Calibri" panose="020F0502020204030204"/>
                <a:cs typeface="Calibri" panose="020F0502020204030204"/>
                <a:sym typeface="Calibri" panose="020F0502020204030204"/>
              </a:rPr>
              <a:t>One-dimensional array is, essentially, a list of like-typed variables. The general form of a one-dimensional array is:  </a:t>
            </a:r>
            <a:endParaRPr sz="1500">
              <a:latin typeface="Calibri" panose="020F0502020204030204"/>
              <a:ea typeface="Calibri" panose="020F0502020204030204"/>
              <a:cs typeface="Calibri" panose="020F0502020204030204"/>
              <a:sym typeface="Calibri" panose="020F0502020204030204"/>
            </a:endParaRPr>
          </a:p>
          <a:p>
            <a:pPr marL="457200" lvl="0" indent="0" algn="just" rtl="0">
              <a:spcBef>
                <a:spcPts val="0"/>
              </a:spcBef>
              <a:spcAft>
                <a:spcPts val="0"/>
              </a:spcAft>
              <a:buNone/>
            </a:pPr>
            <a:r>
              <a:rPr lang="en-US" sz="1500" b="1">
                <a:latin typeface="Calibri" panose="020F0502020204030204"/>
                <a:ea typeface="Calibri" panose="020F0502020204030204"/>
                <a:cs typeface="Calibri" panose="020F0502020204030204"/>
                <a:sym typeface="Calibri" panose="020F0502020204030204"/>
              </a:rPr>
              <a:t>datatype variable_name[] = new datatype[size]   Example: </a:t>
            </a:r>
            <a:r>
              <a:rPr lang="en-US" sz="1500">
                <a:latin typeface="Calibri" panose="020F0502020204030204"/>
                <a:ea typeface="Calibri" panose="020F0502020204030204"/>
                <a:cs typeface="Calibri" panose="020F0502020204030204"/>
                <a:sym typeface="Calibri" panose="020F0502020204030204"/>
              </a:rPr>
              <a:t>String weekDays[] = new String[7]</a:t>
            </a:r>
            <a:endParaRPr sz="1500">
              <a:latin typeface="Calibri" panose="020F0502020204030204"/>
              <a:ea typeface="Calibri" panose="020F0502020204030204"/>
              <a:cs typeface="Calibri" panose="020F0502020204030204"/>
              <a:sym typeface="Calibri" panose="020F0502020204030204"/>
            </a:endParaRPr>
          </a:p>
          <a:p>
            <a:pPr marL="457200" lvl="0" indent="0" algn="just" rtl="0">
              <a:spcBef>
                <a:spcPts val="0"/>
              </a:spcBef>
              <a:spcAft>
                <a:spcPts val="0"/>
              </a:spcAft>
              <a:buNone/>
            </a:pPr>
            <a:r>
              <a:rPr lang="en-US" sz="1500" b="1">
                <a:latin typeface="Calibri" panose="020F0502020204030204"/>
                <a:ea typeface="Calibri" panose="020F0502020204030204"/>
                <a:cs typeface="Calibri" panose="020F0502020204030204"/>
                <a:sym typeface="Calibri" panose="020F0502020204030204"/>
              </a:rPr>
              <a:t>OR</a:t>
            </a:r>
            <a:endParaRPr sz="1500" b="1">
              <a:latin typeface="Calibri" panose="020F0502020204030204"/>
              <a:ea typeface="Calibri" panose="020F0502020204030204"/>
              <a:cs typeface="Calibri" panose="020F0502020204030204"/>
              <a:sym typeface="Calibri" panose="020F0502020204030204"/>
            </a:endParaRPr>
          </a:p>
          <a:p>
            <a:pPr marL="457200" lvl="0" indent="0" algn="just" rtl="0">
              <a:spcBef>
                <a:spcPts val="0"/>
              </a:spcBef>
              <a:spcAft>
                <a:spcPts val="0"/>
              </a:spcAft>
              <a:buNone/>
            </a:pPr>
            <a:r>
              <a:rPr lang="en-US" sz="1500" b="1">
                <a:latin typeface="Calibri" panose="020F0502020204030204"/>
                <a:ea typeface="Calibri" panose="020F0502020204030204"/>
                <a:cs typeface="Calibri" panose="020F0502020204030204"/>
                <a:sym typeface="Calibri" panose="020F0502020204030204"/>
              </a:rPr>
              <a:t>datatype[] variable_name = new datatype[size]   Example: </a:t>
            </a:r>
            <a:r>
              <a:rPr lang="en-US" sz="1500">
                <a:latin typeface="Calibri" panose="020F0502020204030204"/>
                <a:ea typeface="Calibri" panose="020F0502020204030204"/>
                <a:cs typeface="Calibri" panose="020F0502020204030204"/>
                <a:sym typeface="Calibri" panose="020F0502020204030204"/>
              </a:rPr>
              <a:t>String[] weekDays = new String[7]</a:t>
            </a:r>
            <a:endParaRPr sz="1500">
              <a:latin typeface="Calibri" panose="020F0502020204030204"/>
              <a:ea typeface="Calibri" panose="020F0502020204030204"/>
              <a:cs typeface="Calibri" panose="020F0502020204030204"/>
              <a:sym typeface="Calibri" panose="020F0502020204030204"/>
            </a:endParaRPr>
          </a:p>
          <a:p>
            <a:pPr marL="457200" lvl="0" indent="-323850" algn="just" rtl="0">
              <a:spcBef>
                <a:spcPts val="0"/>
              </a:spcBef>
              <a:spcAft>
                <a:spcPts val="0"/>
              </a:spcAft>
              <a:buSzPts val="1500"/>
              <a:buFont typeface="Calibri" panose="020F0502020204030204"/>
              <a:buChar char="●"/>
            </a:pPr>
            <a:r>
              <a:rPr lang="en-US" sz="1500">
                <a:latin typeface="Calibri" panose="020F0502020204030204"/>
                <a:ea typeface="Calibri" panose="020F0502020204030204"/>
                <a:cs typeface="Calibri" panose="020F0502020204030204"/>
                <a:sym typeface="Calibri" panose="020F0502020204030204"/>
              </a:rPr>
              <a:t>Once we declare the 1D Array, it will look like as shown in the picture below:</a:t>
            </a:r>
            <a:endParaRPr sz="1500">
              <a:latin typeface="Calibri" panose="020F0502020204030204"/>
              <a:ea typeface="Calibri" panose="020F0502020204030204"/>
              <a:cs typeface="Calibri" panose="020F0502020204030204"/>
              <a:sym typeface="Calibri" panose="020F0502020204030204"/>
            </a:endParaRPr>
          </a:p>
          <a:p>
            <a:pPr marL="0" lvl="0" indent="0" algn="just" rtl="0">
              <a:spcBef>
                <a:spcPts val="0"/>
              </a:spcBef>
              <a:spcAft>
                <a:spcPts val="0"/>
              </a:spcAft>
              <a:buNone/>
            </a:pPr>
            <a:endParaRPr sz="1500">
              <a:latin typeface="Calibri" panose="020F0502020204030204"/>
              <a:ea typeface="Calibri" panose="020F0502020204030204"/>
              <a:cs typeface="Calibri" panose="020F0502020204030204"/>
              <a:sym typeface="Calibri" panose="020F0502020204030204"/>
            </a:endParaRPr>
          </a:p>
          <a:p>
            <a:pPr marL="0" lvl="0" indent="0" algn="just" rtl="0">
              <a:spcBef>
                <a:spcPts val="0"/>
              </a:spcBef>
              <a:spcAft>
                <a:spcPts val="0"/>
              </a:spcAft>
              <a:buNone/>
            </a:pPr>
            <a:endParaRPr sz="1500">
              <a:latin typeface="Calibri" panose="020F0502020204030204"/>
              <a:ea typeface="Calibri" panose="020F0502020204030204"/>
              <a:cs typeface="Calibri" panose="020F0502020204030204"/>
              <a:sym typeface="Calibri" panose="020F0502020204030204"/>
            </a:endParaRPr>
          </a:p>
          <a:p>
            <a:pPr marL="0" lvl="0" indent="0" algn="just" rtl="0">
              <a:spcBef>
                <a:spcPts val="0"/>
              </a:spcBef>
              <a:spcAft>
                <a:spcPts val="0"/>
              </a:spcAft>
              <a:buNone/>
            </a:pPr>
            <a:endParaRPr sz="1500">
              <a:latin typeface="Calibri" panose="020F0502020204030204"/>
              <a:ea typeface="Calibri" panose="020F0502020204030204"/>
              <a:cs typeface="Calibri" panose="020F0502020204030204"/>
              <a:sym typeface="Calibri" panose="020F0502020204030204"/>
            </a:endParaRPr>
          </a:p>
          <a:p>
            <a:pPr marL="457200" lvl="0" indent="0" algn="just" rtl="0">
              <a:spcBef>
                <a:spcPts val="0"/>
              </a:spcBef>
              <a:spcAft>
                <a:spcPts val="0"/>
              </a:spcAft>
              <a:buNone/>
            </a:pPr>
            <a:endParaRPr sz="1500">
              <a:latin typeface="Calibri" panose="020F0502020204030204"/>
              <a:ea typeface="Calibri" panose="020F0502020204030204"/>
              <a:cs typeface="Calibri" panose="020F0502020204030204"/>
              <a:sym typeface="Calibri" panose="020F0502020204030204"/>
            </a:endParaRPr>
          </a:p>
          <a:p>
            <a:pPr marL="457200" lvl="0" indent="-323850" algn="just" rtl="0">
              <a:spcBef>
                <a:spcPts val="0"/>
              </a:spcBef>
              <a:spcAft>
                <a:spcPts val="0"/>
              </a:spcAft>
              <a:buSzPts val="1500"/>
              <a:buFont typeface="Calibri" panose="020F0502020204030204"/>
              <a:buChar char="●"/>
            </a:pPr>
            <a:r>
              <a:rPr lang="en-US" sz="1500">
                <a:latin typeface="Calibri" panose="020F0502020204030204"/>
                <a:ea typeface="Calibri" panose="020F0502020204030204"/>
                <a:cs typeface="Calibri" panose="020F0502020204030204"/>
                <a:sym typeface="Calibri" panose="020F0502020204030204"/>
              </a:rPr>
              <a:t>Declaration and Initialization of a One Dimensional Array in Java:</a:t>
            </a:r>
            <a:endParaRPr sz="1500">
              <a:latin typeface="Calibri" panose="020F0502020204030204"/>
              <a:ea typeface="Calibri" panose="020F0502020204030204"/>
              <a:cs typeface="Calibri" panose="020F0502020204030204"/>
              <a:sym typeface="Calibri" panose="020F0502020204030204"/>
            </a:endParaRPr>
          </a:p>
          <a:p>
            <a:pPr marL="914400" lvl="1" indent="-323850" algn="just" rtl="0">
              <a:spcBef>
                <a:spcPts val="0"/>
              </a:spcBef>
              <a:spcAft>
                <a:spcPts val="0"/>
              </a:spcAft>
              <a:buSzPts val="1500"/>
              <a:buFont typeface="Calibri" panose="020F0502020204030204"/>
              <a:buChar char="○"/>
            </a:pPr>
            <a:r>
              <a:rPr lang="en-US" sz="1500" b="1">
                <a:latin typeface="Calibri" panose="020F0502020204030204"/>
                <a:ea typeface="Calibri" panose="020F0502020204030204"/>
                <a:cs typeface="Calibri" panose="020F0502020204030204"/>
                <a:sym typeface="Calibri" panose="020F0502020204030204"/>
              </a:rPr>
              <a:t>String weekDays[] = new String[7] {“Sun”, “Mon”, “Tue”, “Wed”, “Thu”, “Fri”, “Sat”}</a:t>
            </a:r>
            <a:endParaRPr sz="1500" b="1">
              <a:latin typeface="Calibri" panose="020F0502020204030204"/>
              <a:ea typeface="Calibri" panose="020F0502020204030204"/>
              <a:cs typeface="Calibri" panose="020F0502020204030204"/>
              <a:sym typeface="Calibri" panose="020F0502020204030204"/>
            </a:endParaRPr>
          </a:p>
          <a:p>
            <a:pPr marL="914400" lvl="1" indent="-323850" algn="just" rtl="0">
              <a:spcBef>
                <a:spcPts val="0"/>
              </a:spcBef>
              <a:spcAft>
                <a:spcPts val="0"/>
              </a:spcAft>
              <a:buSzPts val="1500"/>
              <a:buFont typeface="Calibri" panose="020F0502020204030204"/>
              <a:buChar char="○"/>
            </a:pPr>
            <a:r>
              <a:rPr lang="en-US" sz="1500" b="1">
                <a:latin typeface="Calibri" panose="020F0502020204030204"/>
                <a:ea typeface="Calibri" panose="020F0502020204030204"/>
                <a:cs typeface="Calibri" panose="020F0502020204030204"/>
                <a:sym typeface="Calibri" panose="020F0502020204030204"/>
              </a:rPr>
              <a:t>String weekDays[] = {“Sun”, “Mon”, “Tue”, “Wed”, “Thu”, “Fri”, “Sat”}</a:t>
            </a:r>
            <a:endParaRPr sz="150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sz="1500" i="1">
              <a:latin typeface="Calibri" panose="020F0502020204030204"/>
              <a:ea typeface="Calibri" panose="020F0502020204030204"/>
              <a:cs typeface="Calibri" panose="020F0502020204030204"/>
              <a:sym typeface="Calibri" panose="020F0502020204030204"/>
            </a:endParaRPr>
          </a:p>
          <a:p>
            <a:pPr marL="0" lvl="0" indent="0" algn="just" rtl="0">
              <a:spcBef>
                <a:spcPts val="0"/>
              </a:spcBef>
              <a:spcAft>
                <a:spcPts val="0"/>
              </a:spcAft>
              <a:buNone/>
            </a:pPr>
            <a:endParaRPr sz="1500" b="1">
              <a:latin typeface="Calibri" panose="020F0502020204030204"/>
              <a:ea typeface="Calibri" panose="020F0502020204030204"/>
              <a:cs typeface="Calibri" panose="020F0502020204030204"/>
              <a:sym typeface="Calibri" panose="020F0502020204030204"/>
            </a:endParaRPr>
          </a:p>
        </p:txBody>
      </p:sp>
      <p:cxnSp>
        <p:nvCxnSpPr>
          <p:cNvPr id="424" name="Google Shape;424;g259c453aa7a_2_124"/>
          <p:cNvCxnSpPr/>
          <p:nvPr/>
        </p:nvCxnSpPr>
        <p:spPr>
          <a:xfrm>
            <a:off x="109575" y="1167322"/>
            <a:ext cx="8925000" cy="0"/>
          </a:xfrm>
          <a:prstGeom prst="straightConnector1">
            <a:avLst/>
          </a:prstGeom>
          <a:noFill/>
          <a:ln w="38100" cap="flat" cmpd="sng">
            <a:solidFill>
              <a:srgbClr val="FC6536"/>
            </a:solidFill>
            <a:prstDash val="solid"/>
            <a:round/>
            <a:headEnd type="none" w="sm" len="sm"/>
            <a:tailEnd type="none" w="sm" len="sm"/>
          </a:ln>
          <a:effectLst>
            <a:outerShdw blurRad="40000" dist="23000" dir="5400000" rotWithShape="0">
              <a:srgbClr val="000000">
                <a:alpha val="34900"/>
              </a:srgbClr>
            </a:outerShdw>
          </a:effectLst>
        </p:spPr>
      </p:cxnSp>
      <p:pic>
        <p:nvPicPr>
          <p:cNvPr id="425" name="Google Shape;425;g259c453aa7a_2_124"/>
          <p:cNvPicPr preferRelativeResize="0"/>
          <p:nvPr/>
        </p:nvPicPr>
        <p:blipFill>
          <a:blip r:embed="rId1"/>
          <a:stretch>
            <a:fillRect/>
          </a:stretch>
        </p:blipFill>
        <p:spPr>
          <a:xfrm>
            <a:off x="2622698" y="4345575"/>
            <a:ext cx="3387800" cy="694500"/>
          </a:xfrm>
          <a:prstGeom prst="rect">
            <a:avLst/>
          </a:prstGeom>
          <a:noFill/>
          <a:ln>
            <a:noFill/>
          </a:ln>
        </p:spPr>
      </p:pic>
      <p:pic>
        <p:nvPicPr>
          <p:cNvPr id="426" name="Google Shape;426;g259c453aa7a_2_124"/>
          <p:cNvPicPr preferRelativeResize="0"/>
          <p:nvPr/>
        </p:nvPicPr>
        <p:blipFill>
          <a:blip r:embed="rId2"/>
          <a:stretch>
            <a:fillRect/>
          </a:stretch>
        </p:blipFill>
        <p:spPr>
          <a:xfrm>
            <a:off x="2740076" y="2789996"/>
            <a:ext cx="3270425" cy="797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43" name="Shape 143"/>
        <p:cNvGrpSpPr/>
        <p:nvPr/>
      </p:nvGrpSpPr>
      <p:grpSpPr>
        <a:xfrm>
          <a:off x="0" y="0"/>
          <a:ext cx="0" cy="0"/>
          <a:chOff x="0" y="0"/>
          <a:chExt cx="0" cy="0"/>
        </a:xfrm>
      </p:grpSpPr>
      <p:sp>
        <p:nvSpPr>
          <p:cNvPr id="144" name="Google Shape;144;p5"/>
          <p:cNvSpPr txBox="1"/>
          <p:nvPr>
            <p:ph type="title"/>
          </p:nvPr>
        </p:nvSpPr>
        <p:spPr>
          <a:xfrm>
            <a:off x="98250" y="16350"/>
            <a:ext cx="8826600" cy="602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1800"/>
              <a:buNone/>
            </a:pPr>
            <a:r>
              <a:rPr lang="en-US" b="1">
                <a:latin typeface="Verdana" panose="020B0604030504040204"/>
                <a:ea typeface="Verdana" panose="020B0604030504040204"/>
                <a:cs typeface="Verdana" panose="020B0604030504040204"/>
                <a:sym typeface="Verdana" panose="020B0604030504040204"/>
              </a:rPr>
              <a:t>Introduction</a:t>
            </a:r>
            <a:endParaRPr b="1">
              <a:latin typeface="Verdana" panose="020B0604030504040204"/>
              <a:ea typeface="Verdana" panose="020B0604030504040204"/>
              <a:cs typeface="Verdana" panose="020B0604030504040204"/>
              <a:sym typeface="Verdana" panose="020B0604030504040204"/>
            </a:endParaRPr>
          </a:p>
        </p:txBody>
      </p:sp>
      <p:sp>
        <p:nvSpPr>
          <p:cNvPr id="145" name="Google Shape;145;p5"/>
          <p:cNvSpPr txBox="1"/>
          <p:nvPr/>
        </p:nvSpPr>
        <p:spPr>
          <a:xfrm>
            <a:off x="109574" y="694722"/>
            <a:ext cx="8826600" cy="44223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600"/>
              <a:buFont typeface="Arial" panose="020B0604020202020204"/>
              <a:buNone/>
            </a:pPr>
            <a:r>
              <a:rPr lang="en-US" sz="1600" b="1" i="0" u="none" strike="noStrike" cap="none">
                <a:solidFill>
                  <a:srgbClr val="2E3444"/>
                </a:solidFill>
                <a:highlight>
                  <a:srgbClr val="FFFFFF"/>
                </a:highlight>
                <a:latin typeface="Verdana" panose="020B0604030504040204"/>
                <a:ea typeface="Verdana" panose="020B0604030504040204"/>
                <a:cs typeface="Verdana" panose="020B0604030504040204"/>
                <a:sym typeface="Verdana" panose="020B0604030504040204"/>
              </a:rPr>
              <a:t>First Java Program using Notepad</a:t>
            </a:r>
            <a:endParaRPr lang="en-US" sz="1600" b="1" i="0" u="none" strike="noStrike" cap="none">
              <a:solidFill>
                <a:srgbClr val="2E3444"/>
              </a:solidFill>
              <a:highlight>
                <a:srgbClr val="FFFFFF"/>
              </a:highlight>
              <a:latin typeface="Verdana" panose="020B0604030504040204"/>
              <a:ea typeface="Verdana" panose="020B0604030504040204"/>
              <a:cs typeface="Verdana" panose="020B0604030504040204"/>
              <a:sym typeface="Verdana" panose="020B0604030504040204"/>
            </a:endParaRPr>
          </a:p>
          <a:p>
            <a:pPr marL="0" marR="0" lvl="0" indent="0" algn="l" rtl="0">
              <a:lnSpc>
                <a:spcPct val="115000"/>
              </a:lnSpc>
              <a:spcBef>
                <a:spcPts val="0"/>
              </a:spcBef>
              <a:spcAft>
                <a:spcPts val="0"/>
              </a:spcAft>
              <a:buClr>
                <a:srgbClr val="000000"/>
              </a:buClr>
              <a:buSzPts val="1400"/>
              <a:buFont typeface="Arial" panose="020B0604020202020204"/>
              <a:buNone/>
            </a:pPr>
            <a:endParaRPr sz="1400" b="0" i="0" u="none" strike="noStrike" cap="none">
              <a:solidFill>
                <a:srgbClr val="2E3444"/>
              </a:solidFill>
              <a:highlight>
                <a:srgbClr val="FFFFFF"/>
              </a:highlight>
              <a:latin typeface="Roboto Medium" panose="02000000000000000000"/>
              <a:ea typeface="Roboto Medium" panose="02000000000000000000"/>
              <a:cs typeface="Roboto Medium" panose="02000000000000000000"/>
              <a:sym typeface="Roboto Medium" panose="02000000000000000000"/>
            </a:endParaRPr>
          </a:p>
          <a:p>
            <a:pPr marL="457200" marR="0" lvl="0" indent="-330200" algn="just" rtl="0">
              <a:lnSpc>
                <a:spcPct val="115000"/>
              </a:lnSpc>
              <a:spcBef>
                <a:spcPts val="0"/>
              </a:spcBef>
              <a:spcAft>
                <a:spcPts val="0"/>
              </a:spcAft>
              <a:buClr>
                <a:srgbClr val="2E3444"/>
              </a:buClr>
              <a:buSzPts val="1600"/>
              <a:buFont typeface="Calibri" panose="020F0502020204030204"/>
              <a:buChar char="●"/>
            </a:pPr>
            <a:r>
              <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Create and save a file name FirstProgram.java from notepad and write the below content in it.</a:t>
            </a:r>
            <a:endPar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a:p>
            <a:pPr marL="285750" marR="0" lvl="0" indent="-184150" algn="just" rtl="0">
              <a:lnSpc>
                <a:spcPct val="115000"/>
              </a:lnSpc>
              <a:spcBef>
                <a:spcPts val="0"/>
              </a:spcBef>
              <a:spcAft>
                <a:spcPts val="0"/>
              </a:spcAft>
              <a:buClr>
                <a:srgbClr val="000000"/>
              </a:buClr>
              <a:buSzPts val="1600"/>
              <a:buFont typeface="Arial" panose="020B0604020202020204"/>
              <a:buNone/>
            </a:pPr>
            <a:endParaRPr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None/>
            </a:pPr>
            <a:r>
              <a:rPr lang="en-US" sz="1400" b="1" i="0" u="none" strike="noStrike" cap="none">
                <a:solidFill>
                  <a:srgbClr val="7F0055"/>
                </a:solidFill>
                <a:latin typeface="Consolas" panose="020B0609020204030204"/>
                <a:ea typeface="Consolas" panose="020B0609020204030204"/>
                <a:cs typeface="Consolas" panose="020B0609020204030204"/>
                <a:sym typeface="Consolas" panose="020B0609020204030204"/>
              </a:rPr>
              <a:t>import</a:t>
            </a:r>
            <a:r>
              <a:rPr lang="en-US" sz="1400" b="1" i="0" u="none" strike="noStrike" cap="none">
                <a:solidFill>
                  <a:srgbClr val="000000"/>
                </a:solidFill>
                <a:latin typeface="Consolas" panose="020B0609020204030204"/>
                <a:ea typeface="Consolas" panose="020B0609020204030204"/>
                <a:cs typeface="Consolas" panose="020B0609020204030204"/>
                <a:sym typeface="Consolas" panose="020B0609020204030204"/>
              </a:rPr>
              <a:t> java.lang.*;</a:t>
            </a:r>
            <a:endParaRPr sz="1400" b="0" i="0" u="none" strike="noStrike" cap="none">
              <a:solidFill>
                <a:srgbClr val="000000"/>
              </a:solidFill>
              <a:latin typeface="Consolas" panose="020B0609020204030204"/>
              <a:ea typeface="Consolas" panose="020B0609020204030204"/>
              <a:cs typeface="Consolas" panose="020B0609020204030204"/>
              <a:sym typeface="Consolas" panose="020B0609020204030204"/>
            </a:endParaRPr>
          </a:p>
          <a:p>
            <a:pPr marL="0" marR="0" lvl="0" indent="0" algn="l" rtl="0">
              <a:lnSpc>
                <a:spcPct val="100000"/>
              </a:lnSpc>
              <a:spcBef>
                <a:spcPts val="0"/>
              </a:spcBef>
              <a:spcAft>
                <a:spcPts val="0"/>
              </a:spcAft>
              <a:buNone/>
            </a:pPr>
            <a:r>
              <a:rPr lang="en-US" sz="1400" b="1" i="0" u="none" strike="noStrike" cap="none">
                <a:solidFill>
                  <a:srgbClr val="7F0055"/>
                </a:solidFill>
                <a:latin typeface="Consolas" panose="020B0609020204030204"/>
                <a:ea typeface="Consolas" panose="020B0609020204030204"/>
                <a:cs typeface="Consolas" panose="020B0609020204030204"/>
                <a:sym typeface="Consolas" panose="020B0609020204030204"/>
              </a:rPr>
              <a:t>public</a:t>
            </a:r>
            <a:r>
              <a:rPr lang="en-US" sz="1400" b="1" i="0" u="none" strike="noStrike" cap="none">
                <a:solidFill>
                  <a:srgbClr val="000000"/>
                </a:solidFill>
                <a:latin typeface="Consolas" panose="020B0609020204030204"/>
                <a:ea typeface="Consolas" panose="020B0609020204030204"/>
                <a:cs typeface="Consolas" panose="020B0609020204030204"/>
                <a:sym typeface="Consolas" panose="020B0609020204030204"/>
              </a:rPr>
              <a:t> </a:t>
            </a:r>
            <a:r>
              <a:rPr lang="en-US" sz="1400" b="1" i="0" u="none" strike="noStrike" cap="none">
                <a:solidFill>
                  <a:srgbClr val="7F0055"/>
                </a:solidFill>
                <a:latin typeface="Consolas" panose="020B0609020204030204"/>
                <a:ea typeface="Consolas" panose="020B0609020204030204"/>
                <a:cs typeface="Consolas" panose="020B0609020204030204"/>
                <a:sym typeface="Consolas" panose="020B0609020204030204"/>
              </a:rPr>
              <a:t>class</a:t>
            </a:r>
            <a:r>
              <a:rPr lang="en-US" sz="1400" b="1" i="0" u="none" strike="noStrike" cap="none">
                <a:solidFill>
                  <a:srgbClr val="000000"/>
                </a:solidFill>
                <a:latin typeface="Consolas" panose="020B0609020204030204"/>
                <a:ea typeface="Consolas" panose="020B0609020204030204"/>
                <a:cs typeface="Consolas" panose="020B0609020204030204"/>
                <a:sym typeface="Consolas" panose="020B0609020204030204"/>
              </a:rPr>
              <a:t> FirstProgram {</a:t>
            </a:r>
            <a:endParaRPr sz="1400" b="0" i="0" u="none" strike="noStrike" cap="none">
              <a:solidFill>
                <a:srgbClr val="000000"/>
              </a:solidFill>
              <a:latin typeface="Consolas" panose="020B0609020204030204"/>
              <a:ea typeface="Consolas" panose="020B0609020204030204"/>
              <a:cs typeface="Consolas" panose="020B0609020204030204"/>
              <a:sym typeface="Consolas" panose="020B0609020204030204"/>
            </a:endParaRPr>
          </a:p>
          <a:p>
            <a:pPr marL="0" marR="0" lvl="0" indent="0" algn="l" rtl="0">
              <a:lnSpc>
                <a:spcPct val="100000"/>
              </a:lnSpc>
              <a:spcBef>
                <a:spcPts val="0"/>
              </a:spcBef>
              <a:spcAft>
                <a:spcPts val="0"/>
              </a:spcAft>
              <a:buNone/>
            </a:pPr>
            <a:r>
              <a:rPr lang="en-US" sz="1400" b="1" i="0" u="none" strike="noStrike" cap="none">
                <a:solidFill>
                  <a:srgbClr val="7F0055"/>
                </a:solidFill>
                <a:latin typeface="Consolas" panose="020B0609020204030204"/>
                <a:ea typeface="Consolas" panose="020B0609020204030204"/>
                <a:cs typeface="Consolas" panose="020B0609020204030204"/>
                <a:sym typeface="Consolas" panose="020B0609020204030204"/>
              </a:rPr>
              <a:t>	public</a:t>
            </a:r>
            <a:r>
              <a:rPr lang="en-US" sz="1400" b="1" i="0" u="none" strike="noStrike" cap="none">
                <a:solidFill>
                  <a:srgbClr val="000000"/>
                </a:solidFill>
                <a:latin typeface="Consolas" panose="020B0609020204030204"/>
                <a:ea typeface="Consolas" panose="020B0609020204030204"/>
                <a:cs typeface="Consolas" panose="020B0609020204030204"/>
                <a:sym typeface="Consolas" panose="020B0609020204030204"/>
              </a:rPr>
              <a:t> </a:t>
            </a:r>
            <a:r>
              <a:rPr lang="en-US" sz="1400" b="1" i="0" u="none" strike="noStrike" cap="none">
                <a:solidFill>
                  <a:srgbClr val="7F0055"/>
                </a:solidFill>
                <a:latin typeface="Consolas" panose="020B0609020204030204"/>
                <a:ea typeface="Consolas" panose="020B0609020204030204"/>
                <a:cs typeface="Consolas" panose="020B0609020204030204"/>
                <a:sym typeface="Consolas" panose="020B0609020204030204"/>
              </a:rPr>
              <a:t>static</a:t>
            </a:r>
            <a:r>
              <a:rPr lang="en-US" sz="1400" b="1" i="0" u="none" strike="noStrike" cap="none">
                <a:solidFill>
                  <a:srgbClr val="000000"/>
                </a:solidFill>
                <a:latin typeface="Consolas" panose="020B0609020204030204"/>
                <a:ea typeface="Consolas" panose="020B0609020204030204"/>
                <a:cs typeface="Consolas" panose="020B0609020204030204"/>
                <a:sym typeface="Consolas" panose="020B0609020204030204"/>
              </a:rPr>
              <a:t> </a:t>
            </a:r>
            <a:r>
              <a:rPr lang="en-US" sz="1400" b="1" i="0" u="none" strike="noStrike" cap="none">
                <a:solidFill>
                  <a:srgbClr val="7F0055"/>
                </a:solidFill>
                <a:latin typeface="Consolas" panose="020B0609020204030204"/>
                <a:ea typeface="Consolas" panose="020B0609020204030204"/>
                <a:cs typeface="Consolas" panose="020B0609020204030204"/>
                <a:sym typeface="Consolas" panose="020B0609020204030204"/>
              </a:rPr>
              <a:t>void</a:t>
            </a:r>
            <a:r>
              <a:rPr lang="en-US" sz="1400" b="1" i="0" u="none" strike="noStrike" cap="none">
                <a:solidFill>
                  <a:srgbClr val="000000"/>
                </a:solidFill>
                <a:latin typeface="Consolas" panose="020B0609020204030204"/>
                <a:ea typeface="Consolas" panose="020B0609020204030204"/>
                <a:cs typeface="Consolas" panose="020B0609020204030204"/>
                <a:sym typeface="Consolas" panose="020B0609020204030204"/>
              </a:rPr>
              <a:t> main(String[] </a:t>
            </a:r>
            <a:r>
              <a:rPr lang="en-US" sz="1400" b="1" i="0" u="none" strike="noStrike" cap="none">
                <a:solidFill>
                  <a:srgbClr val="6A3E3E"/>
                </a:solidFill>
                <a:latin typeface="Consolas" panose="020B0609020204030204"/>
                <a:ea typeface="Consolas" panose="020B0609020204030204"/>
                <a:cs typeface="Consolas" panose="020B0609020204030204"/>
                <a:sym typeface="Consolas" panose="020B0609020204030204"/>
              </a:rPr>
              <a:t>args</a:t>
            </a:r>
            <a:r>
              <a:rPr lang="en-US" sz="1400" b="1" i="0" u="none" strike="noStrike" cap="none">
                <a:solidFill>
                  <a:srgbClr val="000000"/>
                </a:solidFill>
                <a:latin typeface="Consolas" panose="020B0609020204030204"/>
                <a:ea typeface="Consolas" panose="020B0609020204030204"/>
                <a:cs typeface="Consolas" panose="020B0609020204030204"/>
                <a:sym typeface="Consolas" panose="020B0609020204030204"/>
              </a:rPr>
              <a:t>) {</a:t>
            </a:r>
            <a:endParaRPr lang="en-US" sz="1400" b="1" i="0" u="none" strike="noStrike" cap="none">
              <a:solidFill>
                <a:srgbClr val="000000"/>
              </a:solidFill>
              <a:latin typeface="Consolas" panose="020B0609020204030204"/>
              <a:ea typeface="Consolas" panose="020B0609020204030204"/>
              <a:cs typeface="Consolas" panose="020B0609020204030204"/>
              <a:sym typeface="Consolas" panose="020B0609020204030204"/>
            </a:endParaRPr>
          </a:p>
          <a:p>
            <a:pPr marL="0" marR="0" lvl="0" indent="0" algn="l" rtl="0">
              <a:lnSpc>
                <a:spcPct val="100000"/>
              </a:lnSpc>
              <a:spcBef>
                <a:spcPts val="0"/>
              </a:spcBef>
              <a:spcAft>
                <a:spcPts val="0"/>
              </a:spcAft>
              <a:buNone/>
            </a:pPr>
            <a:r>
              <a:rPr lang="en-US" sz="1400" b="0" i="0" u="none" strike="noStrike" cap="none">
                <a:solidFill>
                  <a:srgbClr val="000000"/>
                </a:solidFill>
                <a:latin typeface="Consolas" panose="020B0609020204030204"/>
                <a:ea typeface="Consolas" panose="020B0609020204030204"/>
                <a:cs typeface="Consolas" panose="020B0609020204030204"/>
                <a:sym typeface="Consolas" panose="020B0609020204030204"/>
              </a:rPr>
              <a:t>		System.</a:t>
            </a:r>
            <a:r>
              <a:rPr lang="en-US" sz="1400" b="1" i="1" u="none" strike="noStrike" cap="none">
                <a:solidFill>
                  <a:srgbClr val="0000C0"/>
                </a:solidFill>
                <a:latin typeface="Consolas" panose="020B0609020204030204"/>
                <a:ea typeface="Consolas" panose="020B0609020204030204"/>
                <a:cs typeface="Consolas" panose="020B0609020204030204"/>
                <a:sym typeface="Consolas" panose="020B0609020204030204"/>
              </a:rPr>
              <a:t>out</a:t>
            </a:r>
            <a:r>
              <a:rPr lang="en-US" sz="1400" b="1" i="1" u="none" strike="noStrike" cap="none">
                <a:solidFill>
                  <a:srgbClr val="000000"/>
                </a:solidFill>
                <a:latin typeface="Consolas" panose="020B0609020204030204"/>
                <a:ea typeface="Consolas" panose="020B0609020204030204"/>
                <a:cs typeface="Consolas" panose="020B0609020204030204"/>
                <a:sym typeface="Consolas" panose="020B0609020204030204"/>
              </a:rPr>
              <a:t>.println(</a:t>
            </a:r>
            <a:r>
              <a:rPr lang="en-US" sz="1400" b="1" i="1" u="none" strike="noStrike" cap="none">
                <a:solidFill>
                  <a:srgbClr val="2A00FF"/>
                </a:solidFill>
                <a:latin typeface="Consolas" panose="020B0609020204030204"/>
                <a:ea typeface="Consolas" panose="020B0609020204030204"/>
                <a:cs typeface="Consolas" panose="020B0609020204030204"/>
                <a:sym typeface="Consolas" panose="020B0609020204030204"/>
              </a:rPr>
              <a:t>"Hello World!"</a:t>
            </a:r>
            <a:r>
              <a:rPr lang="en-US" sz="1400" b="1" i="1" u="none" strike="noStrike" cap="none">
                <a:solidFill>
                  <a:srgbClr val="000000"/>
                </a:solidFill>
                <a:latin typeface="Consolas" panose="020B0609020204030204"/>
                <a:ea typeface="Consolas" panose="020B0609020204030204"/>
                <a:cs typeface="Consolas" panose="020B0609020204030204"/>
                <a:sym typeface="Consolas" panose="020B0609020204030204"/>
              </a:rPr>
              <a:t>);</a:t>
            </a:r>
            <a:endParaRPr lang="en-US" sz="1400" b="1" i="1" u="none" strike="noStrike" cap="none">
              <a:solidFill>
                <a:srgbClr val="000000"/>
              </a:solidFill>
              <a:latin typeface="Consolas" panose="020B0609020204030204"/>
              <a:ea typeface="Consolas" panose="020B0609020204030204"/>
              <a:cs typeface="Consolas" panose="020B0609020204030204"/>
              <a:sym typeface="Consolas" panose="020B0609020204030204"/>
            </a:endParaRPr>
          </a:p>
          <a:p>
            <a:pPr marL="0" marR="0" lvl="0" indent="0" algn="l" rtl="0">
              <a:lnSpc>
                <a:spcPct val="100000"/>
              </a:lnSpc>
              <a:spcBef>
                <a:spcPts val="0"/>
              </a:spcBef>
              <a:spcAft>
                <a:spcPts val="0"/>
              </a:spcAft>
              <a:buNone/>
            </a:pPr>
            <a:r>
              <a:rPr lang="en-US" sz="1400" b="0" i="0" u="none" strike="noStrike" cap="none">
                <a:solidFill>
                  <a:srgbClr val="000000"/>
                </a:solidFill>
                <a:latin typeface="Consolas" panose="020B0609020204030204"/>
                <a:ea typeface="Consolas" panose="020B0609020204030204"/>
                <a:cs typeface="Consolas" panose="020B0609020204030204"/>
                <a:sym typeface="Consolas" panose="020B0609020204030204"/>
              </a:rPr>
              <a:t>	}	</a:t>
            </a:r>
            <a:endParaRPr lang="en-US" sz="1400" b="0" i="0" u="none" strike="noStrike" cap="none">
              <a:solidFill>
                <a:srgbClr val="000000"/>
              </a:solidFill>
              <a:latin typeface="Consolas" panose="020B0609020204030204"/>
              <a:ea typeface="Consolas" panose="020B0609020204030204"/>
              <a:cs typeface="Consolas" panose="020B0609020204030204"/>
              <a:sym typeface="Consolas" panose="020B0609020204030204"/>
            </a:endParaRPr>
          </a:p>
          <a:p>
            <a:pPr marL="0" marR="0" lvl="0" indent="0" algn="l" rtl="0">
              <a:lnSpc>
                <a:spcPct val="100000"/>
              </a:lnSpc>
              <a:spcBef>
                <a:spcPts val="0"/>
              </a:spcBef>
              <a:spcAft>
                <a:spcPts val="0"/>
              </a:spcAft>
              <a:buNone/>
            </a:pPr>
            <a:r>
              <a:rPr lang="en-US" sz="1400" b="0" i="0" u="none" strike="noStrike" cap="none">
                <a:solidFill>
                  <a:srgbClr val="000000"/>
                </a:solidFill>
                <a:latin typeface="Consolas" panose="020B0609020204030204"/>
                <a:ea typeface="Consolas" panose="020B0609020204030204"/>
                <a:cs typeface="Consolas" panose="020B0609020204030204"/>
                <a:sym typeface="Consolas" panose="020B0609020204030204"/>
              </a:rPr>
              <a:t>}</a:t>
            </a:r>
            <a:endParaRPr lang="en-US" sz="1400" b="0" i="0" u="none" strike="noStrike" cap="none">
              <a:solidFill>
                <a:srgbClr val="000000"/>
              </a:solidFill>
              <a:latin typeface="Consolas" panose="020B0609020204030204"/>
              <a:ea typeface="Consolas" panose="020B0609020204030204"/>
              <a:cs typeface="Consolas" panose="020B0609020204030204"/>
              <a:sym typeface="Consolas" panose="020B0609020204030204"/>
            </a:endParaRPr>
          </a:p>
          <a:p>
            <a:pPr marL="0" marR="0" lvl="0" indent="0" algn="l" rtl="0">
              <a:lnSpc>
                <a:spcPct val="100000"/>
              </a:lnSpc>
              <a:spcBef>
                <a:spcPts val="0"/>
              </a:spcBef>
              <a:spcAft>
                <a:spcPts val="0"/>
              </a:spcAft>
              <a:buNone/>
            </a:pPr>
            <a:endParaRPr sz="1400" b="0" i="0" u="none" strike="noStrike" cap="none">
              <a:solidFill>
                <a:srgbClr val="000000"/>
              </a:solidFill>
              <a:highlight>
                <a:srgbClr val="FFFFFF"/>
              </a:highlight>
              <a:latin typeface="Consolas" panose="020B0609020204030204"/>
              <a:ea typeface="Consolas" panose="020B0609020204030204"/>
              <a:cs typeface="Consolas" panose="020B0609020204030204"/>
              <a:sym typeface="Consolas" panose="020B0609020204030204"/>
            </a:endParaRPr>
          </a:p>
          <a:p>
            <a:pPr marL="457200" marR="0" lvl="0" indent="-330200" algn="just" rtl="0">
              <a:lnSpc>
                <a:spcPct val="100000"/>
              </a:lnSpc>
              <a:spcBef>
                <a:spcPts val="0"/>
              </a:spcBef>
              <a:spcAft>
                <a:spcPts val="0"/>
              </a:spcAft>
              <a:buClr>
                <a:srgbClr val="2E3444"/>
              </a:buClr>
              <a:buSzPts val="1600"/>
              <a:buFont typeface="Calibri" panose="020F0502020204030204"/>
              <a:buChar char="●"/>
            </a:pPr>
            <a:r>
              <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Compile the file – Go to the folder where the files is saved and run below command. After compilation you will see a .class file, which the equivalent bytecode of you program and understandable to java virtual machine.</a:t>
            </a:r>
            <a:endParaRPr sz="1600"/>
          </a:p>
          <a:p>
            <a:pPr marL="0" marR="0" lvl="0" indent="0" algn="l" rtl="0">
              <a:lnSpc>
                <a:spcPct val="100000"/>
              </a:lnSpc>
              <a:spcBef>
                <a:spcPts val="0"/>
              </a:spcBef>
              <a:spcAft>
                <a:spcPts val="0"/>
              </a:spcAft>
              <a:buNone/>
            </a:pPr>
            <a:r>
              <a:rPr lang="en-US" sz="1400" b="1"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javac FirstProgram.java</a:t>
            </a:r>
            <a:endParaRPr lang="en-US" sz="1400" b="1"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a:p>
            <a:pPr marL="285750" marR="0" lvl="0" indent="-19685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a:p>
            <a:pPr marL="457200" marR="0" lvl="0" indent="-330200" algn="just" rtl="0">
              <a:lnSpc>
                <a:spcPct val="100000"/>
              </a:lnSpc>
              <a:spcBef>
                <a:spcPts val="0"/>
              </a:spcBef>
              <a:spcAft>
                <a:spcPts val="0"/>
              </a:spcAft>
              <a:buClr>
                <a:srgbClr val="2E3444"/>
              </a:buClr>
              <a:buSzPts val="1600"/>
              <a:buFont typeface="Calibri" panose="020F0502020204030204"/>
              <a:buChar char="●"/>
            </a:pPr>
            <a:r>
              <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Run the file – From the same location run the below command to run the program</a:t>
            </a:r>
            <a:endParaRPr sz="1600"/>
          </a:p>
          <a:p>
            <a:pPr marL="0" marR="0" lvl="0" indent="0" algn="l" rtl="0">
              <a:lnSpc>
                <a:spcPct val="100000"/>
              </a:lnSpc>
              <a:spcBef>
                <a:spcPts val="0"/>
              </a:spcBef>
              <a:spcAft>
                <a:spcPts val="0"/>
              </a:spcAft>
              <a:buNone/>
            </a:pPr>
            <a:r>
              <a:rPr lang="en-US" sz="1400" b="1"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java FirstProgram</a:t>
            </a:r>
            <a:endParaRPr sz="1400" b="1"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p:txBody>
      </p:sp>
      <p:cxnSp>
        <p:nvCxnSpPr>
          <p:cNvPr id="146" name="Google Shape;146;p5"/>
          <p:cNvCxnSpPr/>
          <p:nvPr/>
        </p:nvCxnSpPr>
        <p:spPr>
          <a:xfrm>
            <a:off x="109575" y="1167322"/>
            <a:ext cx="8924850" cy="0"/>
          </a:xfrm>
          <a:prstGeom prst="straightConnector1">
            <a:avLst/>
          </a:prstGeom>
          <a:noFill/>
          <a:ln w="38100" cap="flat" cmpd="sng">
            <a:solidFill>
              <a:srgbClr val="FC6536"/>
            </a:solidFill>
            <a:prstDash val="solid"/>
            <a:round/>
            <a:headEnd type="none" w="sm" len="sm"/>
            <a:tailEnd type="none" w="sm" len="sm"/>
          </a:ln>
          <a:effectLst>
            <a:outerShdw blurRad="40000" dist="23000" dir="5400000" rotWithShape="0">
              <a:srgbClr val="000000">
                <a:alpha val="34901"/>
              </a:srgbClr>
            </a:outerShdw>
          </a:effectLst>
        </p:spPr>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430" name="Shape 430"/>
        <p:cNvGrpSpPr/>
        <p:nvPr/>
      </p:nvGrpSpPr>
      <p:grpSpPr>
        <a:xfrm>
          <a:off x="0" y="0"/>
          <a:ext cx="0" cy="0"/>
          <a:chOff x="0" y="0"/>
          <a:chExt cx="0" cy="0"/>
        </a:xfrm>
      </p:grpSpPr>
      <p:sp>
        <p:nvSpPr>
          <p:cNvPr id="431" name="Google Shape;431;g259c453aa7a_2_134"/>
          <p:cNvSpPr txBox="1"/>
          <p:nvPr>
            <p:ph type="title"/>
          </p:nvPr>
        </p:nvSpPr>
        <p:spPr>
          <a:xfrm>
            <a:off x="98250" y="16350"/>
            <a:ext cx="8826600" cy="602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1800"/>
              <a:buNone/>
            </a:pPr>
            <a:r>
              <a:rPr lang="en-US" b="1">
                <a:solidFill>
                  <a:srgbClr val="FFFFFF"/>
                </a:solidFill>
                <a:latin typeface="Verdana" panose="020B0604030504040204"/>
                <a:ea typeface="Verdana" panose="020B0604030504040204"/>
                <a:cs typeface="Verdana" panose="020B0604030504040204"/>
                <a:sym typeface="Verdana" panose="020B0604030504040204"/>
              </a:rPr>
              <a:t>Arrays</a:t>
            </a:r>
            <a:endParaRPr b="1">
              <a:solidFill>
                <a:srgbClr val="FFFFFF"/>
              </a:solidFill>
              <a:latin typeface="Verdana" panose="020B0604030504040204"/>
              <a:ea typeface="Verdana" panose="020B0604030504040204"/>
              <a:cs typeface="Verdana" panose="020B0604030504040204"/>
              <a:sym typeface="Verdana" panose="020B0604030504040204"/>
            </a:endParaRPr>
          </a:p>
        </p:txBody>
      </p:sp>
      <p:sp>
        <p:nvSpPr>
          <p:cNvPr id="432" name="Google Shape;432;g259c453aa7a_2_134"/>
          <p:cNvSpPr txBox="1"/>
          <p:nvPr/>
        </p:nvSpPr>
        <p:spPr>
          <a:xfrm>
            <a:off x="109575" y="694725"/>
            <a:ext cx="8687700" cy="34602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0"/>
              </a:spcBef>
              <a:spcAft>
                <a:spcPts val="0"/>
              </a:spcAft>
              <a:buNone/>
            </a:pPr>
            <a:r>
              <a:rPr lang="en-US" sz="1600" b="1">
                <a:solidFill>
                  <a:srgbClr val="2E3444"/>
                </a:solidFill>
                <a:highlight>
                  <a:srgbClr val="FFFFFF"/>
                </a:highlight>
                <a:latin typeface="Verdana" panose="020B0604030504040204"/>
                <a:ea typeface="Verdana" panose="020B0604030504040204"/>
                <a:cs typeface="Verdana" panose="020B0604030504040204"/>
                <a:sym typeface="Verdana" panose="020B0604030504040204"/>
              </a:rPr>
              <a:t>Array - One Dimensional</a:t>
            </a:r>
            <a:endParaRPr sz="1600">
              <a:latin typeface="Verdana" panose="020B0604030504040204"/>
              <a:ea typeface="Verdana" panose="020B0604030504040204"/>
              <a:cs typeface="Verdana" panose="020B0604030504040204"/>
              <a:sym typeface="Verdana" panose="020B0604030504040204"/>
            </a:endParaRPr>
          </a:p>
          <a:p>
            <a:pPr marL="0" marR="0" lvl="0" indent="0" algn="just" rtl="0">
              <a:lnSpc>
                <a:spcPct val="115000"/>
              </a:lnSpc>
              <a:spcBef>
                <a:spcPts val="0"/>
              </a:spcBef>
              <a:spcAft>
                <a:spcPts val="0"/>
              </a:spcAft>
              <a:buNone/>
            </a:pPr>
            <a:endParaRPr sz="160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a:p>
            <a:pPr marL="457200" lvl="0" indent="-330200" algn="l" rtl="0">
              <a:spcBef>
                <a:spcPts val="0"/>
              </a:spcBef>
              <a:spcAft>
                <a:spcPts val="0"/>
              </a:spcAft>
              <a:buSzPts val="1600"/>
              <a:buFont typeface="Calibri" panose="020F0502020204030204"/>
              <a:buChar char="●"/>
            </a:pPr>
            <a:r>
              <a:rPr lang="en-US" sz="1600">
                <a:latin typeface="Calibri" panose="020F0502020204030204"/>
                <a:ea typeface="Calibri" panose="020F0502020204030204"/>
                <a:cs typeface="Calibri" panose="020F0502020204030204"/>
                <a:sym typeface="Calibri" panose="020F0502020204030204"/>
              </a:rPr>
              <a:t>We can access any stored value in a 1D array using the following syntax:</a:t>
            </a:r>
            <a:endParaRPr lang="en-US" sz="1600">
              <a:latin typeface="Calibri" panose="020F0502020204030204"/>
              <a:ea typeface="Calibri" panose="020F0502020204030204"/>
              <a:cs typeface="Calibri" panose="020F0502020204030204"/>
              <a:sym typeface="Calibri" panose="020F0502020204030204"/>
            </a:endParaRPr>
          </a:p>
          <a:p>
            <a:pPr marL="914400" lvl="0" indent="0" algn="l" rtl="0">
              <a:spcBef>
                <a:spcPts val="0"/>
              </a:spcBef>
              <a:spcAft>
                <a:spcPts val="0"/>
              </a:spcAft>
              <a:buNone/>
            </a:pPr>
            <a:r>
              <a:rPr lang="en-US" sz="1600" i="1">
                <a:latin typeface="Consolas" panose="020B0609020204030204"/>
                <a:ea typeface="Consolas" panose="020B0609020204030204"/>
                <a:cs typeface="Consolas" panose="020B0609020204030204"/>
                <a:sym typeface="Consolas" panose="020B0609020204030204"/>
              </a:rPr>
              <a:t>array_name[index];</a:t>
            </a:r>
            <a:endParaRPr sz="1600" b="1">
              <a:latin typeface="Calibri" panose="020F0502020204030204"/>
              <a:ea typeface="Calibri" panose="020F0502020204030204"/>
              <a:cs typeface="Calibri" panose="020F0502020204030204"/>
              <a:sym typeface="Calibri" panose="020F0502020204030204"/>
            </a:endParaRPr>
          </a:p>
          <a:p>
            <a:pPr marL="914400" lvl="0" indent="0" algn="l" rtl="0">
              <a:spcBef>
                <a:spcPts val="0"/>
              </a:spcBef>
              <a:spcAft>
                <a:spcPts val="0"/>
              </a:spcAft>
              <a:buNone/>
            </a:pPr>
            <a:r>
              <a:rPr lang="en-US" sz="1600" b="1">
                <a:latin typeface="Calibri" panose="020F0502020204030204"/>
                <a:ea typeface="Calibri" panose="020F0502020204030204"/>
                <a:cs typeface="Calibri" panose="020F0502020204030204"/>
                <a:sym typeface="Calibri" panose="020F0502020204030204"/>
              </a:rPr>
              <a:t>weekDays[0]  // Sun</a:t>
            </a:r>
            <a:endParaRPr sz="1600" b="1">
              <a:latin typeface="Calibri" panose="020F0502020204030204"/>
              <a:ea typeface="Calibri" panose="020F0502020204030204"/>
              <a:cs typeface="Calibri" panose="020F0502020204030204"/>
              <a:sym typeface="Calibri" panose="020F0502020204030204"/>
            </a:endParaRPr>
          </a:p>
          <a:p>
            <a:pPr marL="914400" lvl="0" indent="0" algn="l" rtl="0">
              <a:spcBef>
                <a:spcPts val="0"/>
              </a:spcBef>
              <a:spcAft>
                <a:spcPts val="0"/>
              </a:spcAft>
              <a:buNone/>
            </a:pPr>
            <a:r>
              <a:rPr lang="en-US" sz="1600" b="1">
                <a:latin typeface="Calibri" panose="020F0502020204030204"/>
                <a:ea typeface="Calibri" panose="020F0502020204030204"/>
                <a:cs typeface="Calibri" panose="020F0502020204030204"/>
                <a:sym typeface="Calibri" panose="020F0502020204030204"/>
              </a:rPr>
              <a:t>weekDays[5]  // Fri</a:t>
            </a:r>
            <a:endParaRPr sz="1600" b="1">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sz="1600" b="1">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sz="1600" b="1">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sz="1600" b="1">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sz="1600" b="1">
              <a:latin typeface="Calibri" panose="020F0502020204030204"/>
              <a:ea typeface="Calibri" panose="020F0502020204030204"/>
              <a:cs typeface="Calibri" panose="020F0502020204030204"/>
              <a:sym typeface="Calibri" panose="020F0502020204030204"/>
            </a:endParaRPr>
          </a:p>
          <a:p>
            <a:pPr marL="457200" lvl="0" indent="-330200" algn="l" rtl="0">
              <a:spcBef>
                <a:spcPts val="0"/>
              </a:spcBef>
              <a:spcAft>
                <a:spcPts val="0"/>
              </a:spcAft>
              <a:buSzPts val="1600"/>
              <a:buFont typeface="Calibri" panose="020F0502020204030204"/>
              <a:buChar char="●"/>
            </a:pPr>
            <a:r>
              <a:rPr lang="en-US" sz="1600">
                <a:latin typeface="Calibri" panose="020F0502020204030204"/>
                <a:ea typeface="Calibri" panose="020F0502020204030204"/>
                <a:cs typeface="Calibri" panose="020F0502020204030204"/>
                <a:sym typeface="Calibri" panose="020F0502020204030204"/>
              </a:rPr>
              <a:t>We can set or update the value in 1D array using the following syntax:</a:t>
            </a:r>
            <a:br>
              <a:rPr lang="en-US" sz="1600">
                <a:latin typeface="Calibri" panose="020F0502020204030204"/>
                <a:ea typeface="Calibri" panose="020F0502020204030204"/>
                <a:cs typeface="Calibri" panose="020F0502020204030204"/>
                <a:sym typeface="Calibri" panose="020F0502020204030204"/>
              </a:rPr>
            </a:br>
            <a:r>
              <a:rPr lang="en-US" sz="1600" b="1">
                <a:latin typeface="Calibri" panose="020F0502020204030204"/>
                <a:ea typeface="Calibri" panose="020F0502020204030204"/>
                <a:cs typeface="Calibri" panose="020F0502020204030204"/>
                <a:sym typeface="Calibri" panose="020F0502020204030204"/>
              </a:rPr>
              <a:t>weekDays[5] = “Sun”</a:t>
            </a:r>
            <a:endParaRPr sz="1600" b="1">
              <a:latin typeface="Calibri" panose="020F0502020204030204"/>
              <a:ea typeface="Calibri" panose="020F0502020204030204"/>
              <a:cs typeface="Calibri" panose="020F0502020204030204"/>
              <a:sym typeface="Calibri" panose="020F0502020204030204"/>
            </a:endParaRPr>
          </a:p>
          <a:p>
            <a:pPr marL="457200" lvl="0" indent="0" algn="l" rtl="0">
              <a:spcBef>
                <a:spcPts val="0"/>
              </a:spcBef>
              <a:spcAft>
                <a:spcPts val="0"/>
              </a:spcAft>
              <a:buNone/>
            </a:pPr>
            <a:r>
              <a:rPr lang="en-US" sz="1600" b="1">
                <a:latin typeface="Calibri" panose="020F0502020204030204"/>
                <a:ea typeface="Calibri" panose="020F0502020204030204"/>
                <a:cs typeface="Calibri" panose="020F0502020204030204"/>
                <a:sym typeface="Calibri" panose="020F0502020204030204"/>
              </a:rPr>
              <a:t>weekDays[6] = “Sun”</a:t>
            </a:r>
            <a:endParaRPr sz="1600" b="1">
              <a:latin typeface="Calibri" panose="020F0502020204030204"/>
              <a:ea typeface="Calibri" panose="020F0502020204030204"/>
              <a:cs typeface="Calibri" panose="020F0502020204030204"/>
              <a:sym typeface="Calibri" panose="020F0502020204030204"/>
            </a:endParaRPr>
          </a:p>
        </p:txBody>
      </p:sp>
      <p:cxnSp>
        <p:nvCxnSpPr>
          <p:cNvPr id="433" name="Google Shape;433;g259c453aa7a_2_134"/>
          <p:cNvCxnSpPr/>
          <p:nvPr/>
        </p:nvCxnSpPr>
        <p:spPr>
          <a:xfrm>
            <a:off x="109575" y="1167322"/>
            <a:ext cx="8925000" cy="0"/>
          </a:xfrm>
          <a:prstGeom prst="straightConnector1">
            <a:avLst/>
          </a:prstGeom>
          <a:noFill/>
          <a:ln w="38100" cap="flat" cmpd="sng">
            <a:solidFill>
              <a:srgbClr val="FC6536"/>
            </a:solidFill>
            <a:prstDash val="solid"/>
            <a:round/>
            <a:headEnd type="none" w="sm" len="sm"/>
            <a:tailEnd type="none" w="sm" len="sm"/>
          </a:ln>
          <a:effectLst>
            <a:outerShdw blurRad="40000" dist="23000" dir="5400000" rotWithShape="0">
              <a:srgbClr val="000000">
                <a:alpha val="34900"/>
              </a:srgbClr>
            </a:outerShdw>
          </a:effectLst>
        </p:spPr>
      </p:cxnSp>
      <p:pic>
        <p:nvPicPr>
          <p:cNvPr id="434" name="Google Shape;434;g259c453aa7a_2_134"/>
          <p:cNvPicPr preferRelativeResize="0"/>
          <p:nvPr/>
        </p:nvPicPr>
        <p:blipFill>
          <a:blip r:embed="rId1"/>
          <a:stretch>
            <a:fillRect/>
          </a:stretch>
        </p:blipFill>
        <p:spPr>
          <a:xfrm>
            <a:off x="3232050" y="1703098"/>
            <a:ext cx="5105400" cy="1331421"/>
          </a:xfrm>
          <a:prstGeom prst="rect">
            <a:avLst/>
          </a:prstGeom>
          <a:noFill/>
          <a:ln>
            <a:noFill/>
          </a:ln>
        </p:spPr>
      </p:pic>
      <p:pic>
        <p:nvPicPr>
          <p:cNvPr id="435" name="Google Shape;435;g259c453aa7a_2_134"/>
          <p:cNvPicPr preferRelativeResize="0"/>
          <p:nvPr/>
        </p:nvPicPr>
        <p:blipFill>
          <a:blip r:embed="rId2"/>
          <a:stretch>
            <a:fillRect/>
          </a:stretch>
        </p:blipFill>
        <p:spPr>
          <a:xfrm>
            <a:off x="3232050" y="3646263"/>
            <a:ext cx="5105400" cy="13049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439" name="Shape 439"/>
        <p:cNvGrpSpPr/>
        <p:nvPr/>
      </p:nvGrpSpPr>
      <p:grpSpPr>
        <a:xfrm>
          <a:off x="0" y="0"/>
          <a:ext cx="0" cy="0"/>
          <a:chOff x="0" y="0"/>
          <a:chExt cx="0" cy="0"/>
        </a:xfrm>
      </p:grpSpPr>
      <p:sp>
        <p:nvSpPr>
          <p:cNvPr id="440" name="Google Shape;440;g259c453aa7a_2_146"/>
          <p:cNvSpPr txBox="1"/>
          <p:nvPr>
            <p:ph type="title"/>
          </p:nvPr>
        </p:nvSpPr>
        <p:spPr>
          <a:xfrm>
            <a:off x="98250" y="16350"/>
            <a:ext cx="8826600" cy="602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1800"/>
              <a:buNone/>
            </a:pPr>
            <a:r>
              <a:rPr lang="en-US" b="1">
                <a:solidFill>
                  <a:srgbClr val="FFFFFF"/>
                </a:solidFill>
                <a:latin typeface="Verdana" panose="020B0604030504040204"/>
                <a:ea typeface="Verdana" panose="020B0604030504040204"/>
                <a:cs typeface="Verdana" panose="020B0604030504040204"/>
                <a:sym typeface="Verdana" panose="020B0604030504040204"/>
              </a:rPr>
              <a:t>Arrays</a:t>
            </a:r>
            <a:endParaRPr b="1">
              <a:solidFill>
                <a:srgbClr val="FFFFFF"/>
              </a:solidFill>
              <a:latin typeface="Verdana" panose="020B0604030504040204"/>
              <a:ea typeface="Verdana" panose="020B0604030504040204"/>
              <a:cs typeface="Verdana" panose="020B0604030504040204"/>
              <a:sym typeface="Verdana" panose="020B0604030504040204"/>
            </a:endParaRPr>
          </a:p>
        </p:txBody>
      </p:sp>
      <p:sp>
        <p:nvSpPr>
          <p:cNvPr id="441" name="Google Shape;441;g259c453aa7a_2_146"/>
          <p:cNvSpPr txBox="1"/>
          <p:nvPr/>
        </p:nvSpPr>
        <p:spPr>
          <a:xfrm>
            <a:off x="109575" y="694725"/>
            <a:ext cx="8687700" cy="38889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0"/>
              </a:spcBef>
              <a:spcAft>
                <a:spcPts val="0"/>
              </a:spcAft>
              <a:buNone/>
            </a:pPr>
            <a:r>
              <a:rPr lang="en-US" sz="1600" b="1">
                <a:solidFill>
                  <a:srgbClr val="2E3444"/>
                </a:solidFill>
                <a:highlight>
                  <a:srgbClr val="FFFFFF"/>
                </a:highlight>
                <a:latin typeface="Verdana" panose="020B0604030504040204"/>
                <a:ea typeface="Verdana" panose="020B0604030504040204"/>
                <a:cs typeface="Verdana" panose="020B0604030504040204"/>
                <a:sym typeface="Verdana" panose="020B0604030504040204"/>
              </a:rPr>
              <a:t>Array - Multi Dimensional</a:t>
            </a:r>
            <a:endParaRPr sz="1600">
              <a:latin typeface="Verdana" panose="020B0604030504040204"/>
              <a:ea typeface="Verdana" panose="020B0604030504040204"/>
              <a:cs typeface="Verdana" panose="020B0604030504040204"/>
              <a:sym typeface="Verdana" panose="020B0604030504040204"/>
            </a:endParaRPr>
          </a:p>
          <a:p>
            <a:pPr marL="0" marR="0" lvl="0" indent="0" algn="just" rtl="0">
              <a:lnSpc>
                <a:spcPct val="115000"/>
              </a:lnSpc>
              <a:spcBef>
                <a:spcPts val="0"/>
              </a:spcBef>
              <a:spcAft>
                <a:spcPts val="0"/>
              </a:spcAft>
              <a:buNone/>
            </a:pPr>
            <a:endParaRPr sz="150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a:p>
            <a:pPr marL="457200" lvl="0" indent="-330200" algn="just" rtl="0">
              <a:spcBef>
                <a:spcPts val="0"/>
              </a:spcBef>
              <a:spcAft>
                <a:spcPts val="0"/>
              </a:spcAft>
              <a:buSzPts val="1600"/>
              <a:buFont typeface="Calibri" panose="020F0502020204030204"/>
              <a:buChar char="●"/>
            </a:pPr>
            <a:r>
              <a:rPr lang="en-US" sz="1600">
                <a:latin typeface="Calibri" panose="020F0502020204030204"/>
                <a:ea typeface="Calibri" panose="020F0502020204030204"/>
                <a:cs typeface="Calibri" panose="020F0502020204030204"/>
                <a:sym typeface="Calibri" panose="020F0502020204030204"/>
              </a:rPr>
              <a:t>In Java, multidimensional arrays are actually arrays of arrays.</a:t>
            </a:r>
            <a:endParaRPr sz="1600">
              <a:latin typeface="Calibri" panose="020F0502020204030204"/>
              <a:ea typeface="Calibri" panose="020F0502020204030204"/>
              <a:cs typeface="Calibri" panose="020F0502020204030204"/>
              <a:sym typeface="Calibri" panose="020F0502020204030204"/>
            </a:endParaRPr>
          </a:p>
          <a:p>
            <a:pPr marL="457200" lvl="0" indent="-330200" algn="just" rtl="0">
              <a:spcBef>
                <a:spcPts val="0"/>
              </a:spcBef>
              <a:spcAft>
                <a:spcPts val="0"/>
              </a:spcAft>
              <a:buSzPts val="1600"/>
              <a:buFont typeface="Calibri" panose="020F0502020204030204"/>
              <a:buChar char="●"/>
            </a:pPr>
            <a:r>
              <a:rPr lang="en-US" sz="1600">
                <a:latin typeface="Calibri" panose="020F0502020204030204"/>
                <a:ea typeface="Calibri" panose="020F0502020204030204"/>
                <a:cs typeface="Calibri" panose="020F0502020204030204"/>
                <a:sym typeface="Calibri" panose="020F0502020204030204"/>
              </a:rPr>
              <a:t>One-dimensional array is, essentially, a list of like-typed variables. The general form of a one-dimensional array is:  </a:t>
            </a:r>
            <a:endParaRPr sz="1600">
              <a:latin typeface="Calibri" panose="020F0502020204030204"/>
              <a:ea typeface="Calibri" panose="020F0502020204030204"/>
              <a:cs typeface="Calibri" panose="020F0502020204030204"/>
              <a:sym typeface="Calibri" panose="020F0502020204030204"/>
            </a:endParaRPr>
          </a:p>
          <a:p>
            <a:pPr marL="914400" lvl="1" indent="-330200" algn="just" rtl="0">
              <a:spcBef>
                <a:spcPts val="0"/>
              </a:spcBef>
              <a:spcAft>
                <a:spcPts val="0"/>
              </a:spcAft>
              <a:buSzPts val="1600"/>
              <a:buFont typeface="Calibri" panose="020F0502020204030204"/>
              <a:buChar char="○"/>
            </a:pPr>
            <a:r>
              <a:rPr lang="en-US" sz="1600" b="1">
                <a:latin typeface="Calibri" panose="020F0502020204030204"/>
                <a:ea typeface="Calibri" panose="020F0502020204030204"/>
                <a:cs typeface="Calibri" panose="020F0502020204030204"/>
                <a:sym typeface="Calibri" panose="020F0502020204030204"/>
              </a:rPr>
              <a:t>datatype variable_name[][] = new datatype[row_size][column_size]   </a:t>
            </a:r>
            <a:endParaRPr sz="1600" b="1">
              <a:latin typeface="Calibri" panose="020F0502020204030204"/>
              <a:ea typeface="Calibri" panose="020F0502020204030204"/>
              <a:cs typeface="Calibri" panose="020F0502020204030204"/>
              <a:sym typeface="Calibri" panose="020F0502020204030204"/>
            </a:endParaRPr>
          </a:p>
          <a:p>
            <a:pPr marL="914400" lvl="1" indent="-330200" algn="just" rtl="0">
              <a:spcBef>
                <a:spcPts val="0"/>
              </a:spcBef>
              <a:spcAft>
                <a:spcPts val="0"/>
              </a:spcAft>
              <a:buSzPts val="1600"/>
              <a:buFont typeface="Calibri" panose="020F0502020204030204"/>
              <a:buChar char="○"/>
            </a:pPr>
            <a:r>
              <a:rPr lang="en-US" sz="1600" b="1">
                <a:latin typeface="Calibri" panose="020F0502020204030204"/>
                <a:ea typeface="Calibri" panose="020F0502020204030204"/>
                <a:cs typeface="Calibri" panose="020F0502020204030204"/>
                <a:sym typeface="Calibri" panose="020F0502020204030204"/>
              </a:rPr>
              <a:t>Example: int hourMinutes[][] = new int[24][60]</a:t>
            </a:r>
            <a:endParaRPr sz="1600" b="1">
              <a:latin typeface="Calibri" panose="020F0502020204030204"/>
              <a:ea typeface="Calibri" panose="020F0502020204030204"/>
              <a:cs typeface="Calibri" panose="020F0502020204030204"/>
              <a:sym typeface="Calibri" panose="020F0502020204030204"/>
            </a:endParaRPr>
          </a:p>
          <a:p>
            <a:pPr marL="457200" lvl="0" indent="-330200" algn="l" rtl="0">
              <a:spcBef>
                <a:spcPts val="0"/>
              </a:spcBef>
              <a:spcAft>
                <a:spcPts val="0"/>
              </a:spcAft>
              <a:buSzPts val="1600"/>
              <a:buFont typeface="Calibri" panose="020F0502020204030204"/>
              <a:buChar char="●"/>
            </a:pPr>
            <a:r>
              <a:rPr lang="en-US" sz="1600">
                <a:latin typeface="Calibri" panose="020F0502020204030204"/>
                <a:ea typeface="Calibri" panose="020F0502020204030204"/>
                <a:cs typeface="Calibri" panose="020F0502020204030204"/>
                <a:sym typeface="Calibri" panose="020F0502020204030204"/>
              </a:rPr>
              <a:t>Declaration and Initialization of a Two Dimensional Array in Java-</a:t>
            </a:r>
            <a:endParaRPr sz="1600"/>
          </a:p>
          <a:p>
            <a:pPr marL="914400" lvl="0" indent="0" algn="l" rtl="0">
              <a:spcBef>
                <a:spcPts val="0"/>
              </a:spcBef>
              <a:spcAft>
                <a:spcPts val="0"/>
              </a:spcAft>
              <a:buNone/>
            </a:pPr>
            <a:r>
              <a:rPr lang="en-US" sz="1600" b="1">
                <a:latin typeface="Calibri" panose="020F0502020204030204"/>
                <a:ea typeface="Calibri" panose="020F0502020204030204"/>
                <a:cs typeface="Calibri" panose="020F0502020204030204"/>
                <a:sym typeface="Calibri" panose="020F0502020204030204"/>
              </a:rPr>
              <a:t>Example 1:  </a:t>
            </a:r>
            <a:r>
              <a:rPr lang="en-US" sz="1600">
                <a:latin typeface="Consolas" panose="020B0609020204030204"/>
                <a:ea typeface="Consolas" panose="020B0609020204030204"/>
                <a:cs typeface="Consolas" panose="020B0609020204030204"/>
                <a:sym typeface="Consolas" panose="020B0609020204030204"/>
              </a:rPr>
              <a:t>int a[][]= new int[][] {{1,2,3}, {4,5,6}, {7,8,9}};</a:t>
            </a:r>
            <a:endParaRPr sz="1600"/>
          </a:p>
          <a:p>
            <a:pPr marL="914400" lvl="0" indent="0" algn="l" rtl="0">
              <a:spcBef>
                <a:spcPts val="0"/>
              </a:spcBef>
              <a:spcAft>
                <a:spcPts val="0"/>
              </a:spcAft>
              <a:buNone/>
            </a:pPr>
            <a:r>
              <a:rPr lang="en-US" sz="1600" b="1">
                <a:latin typeface="Calibri" panose="020F0502020204030204"/>
                <a:ea typeface="Calibri" panose="020F0502020204030204"/>
                <a:cs typeface="Calibri" panose="020F0502020204030204"/>
                <a:sym typeface="Calibri" panose="020F0502020204030204"/>
              </a:rPr>
              <a:t>Example 2</a:t>
            </a:r>
            <a:r>
              <a:rPr lang="en-US" sz="1600" b="1"/>
              <a:t>:</a:t>
            </a:r>
            <a:r>
              <a:rPr lang="en-US" sz="1600"/>
              <a:t>  </a:t>
            </a:r>
            <a:r>
              <a:rPr lang="en-US" sz="1600">
                <a:latin typeface="Consolas" panose="020B0609020204030204"/>
                <a:ea typeface="Consolas" panose="020B0609020204030204"/>
                <a:cs typeface="Consolas" panose="020B0609020204030204"/>
                <a:sym typeface="Consolas" panose="020B0609020204030204"/>
              </a:rPr>
              <a:t>int a[][]= {{15,27,36}, {41,52,64}, {79,87,93}};</a:t>
            </a:r>
            <a:endParaRPr sz="1600"/>
          </a:p>
          <a:p>
            <a:pPr marL="914400" lvl="0" indent="0" algn="l" rtl="0">
              <a:spcBef>
                <a:spcPts val="0"/>
              </a:spcBef>
              <a:spcAft>
                <a:spcPts val="0"/>
              </a:spcAft>
              <a:buNone/>
            </a:pPr>
            <a:r>
              <a:rPr lang="en-US" sz="1600" b="1">
                <a:latin typeface="Calibri" panose="020F0502020204030204"/>
                <a:ea typeface="Calibri" panose="020F0502020204030204"/>
                <a:cs typeface="Calibri" panose="020F0502020204030204"/>
                <a:sym typeface="Calibri" panose="020F0502020204030204"/>
              </a:rPr>
              <a:t>Example 3</a:t>
            </a:r>
            <a:r>
              <a:rPr lang="en-US" sz="1600" b="1"/>
              <a:t>:</a:t>
            </a:r>
            <a:r>
              <a:rPr lang="en-US" sz="1600"/>
              <a:t>  </a:t>
            </a:r>
            <a:r>
              <a:rPr lang="en-US" sz="1600">
                <a:latin typeface="Consolas" panose="020B0609020204030204"/>
                <a:ea typeface="Consolas" panose="020B0609020204030204"/>
                <a:cs typeface="Consolas" panose="020B0609020204030204"/>
                <a:sym typeface="Consolas" panose="020B0609020204030204"/>
              </a:rPr>
              <a:t>int a[][]= new int[3][3]; //with data type specific default values</a:t>
            </a:r>
            <a:endParaRPr sz="1600"/>
          </a:p>
          <a:p>
            <a:pPr marL="457200" lvl="0" indent="0" algn="just" rtl="0">
              <a:spcBef>
                <a:spcPts val="0"/>
              </a:spcBef>
              <a:spcAft>
                <a:spcPts val="0"/>
              </a:spcAft>
              <a:buNone/>
            </a:pPr>
            <a:endParaRPr sz="150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sz="1500" i="1">
              <a:latin typeface="Calibri" panose="020F0502020204030204"/>
              <a:ea typeface="Calibri" panose="020F0502020204030204"/>
              <a:cs typeface="Calibri" panose="020F0502020204030204"/>
              <a:sym typeface="Calibri" panose="020F0502020204030204"/>
            </a:endParaRPr>
          </a:p>
          <a:p>
            <a:pPr marL="0" lvl="0" indent="0" algn="just" rtl="0">
              <a:spcBef>
                <a:spcPts val="0"/>
              </a:spcBef>
              <a:spcAft>
                <a:spcPts val="0"/>
              </a:spcAft>
              <a:buNone/>
            </a:pPr>
            <a:endParaRPr sz="1500" b="1">
              <a:latin typeface="Calibri" panose="020F0502020204030204"/>
              <a:ea typeface="Calibri" panose="020F0502020204030204"/>
              <a:cs typeface="Calibri" panose="020F0502020204030204"/>
              <a:sym typeface="Calibri" panose="020F0502020204030204"/>
            </a:endParaRPr>
          </a:p>
        </p:txBody>
      </p:sp>
      <p:cxnSp>
        <p:nvCxnSpPr>
          <p:cNvPr id="442" name="Google Shape;442;g259c453aa7a_2_146"/>
          <p:cNvCxnSpPr/>
          <p:nvPr/>
        </p:nvCxnSpPr>
        <p:spPr>
          <a:xfrm>
            <a:off x="109575" y="1167322"/>
            <a:ext cx="8925000" cy="0"/>
          </a:xfrm>
          <a:prstGeom prst="straightConnector1">
            <a:avLst/>
          </a:prstGeom>
          <a:noFill/>
          <a:ln w="38100" cap="flat" cmpd="sng">
            <a:solidFill>
              <a:srgbClr val="FC6536"/>
            </a:solidFill>
            <a:prstDash val="solid"/>
            <a:round/>
            <a:headEnd type="none" w="sm" len="sm"/>
            <a:tailEnd type="none" w="sm" len="sm"/>
          </a:ln>
          <a:effectLst>
            <a:outerShdw blurRad="40000" dist="23000" dir="5400000" rotWithShape="0">
              <a:srgbClr val="000000">
                <a:alpha val="34900"/>
              </a:srgbClr>
            </a:outerShdw>
          </a:effectLst>
        </p:spPr>
      </p:cxnSp>
      <p:pic>
        <p:nvPicPr>
          <p:cNvPr id="443" name="Google Shape;443;g259c453aa7a_2_146" descr="Calendar&#10;&#10;Description automatically generated"/>
          <p:cNvPicPr preferRelativeResize="0"/>
          <p:nvPr/>
        </p:nvPicPr>
        <p:blipFill rotWithShape="1">
          <a:blip r:embed="rId1"/>
          <a:srcRect/>
          <a:stretch>
            <a:fillRect/>
          </a:stretch>
        </p:blipFill>
        <p:spPr>
          <a:xfrm>
            <a:off x="465580" y="3803617"/>
            <a:ext cx="2118947" cy="1331302"/>
          </a:xfrm>
          <a:prstGeom prst="rect">
            <a:avLst/>
          </a:prstGeom>
          <a:noFill/>
          <a:ln>
            <a:noFill/>
          </a:ln>
        </p:spPr>
      </p:pic>
      <p:pic>
        <p:nvPicPr>
          <p:cNvPr id="444" name="Google Shape;444;g259c453aa7a_2_146" descr="Calendar&#10;&#10;Description automatically generated"/>
          <p:cNvPicPr preferRelativeResize="0"/>
          <p:nvPr/>
        </p:nvPicPr>
        <p:blipFill rotWithShape="1">
          <a:blip r:embed="rId2"/>
          <a:srcRect/>
          <a:stretch>
            <a:fillRect/>
          </a:stretch>
        </p:blipFill>
        <p:spPr>
          <a:xfrm>
            <a:off x="2893724" y="3844242"/>
            <a:ext cx="2201008" cy="1235400"/>
          </a:xfrm>
          <a:prstGeom prst="rect">
            <a:avLst/>
          </a:prstGeom>
          <a:noFill/>
          <a:ln>
            <a:noFill/>
          </a:ln>
        </p:spPr>
      </p:pic>
      <p:pic>
        <p:nvPicPr>
          <p:cNvPr id="445" name="Google Shape;445;g259c453aa7a_2_146" descr="Calendar&#10;&#10;Description automatically generated"/>
          <p:cNvPicPr preferRelativeResize="0"/>
          <p:nvPr/>
        </p:nvPicPr>
        <p:blipFill rotWithShape="1">
          <a:blip r:embed="rId3"/>
          <a:srcRect/>
          <a:stretch>
            <a:fillRect/>
          </a:stretch>
        </p:blipFill>
        <p:spPr>
          <a:xfrm>
            <a:off x="5428838" y="3804978"/>
            <a:ext cx="2354874" cy="1328581"/>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C6536"/>
        </a:solidFill>
        <a:effectLst/>
      </p:bgPr>
    </p:bg>
    <p:spTree>
      <p:nvGrpSpPr>
        <p:cNvPr id="449" name="Shape 449"/>
        <p:cNvGrpSpPr/>
        <p:nvPr/>
      </p:nvGrpSpPr>
      <p:grpSpPr>
        <a:xfrm>
          <a:off x="0" y="0"/>
          <a:ext cx="0" cy="0"/>
          <a:chOff x="0" y="0"/>
          <a:chExt cx="0" cy="0"/>
        </a:xfrm>
      </p:grpSpPr>
      <p:sp>
        <p:nvSpPr>
          <p:cNvPr id="450" name="Google Shape;450;g259c453aa7a_2_157"/>
          <p:cNvSpPr txBox="1"/>
          <p:nvPr>
            <p:ph type="title"/>
          </p:nvPr>
        </p:nvSpPr>
        <p:spPr>
          <a:xfrm>
            <a:off x="98250" y="16350"/>
            <a:ext cx="8826600" cy="602700"/>
          </a:xfrm>
          <a:prstGeom prst="rect">
            <a:avLst/>
          </a:prstGeom>
          <a:noFill/>
          <a:ln>
            <a:noFill/>
          </a:ln>
        </p:spPr>
        <p:txBody>
          <a:bodyPr spcFirstLastPara="1" wrap="square" lIns="91425" tIns="91425" rIns="91425" bIns="91425" anchor="ctr" anchorCtr="0">
            <a:normAutofit/>
          </a:bodyPr>
          <a:lstStyle/>
          <a:p>
            <a:pPr marL="0" lvl="0" indent="0" algn="l" rtl="0">
              <a:spcBef>
                <a:spcPts val="0"/>
              </a:spcBef>
              <a:spcAft>
                <a:spcPts val="0"/>
              </a:spcAft>
              <a:buSzPts val="1800"/>
              <a:buNone/>
            </a:pPr>
            <a:r>
              <a:rPr lang="en-US" b="1">
                <a:latin typeface="Verdana" panose="020B0604030504040204"/>
                <a:ea typeface="Verdana" panose="020B0604030504040204"/>
                <a:cs typeface="Verdana" panose="020B0604030504040204"/>
                <a:sym typeface="Verdana" panose="020B0604030504040204"/>
              </a:rPr>
              <a:t>Arrays</a:t>
            </a:r>
            <a:endParaRPr b="1">
              <a:solidFill>
                <a:srgbClr val="FFFFFF"/>
              </a:solidFill>
              <a:latin typeface="Verdana" panose="020B0604030504040204"/>
              <a:ea typeface="Verdana" panose="020B0604030504040204"/>
              <a:cs typeface="Verdana" panose="020B0604030504040204"/>
              <a:sym typeface="Verdana" panose="020B0604030504040204"/>
            </a:endParaRPr>
          </a:p>
        </p:txBody>
      </p:sp>
      <p:sp>
        <p:nvSpPr>
          <p:cNvPr id="451" name="Google Shape;451;g259c453aa7a_2_157"/>
          <p:cNvSpPr txBox="1"/>
          <p:nvPr/>
        </p:nvSpPr>
        <p:spPr>
          <a:xfrm>
            <a:off x="109574" y="694722"/>
            <a:ext cx="8826600" cy="30555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600"/>
              <a:buFont typeface="Arial" panose="020B0604020202020204"/>
              <a:buNone/>
            </a:pPr>
            <a:r>
              <a:rPr lang="en-US" sz="1600" b="1" i="0" u="none" strike="noStrike" cap="none">
                <a:solidFill>
                  <a:srgbClr val="2E3444"/>
                </a:solidFill>
                <a:highlight>
                  <a:srgbClr val="FFFFFF"/>
                </a:highlight>
                <a:latin typeface="Verdana" panose="020B0604030504040204"/>
                <a:ea typeface="Verdana" panose="020B0604030504040204"/>
                <a:cs typeface="Verdana" panose="020B0604030504040204"/>
                <a:sym typeface="Verdana" panose="020B0604030504040204"/>
              </a:rPr>
              <a:t>Exercise</a:t>
            </a:r>
            <a:endParaRPr lang="en-US" sz="1600" b="1" i="0" u="none" strike="noStrike" cap="none">
              <a:solidFill>
                <a:srgbClr val="2E3444"/>
              </a:solidFill>
              <a:highlight>
                <a:srgbClr val="FFFFFF"/>
              </a:highlight>
              <a:latin typeface="Verdana" panose="020B0604030504040204"/>
              <a:ea typeface="Verdana" panose="020B0604030504040204"/>
              <a:cs typeface="Verdana" panose="020B0604030504040204"/>
              <a:sym typeface="Verdana" panose="020B0604030504040204"/>
            </a:endParaRPr>
          </a:p>
          <a:p>
            <a:pPr marL="0" marR="0" lvl="0" indent="0" algn="l" rtl="0">
              <a:lnSpc>
                <a:spcPct val="115000"/>
              </a:lnSpc>
              <a:spcBef>
                <a:spcPts val="0"/>
              </a:spcBef>
              <a:spcAft>
                <a:spcPts val="0"/>
              </a:spcAft>
              <a:buNone/>
            </a:pPr>
          </a:p>
          <a:p>
            <a:pPr marL="457200" marR="0" lvl="0" indent="-330200" algn="l" rtl="0">
              <a:lnSpc>
                <a:spcPct val="115000"/>
              </a:lnSpc>
              <a:spcBef>
                <a:spcPts val="0"/>
              </a:spcBef>
              <a:spcAft>
                <a:spcPts val="0"/>
              </a:spcAft>
              <a:buSzPts val="1600"/>
              <a:buFont typeface="Calibri" panose="020F0502020204030204"/>
              <a:buChar char="●"/>
            </a:pPr>
            <a:r>
              <a:rPr lang="en-US" sz="1600">
                <a:latin typeface="Calibri" panose="020F0502020204030204"/>
                <a:ea typeface="Calibri" panose="020F0502020204030204"/>
                <a:cs typeface="Calibri" panose="020F0502020204030204"/>
                <a:sym typeface="Calibri" panose="020F0502020204030204"/>
              </a:rPr>
              <a:t>Find largest number in an Array </a:t>
            </a:r>
            <a:r>
              <a:rPr lang="en-US" sz="1600">
                <a:latin typeface="Calibri" panose="020F0502020204030204"/>
                <a:ea typeface="Calibri" panose="020F0502020204030204"/>
                <a:cs typeface="Calibri" panose="020F0502020204030204"/>
                <a:sym typeface="Calibri" panose="020F0502020204030204"/>
              </a:rPr>
              <a:t>of Integer</a:t>
            </a:r>
            <a:endParaRPr sz="1600">
              <a:latin typeface="Calibri" panose="020F0502020204030204"/>
              <a:ea typeface="Calibri" panose="020F0502020204030204"/>
              <a:cs typeface="Calibri" panose="020F0502020204030204"/>
              <a:sym typeface="Calibri" panose="020F0502020204030204"/>
            </a:endParaRPr>
          </a:p>
          <a:p>
            <a:pPr marL="457200" marR="0" lvl="0" indent="-330200" algn="l" rtl="0">
              <a:lnSpc>
                <a:spcPct val="115000"/>
              </a:lnSpc>
              <a:spcBef>
                <a:spcPts val="0"/>
              </a:spcBef>
              <a:spcAft>
                <a:spcPts val="0"/>
              </a:spcAft>
              <a:buSzPts val="1600"/>
              <a:buFont typeface="Calibri" panose="020F0502020204030204"/>
              <a:buChar char="●"/>
            </a:pPr>
            <a:r>
              <a:rPr lang="en-US" sz="1600">
                <a:latin typeface="Calibri" panose="020F0502020204030204"/>
                <a:ea typeface="Calibri" panose="020F0502020204030204"/>
                <a:cs typeface="Calibri" panose="020F0502020204030204"/>
                <a:sym typeface="Calibri" panose="020F0502020204030204"/>
              </a:rPr>
              <a:t>Find average of numbers in an Array of Integer</a:t>
            </a:r>
            <a:endParaRPr sz="1600">
              <a:latin typeface="Calibri" panose="020F0502020204030204"/>
              <a:ea typeface="Calibri" panose="020F0502020204030204"/>
              <a:cs typeface="Calibri" panose="020F0502020204030204"/>
              <a:sym typeface="Calibri" panose="020F0502020204030204"/>
            </a:endParaRPr>
          </a:p>
          <a:p>
            <a:pPr marL="457200" marR="0" lvl="0" indent="-330200" algn="l" rtl="0">
              <a:lnSpc>
                <a:spcPct val="115000"/>
              </a:lnSpc>
              <a:spcBef>
                <a:spcPts val="0"/>
              </a:spcBef>
              <a:spcAft>
                <a:spcPts val="0"/>
              </a:spcAft>
              <a:buSzPts val="1600"/>
              <a:buFont typeface="Calibri" panose="020F0502020204030204"/>
              <a:buChar char="●"/>
            </a:pPr>
            <a:r>
              <a:rPr lang="en-US" sz="1600">
                <a:latin typeface="Calibri" panose="020F0502020204030204"/>
                <a:ea typeface="Calibri" panose="020F0502020204030204"/>
                <a:cs typeface="Calibri" panose="020F0502020204030204"/>
                <a:sym typeface="Calibri" panose="020F0502020204030204"/>
              </a:rPr>
              <a:t>Rotate an Array by 2 positions</a:t>
            </a:r>
            <a:endParaRPr sz="1600">
              <a:latin typeface="Calibri" panose="020F0502020204030204"/>
              <a:ea typeface="Calibri" panose="020F0502020204030204"/>
              <a:cs typeface="Calibri" panose="020F0502020204030204"/>
              <a:sym typeface="Calibri" panose="020F0502020204030204"/>
            </a:endParaRPr>
          </a:p>
          <a:p>
            <a:pPr marL="457200" marR="0" lvl="0" indent="-330200" algn="l" rtl="0">
              <a:lnSpc>
                <a:spcPct val="115000"/>
              </a:lnSpc>
              <a:spcBef>
                <a:spcPts val="0"/>
              </a:spcBef>
              <a:spcAft>
                <a:spcPts val="0"/>
              </a:spcAft>
              <a:buSzPts val="1600"/>
              <a:buFont typeface="Calibri" panose="020F0502020204030204"/>
              <a:buChar char="●"/>
            </a:pPr>
            <a:r>
              <a:rPr lang="en-US" sz="1600">
                <a:latin typeface="Calibri" panose="020F0502020204030204"/>
                <a:ea typeface="Calibri" panose="020F0502020204030204"/>
                <a:cs typeface="Calibri" panose="020F0502020204030204"/>
                <a:sym typeface="Calibri" panose="020F0502020204030204"/>
              </a:rPr>
              <a:t>Add Two Matrices.</a:t>
            </a:r>
            <a:endParaRPr sz="1600">
              <a:latin typeface="Calibri" panose="020F0502020204030204"/>
              <a:ea typeface="Calibri" panose="020F0502020204030204"/>
              <a:cs typeface="Calibri" panose="020F0502020204030204"/>
              <a:sym typeface="Calibri" panose="020F0502020204030204"/>
            </a:endParaRPr>
          </a:p>
          <a:p>
            <a:pPr marL="0" marR="0" lvl="0" indent="0" algn="l" rtl="0">
              <a:lnSpc>
                <a:spcPct val="115000"/>
              </a:lnSpc>
              <a:spcBef>
                <a:spcPts val="0"/>
              </a:spcBef>
              <a:spcAft>
                <a:spcPts val="0"/>
              </a:spcAft>
              <a:buNone/>
            </a:pPr>
          </a:p>
          <a:p>
            <a:pPr marL="0" marR="0" lvl="0" indent="0" algn="l" rtl="0">
              <a:lnSpc>
                <a:spcPct val="115000"/>
              </a:lnSpc>
              <a:spcBef>
                <a:spcPts val="0"/>
              </a:spcBef>
              <a:spcAft>
                <a:spcPts val="0"/>
              </a:spcAft>
              <a:buNone/>
            </a:pPr>
          </a:p>
          <a:p>
            <a:pPr marL="457200" marR="0" lvl="0" indent="0" algn="l" rtl="0">
              <a:lnSpc>
                <a:spcPct val="115000"/>
              </a:lnSpc>
              <a:spcBef>
                <a:spcPts val="0"/>
              </a:spcBef>
              <a:spcAft>
                <a:spcPts val="0"/>
              </a:spcAft>
              <a:buNone/>
            </a:pPr>
          </a:p>
          <a:p>
            <a:pPr marL="457200" marR="0" lvl="0" indent="0" algn="l" rtl="0">
              <a:lnSpc>
                <a:spcPct val="115000"/>
              </a:lnSpc>
              <a:spcBef>
                <a:spcPts val="0"/>
              </a:spcBef>
              <a:spcAft>
                <a:spcPts val="0"/>
              </a:spcAft>
              <a:buNone/>
            </a:pPr>
          </a:p>
          <a:p>
            <a:pPr marL="0" marR="0" lvl="0" indent="0" algn="l" rtl="0">
              <a:lnSpc>
                <a:spcPct val="115000"/>
              </a:lnSpc>
              <a:spcBef>
                <a:spcPts val="0"/>
              </a:spcBef>
              <a:spcAft>
                <a:spcPts val="0"/>
              </a:spcAft>
              <a:buNone/>
            </a:pPr>
          </a:p>
        </p:txBody>
      </p:sp>
      <p:cxnSp>
        <p:nvCxnSpPr>
          <p:cNvPr id="452" name="Google Shape;452;g259c453aa7a_2_157"/>
          <p:cNvCxnSpPr/>
          <p:nvPr/>
        </p:nvCxnSpPr>
        <p:spPr>
          <a:xfrm>
            <a:off x="109575" y="1167322"/>
            <a:ext cx="8925000" cy="0"/>
          </a:xfrm>
          <a:prstGeom prst="straightConnector1">
            <a:avLst/>
          </a:prstGeom>
          <a:noFill/>
          <a:ln w="38100" cap="flat" cmpd="sng">
            <a:solidFill>
              <a:srgbClr val="FC6536"/>
            </a:solidFill>
            <a:prstDash val="solid"/>
            <a:round/>
            <a:headEnd type="none" w="sm" len="sm"/>
            <a:tailEnd type="none" w="sm" len="sm"/>
          </a:ln>
          <a:effectLst>
            <a:outerShdw blurRad="40000" dist="23000" dir="5400000" rotWithShape="0">
              <a:srgbClr val="000000">
                <a:alpha val="34900"/>
              </a:srgbClr>
            </a:outerShdw>
          </a:effectLst>
        </p:spPr>
      </p:cxn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456" name="Shape 456"/>
        <p:cNvGrpSpPr/>
        <p:nvPr/>
      </p:nvGrpSpPr>
      <p:grpSpPr>
        <a:xfrm>
          <a:off x="0" y="0"/>
          <a:ext cx="0" cy="0"/>
          <a:chOff x="0" y="0"/>
          <a:chExt cx="0" cy="0"/>
        </a:xfrm>
      </p:grpSpPr>
      <p:sp>
        <p:nvSpPr>
          <p:cNvPr id="457" name="Google Shape;457;g259c453aa7a_2_164"/>
          <p:cNvSpPr txBox="1"/>
          <p:nvPr>
            <p:ph type="title"/>
          </p:nvPr>
        </p:nvSpPr>
        <p:spPr>
          <a:xfrm>
            <a:off x="98250" y="16350"/>
            <a:ext cx="8826600" cy="602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1800"/>
              <a:buNone/>
            </a:pPr>
            <a:r>
              <a:rPr lang="en-US" b="1">
                <a:solidFill>
                  <a:srgbClr val="FFFFFF"/>
                </a:solidFill>
                <a:latin typeface="Verdana" panose="020B0604030504040204"/>
                <a:ea typeface="Verdana" panose="020B0604030504040204"/>
                <a:cs typeface="Verdana" panose="020B0604030504040204"/>
                <a:sym typeface="Verdana" panose="020B0604030504040204"/>
              </a:rPr>
              <a:t>String Handling</a:t>
            </a:r>
            <a:endParaRPr b="1">
              <a:solidFill>
                <a:srgbClr val="FFFFFF"/>
              </a:solidFill>
              <a:latin typeface="Verdana" panose="020B0604030504040204"/>
              <a:ea typeface="Verdana" panose="020B0604030504040204"/>
              <a:cs typeface="Verdana" panose="020B0604030504040204"/>
              <a:sym typeface="Verdana" panose="020B0604030504040204"/>
            </a:endParaRPr>
          </a:p>
        </p:txBody>
      </p:sp>
      <p:sp>
        <p:nvSpPr>
          <p:cNvPr id="458" name="Google Shape;458;g259c453aa7a_2_164"/>
          <p:cNvSpPr txBox="1"/>
          <p:nvPr/>
        </p:nvSpPr>
        <p:spPr>
          <a:xfrm>
            <a:off x="109575" y="694725"/>
            <a:ext cx="8687700" cy="41991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0"/>
              </a:spcBef>
              <a:spcAft>
                <a:spcPts val="0"/>
              </a:spcAft>
              <a:buNone/>
            </a:pPr>
            <a:r>
              <a:rPr lang="en-US" sz="1600" b="1">
                <a:solidFill>
                  <a:srgbClr val="2E3444"/>
                </a:solidFill>
                <a:highlight>
                  <a:srgbClr val="FFFFFF"/>
                </a:highlight>
                <a:latin typeface="Verdana" panose="020B0604030504040204"/>
                <a:ea typeface="Verdana" panose="020B0604030504040204"/>
                <a:cs typeface="Verdana" panose="020B0604030504040204"/>
                <a:sym typeface="Verdana" panose="020B0604030504040204"/>
              </a:rPr>
              <a:t>String</a:t>
            </a:r>
            <a:endParaRPr sz="1600" b="1">
              <a:solidFill>
                <a:srgbClr val="2E3444"/>
              </a:solidFill>
              <a:highlight>
                <a:srgbClr val="FFFFFF"/>
              </a:highlight>
              <a:latin typeface="Verdana" panose="020B0604030504040204"/>
              <a:ea typeface="Verdana" panose="020B0604030504040204"/>
              <a:cs typeface="Verdana" panose="020B0604030504040204"/>
              <a:sym typeface="Verdana" panose="020B0604030504040204"/>
            </a:endParaRPr>
          </a:p>
          <a:p>
            <a:pPr marL="0" marR="0" lvl="0" indent="0" algn="just" rtl="0">
              <a:lnSpc>
                <a:spcPct val="115000"/>
              </a:lnSpc>
              <a:spcBef>
                <a:spcPts val="0"/>
              </a:spcBef>
              <a:spcAft>
                <a:spcPts val="0"/>
              </a:spcAft>
              <a:buNone/>
            </a:pPr>
            <a:endParaRPr sz="1600" b="1">
              <a:solidFill>
                <a:srgbClr val="2E3444"/>
              </a:solidFill>
              <a:highlight>
                <a:srgbClr val="FFFFFF"/>
              </a:highlight>
              <a:latin typeface="Verdana" panose="020B0604030504040204"/>
              <a:ea typeface="Verdana" panose="020B0604030504040204"/>
              <a:cs typeface="Verdana" panose="020B0604030504040204"/>
              <a:sym typeface="Verdana" panose="020B0604030504040204"/>
            </a:endParaRPr>
          </a:p>
          <a:p>
            <a:pPr marL="457200" lvl="0" indent="-330200" algn="just" rtl="0">
              <a:spcBef>
                <a:spcPts val="0"/>
              </a:spcBef>
              <a:spcAft>
                <a:spcPts val="0"/>
              </a:spcAft>
              <a:buSzPts val="1600"/>
              <a:buFont typeface="Calibri" panose="020F0502020204030204"/>
              <a:buChar char="●"/>
            </a:pPr>
            <a:r>
              <a:rPr lang="en-US" sz="1600">
                <a:latin typeface="Calibri" panose="020F0502020204030204"/>
                <a:ea typeface="Calibri" panose="020F0502020204030204"/>
                <a:cs typeface="Calibri" panose="020F0502020204030204"/>
                <a:sym typeface="Calibri" panose="020F0502020204030204"/>
              </a:rPr>
              <a:t>In Java a string is a sequence of characters. Generally, String is a sequence of characters. But in Java, string is an object that represents a sequence of characters. The java.lang.String class is used to create a string object.</a:t>
            </a:r>
            <a:endParaRPr sz="1600">
              <a:latin typeface="Calibri" panose="020F0502020204030204"/>
              <a:ea typeface="Calibri" panose="020F0502020204030204"/>
              <a:cs typeface="Calibri" panose="020F0502020204030204"/>
              <a:sym typeface="Calibri" panose="020F0502020204030204"/>
            </a:endParaRPr>
          </a:p>
          <a:p>
            <a:pPr marL="457200" lvl="0" indent="-330200" algn="just" rtl="0">
              <a:spcBef>
                <a:spcPts val="0"/>
              </a:spcBef>
              <a:spcAft>
                <a:spcPts val="0"/>
              </a:spcAft>
              <a:buSzPts val="1600"/>
              <a:buFont typeface="Calibri" panose="020F0502020204030204"/>
              <a:buChar char="●"/>
            </a:pPr>
            <a:r>
              <a:rPr lang="en-US" sz="1600">
                <a:latin typeface="Calibri" panose="020F0502020204030204"/>
                <a:ea typeface="Calibri" panose="020F0502020204030204"/>
                <a:cs typeface="Calibri" panose="020F0502020204030204"/>
                <a:sym typeface="Calibri" panose="020F0502020204030204"/>
              </a:rPr>
              <a:t>Java provides built-in String object, which allows various string handling capabilities like - </a:t>
            </a:r>
            <a:endParaRPr sz="1600">
              <a:latin typeface="Calibri" panose="020F0502020204030204"/>
              <a:ea typeface="Calibri" panose="020F0502020204030204"/>
              <a:cs typeface="Calibri" panose="020F0502020204030204"/>
              <a:sym typeface="Calibri" panose="020F0502020204030204"/>
            </a:endParaRPr>
          </a:p>
          <a:p>
            <a:pPr marL="0" lvl="0" indent="457200" algn="just" rtl="0">
              <a:spcBef>
                <a:spcPts val="0"/>
              </a:spcBef>
              <a:spcAft>
                <a:spcPts val="0"/>
              </a:spcAft>
              <a:buNone/>
            </a:pPr>
            <a:r>
              <a:rPr lang="en-US" sz="1600">
                <a:latin typeface="Calibri" panose="020F0502020204030204"/>
                <a:ea typeface="Calibri" panose="020F0502020204030204"/>
                <a:cs typeface="Calibri" panose="020F0502020204030204"/>
                <a:sym typeface="Calibri" panose="020F0502020204030204"/>
              </a:rPr>
              <a:t>compareTo(), compare() [String Comparison], substring(), concat(), equals(), split(), length(), replace() etc.</a:t>
            </a:r>
            <a:endParaRPr lang="en-US" sz="1600">
              <a:latin typeface="Calibri" panose="020F0502020204030204"/>
              <a:ea typeface="Calibri" panose="020F0502020204030204"/>
              <a:cs typeface="Calibri" panose="020F0502020204030204"/>
              <a:sym typeface="Calibri" panose="020F0502020204030204"/>
            </a:endParaRPr>
          </a:p>
          <a:p>
            <a:pPr marL="457200" lvl="0" indent="-330200" algn="just" rtl="0">
              <a:spcBef>
                <a:spcPts val="0"/>
              </a:spcBef>
              <a:spcAft>
                <a:spcPts val="0"/>
              </a:spcAft>
              <a:buSzPts val="1600"/>
              <a:buFont typeface="Calibri" panose="020F0502020204030204"/>
              <a:buChar char="●"/>
            </a:pPr>
            <a:r>
              <a:rPr lang="en-US" sz="1600">
                <a:latin typeface="Calibri" panose="020F0502020204030204"/>
                <a:ea typeface="Calibri" panose="020F0502020204030204"/>
                <a:cs typeface="Calibri" panose="020F0502020204030204"/>
                <a:sym typeface="Calibri" panose="020F0502020204030204"/>
              </a:rPr>
              <a:t>Various ways of creating String - </a:t>
            </a:r>
            <a:endParaRPr sz="1600">
              <a:latin typeface="Calibri" panose="020F0502020204030204"/>
              <a:ea typeface="Calibri" panose="020F0502020204030204"/>
              <a:cs typeface="Calibri" panose="020F0502020204030204"/>
              <a:sym typeface="Calibri" panose="020F0502020204030204"/>
            </a:endParaRPr>
          </a:p>
          <a:p>
            <a:pPr marL="914400" lvl="1" indent="-330200" algn="just" rtl="0">
              <a:spcBef>
                <a:spcPts val="0"/>
              </a:spcBef>
              <a:spcAft>
                <a:spcPts val="0"/>
              </a:spcAft>
              <a:buSzPts val="1600"/>
              <a:buFont typeface="Calibri" panose="020F0502020204030204"/>
              <a:buChar char="○"/>
            </a:pPr>
            <a:r>
              <a:rPr lang="en-US" sz="1600">
                <a:latin typeface="Calibri" panose="020F0502020204030204"/>
                <a:ea typeface="Calibri" panose="020F0502020204030204"/>
                <a:cs typeface="Calibri" panose="020F0502020204030204"/>
                <a:sym typeface="Calibri" panose="020F0502020204030204"/>
              </a:rPr>
              <a:t>String Literal </a:t>
            </a:r>
            <a:endParaRPr sz="1600">
              <a:latin typeface="Calibri" panose="020F0502020204030204"/>
              <a:ea typeface="Calibri" panose="020F0502020204030204"/>
              <a:cs typeface="Calibri" panose="020F0502020204030204"/>
              <a:sym typeface="Calibri" panose="020F0502020204030204"/>
            </a:endParaRPr>
          </a:p>
          <a:p>
            <a:pPr marL="1371600" lvl="2" indent="-330200" algn="just" rtl="0">
              <a:spcBef>
                <a:spcPts val="0"/>
              </a:spcBef>
              <a:spcAft>
                <a:spcPts val="0"/>
              </a:spcAft>
              <a:buSzPts val="1600"/>
              <a:buFont typeface="Calibri" panose="020F0502020204030204"/>
              <a:buChar char="■"/>
            </a:pPr>
            <a:r>
              <a:rPr lang="en-US" sz="1600">
                <a:latin typeface="Calibri" panose="020F0502020204030204"/>
                <a:ea typeface="Calibri" panose="020F0502020204030204"/>
                <a:cs typeface="Calibri" panose="020F0502020204030204"/>
                <a:sym typeface="Calibri" panose="020F0502020204030204"/>
              </a:rPr>
              <a:t>String str = “Some String Literal”</a:t>
            </a:r>
            <a:endParaRPr sz="1600">
              <a:latin typeface="Calibri" panose="020F0502020204030204"/>
              <a:ea typeface="Calibri" panose="020F0502020204030204"/>
              <a:cs typeface="Calibri" panose="020F0502020204030204"/>
              <a:sym typeface="Calibri" panose="020F0502020204030204"/>
            </a:endParaRPr>
          </a:p>
          <a:p>
            <a:pPr marL="914400" lvl="1" indent="-330200" algn="just" rtl="0">
              <a:spcBef>
                <a:spcPts val="0"/>
              </a:spcBef>
              <a:spcAft>
                <a:spcPts val="0"/>
              </a:spcAft>
              <a:buSzPts val="1600"/>
              <a:buFont typeface="Calibri" panose="020F0502020204030204"/>
              <a:buChar char="○"/>
            </a:pPr>
            <a:r>
              <a:rPr lang="en-US" sz="1600">
                <a:latin typeface="Calibri" panose="020F0502020204030204"/>
                <a:ea typeface="Calibri" panose="020F0502020204030204"/>
                <a:cs typeface="Calibri" panose="020F0502020204030204"/>
                <a:sym typeface="Calibri" panose="020F0502020204030204"/>
              </a:rPr>
              <a:t>String Object (new keyword)</a:t>
            </a:r>
            <a:endParaRPr sz="1600">
              <a:latin typeface="Calibri" panose="020F0502020204030204"/>
              <a:ea typeface="Calibri" panose="020F0502020204030204"/>
              <a:cs typeface="Calibri" panose="020F0502020204030204"/>
              <a:sym typeface="Calibri" panose="020F0502020204030204"/>
            </a:endParaRPr>
          </a:p>
          <a:p>
            <a:pPr marL="1371600" lvl="2" indent="-330200" algn="just" rtl="0">
              <a:spcBef>
                <a:spcPts val="0"/>
              </a:spcBef>
              <a:spcAft>
                <a:spcPts val="0"/>
              </a:spcAft>
              <a:buSzPts val="1600"/>
              <a:buFont typeface="Calibri" panose="020F0502020204030204"/>
              <a:buChar char="■"/>
            </a:pPr>
            <a:r>
              <a:rPr lang="en-US" sz="1600">
                <a:latin typeface="Calibri" panose="020F0502020204030204"/>
                <a:ea typeface="Calibri" panose="020F0502020204030204"/>
                <a:cs typeface="Calibri" panose="020F0502020204030204"/>
                <a:sym typeface="Calibri" panose="020F0502020204030204"/>
              </a:rPr>
              <a:t>String str = new String(); </a:t>
            </a:r>
            <a:r>
              <a:rPr lang="en-US" sz="1600" b="1">
                <a:latin typeface="Calibri" panose="020F0502020204030204"/>
                <a:ea typeface="Calibri" panose="020F0502020204030204"/>
                <a:cs typeface="Calibri" panose="020F0502020204030204"/>
                <a:sym typeface="Calibri" panose="020F0502020204030204"/>
              </a:rPr>
              <a:t>// Empty String created using constructor</a:t>
            </a:r>
            <a:endParaRPr sz="1600" b="1">
              <a:latin typeface="Calibri" panose="020F0502020204030204"/>
              <a:ea typeface="Calibri" panose="020F0502020204030204"/>
              <a:cs typeface="Calibri" panose="020F0502020204030204"/>
              <a:sym typeface="Calibri" panose="020F0502020204030204"/>
            </a:endParaRPr>
          </a:p>
          <a:p>
            <a:pPr marL="1371600" lvl="2" indent="-330200" algn="just" rtl="0">
              <a:spcBef>
                <a:spcPts val="0"/>
              </a:spcBef>
              <a:spcAft>
                <a:spcPts val="0"/>
              </a:spcAft>
              <a:buSzPts val="1600"/>
              <a:buFont typeface="Calibri" panose="020F0502020204030204"/>
              <a:buChar char="■"/>
            </a:pPr>
            <a:r>
              <a:rPr lang="en-US" sz="1600">
                <a:latin typeface="Calibri" panose="020F0502020204030204"/>
                <a:ea typeface="Calibri" panose="020F0502020204030204"/>
                <a:cs typeface="Calibri" panose="020F0502020204030204"/>
                <a:sym typeface="Calibri" panose="020F0502020204030204"/>
              </a:rPr>
              <a:t>Create a String by an array of characters</a:t>
            </a:r>
            <a:endParaRPr sz="1600">
              <a:latin typeface="Calibri" panose="020F0502020204030204"/>
              <a:ea typeface="Calibri" panose="020F0502020204030204"/>
              <a:cs typeface="Calibri" panose="020F0502020204030204"/>
              <a:sym typeface="Calibri" panose="020F0502020204030204"/>
            </a:endParaRPr>
          </a:p>
          <a:p>
            <a:pPr marL="914400" lvl="0" indent="0" algn="just" rtl="0">
              <a:spcBef>
                <a:spcPts val="0"/>
              </a:spcBef>
              <a:spcAft>
                <a:spcPts val="0"/>
              </a:spcAft>
              <a:buNone/>
            </a:pPr>
            <a:r>
              <a:rPr lang="en-US" sz="1600">
                <a:latin typeface="Calibri" panose="020F0502020204030204"/>
                <a:ea typeface="Calibri" panose="020F0502020204030204"/>
                <a:cs typeface="Calibri" panose="020F0502020204030204"/>
                <a:sym typeface="Calibri" panose="020F0502020204030204"/>
              </a:rPr>
              <a:t>	char chars[] = { 'a', 'b', 'c' };</a:t>
            </a:r>
            <a:r>
              <a:rPr lang="en-US" sz="1600" b="1">
                <a:latin typeface="Calibri" panose="020F0502020204030204"/>
                <a:ea typeface="Calibri" panose="020F0502020204030204"/>
                <a:cs typeface="Calibri" panose="020F0502020204030204"/>
                <a:sym typeface="Calibri" panose="020F0502020204030204"/>
              </a:rPr>
              <a:t> //characters Array</a:t>
            </a:r>
            <a:endParaRPr sz="1600" b="1">
              <a:latin typeface="Calibri" panose="020F0502020204030204"/>
              <a:ea typeface="Calibri" panose="020F0502020204030204"/>
              <a:cs typeface="Calibri" panose="020F0502020204030204"/>
              <a:sym typeface="Calibri" panose="020F0502020204030204"/>
            </a:endParaRPr>
          </a:p>
          <a:p>
            <a:pPr marL="1371600" lvl="0" indent="0" algn="just" rtl="0">
              <a:spcBef>
                <a:spcPts val="0"/>
              </a:spcBef>
              <a:spcAft>
                <a:spcPts val="0"/>
              </a:spcAft>
              <a:buNone/>
            </a:pPr>
            <a:r>
              <a:rPr lang="en-US" sz="1600">
                <a:latin typeface="Calibri" panose="020F0502020204030204"/>
                <a:ea typeface="Calibri" panose="020F0502020204030204"/>
                <a:cs typeface="Calibri" panose="020F0502020204030204"/>
                <a:sym typeface="Calibri" panose="020F0502020204030204"/>
              </a:rPr>
              <a:t>String str = new String(chars); </a:t>
            </a:r>
            <a:r>
              <a:rPr lang="en-US" sz="1600" b="1">
                <a:latin typeface="Calibri" panose="020F0502020204030204"/>
                <a:ea typeface="Calibri" panose="020F0502020204030204"/>
                <a:cs typeface="Calibri" panose="020F0502020204030204"/>
                <a:sym typeface="Calibri" panose="020F0502020204030204"/>
              </a:rPr>
              <a:t>//This constructor initializes str with the string "abc".</a:t>
            </a:r>
            <a:endParaRPr sz="1500" b="1">
              <a:latin typeface="Calibri" panose="020F0502020204030204"/>
              <a:ea typeface="Calibri" panose="020F0502020204030204"/>
              <a:cs typeface="Calibri" panose="020F0502020204030204"/>
              <a:sym typeface="Calibri" panose="020F0502020204030204"/>
            </a:endParaRPr>
          </a:p>
        </p:txBody>
      </p:sp>
      <p:cxnSp>
        <p:nvCxnSpPr>
          <p:cNvPr id="459" name="Google Shape;459;g259c453aa7a_2_164"/>
          <p:cNvCxnSpPr/>
          <p:nvPr/>
        </p:nvCxnSpPr>
        <p:spPr>
          <a:xfrm>
            <a:off x="109575" y="1167322"/>
            <a:ext cx="8925000" cy="0"/>
          </a:xfrm>
          <a:prstGeom prst="straightConnector1">
            <a:avLst/>
          </a:prstGeom>
          <a:noFill/>
          <a:ln w="38100" cap="flat" cmpd="sng">
            <a:solidFill>
              <a:srgbClr val="FC6536"/>
            </a:solidFill>
            <a:prstDash val="solid"/>
            <a:round/>
            <a:headEnd type="none" w="sm" len="sm"/>
            <a:tailEnd type="none" w="sm" len="sm"/>
          </a:ln>
          <a:effectLst>
            <a:outerShdw blurRad="40000" dist="23000" dir="5400000" rotWithShape="0">
              <a:srgbClr val="000000">
                <a:alpha val="34900"/>
              </a:srgbClr>
            </a:outerShdw>
          </a:effectLst>
        </p:spPr>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463" name="Shape 463"/>
        <p:cNvGrpSpPr/>
        <p:nvPr/>
      </p:nvGrpSpPr>
      <p:grpSpPr>
        <a:xfrm>
          <a:off x="0" y="0"/>
          <a:ext cx="0" cy="0"/>
          <a:chOff x="0" y="0"/>
          <a:chExt cx="0" cy="0"/>
        </a:xfrm>
      </p:grpSpPr>
      <p:sp>
        <p:nvSpPr>
          <p:cNvPr id="464" name="Google Shape;464;g259c453aa7a_2_177"/>
          <p:cNvSpPr txBox="1"/>
          <p:nvPr>
            <p:ph type="title"/>
          </p:nvPr>
        </p:nvSpPr>
        <p:spPr>
          <a:xfrm>
            <a:off x="98250" y="16350"/>
            <a:ext cx="8826600" cy="602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1800"/>
              <a:buNone/>
            </a:pPr>
            <a:r>
              <a:rPr lang="en-US" b="1">
                <a:solidFill>
                  <a:srgbClr val="FFFFFF"/>
                </a:solidFill>
                <a:latin typeface="Verdana" panose="020B0604030504040204"/>
                <a:ea typeface="Verdana" panose="020B0604030504040204"/>
                <a:cs typeface="Verdana" panose="020B0604030504040204"/>
                <a:sym typeface="Verdana" panose="020B0604030504040204"/>
              </a:rPr>
              <a:t>String Handling</a:t>
            </a:r>
            <a:endParaRPr b="1">
              <a:solidFill>
                <a:srgbClr val="FFFFFF"/>
              </a:solidFill>
              <a:latin typeface="Verdana" panose="020B0604030504040204"/>
              <a:ea typeface="Verdana" panose="020B0604030504040204"/>
              <a:cs typeface="Verdana" panose="020B0604030504040204"/>
              <a:sym typeface="Verdana" panose="020B0604030504040204"/>
            </a:endParaRPr>
          </a:p>
        </p:txBody>
      </p:sp>
      <p:sp>
        <p:nvSpPr>
          <p:cNvPr id="465" name="Google Shape;465;g259c453aa7a_2_177"/>
          <p:cNvSpPr txBox="1"/>
          <p:nvPr/>
        </p:nvSpPr>
        <p:spPr>
          <a:xfrm>
            <a:off x="109575" y="694725"/>
            <a:ext cx="8687700" cy="19824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0"/>
              </a:spcBef>
              <a:spcAft>
                <a:spcPts val="0"/>
              </a:spcAft>
              <a:buNone/>
            </a:pPr>
            <a:r>
              <a:rPr lang="en-US" sz="1600" b="1">
                <a:solidFill>
                  <a:srgbClr val="2E3444"/>
                </a:solidFill>
                <a:highlight>
                  <a:srgbClr val="FFFFFF"/>
                </a:highlight>
                <a:latin typeface="Verdana" panose="020B0604030504040204"/>
                <a:ea typeface="Verdana" panose="020B0604030504040204"/>
                <a:cs typeface="Verdana" panose="020B0604030504040204"/>
                <a:sym typeface="Verdana" panose="020B0604030504040204"/>
              </a:rPr>
              <a:t>String - String Pool</a:t>
            </a:r>
            <a:endParaRPr sz="1600" b="1">
              <a:solidFill>
                <a:srgbClr val="2E3444"/>
              </a:solidFill>
              <a:highlight>
                <a:srgbClr val="FFFFFF"/>
              </a:highlight>
              <a:latin typeface="Verdana" panose="020B0604030504040204"/>
              <a:ea typeface="Verdana" panose="020B0604030504040204"/>
              <a:cs typeface="Verdana" panose="020B0604030504040204"/>
              <a:sym typeface="Verdana" panose="020B0604030504040204"/>
            </a:endParaRPr>
          </a:p>
          <a:p>
            <a:pPr marL="0" marR="0" lvl="0" indent="0" algn="just" rtl="0">
              <a:lnSpc>
                <a:spcPct val="115000"/>
              </a:lnSpc>
              <a:spcBef>
                <a:spcPts val="0"/>
              </a:spcBef>
              <a:spcAft>
                <a:spcPts val="0"/>
              </a:spcAft>
              <a:buNone/>
            </a:pPr>
            <a:endParaRPr sz="1600" b="1">
              <a:solidFill>
                <a:srgbClr val="2E3444"/>
              </a:solidFill>
              <a:highlight>
                <a:srgbClr val="FFFFFF"/>
              </a:highlight>
              <a:latin typeface="Verdana" panose="020B0604030504040204"/>
              <a:ea typeface="Verdana" panose="020B0604030504040204"/>
              <a:cs typeface="Verdana" panose="020B0604030504040204"/>
              <a:sym typeface="Verdana" panose="020B0604030504040204"/>
            </a:endParaRPr>
          </a:p>
          <a:p>
            <a:pPr marL="457200" lvl="0" indent="-330200" algn="just" rtl="0">
              <a:spcBef>
                <a:spcPts val="0"/>
              </a:spcBef>
              <a:spcAft>
                <a:spcPts val="0"/>
              </a:spcAft>
              <a:buSzPts val="1600"/>
              <a:buFont typeface="Calibri" panose="020F0502020204030204"/>
              <a:buChar char="●"/>
            </a:pPr>
            <a:r>
              <a:rPr lang="en-US" sz="1600">
                <a:latin typeface="Calibri" panose="020F0502020204030204"/>
                <a:ea typeface="Calibri" panose="020F0502020204030204"/>
                <a:cs typeface="Calibri" panose="020F0502020204030204"/>
                <a:sym typeface="Calibri" panose="020F0502020204030204"/>
              </a:rPr>
              <a:t>In Java String Pool is a storage area in Java heap.</a:t>
            </a:r>
            <a:endParaRPr sz="1600">
              <a:latin typeface="Calibri" panose="020F0502020204030204"/>
              <a:ea typeface="Calibri" panose="020F0502020204030204"/>
              <a:cs typeface="Calibri" panose="020F0502020204030204"/>
              <a:sym typeface="Calibri" panose="020F0502020204030204"/>
            </a:endParaRPr>
          </a:p>
          <a:p>
            <a:pPr marL="457200" lvl="0" indent="-330200" algn="l" rtl="0">
              <a:spcBef>
                <a:spcPts val="0"/>
              </a:spcBef>
              <a:spcAft>
                <a:spcPts val="0"/>
              </a:spcAft>
              <a:buSzPts val="1600"/>
              <a:buFont typeface="Calibri" panose="020F0502020204030204"/>
              <a:buChar char="●"/>
            </a:pPr>
            <a:r>
              <a:rPr lang="en-US" sz="1600">
                <a:latin typeface="Calibri" panose="020F0502020204030204"/>
                <a:ea typeface="Calibri" panose="020F0502020204030204"/>
                <a:cs typeface="Calibri" panose="020F0502020204030204"/>
                <a:sym typeface="Calibri" panose="020F0502020204030204"/>
              </a:rPr>
              <a:t>Each time a string literal is created, the JVM checks the string literal pool first. If the string already exists in the string pool, a reference to the pooled instance returns. If the string does not exist in the pool, a new String object initializes and is placed in the pool.</a:t>
            </a:r>
            <a:endParaRPr sz="1600">
              <a:latin typeface="Calibri" panose="020F0502020204030204"/>
              <a:ea typeface="Calibri" panose="020F0502020204030204"/>
              <a:cs typeface="Calibri" panose="020F0502020204030204"/>
              <a:sym typeface="Calibri" panose="020F0502020204030204"/>
            </a:endParaRPr>
          </a:p>
          <a:p>
            <a:pPr marL="457200" lvl="0" indent="-330200" algn="l" rtl="0">
              <a:spcBef>
                <a:spcPts val="0"/>
              </a:spcBef>
              <a:spcAft>
                <a:spcPts val="0"/>
              </a:spcAft>
              <a:buSzPts val="1600"/>
              <a:buFont typeface="Calibri" panose="020F0502020204030204"/>
              <a:buChar char="●"/>
            </a:pPr>
            <a:r>
              <a:rPr lang="en-US" sz="1600">
                <a:latin typeface="Calibri" panose="020F0502020204030204"/>
                <a:ea typeface="Calibri" panose="020F0502020204030204"/>
                <a:cs typeface="Calibri" panose="020F0502020204030204"/>
                <a:sym typeface="Calibri" panose="020F0502020204030204"/>
              </a:rPr>
              <a:t>How String Pool work in Java - </a:t>
            </a:r>
            <a:endParaRPr sz="1600">
              <a:latin typeface="Calibri" panose="020F0502020204030204"/>
              <a:ea typeface="Calibri" panose="020F0502020204030204"/>
              <a:cs typeface="Calibri" panose="020F0502020204030204"/>
              <a:sym typeface="Calibri" panose="020F0502020204030204"/>
            </a:endParaRPr>
          </a:p>
        </p:txBody>
      </p:sp>
      <p:cxnSp>
        <p:nvCxnSpPr>
          <p:cNvPr id="466" name="Google Shape;466;g259c453aa7a_2_177"/>
          <p:cNvCxnSpPr/>
          <p:nvPr/>
        </p:nvCxnSpPr>
        <p:spPr>
          <a:xfrm>
            <a:off x="109575" y="1167322"/>
            <a:ext cx="8925000" cy="0"/>
          </a:xfrm>
          <a:prstGeom prst="straightConnector1">
            <a:avLst/>
          </a:prstGeom>
          <a:noFill/>
          <a:ln w="38100" cap="flat" cmpd="sng">
            <a:solidFill>
              <a:srgbClr val="FC6536"/>
            </a:solidFill>
            <a:prstDash val="solid"/>
            <a:round/>
            <a:headEnd type="none" w="sm" len="sm"/>
            <a:tailEnd type="none" w="sm" len="sm"/>
          </a:ln>
          <a:effectLst>
            <a:outerShdw blurRad="40000" dist="23000" dir="5400000" rotWithShape="0">
              <a:srgbClr val="000000">
                <a:alpha val="34900"/>
              </a:srgbClr>
            </a:outerShdw>
          </a:effectLst>
        </p:spPr>
      </p:cxnSp>
      <p:sp>
        <p:nvSpPr>
          <p:cNvPr id="467" name="Google Shape;467;g259c453aa7a_2_177"/>
          <p:cNvSpPr txBox="1"/>
          <p:nvPr/>
        </p:nvSpPr>
        <p:spPr>
          <a:xfrm>
            <a:off x="119500" y="2571750"/>
            <a:ext cx="5618100" cy="2555100"/>
          </a:xfrm>
          <a:prstGeom prst="rect">
            <a:avLst/>
          </a:prstGeom>
          <a:noFill/>
          <a:ln>
            <a:noFill/>
          </a:ln>
        </p:spPr>
        <p:txBody>
          <a:bodyPr spcFirstLastPara="1" wrap="square" lIns="91425" tIns="91425" rIns="91425" bIns="91425" anchor="t" anchorCtr="0">
            <a:spAutoFit/>
          </a:bodyPr>
          <a:lstStyle/>
          <a:p>
            <a:pPr marL="457200" lvl="0" indent="-317500" algn="just" rtl="0">
              <a:spcBef>
                <a:spcPts val="0"/>
              </a:spcBef>
              <a:spcAft>
                <a:spcPts val="0"/>
              </a:spcAft>
              <a:buSzPts val="1400"/>
              <a:buFont typeface="Calibri" panose="020F0502020204030204"/>
              <a:buAutoNum type="arabicPeriod"/>
            </a:pPr>
            <a:r>
              <a:rPr lang="en-US">
                <a:latin typeface="Calibri" panose="020F0502020204030204"/>
                <a:ea typeface="Calibri" panose="020F0502020204030204"/>
                <a:cs typeface="Calibri" panose="020F0502020204030204"/>
                <a:sym typeface="Calibri" panose="020F0502020204030204"/>
              </a:rPr>
              <a:t>The class is loaded when JVM is invoked.</a:t>
            </a:r>
            <a:endParaRPr lang="en-US">
              <a:latin typeface="Calibri" panose="020F0502020204030204"/>
              <a:ea typeface="Calibri" panose="020F0502020204030204"/>
              <a:cs typeface="Calibri" panose="020F0502020204030204"/>
              <a:sym typeface="Calibri" panose="020F0502020204030204"/>
            </a:endParaRPr>
          </a:p>
          <a:p>
            <a:pPr marL="457200" lvl="0" indent="-317500" algn="just" rtl="0">
              <a:spcBef>
                <a:spcPts val="0"/>
              </a:spcBef>
              <a:spcAft>
                <a:spcPts val="0"/>
              </a:spcAft>
              <a:buSzPts val="1400"/>
              <a:buFont typeface="Calibri" panose="020F0502020204030204"/>
              <a:buAutoNum type="arabicPeriod"/>
            </a:pPr>
            <a:r>
              <a:rPr lang="en-US">
                <a:latin typeface="Calibri" panose="020F0502020204030204"/>
                <a:ea typeface="Calibri" panose="020F0502020204030204"/>
                <a:cs typeface="Calibri" panose="020F0502020204030204"/>
                <a:sym typeface="Calibri" panose="020F0502020204030204"/>
              </a:rPr>
              <a:t>JVM looks for all the string literals in the program.</a:t>
            </a:r>
            <a:endParaRPr lang="en-US">
              <a:latin typeface="Calibri" panose="020F0502020204030204"/>
              <a:ea typeface="Calibri" panose="020F0502020204030204"/>
              <a:cs typeface="Calibri" panose="020F0502020204030204"/>
              <a:sym typeface="Calibri" panose="020F0502020204030204"/>
            </a:endParaRPr>
          </a:p>
          <a:p>
            <a:pPr marL="457200" lvl="0" indent="-317500" algn="just" rtl="0">
              <a:spcBef>
                <a:spcPts val="0"/>
              </a:spcBef>
              <a:spcAft>
                <a:spcPts val="0"/>
              </a:spcAft>
              <a:buSzPts val="1400"/>
              <a:buFont typeface="Calibri" panose="020F0502020204030204"/>
              <a:buAutoNum type="arabicPeriod"/>
            </a:pPr>
            <a:r>
              <a:rPr lang="en-US">
                <a:latin typeface="Calibri" panose="020F0502020204030204"/>
                <a:ea typeface="Calibri" panose="020F0502020204030204"/>
                <a:cs typeface="Calibri" panose="020F0502020204030204"/>
                <a:sym typeface="Calibri" panose="020F0502020204030204"/>
              </a:rPr>
              <a:t>First, it finds the variable s1 which refers to the literal “Apple” and it gets created in the memory.</a:t>
            </a:r>
            <a:endParaRPr lang="en-US">
              <a:latin typeface="Calibri" panose="020F0502020204030204"/>
              <a:ea typeface="Calibri" panose="020F0502020204030204"/>
              <a:cs typeface="Calibri" panose="020F0502020204030204"/>
              <a:sym typeface="Calibri" panose="020F0502020204030204"/>
            </a:endParaRPr>
          </a:p>
          <a:p>
            <a:pPr marL="457200" lvl="0" indent="-317500" algn="just" rtl="0">
              <a:spcBef>
                <a:spcPts val="0"/>
              </a:spcBef>
              <a:spcAft>
                <a:spcPts val="0"/>
              </a:spcAft>
              <a:buSzPts val="1400"/>
              <a:buFont typeface="Calibri" panose="020F0502020204030204"/>
              <a:buAutoNum type="arabicPeriod"/>
            </a:pPr>
            <a:r>
              <a:rPr lang="en-US">
                <a:latin typeface="Calibri" panose="020F0502020204030204"/>
                <a:ea typeface="Calibri" panose="020F0502020204030204"/>
                <a:cs typeface="Calibri" panose="020F0502020204030204"/>
                <a:sym typeface="Calibri" panose="020F0502020204030204"/>
              </a:rPr>
              <a:t>A reference for the literal “Apple” is then placed in the string constant pool memory.</a:t>
            </a:r>
            <a:endParaRPr lang="en-US">
              <a:latin typeface="Calibri" panose="020F0502020204030204"/>
              <a:ea typeface="Calibri" panose="020F0502020204030204"/>
              <a:cs typeface="Calibri" panose="020F0502020204030204"/>
              <a:sym typeface="Calibri" panose="020F0502020204030204"/>
            </a:endParaRPr>
          </a:p>
          <a:p>
            <a:pPr marL="457200" lvl="0" indent="-317500" algn="just" rtl="0">
              <a:spcBef>
                <a:spcPts val="0"/>
              </a:spcBef>
              <a:spcAft>
                <a:spcPts val="0"/>
              </a:spcAft>
              <a:buSzPts val="1400"/>
              <a:buFont typeface="Calibri" panose="020F0502020204030204"/>
              <a:buAutoNum type="arabicPeriod"/>
            </a:pPr>
            <a:r>
              <a:rPr lang="en-US">
                <a:latin typeface="Calibri" panose="020F0502020204030204"/>
                <a:ea typeface="Calibri" panose="020F0502020204030204"/>
                <a:cs typeface="Calibri" panose="020F0502020204030204"/>
                <a:sym typeface="Calibri" panose="020F0502020204030204"/>
              </a:rPr>
              <a:t>Then it finds another variable s2 which refers to the string literal “Mango”.</a:t>
            </a:r>
            <a:endParaRPr lang="en-US">
              <a:latin typeface="Calibri" panose="020F0502020204030204"/>
              <a:ea typeface="Calibri" panose="020F0502020204030204"/>
              <a:cs typeface="Calibri" panose="020F0502020204030204"/>
              <a:sym typeface="Calibri" panose="020F0502020204030204"/>
            </a:endParaRPr>
          </a:p>
          <a:p>
            <a:pPr marL="457200" lvl="0" indent="-317500" algn="just" rtl="0">
              <a:spcBef>
                <a:spcPts val="0"/>
              </a:spcBef>
              <a:spcAft>
                <a:spcPts val="0"/>
              </a:spcAft>
              <a:buSzPts val="1400"/>
              <a:buFont typeface="Calibri" panose="020F0502020204030204"/>
              <a:buAutoNum type="arabicPeriod"/>
            </a:pPr>
            <a:r>
              <a:rPr lang="en-US">
                <a:latin typeface="Calibri" panose="020F0502020204030204"/>
                <a:ea typeface="Calibri" panose="020F0502020204030204"/>
                <a:cs typeface="Calibri" panose="020F0502020204030204"/>
                <a:sym typeface="Calibri" panose="020F0502020204030204"/>
              </a:rPr>
              <a:t>Then it finds another variable s3 which refers to the literal “Apple”.</a:t>
            </a:r>
            <a:endParaRPr lang="en-US">
              <a:latin typeface="Calibri" panose="020F0502020204030204"/>
              <a:ea typeface="Calibri" panose="020F0502020204030204"/>
              <a:cs typeface="Calibri" panose="020F0502020204030204"/>
              <a:sym typeface="Calibri" panose="020F0502020204030204"/>
            </a:endParaRPr>
          </a:p>
          <a:p>
            <a:pPr marL="457200" lvl="0" indent="-317500" algn="just" rtl="0">
              <a:spcBef>
                <a:spcPts val="0"/>
              </a:spcBef>
              <a:spcAft>
                <a:spcPts val="0"/>
              </a:spcAft>
              <a:buSzPts val="1400"/>
              <a:buAutoNum type="arabicPeriod"/>
            </a:pPr>
            <a:r>
              <a:rPr lang="en-US">
                <a:latin typeface="Calibri" panose="020F0502020204030204"/>
                <a:ea typeface="Calibri" panose="020F0502020204030204"/>
                <a:cs typeface="Calibri" panose="020F0502020204030204"/>
                <a:sym typeface="Calibri" panose="020F0502020204030204"/>
              </a:rPr>
              <a:t>Now that JVM has already found a string literal “Apple”, both the variables s1 and s3 will refer to the same object i.e. “Apple</a:t>
            </a:r>
            <a:r>
              <a:rPr lang="en-US"/>
              <a:t>”.</a:t>
            </a:r>
            <a:endParaRPr lang="en-US"/>
          </a:p>
        </p:txBody>
      </p:sp>
      <p:pic>
        <p:nvPicPr>
          <p:cNvPr id="468" name="Google Shape;468;g259c453aa7a_2_177" descr="Diagram&#10;&#10;Description automatically generated"/>
          <p:cNvPicPr preferRelativeResize="0"/>
          <p:nvPr/>
        </p:nvPicPr>
        <p:blipFill rotWithShape="1">
          <a:blip r:embed="rId1"/>
          <a:srcRect/>
          <a:stretch>
            <a:fillRect/>
          </a:stretch>
        </p:blipFill>
        <p:spPr>
          <a:xfrm>
            <a:off x="5737601" y="2614340"/>
            <a:ext cx="3368525" cy="247131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C6536"/>
        </a:solidFill>
        <a:effectLst/>
      </p:bgPr>
    </p:bg>
    <p:spTree>
      <p:nvGrpSpPr>
        <p:cNvPr id="472" name="Shape 472"/>
        <p:cNvGrpSpPr/>
        <p:nvPr/>
      </p:nvGrpSpPr>
      <p:grpSpPr>
        <a:xfrm>
          <a:off x="0" y="0"/>
          <a:ext cx="0" cy="0"/>
          <a:chOff x="0" y="0"/>
          <a:chExt cx="0" cy="0"/>
        </a:xfrm>
      </p:grpSpPr>
      <p:sp>
        <p:nvSpPr>
          <p:cNvPr id="473" name="Google Shape;473;g259c453aa7a_2_188"/>
          <p:cNvSpPr txBox="1"/>
          <p:nvPr>
            <p:ph type="title"/>
          </p:nvPr>
        </p:nvSpPr>
        <p:spPr>
          <a:xfrm>
            <a:off x="98250" y="16350"/>
            <a:ext cx="8826600" cy="602700"/>
          </a:xfrm>
          <a:prstGeom prst="rect">
            <a:avLst/>
          </a:prstGeom>
          <a:noFill/>
          <a:ln>
            <a:noFill/>
          </a:ln>
        </p:spPr>
        <p:txBody>
          <a:bodyPr spcFirstLastPara="1" wrap="square" lIns="91425" tIns="91425" rIns="91425" bIns="91425" anchor="ctr" anchorCtr="0">
            <a:normAutofit/>
          </a:bodyPr>
          <a:lstStyle/>
          <a:p>
            <a:pPr marL="0" lvl="0" indent="0" algn="l" rtl="0">
              <a:spcBef>
                <a:spcPts val="0"/>
              </a:spcBef>
              <a:spcAft>
                <a:spcPts val="0"/>
              </a:spcAft>
              <a:buSzPts val="1800"/>
              <a:buNone/>
            </a:pPr>
            <a:r>
              <a:rPr lang="en-US" b="1">
                <a:latin typeface="Verdana" panose="020B0604030504040204"/>
                <a:ea typeface="Verdana" panose="020B0604030504040204"/>
                <a:cs typeface="Verdana" panose="020B0604030504040204"/>
                <a:sym typeface="Verdana" panose="020B0604030504040204"/>
              </a:rPr>
              <a:t>String Handling</a:t>
            </a:r>
            <a:endParaRPr b="1">
              <a:latin typeface="Verdana" panose="020B0604030504040204"/>
              <a:ea typeface="Verdana" panose="020B0604030504040204"/>
              <a:cs typeface="Verdana" panose="020B0604030504040204"/>
              <a:sym typeface="Verdana" panose="020B0604030504040204"/>
            </a:endParaRPr>
          </a:p>
        </p:txBody>
      </p:sp>
      <p:sp>
        <p:nvSpPr>
          <p:cNvPr id="474" name="Google Shape;474;g259c453aa7a_2_188"/>
          <p:cNvSpPr txBox="1"/>
          <p:nvPr/>
        </p:nvSpPr>
        <p:spPr>
          <a:xfrm>
            <a:off x="109574" y="694722"/>
            <a:ext cx="8826600" cy="43605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600"/>
              <a:buFont typeface="Arial" panose="020B0604020202020204"/>
              <a:buNone/>
            </a:pPr>
            <a:r>
              <a:rPr lang="en-US" sz="1600" b="1" i="0" u="none" strike="noStrike" cap="none">
                <a:solidFill>
                  <a:srgbClr val="2E3444"/>
                </a:solidFill>
                <a:highlight>
                  <a:srgbClr val="FFFFFF"/>
                </a:highlight>
                <a:latin typeface="Verdana" panose="020B0604030504040204"/>
                <a:ea typeface="Verdana" panose="020B0604030504040204"/>
                <a:cs typeface="Verdana" panose="020B0604030504040204"/>
                <a:sym typeface="Verdana" panose="020B0604030504040204"/>
              </a:rPr>
              <a:t>Exercise</a:t>
            </a:r>
            <a:endParaRPr lang="en-US" sz="1600" b="1" i="0" u="none" strike="noStrike" cap="none">
              <a:solidFill>
                <a:srgbClr val="2E3444"/>
              </a:solidFill>
              <a:highlight>
                <a:srgbClr val="FFFFFF"/>
              </a:highlight>
              <a:latin typeface="Verdana" panose="020B0604030504040204"/>
              <a:ea typeface="Verdana" panose="020B0604030504040204"/>
              <a:cs typeface="Verdana" panose="020B0604030504040204"/>
              <a:sym typeface="Verdana" panose="020B0604030504040204"/>
            </a:endParaRPr>
          </a:p>
          <a:p>
            <a:pPr marL="0" marR="0" lvl="0" indent="0" algn="l" rtl="0">
              <a:lnSpc>
                <a:spcPct val="115000"/>
              </a:lnSpc>
              <a:spcBef>
                <a:spcPts val="0"/>
              </a:spcBef>
              <a:spcAft>
                <a:spcPts val="0"/>
              </a:spcAft>
              <a:buNone/>
            </a:pPr>
          </a:p>
          <a:p>
            <a:pPr marL="457200" marR="0" lvl="0" indent="-330200" algn="l" rtl="0">
              <a:lnSpc>
                <a:spcPct val="115000"/>
              </a:lnSpc>
              <a:spcBef>
                <a:spcPts val="0"/>
              </a:spcBef>
              <a:spcAft>
                <a:spcPts val="0"/>
              </a:spcAft>
              <a:buSzPts val="1600"/>
              <a:buFont typeface="Calibri" panose="020F0502020204030204"/>
              <a:buChar char="●"/>
            </a:pPr>
            <a:r>
              <a:rPr lang="en-US" sz="1600">
                <a:latin typeface="Calibri" panose="020F0502020204030204"/>
                <a:ea typeface="Calibri" panose="020F0502020204030204"/>
                <a:cs typeface="Calibri" panose="020F0502020204030204"/>
                <a:sym typeface="Calibri" panose="020F0502020204030204"/>
              </a:rPr>
              <a:t>Find out what is difference between String and StringBuilder classes? What are the scenarios to prefer StringBuilder over String?</a:t>
            </a:r>
            <a:endParaRPr sz="1600">
              <a:latin typeface="Calibri" panose="020F0502020204030204"/>
              <a:ea typeface="Calibri" panose="020F0502020204030204"/>
              <a:cs typeface="Calibri" panose="020F0502020204030204"/>
              <a:sym typeface="Calibri" panose="020F0502020204030204"/>
            </a:endParaRPr>
          </a:p>
          <a:p>
            <a:pPr marL="457200" marR="0" lvl="0" indent="-330200" algn="l" rtl="0">
              <a:lnSpc>
                <a:spcPct val="115000"/>
              </a:lnSpc>
              <a:spcBef>
                <a:spcPts val="0"/>
              </a:spcBef>
              <a:spcAft>
                <a:spcPts val="0"/>
              </a:spcAft>
              <a:buSzPts val="1600"/>
              <a:buFont typeface="Calibri" panose="020F0502020204030204"/>
              <a:buChar char="●"/>
            </a:pPr>
            <a:r>
              <a:rPr lang="en-US" sz="1600">
                <a:latin typeface="Calibri" panose="020F0502020204030204"/>
                <a:ea typeface="Calibri" panose="020F0502020204030204"/>
                <a:cs typeface="Calibri" panose="020F0502020204030204"/>
                <a:sym typeface="Calibri" panose="020F0502020204030204"/>
              </a:rPr>
              <a:t>Explore below String operations and write a program for each - </a:t>
            </a:r>
            <a:endParaRPr sz="1600">
              <a:latin typeface="Calibri" panose="020F0502020204030204"/>
              <a:ea typeface="Calibri" panose="020F0502020204030204"/>
              <a:cs typeface="Calibri" panose="020F0502020204030204"/>
              <a:sym typeface="Calibri" panose="020F0502020204030204"/>
            </a:endParaRPr>
          </a:p>
          <a:p>
            <a:pPr marL="914400" marR="0" lvl="1" indent="-330200" algn="l" rtl="0">
              <a:lnSpc>
                <a:spcPct val="115000"/>
              </a:lnSpc>
              <a:spcBef>
                <a:spcPts val="0"/>
              </a:spcBef>
              <a:spcAft>
                <a:spcPts val="0"/>
              </a:spcAft>
              <a:buSzPts val="1600"/>
              <a:buFont typeface="Calibri" panose="020F0502020204030204"/>
              <a:buChar char="○"/>
            </a:pPr>
            <a:r>
              <a:rPr lang="en-US" sz="1600">
                <a:latin typeface="Calibri" panose="020F0502020204030204"/>
                <a:ea typeface="Calibri" panose="020F0502020204030204"/>
                <a:cs typeface="Calibri" panose="020F0502020204030204"/>
                <a:sym typeface="Calibri" panose="020F0502020204030204"/>
              </a:rPr>
              <a:t>String length</a:t>
            </a:r>
            <a:endParaRPr sz="1600">
              <a:latin typeface="Calibri" panose="020F0502020204030204"/>
              <a:ea typeface="Calibri" panose="020F0502020204030204"/>
              <a:cs typeface="Calibri" panose="020F0502020204030204"/>
              <a:sym typeface="Calibri" panose="020F0502020204030204"/>
            </a:endParaRPr>
          </a:p>
          <a:p>
            <a:pPr marL="914400" marR="0" lvl="1" indent="-330200" algn="l" rtl="0">
              <a:lnSpc>
                <a:spcPct val="115000"/>
              </a:lnSpc>
              <a:spcBef>
                <a:spcPts val="0"/>
              </a:spcBef>
              <a:spcAft>
                <a:spcPts val="0"/>
              </a:spcAft>
              <a:buSzPts val="1600"/>
              <a:buFont typeface="Calibri" panose="020F0502020204030204"/>
              <a:buChar char="○"/>
            </a:pPr>
            <a:r>
              <a:rPr lang="en-US" sz="1600">
                <a:latin typeface="Calibri" panose="020F0502020204030204"/>
                <a:ea typeface="Calibri" panose="020F0502020204030204"/>
                <a:cs typeface="Calibri" panose="020F0502020204030204"/>
                <a:sym typeface="Calibri" panose="020F0502020204030204"/>
              </a:rPr>
              <a:t>String concatenation</a:t>
            </a:r>
            <a:endParaRPr sz="1600">
              <a:latin typeface="Calibri" panose="020F0502020204030204"/>
              <a:ea typeface="Calibri" panose="020F0502020204030204"/>
              <a:cs typeface="Calibri" panose="020F0502020204030204"/>
              <a:sym typeface="Calibri" panose="020F0502020204030204"/>
            </a:endParaRPr>
          </a:p>
          <a:p>
            <a:pPr marL="914400" marR="0" lvl="1" indent="-330200" algn="l" rtl="0">
              <a:lnSpc>
                <a:spcPct val="115000"/>
              </a:lnSpc>
              <a:spcBef>
                <a:spcPts val="0"/>
              </a:spcBef>
              <a:spcAft>
                <a:spcPts val="0"/>
              </a:spcAft>
              <a:buSzPts val="1600"/>
              <a:buFont typeface="Calibri" panose="020F0502020204030204"/>
              <a:buChar char="○"/>
            </a:pPr>
            <a:r>
              <a:rPr lang="en-US" sz="1600">
                <a:latin typeface="Calibri" panose="020F0502020204030204"/>
                <a:ea typeface="Calibri" panose="020F0502020204030204"/>
                <a:cs typeface="Calibri" panose="020F0502020204030204"/>
                <a:sym typeface="Calibri" panose="020F0502020204030204"/>
              </a:rPr>
              <a:t>Get </a:t>
            </a:r>
            <a:r>
              <a:rPr lang="en-US" sz="1600">
                <a:latin typeface="Calibri" panose="020F0502020204030204"/>
                <a:ea typeface="Calibri" panose="020F0502020204030204"/>
                <a:cs typeface="Calibri" panose="020F0502020204030204"/>
                <a:sym typeface="Calibri" panose="020F0502020204030204"/>
              </a:rPr>
              <a:t>character</a:t>
            </a:r>
            <a:r>
              <a:rPr lang="en-US" sz="1600">
                <a:latin typeface="Calibri" panose="020F0502020204030204"/>
                <a:ea typeface="Calibri" panose="020F0502020204030204"/>
                <a:cs typeface="Calibri" panose="020F0502020204030204"/>
                <a:sym typeface="Calibri" panose="020F0502020204030204"/>
              </a:rPr>
              <a:t> </a:t>
            </a:r>
            <a:r>
              <a:rPr lang="en-US" sz="1600">
                <a:latin typeface="Calibri" panose="020F0502020204030204"/>
                <a:ea typeface="Calibri" panose="020F0502020204030204"/>
                <a:cs typeface="Calibri" panose="020F0502020204030204"/>
                <a:sym typeface="Calibri" panose="020F0502020204030204"/>
              </a:rPr>
              <a:t>at</a:t>
            </a:r>
            <a:r>
              <a:rPr lang="en-US" sz="1600">
                <a:latin typeface="Calibri" panose="020F0502020204030204"/>
                <a:ea typeface="Calibri" panose="020F0502020204030204"/>
                <a:cs typeface="Calibri" panose="020F0502020204030204"/>
                <a:sym typeface="Calibri" panose="020F0502020204030204"/>
              </a:rPr>
              <a:t> a given </a:t>
            </a:r>
            <a:r>
              <a:rPr lang="en-US" sz="1600">
                <a:latin typeface="Calibri" panose="020F0502020204030204"/>
                <a:ea typeface="Calibri" panose="020F0502020204030204"/>
                <a:cs typeface="Calibri" panose="020F0502020204030204"/>
                <a:sym typeface="Calibri" panose="020F0502020204030204"/>
              </a:rPr>
              <a:t>position</a:t>
            </a:r>
            <a:r>
              <a:rPr lang="en-US" sz="1600">
                <a:latin typeface="Calibri" panose="020F0502020204030204"/>
                <a:ea typeface="Calibri" panose="020F0502020204030204"/>
                <a:cs typeface="Calibri" panose="020F0502020204030204"/>
                <a:sym typeface="Calibri" panose="020F0502020204030204"/>
              </a:rPr>
              <a:t> from String</a:t>
            </a:r>
            <a:endParaRPr sz="1600">
              <a:latin typeface="Calibri" panose="020F0502020204030204"/>
              <a:ea typeface="Calibri" panose="020F0502020204030204"/>
              <a:cs typeface="Calibri" panose="020F0502020204030204"/>
              <a:sym typeface="Calibri" panose="020F0502020204030204"/>
            </a:endParaRPr>
          </a:p>
          <a:p>
            <a:pPr marL="914400" marR="0" lvl="1" indent="-330200" algn="l" rtl="0">
              <a:lnSpc>
                <a:spcPct val="115000"/>
              </a:lnSpc>
              <a:spcBef>
                <a:spcPts val="0"/>
              </a:spcBef>
              <a:spcAft>
                <a:spcPts val="0"/>
              </a:spcAft>
              <a:buSzPts val="1600"/>
              <a:buFont typeface="Calibri" panose="020F0502020204030204"/>
              <a:buChar char="○"/>
            </a:pPr>
            <a:r>
              <a:rPr lang="en-US" sz="1600">
                <a:latin typeface="Calibri" panose="020F0502020204030204"/>
                <a:ea typeface="Calibri" panose="020F0502020204030204"/>
                <a:cs typeface="Calibri" panose="020F0502020204030204"/>
                <a:sym typeface="Calibri" panose="020F0502020204030204"/>
              </a:rPr>
              <a:t>Check if a String starts with a given character or String</a:t>
            </a:r>
            <a:endParaRPr sz="1600">
              <a:latin typeface="Calibri" panose="020F0502020204030204"/>
              <a:ea typeface="Calibri" panose="020F0502020204030204"/>
              <a:cs typeface="Calibri" panose="020F0502020204030204"/>
              <a:sym typeface="Calibri" panose="020F0502020204030204"/>
            </a:endParaRPr>
          </a:p>
          <a:p>
            <a:pPr marL="914400" marR="0" lvl="1" indent="-330200" algn="l" rtl="0">
              <a:lnSpc>
                <a:spcPct val="115000"/>
              </a:lnSpc>
              <a:spcBef>
                <a:spcPts val="0"/>
              </a:spcBef>
              <a:spcAft>
                <a:spcPts val="0"/>
              </a:spcAft>
              <a:buSzPts val="1600"/>
              <a:buFont typeface="Calibri" panose="020F0502020204030204"/>
              <a:buChar char="○"/>
            </a:pPr>
            <a:r>
              <a:rPr lang="en-US" sz="1600">
                <a:latin typeface="Calibri" panose="020F0502020204030204"/>
                <a:ea typeface="Calibri" panose="020F0502020204030204"/>
                <a:cs typeface="Calibri" panose="020F0502020204030204"/>
                <a:sym typeface="Calibri" panose="020F0502020204030204"/>
              </a:rPr>
              <a:t>Find index of a given character or string from a String.</a:t>
            </a:r>
            <a:endParaRPr sz="1600">
              <a:latin typeface="Calibri" panose="020F0502020204030204"/>
              <a:ea typeface="Calibri" panose="020F0502020204030204"/>
              <a:cs typeface="Calibri" panose="020F0502020204030204"/>
              <a:sym typeface="Calibri" panose="020F0502020204030204"/>
            </a:endParaRPr>
          </a:p>
          <a:p>
            <a:pPr marL="914400" marR="0" lvl="1" indent="-330200" algn="l" rtl="0">
              <a:lnSpc>
                <a:spcPct val="115000"/>
              </a:lnSpc>
              <a:spcBef>
                <a:spcPts val="0"/>
              </a:spcBef>
              <a:spcAft>
                <a:spcPts val="0"/>
              </a:spcAft>
              <a:buSzPts val="1600"/>
              <a:buFont typeface="Calibri" panose="020F0502020204030204"/>
              <a:buChar char="○"/>
            </a:pPr>
            <a:r>
              <a:rPr lang="en-US" sz="1600">
                <a:latin typeface="Calibri" panose="020F0502020204030204"/>
                <a:ea typeface="Calibri" panose="020F0502020204030204"/>
                <a:cs typeface="Calibri" panose="020F0502020204030204"/>
                <a:sym typeface="Calibri" panose="020F0502020204030204"/>
              </a:rPr>
              <a:t>Replace a character from a String</a:t>
            </a:r>
            <a:endParaRPr sz="1600">
              <a:latin typeface="Calibri" panose="020F0502020204030204"/>
              <a:ea typeface="Calibri" panose="020F0502020204030204"/>
              <a:cs typeface="Calibri" panose="020F0502020204030204"/>
              <a:sym typeface="Calibri" panose="020F0502020204030204"/>
            </a:endParaRPr>
          </a:p>
          <a:p>
            <a:pPr marL="457200" marR="0" lvl="0" indent="-330200" algn="l" rtl="0">
              <a:lnSpc>
                <a:spcPct val="115000"/>
              </a:lnSpc>
              <a:spcBef>
                <a:spcPts val="0"/>
              </a:spcBef>
              <a:spcAft>
                <a:spcPts val="0"/>
              </a:spcAft>
              <a:buSzPts val="1600"/>
              <a:buChar char="●"/>
            </a:pPr>
            <a:r>
              <a:rPr lang="en-US" sz="1600">
                <a:latin typeface="Calibri" panose="020F0502020204030204"/>
                <a:ea typeface="Calibri" panose="020F0502020204030204"/>
                <a:cs typeface="Calibri" panose="020F0502020204030204"/>
                <a:sym typeface="Calibri" panose="020F0502020204030204"/>
              </a:rPr>
              <a:t>The </a:t>
            </a:r>
            <a:r>
              <a:rPr lang="en-US" sz="1600" b="1">
                <a:latin typeface="Calibri" panose="020F0502020204030204"/>
                <a:ea typeface="Calibri" panose="020F0502020204030204"/>
                <a:cs typeface="Calibri" panose="020F0502020204030204"/>
                <a:sym typeface="Calibri" panose="020F0502020204030204"/>
              </a:rPr>
              <a:t>java.lang.String</a:t>
            </a:r>
            <a:r>
              <a:rPr lang="en-US" sz="1600">
                <a:latin typeface="Calibri" panose="020F0502020204030204"/>
                <a:ea typeface="Calibri" panose="020F0502020204030204"/>
                <a:cs typeface="Calibri" panose="020F0502020204030204"/>
                <a:sym typeface="Calibri" panose="020F0502020204030204"/>
              </a:rPr>
              <a:t> class provides many useful methods to perform operations, explore and write program for 5 more methods apart from mentioned above.</a:t>
            </a:r>
            <a:endParaRPr sz="1600">
              <a:latin typeface="Calibri" panose="020F0502020204030204"/>
              <a:ea typeface="Calibri" panose="020F0502020204030204"/>
              <a:cs typeface="Calibri" panose="020F0502020204030204"/>
              <a:sym typeface="Calibri" panose="020F0502020204030204"/>
            </a:endParaRPr>
          </a:p>
          <a:p>
            <a:pPr marL="457200" marR="0" lvl="0" indent="-330200" algn="l" rtl="0">
              <a:lnSpc>
                <a:spcPct val="115000"/>
              </a:lnSpc>
              <a:spcBef>
                <a:spcPts val="0"/>
              </a:spcBef>
              <a:spcAft>
                <a:spcPts val="0"/>
              </a:spcAft>
              <a:buSzPts val="1600"/>
              <a:buFont typeface="Calibri" panose="020F0502020204030204"/>
              <a:buChar char="●"/>
            </a:pPr>
            <a:r>
              <a:rPr lang="en-US" sz="1600">
                <a:latin typeface="Calibri" panose="020F0502020204030204"/>
                <a:ea typeface="Calibri" panose="020F0502020204030204"/>
                <a:cs typeface="Calibri" panose="020F0502020204030204"/>
                <a:sym typeface="Calibri" panose="020F0502020204030204"/>
              </a:rPr>
              <a:t>Write a program to explain the difference between “equals” method and == operator when used with Strings.</a:t>
            </a:r>
            <a:endParaRPr>
              <a:latin typeface="Calibri" panose="020F0502020204030204"/>
              <a:ea typeface="Calibri" panose="020F0502020204030204"/>
              <a:cs typeface="Calibri" panose="020F0502020204030204"/>
              <a:sym typeface="Calibri" panose="020F0502020204030204"/>
            </a:endParaRPr>
          </a:p>
        </p:txBody>
      </p:sp>
      <p:cxnSp>
        <p:nvCxnSpPr>
          <p:cNvPr id="475" name="Google Shape;475;g259c453aa7a_2_188"/>
          <p:cNvCxnSpPr/>
          <p:nvPr/>
        </p:nvCxnSpPr>
        <p:spPr>
          <a:xfrm>
            <a:off x="109575" y="1167322"/>
            <a:ext cx="8925000" cy="0"/>
          </a:xfrm>
          <a:prstGeom prst="straightConnector1">
            <a:avLst/>
          </a:prstGeom>
          <a:noFill/>
          <a:ln w="38100" cap="flat" cmpd="sng">
            <a:solidFill>
              <a:srgbClr val="FC6536"/>
            </a:solidFill>
            <a:prstDash val="solid"/>
            <a:round/>
            <a:headEnd type="none" w="sm" len="sm"/>
            <a:tailEnd type="none" w="sm" len="sm"/>
          </a:ln>
          <a:effectLst>
            <a:outerShdw blurRad="40000" dist="23000" dir="5400000" rotWithShape="0">
              <a:srgbClr val="000000">
                <a:alpha val="34900"/>
              </a:srgbClr>
            </a:outerShdw>
          </a:effectLst>
        </p:spPr>
      </p:cxn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479" name="Shape 479"/>
        <p:cNvGrpSpPr/>
        <p:nvPr/>
      </p:nvGrpSpPr>
      <p:grpSpPr>
        <a:xfrm>
          <a:off x="0" y="0"/>
          <a:ext cx="0" cy="0"/>
          <a:chOff x="0" y="0"/>
          <a:chExt cx="0" cy="0"/>
        </a:xfrm>
      </p:grpSpPr>
      <p:sp>
        <p:nvSpPr>
          <p:cNvPr id="480" name="Google Shape;480;p56"/>
          <p:cNvSpPr txBox="1"/>
          <p:nvPr>
            <p:ph type="title"/>
          </p:nvPr>
        </p:nvSpPr>
        <p:spPr>
          <a:xfrm>
            <a:off x="460950" y="2065350"/>
            <a:ext cx="8222100" cy="1012800"/>
          </a:xfrm>
          <a:prstGeom prst="rect">
            <a:avLst/>
          </a:prstGeom>
          <a:noFill/>
          <a:ln>
            <a:noFill/>
          </a:ln>
        </p:spPr>
        <p:txBody>
          <a:bodyPr spcFirstLastPara="1" wrap="square" lIns="91425" tIns="91425" rIns="91425" bIns="91425" anchor="ctr" anchorCtr="0">
            <a:normAutofit fontScale="90000"/>
          </a:bodyPr>
          <a:lstStyle/>
          <a:p>
            <a:pPr marL="0" lvl="0" indent="0" algn="ctr" rtl="0">
              <a:lnSpc>
                <a:spcPct val="100000"/>
              </a:lnSpc>
              <a:spcBef>
                <a:spcPts val="0"/>
              </a:spcBef>
              <a:spcAft>
                <a:spcPts val="0"/>
              </a:spcAft>
              <a:buSzPct val="111000"/>
              <a:buNone/>
            </a:pPr>
            <a:r>
              <a:rPr lang="en-US"/>
              <a:t>Thank You!!! </a:t>
            </a:r>
            <a:br>
              <a:rPr lang="en-US"/>
            </a:br>
            <a:br>
              <a:rPr lang="en-US"/>
            </a:br>
            <a:br>
              <a:rPr lang="en-US"/>
            </a:br>
            <a:r>
              <a:rPr lang="en-US"/>
              <a:t>Any questions?</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C6536"/>
        </a:solidFill>
        <a:effectLst/>
      </p:bgPr>
    </p:bg>
    <p:spTree>
      <p:nvGrpSpPr>
        <p:cNvPr id="150" name="Shape 150"/>
        <p:cNvGrpSpPr/>
        <p:nvPr/>
      </p:nvGrpSpPr>
      <p:grpSpPr>
        <a:xfrm>
          <a:off x="0" y="0"/>
          <a:ext cx="0" cy="0"/>
          <a:chOff x="0" y="0"/>
          <a:chExt cx="0" cy="0"/>
        </a:xfrm>
      </p:grpSpPr>
      <p:sp>
        <p:nvSpPr>
          <p:cNvPr id="151" name="Google Shape;151;p6"/>
          <p:cNvSpPr txBox="1"/>
          <p:nvPr>
            <p:ph type="title"/>
          </p:nvPr>
        </p:nvSpPr>
        <p:spPr>
          <a:xfrm>
            <a:off x="98250" y="16350"/>
            <a:ext cx="8826600" cy="602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1800"/>
              <a:buNone/>
            </a:pPr>
            <a:r>
              <a:rPr lang="en-US" b="1">
                <a:latin typeface="Verdana" panose="020B0604030504040204"/>
                <a:ea typeface="Verdana" panose="020B0604030504040204"/>
                <a:cs typeface="Verdana" panose="020B0604030504040204"/>
                <a:sym typeface="Verdana" panose="020B0604030504040204"/>
              </a:rPr>
              <a:t>Introduction</a:t>
            </a:r>
            <a:endParaRPr b="1">
              <a:latin typeface="Verdana" panose="020B0604030504040204"/>
              <a:ea typeface="Verdana" panose="020B0604030504040204"/>
              <a:cs typeface="Verdana" panose="020B0604030504040204"/>
              <a:sym typeface="Verdana" panose="020B0604030504040204"/>
            </a:endParaRPr>
          </a:p>
        </p:txBody>
      </p:sp>
      <p:sp>
        <p:nvSpPr>
          <p:cNvPr id="152" name="Google Shape;152;p6"/>
          <p:cNvSpPr txBox="1"/>
          <p:nvPr/>
        </p:nvSpPr>
        <p:spPr>
          <a:xfrm>
            <a:off x="109574" y="694722"/>
            <a:ext cx="8826600" cy="20949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600"/>
              <a:buFont typeface="Arial" panose="020B0604020202020204"/>
              <a:buNone/>
            </a:pPr>
            <a:r>
              <a:rPr lang="en-US" sz="1600" b="1">
                <a:solidFill>
                  <a:srgbClr val="2E3444"/>
                </a:solidFill>
                <a:highlight>
                  <a:srgbClr val="FFFFFF"/>
                </a:highlight>
                <a:latin typeface="Verdana" panose="020B0604030504040204"/>
                <a:ea typeface="Verdana" panose="020B0604030504040204"/>
                <a:cs typeface="Verdana" panose="020B0604030504040204"/>
                <a:sym typeface="Verdana" panose="020B0604030504040204"/>
              </a:rPr>
              <a:t>Exercise</a:t>
            </a:r>
            <a:endParaRPr sz="1600" b="1" i="0" u="none" strike="noStrike" cap="none">
              <a:solidFill>
                <a:srgbClr val="2E3444"/>
              </a:solidFill>
              <a:highlight>
                <a:srgbClr val="FFFFFF"/>
              </a:highlight>
              <a:latin typeface="Verdana" panose="020B0604030504040204"/>
              <a:ea typeface="Verdana" panose="020B0604030504040204"/>
              <a:cs typeface="Verdana" panose="020B0604030504040204"/>
              <a:sym typeface="Verdana" panose="020B0604030504040204"/>
            </a:endParaRPr>
          </a:p>
          <a:p>
            <a:pPr marL="0" marR="0" lvl="0" indent="0" algn="l" rtl="0">
              <a:lnSpc>
                <a:spcPct val="115000"/>
              </a:lnSpc>
              <a:spcBef>
                <a:spcPts val="0"/>
              </a:spcBef>
              <a:spcAft>
                <a:spcPts val="0"/>
              </a:spcAft>
              <a:buClr>
                <a:srgbClr val="000000"/>
              </a:buClr>
              <a:buSzPts val="1400"/>
              <a:buFont typeface="Arial" panose="020B0604020202020204"/>
              <a:buNone/>
            </a:pPr>
            <a:endParaRPr sz="1400" b="0" i="0" u="none" strike="noStrike" cap="none">
              <a:solidFill>
                <a:srgbClr val="2E3444"/>
              </a:solidFill>
              <a:highlight>
                <a:srgbClr val="FFFFFF"/>
              </a:highlight>
              <a:latin typeface="Roboto Medium" panose="02000000000000000000"/>
              <a:ea typeface="Roboto Medium" panose="02000000000000000000"/>
              <a:cs typeface="Roboto Medium" panose="02000000000000000000"/>
              <a:sym typeface="Roboto Medium" panose="02000000000000000000"/>
            </a:endParaRPr>
          </a:p>
          <a:p>
            <a:pPr marL="457200" marR="0" lvl="0" indent="-330200" algn="l" rtl="0">
              <a:lnSpc>
                <a:spcPct val="115000"/>
              </a:lnSpc>
              <a:spcBef>
                <a:spcPts val="0"/>
              </a:spcBef>
              <a:spcAft>
                <a:spcPts val="0"/>
              </a:spcAft>
              <a:buClr>
                <a:srgbClr val="2E3444"/>
              </a:buClr>
              <a:buSzPts val="1600"/>
              <a:buFont typeface="Calibri" panose="020F0502020204030204"/>
              <a:buChar char="●"/>
            </a:pPr>
            <a:r>
              <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Write your first Java program using notepad and run it.</a:t>
            </a:r>
            <a:endPar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a:p>
            <a:pPr marL="457200" marR="0" lvl="0" indent="-330200" algn="l" rtl="0">
              <a:lnSpc>
                <a:spcPct val="115000"/>
              </a:lnSpc>
              <a:spcBef>
                <a:spcPts val="0"/>
              </a:spcBef>
              <a:spcAft>
                <a:spcPts val="0"/>
              </a:spcAft>
              <a:buClr>
                <a:srgbClr val="2E3444"/>
              </a:buClr>
              <a:buSzPts val="1600"/>
              <a:buFont typeface="Calibri" panose="020F0502020204030204"/>
              <a:buChar char="●"/>
            </a:pPr>
            <a:r>
              <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Play around with the various keywords in the program and run the program and see what happens and find out the reason for the same. Like - </a:t>
            </a:r>
            <a:endParaRPr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a:p>
            <a:pPr marL="914400" marR="0" lvl="0" indent="0" algn="l" rtl="0">
              <a:lnSpc>
                <a:spcPct val="115000"/>
              </a:lnSpc>
              <a:spcBef>
                <a:spcPts val="0"/>
              </a:spcBef>
              <a:spcAft>
                <a:spcPts val="0"/>
              </a:spcAft>
              <a:buNone/>
            </a:pPr>
            <a:r>
              <a:rPr lang="en-US" sz="1600">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R</a:t>
            </a:r>
            <a:r>
              <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emove keyword “static” from main method.</a:t>
            </a:r>
            <a:endPar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a:p>
            <a:pPr marL="914400" marR="0" lvl="0" indent="0" algn="l" rtl="0">
              <a:lnSpc>
                <a:spcPct val="115000"/>
              </a:lnSpc>
              <a:spcBef>
                <a:spcPts val="0"/>
              </a:spcBef>
              <a:spcAft>
                <a:spcPts val="0"/>
              </a:spcAft>
              <a:buNone/>
            </a:pPr>
            <a:r>
              <a:rPr lang="en-US" sz="1600">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F</a:t>
            </a:r>
            <a:r>
              <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ind out what happens when the </a:t>
            </a:r>
            <a:r>
              <a:rPr lang="en-US" sz="1600">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filename</a:t>
            </a:r>
            <a:r>
              <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 is different </a:t>
            </a:r>
            <a:r>
              <a:rPr lang="en-US" sz="1600">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than </a:t>
            </a:r>
            <a:r>
              <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the class name in the file.</a:t>
            </a:r>
            <a:endPar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p:txBody>
      </p:sp>
      <p:cxnSp>
        <p:nvCxnSpPr>
          <p:cNvPr id="153" name="Google Shape;153;p6"/>
          <p:cNvCxnSpPr/>
          <p:nvPr/>
        </p:nvCxnSpPr>
        <p:spPr>
          <a:xfrm>
            <a:off x="109575" y="1167322"/>
            <a:ext cx="8924850" cy="0"/>
          </a:xfrm>
          <a:prstGeom prst="straightConnector1">
            <a:avLst/>
          </a:prstGeom>
          <a:noFill/>
          <a:ln w="38100" cap="flat" cmpd="sng">
            <a:solidFill>
              <a:srgbClr val="FC6536"/>
            </a:solidFill>
            <a:prstDash val="solid"/>
            <a:round/>
            <a:headEnd type="none" w="sm" len="sm"/>
            <a:tailEnd type="none" w="sm" len="sm"/>
          </a:ln>
          <a:effectLst>
            <a:outerShdw blurRad="40000" dist="23000" dir="5400000" rotWithShape="0">
              <a:srgbClr val="000000">
                <a:alpha val="34901"/>
              </a:srgbClr>
            </a:outerShdw>
          </a:effectLst>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57" name="Shape 157"/>
        <p:cNvGrpSpPr/>
        <p:nvPr/>
      </p:nvGrpSpPr>
      <p:grpSpPr>
        <a:xfrm>
          <a:off x="0" y="0"/>
          <a:ext cx="0" cy="0"/>
          <a:chOff x="0" y="0"/>
          <a:chExt cx="0" cy="0"/>
        </a:xfrm>
      </p:grpSpPr>
      <p:sp>
        <p:nvSpPr>
          <p:cNvPr id="158" name="Google Shape;158;p7"/>
          <p:cNvSpPr txBox="1"/>
          <p:nvPr>
            <p:ph type="title"/>
          </p:nvPr>
        </p:nvSpPr>
        <p:spPr>
          <a:xfrm>
            <a:off x="98250" y="16350"/>
            <a:ext cx="8826600" cy="602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1800"/>
              <a:buNone/>
            </a:pPr>
            <a:r>
              <a:rPr lang="en-US" sz="1800" b="1">
                <a:solidFill>
                  <a:srgbClr val="FFFFFF"/>
                </a:solidFill>
                <a:latin typeface="Verdana" panose="020B0604030504040204"/>
                <a:ea typeface="Verdana" panose="020B0604030504040204"/>
                <a:cs typeface="Verdana" panose="020B0604030504040204"/>
                <a:sym typeface="Verdana" panose="020B0604030504040204"/>
              </a:rPr>
              <a:t>Data Types – Variable and Literals</a:t>
            </a:r>
            <a:endParaRPr b="1">
              <a:latin typeface="Verdana" panose="020B0604030504040204"/>
              <a:ea typeface="Verdana" panose="020B0604030504040204"/>
              <a:cs typeface="Verdana" panose="020B0604030504040204"/>
              <a:sym typeface="Verdana" panose="020B0604030504040204"/>
            </a:endParaRPr>
          </a:p>
        </p:txBody>
      </p:sp>
      <p:sp>
        <p:nvSpPr>
          <p:cNvPr id="159" name="Google Shape;159;p7"/>
          <p:cNvSpPr txBox="1"/>
          <p:nvPr/>
        </p:nvSpPr>
        <p:spPr>
          <a:xfrm>
            <a:off x="109574" y="694722"/>
            <a:ext cx="8826600" cy="15285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600"/>
              <a:buFont typeface="Arial" panose="020B0604020202020204"/>
              <a:buNone/>
            </a:pPr>
            <a:r>
              <a:rPr lang="en-US" sz="1600" b="1" i="0" u="none" strike="noStrike" cap="none">
                <a:solidFill>
                  <a:srgbClr val="2E3444"/>
                </a:solidFill>
                <a:highlight>
                  <a:srgbClr val="FFFFFF"/>
                </a:highlight>
                <a:latin typeface="Verdana" panose="020B0604030504040204"/>
                <a:ea typeface="Verdana" panose="020B0604030504040204"/>
                <a:cs typeface="Verdana" panose="020B0604030504040204"/>
                <a:sym typeface="Verdana" panose="020B0604030504040204"/>
              </a:rPr>
              <a:t>Data Types</a:t>
            </a:r>
            <a:endParaRPr lang="en-US" sz="1600" b="1" i="0" u="none" strike="noStrike" cap="none">
              <a:solidFill>
                <a:srgbClr val="2E3444"/>
              </a:solidFill>
              <a:highlight>
                <a:srgbClr val="FFFFFF"/>
              </a:highlight>
              <a:latin typeface="Verdana" panose="020B0604030504040204"/>
              <a:ea typeface="Verdana" panose="020B0604030504040204"/>
              <a:cs typeface="Verdana" panose="020B0604030504040204"/>
              <a:sym typeface="Verdana" panose="020B0604030504040204"/>
            </a:endParaRPr>
          </a:p>
          <a:p>
            <a:pPr marL="0" marR="0" lvl="0" indent="0" algn="l" rtl="0">
              <a:lnSpc>
                <a:spcPct val="115000"/>
              </a:lnSpc>
              <a:spcBef>
                <a:spcPts val="0"/>
              </a:spcBef>
              <a:spcAft>
                <a:spcPts val="0"/>
              </a:spcAft>
              <a:buClr>
                <a:srgbClr val="000000"/>
              </a:buClr>
              <a:buSzPts val="1400"/>
              <a:buFont typeface="Arial" panose="020B0604020202020204"/>
              <a:buNone/>
            </a:pPr>
            <a:endParaRPr sz="1400" b="0" i="0" u="none" strike="noStrike" cap="none">
              <a:solidFill>
                <a:srgbClr val="2E3444"/>
              </a:solidFill>
              <a:highlight>
                <a:srgbClr val="FFFFFF"/>
              </a:highlight>
              <a:latin typeface="Roboto Medium" panose="02000000000000000000"/>
              <a:ea typeface="Roboto Medium" panose="02000000000000000000"/>
              <a:cs typeface="Roboto Medium" panose="02000000000000000000"/>
              <a:sym typeface="Roboto Medium" panose="02000000000000000000"/>
            </a:endParaRPr>
          </a:p>
          <a:p>
            <a:pPr marL="457200" marR="0" lvl="0" indent="-330200" algn="just" rtl="0">
              <a:lnSpc>
                <a:spcPct val="115000"/>
              </a:lnSpc>
              <a:spcBef>
                <a:spcPts val="0"/>
              </a:spcBef>
              <a:spcAft>
                <a:spcPts val="0"/>
              </a:spcAft>
              <a:buClr>
                <a:srgbClr val="2E3444"/>
              </a:buClr>
              <a:buSzPts val="1600"/>
              <a:buFont typeface="Calibri" panose="020F0502020204030204"/>
              <a:buChar char="●"/>
            </a:pPr>
            <a:r>
              <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A data type, in programming, is a classification that specifies which type of value a variable has and what type of mathematical, relational or logical operations can be applied to it without causing an error.</a:t>
            </a:r>
            <a:endPar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p:txBody>
      </p:sp>
      <p:cxnSp>
        <p:nvCxnSpPr>
          <p:cNvPr id="160" name="Google Shape;160;p7"/>
          <p:cNvCxnSpPr/>
          <p:nvPr/>
        </p:nvCxnSpPr>
        <p:spPr>
          <a:xfrm>
            <a:off x="109575" y="1167322"/>
            <a:ext cx="8924850" cy="0"/>
          </a:xfrm>
          <a:prstGeom prst="straightConnector1">
            <a:avLst/>
          </a:prstGeom>
          <a:noFill/>
          <a:ln w="38100" cap="flat" cmpd="sng">
            <a:solidFill>
              <a:srgbClr val="FC6536"/>
            </a:solidFill>
            <a:prstDash val="solid"/>
            <a:round/>
            <a:headEnd type="none" w="sm" len="sm"/>
            <a:tailEnd type="none" w="sm" len="sm"/>
          </a:ln>
          <a:effectLst>
            <a:outerShdw blurRad="40000" dist="23000" dir="5400000" rotWithShape="0">
              <a:srgbClr val="000000">
                <a:alpha val="34901"/>
              </a:srgbClr>
            </a:outerShdw>
          </a:effectLst>
        </p:spPr>
      </p:cxnSp>
      <p:pic>
        <p:nvPicPr>
          <p:cNvPr id="161" name="Google Shape;161;p7"/>
          <p:cNvPicPr preferRelativeResize="0"/>
          <p:nvPr/>
        </p:nvPicPr>
        <p:blipFill rotWithShape="1">
          <a:blip r:embed="rId1"/>
          <a:srcRect/>
          <a:stretch>
            <a:fillRect/>
          </a:stretch>
        </p:blipFill>
        <p:spPr>
          <a:xfrm>
            <a:off x="2128095" y="2036107"/>
            <a:ext cx="4887809" cy="274868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65" name="Shape 165"/>
        <p:cNvGrpSpPr/>
        <p:nvPr/>
      </p:nvGrpSpPr>
      <p:grpSpPr>
        <a:xfrm>
          <a:off x="0" y="0"/>
          <a:ext cx="0" cy="0"/>
          <a:chOff x="0" y="0"/>
          <a:chExt cx="0" cy="0"/>
        </a:xfrm>
      </p:grpSpPr>
      <p:sp>
        <p:nvSpPr>
          <p:cNvPr id="166" name="Google Shape;166;p8"/>
          <p:cNvSpPr txBox="1"/>
          <p:nvPr>
            <p:ph type="title"/>
          </p:nvPr>
        </p:nvSpPr>
        <p:spPr>
          <a:xfrm>
            <a:off x="98250" y="16350"/>
            <a:ext cx="8826600" cy="602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1800"/>
              <a:buNone/>
            </a:pPr>
            <a:r>
              <a:rPr lang="en-US" sz="1800" b="1">
                <a:solidFill>
                  <a:srgbClr val="FFFFFF"/>
                </a:solidFill>
                <a:latin typeface="Verdana" panose="020B0604030504040204"/>
                <a:ea typeface="Verdana" panose="020B0604030504040204"/>
                <a:cs typeface="Verdana" panose="020B0604030504040204"/>
                <a:sym typeface="Verdana" panose="020B0604030504040204"/>
              </a:rPr>
              <a:t>Data Types – Variable and Literals</a:t>
            </a:r>
            <a:endParaRPr b="1">
              <a:latin typeface="Verdana" panose="020B0604030504040204"/>
              <a:ea typeface="Verdana" panose="020B0604030504040204"/>
              <a:cs typeface="Verdana" panose="020B0604030504040204"/>
              <a:sym typeface="Verdana" panose="020B0604030504040204"/>
            </a:endParaRPr>
          </a:p>
        </p:txBody>
      </p:sp>
      <p:sp>
        <p:nvSpPr>
          <p:cNvPr id="167" name="Google Shape;167;p8"/>
          <p:cNvSpPr txBox="1"/>
          <p:nvPr/>
        </p:nvSpPr>
        <p:spPr>
          <a:xfrm>
            <a:off x="109574" y="694722"/>
            <a:ext cx="8826599" cy="96331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600"/>
              <a:buFont typeface="Arial" panose="020B0604020202020204"/>
              <a:buNone/>
            </a:pPr>
            <a:r>
              <a:rPr lang="en-US" sz="1600" b="1" i="0" u="none" strike="noStrike" cap="none">
                <a:solidFill>
                  <a:srgbClr val="2E3444"/>
                </a:solidFill>
                <a:highlight>
                  <a:srgbClr val="FFFFFF"/>
                </a:highlight>
                <a:latin typeface="Verdana" panose="020B0604030504040204"/>
                <a:ea typeface="Verdana" panose="020B0604030504040204"/>
                <a:cs typeface="Verdana" panose="020B0604030504040204"/>
                <a:sym typeface="Verdana" panose="020B0604030504040204"/>
              </a:rPr>
              <a:t>Data Types: Size and Range</a:t>
            </a:r>
            <a:endParaRPr lang="en-US" sz="1600" b="1" i="0" u="none" strike="noStrike" cap="none">
              <a:solidFill>
                <a:srgbClr val="2E3444"/>
              </a:solidFill>
              <a:highlight>
                <a:srgbClr val="FFFFFF"/>
              </a:highlight>
              <a:latin typeface="Verdana" panose="020B0604030504040204"/>
              <a:ea typeface="Verdana" panose="020B0604030504040204"/>
              <a:cs typeface="Verdana" panose="020B0604030504040204"/>
              <a:sym typeface="Verdana" panose="020B0604030504040204"/>
            </a:endParaRPr>
          </a:p>
          <a:p>
            <a:pPr marL="0" marR="0" lvl="0" indent="0" algn="l" rtl="0">
              <a:lnSpc>
                <a:spcPct val="115000"/>
              </a:lnSpc>
              <a:spcBef>
                <a:spcPts val="0"/>
              </a:spcBef>
              <a:spcAft>
                <a:spcPts val="0"/>
              </a:spcAft>
              <a:buClr>
                <a:srgbClr val="000000"/>
              </a:buClr>
              <a:buSzPts val="1400"/>
              <a:buFont typeface="Arial" panose="020B0604020202020204"/>
              <a:buNone/>
            </a:pPr>
            <a:endParaRPr sz="1400" b="0" i="0" u="none" strike="noStrike" cap="none">
              <a:solidFill>
                <a:srgbClr val="2E3444"/>
              </a:solidFill>
              <a:highlight>
                <a:srgbClr val="FFFFFF"/>
              </a:highlight>
              <a:latin typeface="Roboto Medium" panose="02000000000000000000"/>
              <a:ea typeface="Roboto Medium" panose="02000000000000000000"/>
              <a:cs typeface="Roboto Medium" panose="02000000000000000000"/>
              <a:sym typeface="Roboto Medium" panose="02000000000000000000"/>
            </a:endParaRPr>
          </a:p>
          <a:p>
            <a:pPr marL="0" marR="0" lvl="0" indent="0" algn="l" rtl="0">
              <a:lnSpc>
                <a:spcPct val="115000"/>
              </a:lnSpc>
              <a:spcBef>
                <a:spcPts val="0"/>
              </a:spcBef>
              <a:spcAft>
                <a:spcPts val="0"/>
              </a:spcAft>
              <a:buClr>
                <a:srgbClr val="000000"/>
              </a:buClr>
              <a:buSzPts val="1400"/>
              <a:buFont typeface="Arial" panose="020B0604020202020204"/>
              <a:buNone/>
            </a:pPr>
            <a:endParaRPr sz="1400" b="0" i="0" u="none" strike="noStrike" cap="none">
              <a:solidFill>
                <a:srgbClr val="2E3444"/>
              </a:solidFill>
              <a:highlight>
                <a:srgbClr val="FFFFFF"/>
              </a:highlight>
              <a:latin typeface="Roboto Medium" panose="02000000000000000000"/>
              <a:ea typeface="Roboto Medium" panose="02000000000000000000"/>
              <a:cs typeface="Roboto Medium" panose="02000000000000000000"/>
              <a:sym typeface="Roboto Medium" panose="02000000000000000000"/>
            </a:endParaRPr>
          </a:p>
        </p:txBody>
      </p:sp>
      <p:cxnSp>
        <p:nvCxnSpPr>
          <p:cNvPr id="168" name="Google Shape;168;p8"/>
          <p:cNvCxnSpPr/>
          <p:nvPr/>
        </p:nvCxnSpPr>
        <p:spPr>
          <a:xfrm>
            <a:off x="109575" y="1167322"/>
            <a:ext cx="8924850" cy="0"/>
          </a:xfrm>
          <a:prstGeom prst="straightConnector1">
            <a:avLst/>
          </a:prstGeom>
          <a:noFill/>
          <a:ln w="38100" cap="flat" cmpd="sng">
            <a:solidFill>
              <a:srgbClr val="FC6536"/>
            </a:solidFill>
            <a:prstDash val="solid"/>
            <a:round/>
            <a:headEnd type="none" w="sm" len="sm"/>
            <a:tailEnd type="none" w="sm" len="sm"/>
          </a:ln>
          <a:effectLst>
            <a:outerShdw blurRad="40000" dist="23000" dir="5400000" rotWithShape="0">
              <a:srgbClr val="000000">
                <a:alpha val="34901"/>
              </a:srgbClr>
            </a:outerShdw>
          </a:effectLst>
        </p:spPr>
      </p:cxnSp>
      <p:graphicFrame>
        <p:nvGraphicFramePr>
          <p:cNvPr id="169" name="Google Shape;169;p8"/>
          <p:cNvGraphicFramePr/>
          <p:nvPr/>
        </p:nvGraphicFramePr>
        <p:xfrm>
          <a:off x="109573" y="1263650"/>
          <a:ext cx="8929650" cy="3779550"/>
        </p:xfrm>
        <a:graphic>
          <a:graphicData uri="http://schemas.openxmlformats.org/drawingml/2006/table">
            <a:tbl>
              <a:tblPr firstRow="1" bandRow="1">
                <a:noFill/>
                <a:tableStyleId>{17669825-35A8-41D5-A11F-27AB9F986F39}</a:tableStyleId>
              </a:tblPr>
              <a:tblGrid>
                <a:gridCol w="1524000"/>
                <a:gridCol w="1524000"/>
                <a:gridCol w="4919625"/>
                <a:gridCol w="962025"/>
              </a:tblGrid>
              <a:tr h="518150">
                <a:tc>
                  <a:txBody>
                    <a:bodyPr/>
                    <a:lstStyle/>
                    <a:p>
                      <a:pPr marL="0" marR="0" lvl="0" indent="0" algn="ctr" rtl="0">
                        <a:lnSpc>
                          <a:spcPct val="100000"/>
                        </a:lnSpc>
                        <a:spcBef>
                          <a:spcPts val="0"/>
                        </a:spcBef>
                        <a:spcAft>
                          <a:spcPts val="0"/>
                        </a:spcAft>
                        <a:buNone/>
                      </a:pPr>
                      <a:r>
                        <a:rPr lang="en-US" sz="1400" u="none" strike="noStrike" cap="none"/>
                        <a:t>Type</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Size in byte</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Range</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Default Value</a:t>
                      </a:r>
                      <a:endParaRPr sz="1400" u="none" strike="noStrike" cap="none"/>
                    </a:p>
                  </a:txBody>
                  <a:tcPr marL="91450" marR="91450" marT="45725" marB="45725"/>
                </a:tc>
              </a:tr>
              <a:tr h="370850">
                <a:tc>
                  <a:txBody>
                    <a:bodyPr/>
                    <a:lstStyle/>
                    <a:p>
                      <a:pPr marL="0" marR="0" lvl="0" indent="0" algn="ctr" rtl="0">
                        <a:lnSpc>
                          <a:spcPct val="100000"/>
                        </a:lnSpc>
                        <a:spcBef>
                          <a:spcPts val="0"/>
                        </a:spcBef>
                        <a:spcAft>
                          <a:spcPts val="0"/>
                        </a:spcAft>
                        <a:buNone/>
                      </a:pPr>
                      <a:r>
                        <a:rPr lang="en-US" sz="1400" u="none" strike="noStrike" cap="none"/>
                        <a:t>byte</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1 Byte</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-128 to 127 (-2^7 to 2^7-1)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0</a:t>
                      </a:r>
                      <a:endParaRPr sz="1400" u="none" strike="noStrike" cap="none"/>
                    </a:p>
                  </a:txBody>
                  <a:tcPr marL="91450" marR="91450" marT="45725" marB="45725"/>
                </a:tc>
              </a:tr>
              <a:tr h="370850">
                <a:tc>
                  <a:txBody>
                    <a:bodyPr/>
                    <a:lstStyle/>
                    <a:p>
                      <a:pPr marL="0" marR="0" lvl="0" indent="0" algn="ctr" rtl="0">
                        <a:lnSpc>
                          <a:spcPct val="100000"/>
                        </a:lnSpc>
                        <a:spcBef>
                          <a:spcPts val="0"/>
                        </a:spcBef>
                        <a:spcAft>
                          <a:spcPts val="0"/>
                        </a:spcAft>
                        <a:buNone/>
                      </a:pPr>
                      <a:r>
                        <a:rPr lang="en-US" sz="1400" u="none" strike="noStrike" cap="none"/>
                        <a:t>short</a:t>
                      </a:r>
                      <a:endParaRPr lang="en-US"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2 Byte</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-32,768 to 32,767 (-2^15 to 2^15-1)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0</a:t>
                      </a:r>
                      <a:endParaRPr sz="1400" u="none" strike="noStrike" cap="none"/>
                    </a:p>
                  </a:txBody>
                  <a:tcPr marL="91450" marR="91450" marT="45725" marB="45725"/>
                </a:tc>
              </a:tr>
              <a:tr h="370850">
                <a:tc>
                  <a:txBody>
                    <a:bodyPr/>
                    <a:lstStyle/>
                    <a:p>
                      <a:pPr marL="0" marR="0" lvl="0" indent="0" algn="ctr" rtl="0">
                        <a:lnSpc>
                          <a:spcPct val="100000"/>
                        </a:lnSpc>
                        <a:spcBef>
                          <a:spcPts val="0"/>
                        </a:spcBef>
                        <a:spcAft>
                          <a:spcPts val="0"/>
                        </a:spcAft>
                        <a:buNone/>
                      </a:pPr>
                      <a:r>
                        <a:rPr lang="en-US" sz="1400" u="none" strike="noStrike" cap="none"/>
                        <a:t>int</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4 Byte</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-2,147,483,648 to 2,147,483,647 (-2^31 to 2^31-1)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0</a:t>
                      </a:r>
                      <a:endParaRPr sz="1400" u="none" strike="noStrike" cap="none"/>
                    </a:p>
                  </a:txBody>
                  <a:tcPr marL="91450" marR="91450" marT="45725" marB="45725"/>
                </a:tc>
              </a:tr>
              <a:tr h="518150">
                <a:tc>
                  <a:txBody>
                    <a:bodyPr/>
                    <a:lstStyle/>
                    <a:p>
                      <a:pPr marL="0" marR="0" lvl="0" indent="0" algn="ctr" rtl="0">
                        <a:lnSpc>
                          <a:spcPct val="100000"/>
                        </a:lnSpc>
                        <a:spcBef>
                          <a:spcPts val="0"/>
                        </a:spcBef>
                        <a:spcAft>
                          <a:spcPts val="0"/>
                        </a:spcAft>
                        <a:buNone/>
                      </a:pPr>
                      <a:r>
                        <a:rPr lang="en-US" sz="1400" u="none" strike="noStrike" cap="none"/>
                        <a:t>long</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8 Byte</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-9,223,372,036,854,775,808 to -9,223,372,036,854,775,807 (-2^15 to 2^15-1)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0</a:t>
                      </a:r>
                      <a:endParaRPr sz="1400" u="none" strike="noStrike" cap="none"/>
                    </a:p>
                  </a:txBody>
                  <a:tcPr marL="91450" marR="91450" marT="45725" marB="45725"/>
                </a:tc>
              </a:tr>
              <a:tr h="370850">
                <a:tc>
                  <a:txBody>
                    <a:bodyPr/>
                    <a:lstStyle/>
                    <a:p>
                      <a:pPr marL="0" marR="0" lvl="0" indent="0" algn="ctr" rtl="0">
                        <a:lnSpc>
                          <a:spcPct val="100000"/>
                        </a:lnSpc>
                        <a:spcBef>
                          <a:spcPts val="0"/>
                        </a:spcBef>
                        <a:spcAft>
                          <a:spcPts val="0"/>
                        </a:spcAft>
                        <a:buNone/>
                      </a:pPr>
                      <a:r>
                        <a:rPr lang="en-US" sz="1400" u="none" strike="noStrike" cap="none"/>
                        <a:t>float</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4 Byte</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a:t>1.4e–045 to 3.4e+038</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0.0f</a:t>
                      </a:r>
                      <a:endParaRPr sz="1400" u="none" strike="noStrike" cap="none"/>
                    </a:p>
                  </a:txBody>
                  <a:tcPr marL="91450" marR="91450" marT="45725" marB="45725"/>
                </a:tc>
              </a:tr>
              <a:tr h="370850">
                <a:tc>
                  <a:txBody>
                    <a:bodyPr/>
                    <a:lstStyle/>
                    <a:p>
                      <a:pPr marL="0" marR="0" lvl="0" indent="0" algn="ctr" rtl="0">
                        <a:lnSpc>
                          <a:spcPct val="100000"/>
                        </a:lnSpc>
                        <a:spcBef>
                          <a:spcPts val="0"/>
                        </a:spcBef>
                        <a:spcAft>
                          <a:spcPts val="0"/>
                        </a:spcAft>
                        <a:buNone/>
                      </a:pPr>
                      <a:r>
                        <a:rPr lang="en-US" sz="1400" u="none" strike="noStrike" cap="none"/>
                        <a:t>double</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8 Byte</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a:t>4.9e–324 to 1.8e+308</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0.0d</a:t>
                      </a:r>
                      <a:endParaRPr sz="1400" u="none" strike="noStrike" cap="none"/>
                    </a:p>
                  </a:txBody>
                  <a:tcPr marL="91450" marR="91450" marT="45725" marB="45725"/>
                </a:tc>
              </a:tr>
              <a:tr h="370850">
                <a:tc>
                  <a:txBody>
                    <a:bodyPr/>
                    <a:lstStyle/>
                    <a:p>
                      <a:pPr marL="0" marR="0" lvl="0" indent="0" algn="ctr" rtl="0">
                        <a:lnSpc>
                          <a:spcPct val="100000"/>
                        </a:lnSpc>
                        <a:spcBef>
                          <a:spcPts val="0"/>
                        </a:spcBef>
                        <a:spcAft>
                          <a:spcPts val="0"/>
                        </a:spcAft>
                        <a:buNone/>
                      </a:pPr>
                      <a:r>
                        <a:rPr lang="en-US" sz="1400" u="none" strike="noStrike" cap="none"/>
                        <a:t>char</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2 Byte</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\u0000 to \FFFF (65536 characters)</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\u0000</a:t>
                      </a:r>
                      <a:endParaRPr sz="1400" u="none" strike="noStrike" cap="none"/>
                    </a:p>
                  </a:txBody>
                  <a:tcPr marL="91450" marR="91450" marT="45725" marB="45725"/>
                </a:tc>
              </a:tr>
              <a:tr h="518150">
                <a:tc>
                  <a:txBody>
                    <a:bodyPr/>
                    <a:lstStyle/>
                    <a:p>
                      <a:pPr marL="0" marR="0" lvl="0" indent="0" algn="ctr" rtl="0">
                        <a:lnSpc>
                          <a:spcPct val="100000"/>
                        </a:lnSpc>
                        <a:spcBef>
                          <a:spcPts val="0"/>
                        </a:spcBef>
                        <a:spcAft>
                          <a:spcPts val="0"/>
                        </a:spcAft>
                        <a:buNone/>
                      </a:pPr>
                      <a:r>
                        <a:rPr lang="en-US" sz="1400" u="none" strike="noStrike" cap="none"/>
                        <a:t>boolean</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Not precisely defined</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true, false</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false</a:t>
                      </a:r>
                      <a:endParaRPr sz="1400" u="none" strike="noStrike" cap="none"/>
                    </a:p>
                  </a:txBody>
                  <a:tcPr marL="91450" marR="91450" marT="45725" marB="457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73" name="Shape 173"/>
        <p:cNvGrpSpPr/>
        <p:nvPr/>
      </p:nvGrpSpPr>
      <p:grpSpPr>
        <a:xfrm>
          <a:off x="0" y="0"/>
          <a:ext cx="0" cy="0"/>
          <a:chOff x="0" y="0"/>
          <a:chExt cx="0" cy="0"/>
        </a:xfrm>
      </p:grpSpPr>
      <p:sp>
        <p:nvSpPr>
          <p:cNvPr id="174" name="Google Shape;174;p9"/>
          <p:cNvSpPr txBox="1"/>
          <p:nvPr>
            <p:ph type="title"/>
          </p:nvPr>
        </p:nvSpPr>
        <p:spPr>
          <a:xfrm>
            <a:off x="98250" y="16350"/>
            <a:ext cx="8826600" cy="602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1800"/>
              <a:buNone/>
            </a:pPr>
            <a:r>
              <a:rPr lang="en-US" sz="1800" b="1">
                <a:solidFill>
                  <a:srgbClr val="FFFFFF"/>
                </a:solidFill>
                <a:latin typeface="Verdana" panose="020B0604030504040204"/>
                <a:ea typeface="Verdana" panose="020B0604030504040204"/>
                <a:cs typeface="Verdana" panose="020B0604030504040204"/>
                <a:sym typeface="Verdana" panose="020B0604030504040204"/>
              </a:rPr>
              <a:t>Data Types – Variable and Literals</a:t>
            </a:r>
            <a:endParaRPr b="1">
              <a:latin typeface="Verdana" panose="020B0604030504040204"/>
              <a:ea typeface="Verdana" panose="020B0604030504040204"/>
              <a:cs typeface="Verdana" panose="020B0604030504040204"/>
              <a:sym typeface="Verdana" panose="020B0604030504040204"/>
            </a:endParaRPr>
          </a:p>
        </p:txBody>
      </p:sp>
      <p:sp>
        <p:nvSpPr>
          <p:cNvPr id="175" name="Google Shape;175;p9"/>
          <p:cNvSpPr txBox="1"/>
          <p:nvPr/>
        </p:nvSpPr>
        <p:spPr>
          <a:xfrm>
            <a:off x="109574" y="694722"/>
            <a:ext cx="8826600" cy="49272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600"/>
              <a:buFont typeface="Arial" panose="020B0604020202020204"/>
              <a:buNone/>
            </a:pPr>
            <a:r>
              <a:rPr lang="en-US" sz="1600" b="1" i="0" u="none" strike="noStrike" cap="none">
                <a:solidFill>
                  <a:srgbClr val="2E3444"/>
                </a:solidFill>
                <a:highlight>
                  <a:srgbClr val="FFFFFF"/>
                </a:highlight>
                <a:latin typeface="Verdana" panose="020B0604030504040204"/>
                <a:ea typeface="Verdana" panose="020B0604030504040204"/>
                <a:cs typeface="Verdana" panose="020B0604030504040204"/>
                <a:sym typeface="Verdana" panose="020B0604030504040204"/>
              </a:rPr>
              <a:t>Variables</a:t>
            </a:r>
            <a:endParaRPr lang="en-US" sz="1600" b="1" i="0" u="none" strike="noStrike" cap="none">
              <a:solidFill>
                <a:srgbClr val="2E3444"/>
              </a:solidFill>
              <a:highlight>
                <a:srgbClr val="FFFFFF"/>
              </a:highlight>
              <a:latin typeface="Verdana" panose="020B0604030504040204"/>
              <a:ea typeface="Verdana" panose="020B0604030504040204"/>
              <a:cs typeface="Verdana" panose="020B0604030504040204"/>
              <a:sym typeface="Verdana" panose="020B0604030504040204"/>
            </a:endParaRPr>
          </a:p>
          <a:p>
            <a:pPr marL="0" marR="0" lvl="0" indent="0" algn="l" rtl="0">
              <a:lnSpc>
                <a:spcPct val="115000"/>
              </a:lnSpc>
              <a:spcBef>
                <a:spcPts val="0"/>
              </a:spcBef>
              <a:spcAft>
                <a:spcPts val="0"/>
              </a:spcAft>
              <a:buClr>
                <a:srgbClr val="000000"/>
              </a:buClr>
              <a:buSzPts val="1400"/>
              <a:buFont typeface="Arial" panose="020B0604020202020204"/>
              <a:buNone/>
            </a:pPr>
            <a:endParaRPr sz="1400" b="0" i="0" u="none" strike="noStrike" cap="none">
              <a:solidFill>
                <a:srgbClr val="2E3444"/>
              </a:solidFill>
              <a:highlight>
                <a:srgbClr val="FFFFFF"/>
              </a:highlight>
              <a:latin typeface="Roboto Medium" panose="02000000000000000000"/>
              <a:ea typeface="Roboto Medium" panose="02000000000000000000"/>
              <a:cs typeface="Roboto Medium" panose="02000000000000000000"/>
              <a:sym typeface="Roboto Medium" panose="02000000000000000000"/>
            </a:endParaRPr>
          </a:p>
          <a:p>
            <a:pPr marL="457200" marR="0" lvl="0" indent="-330200" algn="just" rtl="0">
              <a:lnSpc>
                <a:spcPct val="115000"/>
              </a:lnSpc>
              <a:spcBef>
                <a:spcPts val="0"/>
              </a:spcBef>
              <a:spcAft>
                <a:spcPts val="0"/>
              </a:spcAft>
              <a:buClr>
                <a:srgbClr val="2E3444"/>
              </a:buClr>
              <a:buSzPts val="1600"/>
              <a:buFont typeface="Calibri" panose="020F0502020204030204"/>
              <a:buChar char="●"/>
            </a:pPr>
            <a:r>
              <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A variable is a container which holds the value during the execution of the Java program.</a:t>
            </a:r>
            <a:endPar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a:p>
            <a:pPr marL="457200" marR="0" lvl="0" indent="-330200" algn="just" rtl="0">
              <a:lnSpc>
                <a:spcPct val="115000"/>
              </a:lnSpc>
              <a:spcBef>
                <a:spcPts val="0"/>
              </a:spcBef>
              <a:spcAft>
                <a:spcPts val="0"/>
              </a:spcAft>
              <a:buClr>
                <a:srgbClr val="2E3444"/>
              </a:buClr>
              <a:buSzPts val="1600"/>
              <a:buFont typeface="Calibri" panose="020F0502020204030204"/>
              <a:buChar char="●"/>
            </a:pPr>
            <a:r>
              <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Every variable is always assigned a data type shows the type and quantity of value it can hold.</a:t>
            </a:r>
            <a:endPar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a:p>
            <a:pPr marL="457200" marR="0" lvl="0" indent="-330200" algn="just" rtl="0">
              <a:lnSpc>
                <a:spcPct val="115000"/>
              </a:lnSpc>
              <a:spcBef>
                <a:spcPts val="0"/>
              </a:spcBef>
              <a:spcAft>
                <a:spcPts val="0"/>
              </a:spcAft>
              <a:buClr>
                <a:srgbClr val="2E3444"/>
              </a:buClr>
              <a:buSzPts val="1600"/>
              <a:buFont typeface="Calibri" panose="020F0502020204030204"/>
              <a:buChar char="●"/>
            </a:pPr>
            <a:r>
              <a:rPr lang="en-US" sz="1600">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S</a:t>
            </a:r>
            <a:r>
              <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o basically whenever a variable is declared it will be assigned a memory</a:t>
            </a:r>
            <a:r>
              <a:rPr lang="en-US" sz="1600">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 </a:t>
            </a:r>
            <a:r>
              <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based on its data type.</a:t>
            </a:r>
            <a:endPar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a:p>
            <a:pPr marL="0" marR="0" lvl="0" indent="0" algn="just" rtl="0">
              <a:lnSpc>
                <a:spcPct val="115000"/>
              </a:lnSpc>
              <a:spcBef>
                <a:spcPts val="0"/>
              </a:spcBef>
              <a:spcAft>
                <a:spcPts val="0"/>
              </a:spcAft>
              <a:buNone/>
            </a:pPr>
            <a:r>
              <a:rPr lang="en-US" sz="1600" b="1"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Example:</a:t>
            </a:r>
            <a:endParaRPr lang="en-US" sz="1600" b="1"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a:p>
            <a:pPr marL="457200" marR="0" lvl="0" indent="-330200" algn="just" rtl="0">
              <a:lnSpc>
                <a:spcPct val="115000"/>
              </a:lnSpc>
              <a:spcBef>
                <a:spcPts val="0"/>
              </a:spcBef>
              <a:spcAft>
                <a:spcPts val="0"/>
              </a:spcAft>
              <a:buClr>
                <a:srgbClr val="2E3444"/>
              </a:buClr>
              <a:buSzPts val="1600"/>
              <a:buFont typeface="Calibri" panose="020F0502020204030204"/>
              <a:buChar char="●"/>
            </a:pPr>
            <a:r>
              <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byte b = 5; // a variable b is being declared and initialized with data type byte, i.e. it will take 1 byte of memory</a:t>
            </a:r>
            <a:endPar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a:p>
            <a:pPr marL="457200" marR="0" lvl="0" indent="-330200" algn="just" rtl="0">
              <a:lnSpc>
                <a:spcPct val="115000"/>
              </a:lnSpc>
              <a:spcBef>
                <a:spcPts val="0"/>
              </a:spcBef>
              <a:spcAft>
                <a:spcPts val="0"/>
              </a:spcAft>
              <a:buClr>
                <a:srgbClr val="2E3444"/>
              </a:buClr>
              <a:buSzPts val="1600"/>
              <a:buFont typeface="Calibri" panose="020F0502020204030204"/>
              <a:buChar char="●"/>
            </a:pPr>
            <a:r>
              <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int i = 4534; // a variable i is being declared and initialized with data type int, i.e. it will take 4 bytes of  memory</a:t>
            </a:r>
            <a:endPar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a:p>
            <a:pPr marL="457200" marR="0" lvl="0" indent="-330200" algn="just" rtl="0">
              <a:lnSpc>
                <a:spcPct val="115000"/>
              </a:lnSpc>
              <a:spcBef>
                <a:spcPts val="0"/>
              </a:spcBef>
              <a:spcAft>
                <a:spcPts val="0"/>
              </a:spcAft>
              <a:buClr>
                <a:srgbClr val="2E3444"/>
              </a:buClr>
              <a:buSzPts val="1600"/>
              <a:buFont typeface="Calibri" panose="020F0502020204030204"/>
              <a:buChar char="●"/>
            </a:pPr>
            <a:r>
              <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double d = 1345.45; // a variable d is being declared and initialized with data type double, i.e. it will take 8 bytes of  memory</a:t>
            </a:r>
            <a:endPar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a:p>
            <a:pPr marL="457200" marR="0" lvl="0" indent="-330200" algn="just" rtl="0">
              <a:lnSpc>
                <a:spcPct val="115000"/>
              </a:lnSpc>
              <a:spcBef>
                <a:spcPts val="0"/>
              </a:spcBef>
              <a:spcAft>
                <a:spcPts val="0"/>
              </a:spcAft>
              <a:buClr>
                <a:srgbClr val="2E3444"/>
              </a:buClr>
              <a:buSzPts val="1600"/>
              <a:buFont typeface="Calibri" panose="020F0502020204030204"/>
              <a:buChar char="●"/>
            </a:pPr>
            <a:r>
              <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float f = 1345.234f; // a variable f is being declared and initialized with data type float, i.e. it will take 4 bytes of  memory</a:t>
            </a:r>
            <a:endPar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a:p>
            <a:pPr marL="285750" marR="0" lvl="0" indent="-184150" algn="just" rtl="0">
              <a:lnSpc>
                <a:spcPct val="115000"/>
              </a:lnSpc>
              <a:spcBef>
                <a:spcPts val="0"/>
              </a:spcBef>
              <a:spcAft>
                <a:spcPts val="0"/>
              </a:spcAft>
              <a:buClr>
                <a:srgbClr val="000000"/>
              </a:buClr>
              <a:buSzPts val="1600"/>
              <a:buFont typeface="Arial" panose="020B0604020202020204"/>
              <a:buNone/>
            </a:pPr>
            <a:endParaRPr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a:p>
            <a:pPr marL="0" marR="0" lvl="0" indent="0" algn="just" rtl="0">
              <a:lnSpc>
                <a:spcPct val="115000"/>
              </a:lnSpc>
              <a:spcBef>
                <a:spcPts val="0"/>
              </a:spcBef>
              <a:spcAft>
                <a:spcPts val="0"/>
              </a:spcAft>
              <a:buNone/>
            </a:pPr>
            <a:endParaRPr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a:p>
            <a:pPr marL="0" marR="0" lvl="0" indent="0" algn="just" rtl="0">
              <a:lnSpc>
                <a:spcPct val="115000"/>
              </a:lnSpc>
              <a:spcBef>
                <a:spcPts val="0"/>
              </a:spcBef>
              <a:spcAft>
                <a:spcPts val="0"/>
              </a:spcAft>
              <a:buNone/>
            </a:pPr>
            <a:endParaRPr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p:txBody>
      </p:sp>
      <p:cxnSp>
        <p:nvCxnSpPr>
          <p:cNvPr id="176" name="Google Shape;176;p9"/>
          <p:cNvCxnSpPr/>
          <p:nvPr/>
        </p:nvCxnSpPr>
        <p:spPr>
          <a:xfrm>
            <a:off x="109575" y="1167322"/>
            <a:ext cx="8924850" cy="0"/>
          </a:xfrm>
          <a:prstGeom prst="straightConnector1">
            <a:avLst/>
          </a:prstGeom>
          <a:noFill/>
          <a:ln w="38100" cap="flat" cmpd="sng">
            <a:solidFill>
              <a:srgbClr val="FC6536"/>
            </a:solidFill>
            <a:prstDash val="solid"/>
            <a:round/>
            <a:headEnd type="none" w="sm" len="sm"/>
            <a:tailEnd type="none" w="sm" len="sm"/>
          </a:ln>
          <a:effectLst>
            <a:outerShdw blurRad="40000" dist="23000" dir="5400000" rotWithShape="0">
              <a:srgbClr val="000000">
                <a:alpha val="34901"/>
              </a:srgbClr>
            </a:outerShdw>
          </a:effectLst>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80" name="Shape 180"/>
        <p:cNvGrpSpPr/>
        <p:nvPr/>
      </p:nvGrpSpPr>
      <p:grpSpPr>
        <a:xfrm>
          <a:off x="0" y="0"/>
          <a:ext cx="0" cy="0"/>
          <a:chOff x="0" y="0"/>
          <a:chExt cx="0" cy="0"/>
        </a:xfrm>
      </p:grpSpPr>
      <p:sp>
        <p:nvSpPr>
          <p:cNvPr id="181" name="Google Shape;181;p10"/>
          <p:cNvSpPr txBox="1"/>
          <p:nvPr>
            <p:ph type="title"/>
          </p:nvPr>
        </p:nvSpPr>
        <p:spPr>
          <a:xfrm>
            <a:off x="98250" y="16350"/>
            <a:ext cx="8826600" cy="602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1800"/>
              <a:buNone/>
            </a:pPr>
            <a:r>
              <a:rPr lang="en-US" sz="1800" b="1">
                <a:solidFill>
                  <a:srgbClr val="FFFFFF"/>
                </a:solidFill>
                <a:latin typeface="Verdana" panose="020B0604030504040204"/>
                <a:ea typeface="Verdana" panose="020B0604030504040204"/>
                <a:cs typeface="Verdana" panose="020B0604030504040204"/>
                <a:sym typeface="Verdana" panose="020B0604030504040204"/>
              </a:rPr>
              <a:t>Data Types – Variable and Literals</a:t>
            </a:r>
            <a:endParaRPr b="1">
              <a:latin typeface="Verdana" panose="020B0604030504040204"/>
              <a:ea typeface="Verdana" panose="020B0604030504040204"/>
              <a:cs typeface="Verdana" panose="020B0604030504040204"/>
              <a:sym typeface="Verdana" panose="020B0604030504040204"/>
            </a:endParaRPr>
          </a:p>
        </p:txBody>
      </p:sp>
      <p:sp>
        <p:nvSpPr>
          <p:cNvPr id="182" name="Google Shape;182;p10"/>
          <p:cNvSpPr txBox="1"/>
          <p:nvPr/>
        </p:nvSpPr>
        <p:spPr>
          <a:xfrm>
            <a:off x="109574" y="694722"/>
            <a:ext cx="8826600" cy="3794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600"/>
              <a:buFont typeface="Arial" panose="020B0604020202020204"/>
              <a:buNone/>
            </a:pPr>
            <a:r>
              <a:rPr lang="en-US" sz="1600" b="1" i="0" u="none" strike="noStrike" cap="none">
                <a:solidFill>
                  <a:srgbClr val="2E3444"/>
                </a:solidFill>
                <a:highlight>
                  <a:srgbClr val="FFFFFF"/>
                </a:highlight>
                <a:latin typeface="Verdana" panose="020B0604030504040204"/>
                <a:ea typeface="Verdana" panose="020B0604030504040204"/>
                <a:cs typeface="Verdana" panose="020B0604030504040204"/>
                <a:sym typeface="Verdana" panose="020B0604030504040204"/>
              </a:rPr>
              <a:t>Variables – Naming Conventions</a:t>
            </a:r>
            <a:endParaRPr lang="en-US" sz="1600" b="1" i="0" u="none" strike="noStrike" cap="none">
              <a:solidFill>
                <a:srgbClr val="2E3444"/>
              </a:solidFill>
              <a:highlight>
                <a:srgbClr val="FFFFFF"/>
              </a:highlight>
              <a:latin typeface="Verdana" panose="020B0604030504040204"/>
              <a:ea typeface="Verdana" panose="020B0604030504040204"/>
              <a:cs typeface="Verdana" panose="020B0604030504040204"/>
              <a:sym typeface="Verdana" panose="020B0604030504040204"/>
            </a:endParaRPr>
          </a:p>
          <a:p>
            <a:pPr marL="0" marR="0" lvl="0" indent="0" algn="l" rtl="0">
              <a:lnSpc>
                <a:spcPct val="115000"/>
              </a:lnSpc>
              <a:spcBef>
                <a:spcPts val="0"/>
              </a:spcBef>
              <a:spcAft>
                <a:spcPts val="0"/>
              </a:spcAft>
              <a:buClr>
                <a:srgbClr val="000000"/>
              </a:buClr>
              <a:buSzPts val="1400"/>
              <a:buFont typeface="Arial" panose="020B0604020202020204"/>
              <a:buNone/>
            </a:pPr>
            <a:endParaRPr sz="1400" b="0" i="0" u="none" strike="noStrike" cap="none">
              <a:solidFill>
                <a:srgbClr val="2E3444"/>
              </a:solidFill>
              <a:highlight>
                <a:srgbClr val="FFFFFF"/>
              </a:highlight>
              <a:latin typeface="Roboto Medium" panose="02000000000000000000"/>
              <a:ea typeface="Roboto Medium" panose="02000000000000000000"/>
              <a:cs typeface="Roboto Medium" panose="02000000000000000000"/>
              <a:sym typeface="Roboto Medium" panose="02000000000000000000"/>
            </a:endParaRPr>
          </a:p>
          <a:p>
            <a:pPr marL="457200" marR="0" lvl="0" indent="-330200" algn="just" rtl="0">
              <a:lnSpc>
                <a:spcPct val="115000"/>
              </a:lnSpc>
              <a:spcBef>
                <a:spcPts val="0"/>
              </a:spcBef>
              <a:spcAft>
                <a:spcPts val="0"/>
              </a:spcAft>
              <a:buClr>
                <a:srgbClr val="2E3444"/>
              </a:buClr>
              <a:buSzPts val="1600"/>
              <a:buFont typeface="Calibri" panose="020F0502020204030204"/>
              <a:buChar char="●"/>
            </a:pPr>
            <a:r>
              <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Case sensitive</a:t>
            </a:r>
            <a:endPar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a:p>
            <a:pPr marL="457200" marR="0" lvl="0" indent="-330200" algn="just" rtl="0">
              <a:lnSpc>
                <a:spcPct val="115000"/>
              </a:lnSpc>
              <a:spcBef>
                <a:spcPts val="0"/>
              </a:spcBef>
              <a:spcAft>
                <a:spcPts val="0"/>
              </a:spcAft>
              <a:buClr>
                <a:srgbClr val="2E3444"/>
              </a:buClr>
              <a:buSzPts val="1600"/>
              <a:buFont typeface="Calibri" panose="020F0502020204030204"/>
              <a:buChar char="●"/>
            </a:pPr>
            <a:r>
              <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Can contain Alphabets, numbers, but no special characters except _ and $</a:t>
            </a:r>
            <a:endPar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a:p>
            <a:pPr marL="457200" marR="0" lvl="0" indent="-330200" algn="just" rtl="0">
              <a:lnSpc>
                <a:spcPct val="115000"/>
              </a:lnSpc>
              <a:spcBef>
                <a:spcPts val="0"/>
              </a:spcBef>
              <a:spcAft>
                <a:spcPts val="0"/>
              </a:spcAft>
              <a:buClr>
                <a:srgbClr val="2E3444"/>
              </a:buClr>
              <a:buSzPts val="1600"/>
              <a:buFont typeface="Calibri" panose="020F0502020204030204"/>
              <a:buChar char="●"/>
            </a:pPr>
            <a:r>
              <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Can start with Alphabets, _ or $</a:t>
            </a:r>
            <a:endPar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a:p>
            <a:pPr marL="457200" marR="0" lvl="0" indent="-330200" algn="just" rtl="0">
              <a:lnSpc>
                <a:spcPct val="115000"/>
              </a:lnSpc>
              <a:spcBef>
                <a:spcPts val="0"/>
              </a:spcBef>
              <a:spcAft>
                <a:spcPts val="0"/>
              </a:spcAft>
              <a:buClr>
                <a:srgbClr val="2E3444"/>
              </a:buClr>
              <a:buSzPts val="1600"/>
              <a:buFont typeface="Calibri" panose="020F0502020204030204"/>
              <a:buChar char="●"/>
            </a:pPr>
            <a:r>
              <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Should not be a keyword</a:t>
            </a:r>
            <a:endPar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a:p>
            <a:pPr marL="457200" marR="0" lvl="0" indent="-330200" algn="just" rtl="0">
              <a:lnSpc>
                <a:spcPct val="115000"/>
              </a:lnSpc>
              <a:spcBef>
                <a:spcPts val="0"/>
              </a:spcBef>
              <a:spcAft>
                <a:spcPts val="0"/>
              </a:spcAft>
              <a:buClr>
                <a:srgbClr val="2E3444"/>
              </a:buClr>
              <a:buSzPts val="1600"/>
              <a:buFont typeface="Calibri" panose="020F0502020204030204"/>
              <a:buChar char="●"/>
            </a:pPr>
            <a:r>
              <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Should not be similar to a class name</a:t>
            </a:r>
            <a:endPar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a:p>
            <a:pPr marL="457200" marR="0" lvl="0" indent="-330200" algn="just" rtl="0">
              <a:lnSpc>
                <a:spcPct val="115000"/>
              </a:lnSpc>
              <a:spcBef>
                <a:spcPts val="0"/>
              </a:spcBef>
              <a:spcAft>
                <a:spcPts val="0"/>
              </a:spcAft>
              <a:buClr>
                <a:srgbClr val="2E3444"/>
              </a:buClr>
              <a:buSzPts val="1600"/>
              <a:buFont typeface="Calibri" panose="020F0502020204030204"/>
              <a:buChar char="●"/>
            </a:pPr>
            <a:r>
              <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No limit on length of name</a:t>
            </a:r>
            <a:endPar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a:p>
            <a:pPr marL="457200" marR="0" lvl="0" indent="-330200" algn="just" rtl="0">
              <a:lnSpc>
                <a:spcPct val="115000"/>
              </a:lnSpc>
              <a:spcBef>
                <a:spcPts val="0"/>
              </a:spcBef>
              <a:spcAft>
                <a:spcPts val="0"/>
              </a:spcAft>
              <a:buClr>
                <a:srgbClr val="2E3444"/>
              </a:buClr>
              <a:buSzPts val="1600"/>
              <a:buFont typeface="Calibri" panose="020F0502020204030204"/>
              <a:buChar char="●"/>
            </a:pPr>
            <a:r>
              <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rPr>
              <a:t>Should follow camel case style.</a:t>
            </a:r>
            <a:endParaRPr lang="en-US"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a:p>
            <a:pPr marL="285750" marR="0" lvl="0" indent="-184150" algn="just" rtl="0">
              <a:lnSpc>
                <a:spcPct val="115000"/>
              </a:lnSpc>
              <a:spcBef>
                <a:spcPts val="0"/>
              </a:spcBef>
              <a:spcAft>
                <a:spcPts val="0"/>
              </a:spcAft>
              <a:buClr>
                <a:srgbClr val="000000"/>
              </a:buClr>
              <a:buSzPts val="1600"/>
              <a:buFont typeface="Arial" panose="020B0604020202020204"/>
              <a:buNone/>
            </a:pPr>
            <a:endParaRPr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a:p>
            <a:pPr marL="285750" marR="0" lvl="0" indent="-184150" algn="just" rtl="0">
              <a:lnSpc>
                <a:spcPct val="115000"/>
              </a:lnSpc>
              <a:spcBef>
                <a:spcPts val="0"/>
              </a:spcBef>
              <a:spcAft>
                <a:spcPts val="0"/>
              </a:spcAft>
              <a:buClr>
                <a:srgbClr val="000000"/>
              </a:buClr>
              <a:buSzPts val="1600"/>
              <a:buFont typeface="Arial" panose="020B0604020202020204"/>
              <a:buNone/>
            </a:pPr>
            <a:endParaRPr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a:p>
            <a:pPr marL="0" marR="0" lvl="0" indent="0" algn="just" rtl="0">
              <a:lnSpc>
                <a:spcPct val="115000"/>
              </a:lnSpc>
              <a:spcBef>
                <a:spcPts val="0"/>
              </a:spcBef>
              <a:spcAft>
                <a:spcPts val="0"/>
              </a:spcAft>
              <a:buNone/>
            </a:pPr>
            <a:endParaRPr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a:p>
            <a:pPr marL="0" marR="0" lvl="0" indent="0" algn="just" rtl="0">
              <a:lnSpc>
                <a:spcPct val="115000"/>
              </a:lnSpc>
              <a:spcBef>
                <a:spcPts val="0"/>
              </a:spcBef>
              <a:spcAft>
                <a:spcPts val="0"/>
              </a:spcAft>
              <a:buNone/>
            </a:pPr>
            <a:endParaRPr sz="1600" b="0" i="0" u="none" strike="noStrike" cap="none">
              <a:solidFill>
                <a:srgbClr val="2E3444"/>
              </a:solidFill>
              <a:highlight>
                <a:srgbClr val="FFFFFF"/>
              </a:highlight>
              <a:latin typeface="Calibri" panose="020F0502020204030204"/>
              <a:ea typeface="Calibri" panose="020F0502020204030204"/>
              <a:cs typeface="Calibri" panose="020F0502020204030204"/>
              <a:sym typeface="Calibri" panose="020F0502020204030204"/>
            </a:endParaRPr>
          </a:p>
        </p:txBody>
      </p:sp>
      <p:cxnSp>
        <p:nvCxnSpPr>
          <p:cNvPr id="183" name="Google Shape;183;p10"/>
          <p:cNvCxnSpPr/>
          <p:nvPr/>
        </p:nvCxnSpPr>
        <p:spPr>
          <a:xfrm>
            <a:off x="109575" y="1167322"/>
            <a:ext cx="8924850" cy="0"/>
          </a:xfrm>
          <a:prstGeom prst="straightConnector1">
            <a:avLst/>
          </a:prstGeom>
          <a:noFill/>
          <a:ln w="38100" cap="flat" cmpd="sng">
            <a:solidFill>
              <a:srgbClr val="FC6536"/>
            </a:solidFill>
            <a:prstDash val="solid"/>
            <a:round/>
            <a:headEnd type="none" w="sm" len="sm"/>
            <a:tailEnd type="none" w="sm" len="sm"/>
          </a:ln>
          <a:effectLst>
            <a:outerShdw blurRad="40000" dist="23000" dir="5400000" rotWithShape="0">
              <a:srgbClr val="000000">
                <a:alpha val="34901"/>
              </a:srgbClr>
            </a:outerShdw>
          </a:effectLst>
        </p:spPr>
      </p:cxn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19673</Words>
  <Application>WPS Presentation</Application>
  <PresentationFormat/>
  <Paragraphs>895</Paragraphs>
  <Slides>46</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46</vt:i4>
      </vt:variant>
    </vt:vector>
  </HeadingPairs>
  <TitlesOfParts>
    <vt:vector size="60" baseType="lpstr">
      <vt:lpstr>Arial</vt:lpstr>
      <vt:lpstr>SimSun</vt:lpstr>
      <vt:lpstr>Wingdings</vt:lpstr>
      <vt:lpstr>Arial</vt:lpstr>
      <vt:lpstr>Roboto</vt:lpstr>
      <vt:lpstr>Verdana</vt:lpstr>
      <vt:lpstr>Roboto Medium</vt:lpstr>
      <vt:lpstr>Calibri</vt:lpstr>
      <vt:lpstr>Consolas</vt:lpstr>
      <vt:lpstr>Microsoft YaHei</vt:lpstr>
      <vt:lpstr>Arial Unicode MS</vt:lpstr>
      <vt:lpstr>Courier New</vt:lpstr>
      <vt:lpstr>Material</vt:lpstr>
      <vt:lpstr>Word.Document.12</vt:lpstr>
      <vt:lpstr>Basics of Java</vt:lpstr>
      <vt:lpstr>Agenda	</vt:lpstr>
      <vt:lpstr>Introduction</vt:lpstr>
      <vt:lpstr>Introduction</vt:lpstr>
      <vt:lpstr>Introduction</vt:lpstr>
      <vt:lpstr>Data Types – Variable and Literals</vt:lpstr>
      <vt:lpstr>Data Types – Variable and Literals</vt:lpstr>
      <vt:lpstr>Data Types – Variable and Literals</vt:lpstr>
      <vt:lpstr>Data Types – Variable and Literals</vt:lpstr>
      <vt:lpstr>Data Types – Variable and Literals</vt:lpstr>
      <vt:lpstr>Data Types – Variable and Literals</vt:lpstr>
      <vt:lpstr>IDE Setup (Eclipse)</vt:lpstr>
      <vt:lpstr>IDE Setup (Eclipse)</vt:lpstr>
      <vt:lpstr>Features And Architecture</vt:lpstr>
      <vt:lpstr>Features And Architecture</vt:lpstr>
      <vt:lpstr>Features And Architecture</vt:lpstr>
      <vt:lpstr>Features And Architecture</vt:lpstr>
      <vt:lpstr>Features And Architecture</vt:lpstr>
      <vt:lpstr>Operator And Expressions</vt:lpstr>
      <vt:lpstr>Operator And Expressions</vt:lpstr>
      <vt:lpstr>Operator And Expressions</vt:lpstr>
      <vt:lpstr>Operator And Expressions</vt:lpstr>
      <vt:lpstr>Operator And Expressions</vt:lpstr>
      <vt:lpstr>Operator And Expressions</vt:lpstr>
      <vt:lpstr>Operator And Expressions</vt:lpstr>
      <vt:lpstr>Operator And Expressions</vt:lpstr>
      <vt:lpstr>Operator And Expressions</vt:lpstr>
      <vt:lpstr>Operator And Expressions</vt:lpstr>
      <vt:lpstr>Operator And Expressions</vt:lpstr>
      <vt:lpstr>Operator And Expressions</vt:lpstr>
      <vt:lpstr>Iteration Statements (Loops)</vt:lpstr>
      <vt:lpstr>Iteration Statements (Loops)</vt:lpstr>
      <vt:lpstr>Iteration Statements (Loops)</vt:lpstr>
      <vt:lpstr>Iteration Statements (Loops)</vt:lpstr>
      <vt:lpstr>Iteration Statements (Loops)</vt:lpstr>
      <vt:lpstr>Iteration Statements (Loops)</vt:lpstr>
      <vt:lpstr>Iteration Statements (Loops)</vt:lpstr>
      <vt:lpstr>Arrays</vt:lpstr>
      <vt:lpstr>Arrays</vt:lpstr>
      <vt:lpstr>Arrays</vt:lpstr>
      <vt:lpstr>Arrays</vt:lpstr>
      <vt:lpstr>Arrays</vt:lpstr>
      <vt:lpstr>String Handling</vt:lpstr>
      <vt:lpstr>String Handling</vt:lpstr>
      <vt:lpstr>String Handling</vt:lpstr>
      <vt:lpstr>Thank You!!!    Any 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Java</dc:title>
  <dc:creator>Yogesh Patel</dc:creator>
  <cp:lastModifiedBy>madhu</cp:lastModifiedBy>
  <cp:revision>2</cp:revision>
  <dcterms:created xsi:type="dcterms:W3CDTF">2023-07-21T02:30:48Z</dcterms:created>
  <dcterms:modified xsi:type="dcterms:W3CDTF">2023-07-21T02:47:59Z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1B9E8A4502C445839969E2FFECFF8998</vt:lpwstr>
  </property>
  <property fmtid="{D5CDD505-2E9C-101B-9397-08002B2CF9AE}" pid="3" name="KSOProductBuildVer">
    <vt:lpwstr>1033-11.2.0.11219</vt:lpwstr>
  </property>
</Properties>
</file>