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3" r:id="rId6"/>
    <p:sldId id="261" r:id="rId7"/>
    <p:sldId id="264" r:id="rId8"/>
    <p:sldId id="262" r:id="rId9"/>
    <p:sldId id="265" r:id="rId10"/>
    <p:sldId id="260" r:id="rId11"/>
    <p:sldId id="266" r:id="rId12"/>
    <p:sldId id="267" r:id="rId13"/>
    <p:sldId id="271" r:id="rId14"/>
    <p:sldId id="268" r:id="rId15"/>
    <p:sldId id="269" r:id="rId16"/>
    <p:sldId id="270" r:id="rId17"/>
    <p:sldId id="273" r:id="rId18"/>
    <p:sldId id="274" r:id="rId19"/>
    <p:sldId id="275" r:id="rId20"/>
    <p:sldId id="276"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p:scale>
          <a:sx n="74" d="100"/>
          <a:sy n="74" d="100"/>
        </p:scale>
        <p:origin x="955"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B910DF-B555-4D30-B35E-2297D59E32D0}" type="datetime1">
              <a:rPr lang="en-US" smtClean="0"/>
              <a:t>12/2/2023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89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1D79F-E600-4AC1-A639-0B9FB8286C38}" type="datetime1">
              <a:rPr lang="en-US" smtClean="0"/>
              <a:t>12/2/2023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98640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F5D60-A842-4D08-9D7D-A7A57AB501A2}" type="datetime1">
              <a:rPr lang="en-US" smtClean="0"/>
              <a:t>12/2/2023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6393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F2F1F9-9322-493A-A9EE-BB75692CE5F5}" type="datetime1">
              <a:rPr lang="en-US" smtClean="0"/>
              <a:t>12/2/2023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744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58DE51-4D5E-4D23-8181-86A5B05D5351}" type="datetime1">
              <a:rPr lang="en-US" smtClean="0"/>
              <a:t>12/2/2023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083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399FCA-87F3-427A-B1A2-15346103C68A}" type="datetime1">
              <a:rPr lang="en-US" smtClean="0"/>
              <a:t>12/2/2023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393507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2DFD30-2122-4F4A-97B4-D0A849E36C5F}" type="datetime1">
              <a:rPr lang="en-US" smtClean="0"/>
              <a:t>12/2/2023</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9905662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D0A921-9375-4BAA-A7C2-7975528669FA}" type="datetime1">
              <a:rPr lang="en-US" smtClean="0"/>
              <a:t>12/2/2023</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3310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D25425-F285-48AE-A409-A618E3EEA628}" type="datetime1">
              <a:rPr lang="en-US" smtClean="0"/>
              <a:t>12/2/2023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3414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56A94D-7D6A-4378-93F6-A3A33186E34B}" type="datetime1">
              <a:rPr lang="en-US" smtClean="0"/>
              <a:t>12/2/2023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Sample Footer Text</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75670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FC0F9-687B-4417-9D77-CE2D7AD8C321}" type="datetime1">
              <a:rPr lang="en-US" smtClean="0"/>
              <a:t>12/2/2023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33647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2DFD30-2122-4F4A-97B4-D0A849E36C5F}" type="datetime1">
              <a:rPr lang="en-US" smtClean="0"/>
              <a:t>12/2/2023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A5D71E-5CDF-4C93-8A75-5B916FDC5BEA}"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273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70B5-EE8C-43DB-E467-80B88A180632}"/>
              </a:ext>
            </a:extLst>
          </p:cNvPr>
          <p:cNvSpPr>
            <a:spLocks noGrp="1"/>
          </p:cNvSpPr>
          <p:nvPr>
            <p:ph type="ctrTitle"/>
          </p:nvPr>
        </p:nvSpPr>
        <p:spPr/>
        <p:txBody>
          <a:bodyPr>
            <a:normAutofit/>
          </a:bodyPr>
          <a:lstStyle/>
          <a:p>
            <a:r>
              <a:rPr lang="en-IN" dirty="0"/>
              <a:t>Alzheimer’s Prediction Using Quantum Algorithms</a:t>
            </a:r>
          </a:p>
        </p:txBody>
      </p:sp>
      <p:sp>
        <p:nvSpPr>
          <p:cNvPr id="3" name="Subtitle 2">
            <a:extLst>
              <a:ext uri="{FF2B5EF4-FFF2-40B4-BE49-F238E27FC236}">
                <a16:creationId xmlns:a16="http://schemas.microsoft.com/office/drawing/2014/main" id="{41228B94-B23F-FEB3-BFFC-C28D4D9F85DF}"/>
              </a:ext>
            </a:extLst>
          </p:cNvPr>
          <p:cNvSpPr>
            <a:spLocks noGrp="1"/>
          </p:cNvSpPr>
          <p:nvPr>
            <p:ph type="subTitle" idx="1"/>
          </p:nvPr>
        </p:nvSpPr>
        <p:spPr>
          <a:xfrm>
            <a:off x="1524000" y="4408967"/>
            <a:ext cx="9144000" cy="484770"/>
          </a:xfrm>
        </p:spPr>
        <p:txBody>
          <a:bodyPr/>
          <a:lstStyle/>
          <a:p>
            <a:r>
              <a:rPr lang="en-IN" dirty="0"/>
              <a:t>CSE3042 J Component Review</a:t>
            </a:r>
          </a:p>
        </p:txBody>
      </p:sp>
      <p:sp>
        <p:nvSpPr>
          <p:cNvPr id="4" name="Subtitle 2">
            <a:extLst>
              <a:ext uri="{FF2B5EF4-FFF2-40B4-BE49-F238E27FC236}">
                <a16:creationId xmlns:a16="http://schemas.microsoft.com/office/drawing/2014/main" id="{5DE84747-4407-418A-78B7-DF23244AACC6}"/>
              </a:ext>
            </a:extLst>
          </p:cNvPr>
          <p:cNvSpPr txBox="1">
            <a:spLocks/>
          </p:cNvSpPr>
          <p:nvPr/>
        </p:nvSpPr>
        <p:spPr>
          <a:xfrm>
            <a:off x="1524000" y="5807170"/>
            <a:ext cx="9144000" cy="484770"/>
          </a:xfrm>
          <a:prstGeom prst="rect">
            <a:avLst/>
          </a:prstGeom>
        </p:spPr>
        <p:txBody>
          <a:bodyPr vert="horz" lIns="91440" tIns="45720" rIns="91440" bIns="45720" rtlCol="0">
            <a:normAutofit/>
          </a:bodyPr>
          <a:lstStyle>
            <a:lvl1pPr indent="0" defTabSz="914400">
              <a:lnSpc>
                <a:spcPct val="90000"/>
              </a:lnSpc>
              <a:spcBef>
                <a:spcPts val="1200"/>
              </a:spcBef>
              <a:spcAft>
                <a:spcPts val="200"/>
              </a:spcAft>
              <a:buClr>
                <a:schemeClr val="accent1"/>
              </a:buClr>
              <a:buSzPct val="100000"/>
              <a:buFont typeface="Calibri" panose="020F0502020204030204" pitchFamily="34" charset="0"/>
              <a:buNone/>
              <a:defRPr sz="2400" cap="all" spc="200" baseline="0">
                <a:solidFill>
                  <a:schemeClr val="tx2"/>
                </a:solidFill>
                <a:latin typeface="+mj-lt"/>
              </a:defRPr>
            </a:lvl1pPr>
            <a:lvl2pPr indent="0" algn="ctr" defTabSz="914400">
              <a:lnSpc>
                <a:spcPct val="90000"/>
              </a:lnSpc>
              <a:spcBef>
                <a:spcPts val="200"/>
              </a:spcBef>
              <a:spcAft>
                <a:spcPts val="400"/>
              </a:spcAft>
              <a:buClr>
                <a:schemeClr val="accent1"/>
              </a:buClr>
              <a:buFont typeface="Calibri" pitchFamily="34" charset="0"/>
              <a:buNone/>
              <a:defRPr sz="2400">
                <a:solidFill>
                  <a:schemeClr val="tx1">
                    <a:lumMod val="75000"/>
                    <a:lumOff val="25000"/>
                  </a:schemeClr>
                </a:solidFill>
              </a:defRPr>
            </a:lvl2pPr>
            <a:lvl3pPr indent="0" algn="ctr" defTabSz="914400">
              <a:lnSpc>
                <a:spcPct val="90000"/>
              </a:lnSpc>
              <a:spcBef>
                <a:spcPts val="200"/>
              </a:spcBef>
              <a:spcAft>
                <a:spcPts val="400"/>
              </a:spcAft>
              <a:buClr>
                <a:schemeClr val="accent1"/>
              </a:buClr>
              <a:buFont typeface="Calibri" pitchFamily="34" charset="0"/>
              <a:buNone/>
              <a:defRPr sz="2400">
                <a:solidFill>
                  <a:schemeClr val="tx1">
                    <a:lumMod val="75000"/>
                    <a:lumOff val="25000"/>
                  </a:schemeClr>
                </a:solidFill>
              </a:defRPr>
            </a:lvl3pPr>
            <a:lvl4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4pPr>
            <a:lvl5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5pPr>
            <a:lvl6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6pPr>
            <a:lvl7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7pPr>
            <a:lvl8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8pPr>
            <a:lvl9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9pPr>
          </a:lstStyle>
          <a:p>
            <a:pPr algn="ctr"/>
            <a:r>
              <a:rPr lang="en-IN" cap="none" dirty="0"/>
              <a:t>Submitted By : Madhur Singh 20BAI1321</a:t>
            </a:r>
          </a:p>
        </p:txBody>
      </p:sp>
    </p:spTree>
    <p:extLst>
      <p:ext uri="{BB962C8B-B14F-4D97-AF65-F5344CB8AC3E}">
        <p14:creationId xmlns:p14="http://schemas.microsoft.com/office/powerpoint/2010/main" val="2683764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8F25-FDD1-EFCA-7206-7F15775A1D30}"/>
              </a:ext>
            </a:extLst>
          </p:cNvPr>
          <p:cNvSpPr>
            <a:spLocks noGrp="1"/>
          </p:cNvSpPr>
          <p:nvPr>
            <p:ph type="title"/>
          </p:nvPr>
        </p:nvSpPr>
        <p:spPr/>
        <p:txBody>
          <a:bodyPr/>
          <a:lstStyle/>
          <a:p>
            <a:r>
              <a:rPr lang="en-IN" dirty="0"/>
              <a:t>Literature Review</a:t>
            </a:r>
          </a:p>
        </p:txBody>
      </p:sp>
      <p:graphicFrame>
        <p:nvGraphicFramePr>
          <p:cNvPr id="6" name="Content Placeholder 5">
            <a:extLst>
              <a:ext uri="{FF2B5EF4-FFF2-40B4-BE49-F238E27FC236}">
                <a16:creationId xmlns:a16="http://schemas.microsoft.com/office/drawing/2014/main" id="{E80C6609-FA78-2F62-AD05-CEE2BFB407D1}"/>
              </a:ext>
            </a:extLst>
          </p:cNvPr>
          <p:cNvGraphicFramePr>
            <a:graphicFrameLocks noGrp="1"/>
          </p:cNvGraphicFramePr>
          <p:nvPr>
            <p:ph idx="1"/>
            <p:extLst>
              <p:ext uri="{D42A27DB-BD31-4B8C-83A1-F6EECF244321}">
                <p14:modId xmlns:p14="http://schemas.microsoft.com/office/powerpoint/2010/main" val="3115449461"/>
              </p:ext>
            </p:extLst>
          </p:nvPr>
        </p:nvGraphicFramePr>
        <p:xfrm>
          <a:off x="829967" y="1846263"/>
          <a:ext cx="10532066" cy="353568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2770402188"/>
                    </a:ext>
                  </a:extLst>
                </a:gridCol>
                <a:gridCol w="1436914">
                  <a:extLst>
                    <a:ext uri="{9D8B030D-6E8A-4147-A177-3AD203B41FA5}">
                      <a16:colId xmlns:a16="http://schemas.microsoft.com/office/drawing/2014/main" val="3042711001"/>
                    </a:ext>
                  </a:extLst>
                </a:gridCol>
                <a:gridCol w="1436914">
                  <a:extLst>
                    <a:ext uri="{9D8B030D-6E8A-4147-A177-3AD203B41FA5}">
                      <a16:colId xmlns:a16="http://schemas.microsoft.com/office/drawing/2014/main" val="4030257525"/>
                    </a:ext>
                  </a:extLst>
                </a:gridCol>
                <a:gridCol w="1436914">
                  <a:extLst>
                    <a:ext uri="{9D8B030D-6E8A-4147-A177-3AD203B41FA5}">
                      <a16:colId xmlns:a16="http://schemas.microsoft.com/office/drawing/2014/main" val="40888978"/>
                    </a:ext>
                  </a:extLst>
                </a:gridCol>
                <a:gridCol w="1739544">
                  <a:extLst>
                    <a:ext uri="{9D8B030D-6E8A-4147-A177-3AD203B41FA5}">
                      <a16:colId xmlns:a16="http://schemas.microsoft.com/office/drawing/2014/main" val="2096896779"/>
                    </a:ext>
                  </a:extLst>
                </a:gridCol>
                <a:gridCol w="1604866">
                  <a:extLst>
                    <a:ext uri="{9D8B030D-6E8A-4147-A177-3AD203B41FA5}">
                      <a16:colId xmlns:a16="http://schemas.microsoft.com/office/drawing/2014/main" val="585307519"/>
                    </a:ext>
                  </a:extLst>
                </a:gridCol>
                <a:gridCol w="1440000">
                  <a:extLst>
                    <a:ext uri="{9D8B030D-6E8A-4147-A177-3AD203B41FA5}">
                      <a16:colId xmlns:a16="http://schemas.microsoft.com/office/drawing/2014/main" val="4071419563"/>
                    </a:ext>
                  </a:extLst>
                </a:gridCol>
              </a:tblGrid>
              <a:tr h="370840">
                <a:tc>
                  <a:txBody>
                    <a:bodyPr/>
                    <a:lstStyle/>
                    <a:p>
                      <a:r>
                        <a:rPr lang="en-IN" sz="1400" dirty="0"/>
                        <a:t>Name of the Paper</a:t>
                      </a:r>
                    </a:p>
                  </a:txBody>
                  <a:tcPr anchor="ctr"/>
                </a:tc>
                <a:tc>
                  <a:txBody>
                    <a:bodyPr/>
                    <a:lstStyle/>
                    <a:p>
                      <a:r>
                        <a:rPr lang="en-IN" sz="1400" dirty="0"/>
                        <a:t>Journal &amp; Year</a:t>
                      </a:r>
                    </a:p>
                  </a:txBody>
                  <a:tcPr anchor="ctr"/>
                </a:tc>
                <a:tc>
                  <a:txBody>
                    <a:bodyPr/>
                    <a:lstStyle/>
                    <a:p>
                      <a:r>
                        <a:rPr lang="en-IN" sz="1400" dirty="0"/>
                        <a:t>Method Used</a:t>
                      </a:r>
                    </a:p>
                  </a:txBody>
                  <a:tcPr anchor="ctr"/>
                </a:tc>
                <a:tc>
                  <a:txBody>
                    <a:bodyPr/>
                    <a:lstStyle/>
                    <a:p>
                      <a:r>
                        <a:rPr lang="en-IN" sz="1400" dirty="0"/>
                        <a:t>Dataset</a:t>
                      </a:r>
                    </a:p>
                  </a:txBody>
                  <a:tcPr anchor="ctr"/>
                </a:tc>
                <a:tc>
                  <a:txBody>
                    <a:bodyPr/>
                    <a:lstStyle/>
                    <a:p>
                      <a:r>
                        <a:rPr lang="en-IN" sz="1400" dirty="0"/>
                        <a:t>Advantages</a:t>
                      </a:r>
                    </a:p>
                  </a:txBody>
                  <a:tcPr anchor="ctr"/>
                </a:tc>
                <a:tc>
                  <a:txBody>
                    <a:bodyPr/>
                    <a:lstStyle/>
                    <a:p>
                      <a:r>
                        <a:rPr lang="en-IN" sz="1400" dirty="0"/>
                        <a:t>Limitations</a:t>
                      </a:r>
                    </a:p>
                  </a:txBody>
                  <a:tcPr anchor="ctr"/>
                </a:tc>
                <a:tc>
                  <a:txBody>
                    <a:bodyPr/>
                    <a:lstStyle/>
                    <a:p>
                      <a:r>
                        <a:rPr lang="en-IN" sz="1400" dirty="0"/>
                        <a:t>Metrics</a:t>
                      </a:r>
                    </a:p>
                  </a:txBody>
                  <a:tcPr anchor="ctr"/>
                </a:tc>
                <a:extLst>
                  <a:ext uri="{0D108BD9-81ED-4DB2-BD59-A6C34878D82A}">
                    <a16:rowId xmlns:a16="http://schemas.microsoft.com/office/drawing/2014/main" val="3569696036"/>
                  </a:ext>
                </a:extLst>
              </a:tr>
              <a:tr h="370840">
                <a:tc>
                  <a:txBody>
                    <a:bodyPr/>
                    <a:lstStyle/>
                    <a:p>
                      <a:r>
                        <a:rPr lang="en-US" sz="1200" dirty="0"/>
                        <a:t>Early Detection of Alzheimer’s Disease Using Magnetic Resonance Imaging: A Novel Approach Combining Convolutional Neural Networks and Ensemble Learning  </a:t>
                      </a:r>
                    </a:p>
                  </a:txBody>
                  <a:tcPr anchor="ctr"/>
                </a:tc>
                <a:tc>
                  <a:txBody>
                    <a:bodyPr/>
                    <a:lstStyle/>
                    <a:p>
                      <a:r>
                        <a:rPr lang="en-IN" sz="1200" dirty="0"/>
                        <a:t>Frontiers in Neuroscience, 2020 </a:t>
                      </a:r>
                    </a:p>
                  </a:txBody>
                  <a:tcPr anchor="ctr"/>
                </a:tc>
                <a:tc>
                  <a:txBody>
                    <a:bodyPr/>
                    <a:lstStyle/>
                    <a:p>
                      <a:r>
                        <a:rPr lang="en-IN" sz="1200" dirty="0"/>
                        <a:t>Convolutional Neural Networks, Ensemble Learning </a:t>
                      </a:r>
                    </a:p>
                  </a:txBody>
                  <a:tcPr anchor="ctr"/>
                </a:tc>
                <a:tc>
                  <a:txBody>
                    <a:bodyPr/>
                    <a:lstStyle/>
                    <a:p>
                      <a:r>
                        <a:rPr lang="en-US" sz="1200" dirty="0"/>
                        <a:t>Alzheimer's Disease Neuroimaging Initiative (ADNI)</a:t>
                      </a:r>
                    </a:p>
                  </a:txBody>
                  <a:tcPr anchor="ctr"/>
                </a:tc>
                <a:tc>
                  <a:txBody>
                    <a:bodyPr/>
                    <a:lstStyle/>
                    <a:p>
                      <a:pPr marL="171450" indent="-171450">
                        <a:buFont typeface="Arial" panose="020B0604020202020204" pitchFamily="34" charset="0"/>
                        <a:buChar char="•"/>
                      </a:pPr>
                      <a:r>
                        <a:rPr lang="en-US" sz="1200" dirty="0"/>
                        <a:t>Application of Data Augmentation Techniques to Enhance the Dataset </a:t>
                      </a:r>
                    </a:p>
                    <a:p>
                      <a:pPr marL="171450" indent="-171450">
                        <a:buFont typeface="Arial" panose="020B0604020202020204" pitchFamily="34" charset="0"/>
                        <a:buChar char="•"/>
                      </a:pPr>
                      <a:r>
                        <a:rPr lang="en-US" sz="1200" dirty="0"/>
                        <a:t>Integration of Convolutional Neural Networks and Ensemble Learning for early detection of Alzheimer’s disease using MRI data</a:t>
                      </a:r>
                    </a:p>
                    <a:p>
                      <a:pPr marL="171450" indent="-171450">
                        <a:buFont typeface="Arial" panose="020B0604020202020204" pitchFamily="34" charset="0"/>
                        <a:buChar char="•"/>
                      </a:pPr>
                      <a:r>
                        <a:rPr lang="en-US" sz="1200" dirty="0"/>
                        <a:t>Automatic Selection of ROIs Ability to Detect Other Neurological Problems</a:t>
                      </a:r>
                    </a:p>
                  </a:txBody>
                  <a:tcPr anchor="ctr"/>
                </a:tc>
                <a:tc>
                  <a:txBody>
                    <a:bodyPr/>
                    <a:lstStyle/>
                    <a:p>
                      <a:r>
                        <a:rPr lang="en-US" sz="1200" dirty="0"/>
                        <a:t>Lack of detailed information on the specific architecture and parameters of the utilized Convolutional Neural Networks</a:t>
                      </a:r>
                    </a:p>
                  </a:txBody>
                  <a:tcPr anchor="ctr"/>
                </a:tc>
                <a:tc>
                  <a:txBody>
                    <a:bodyPr/>
                    <a:lstStyle/>
                    <a:p>
                      <a:r>
                        <a:rPr lang="en-US" sz="1200" dirty="0"/>
                        <a:t>Accuracy obtained was 84%</a:t>
                      </a:r>
                    </a:p>
                  </a:txBody>
                  <a:tcPr anchor="ctr"/>
                </a:tc>
                <a:extLst>
                  <a:ext uri="{0D108BD9-81ED-4DB2-BD59-A6C34878D82A}">
                    <a16:rowId xmlns:a16="http://schemas.microsoft.com/office/drawing/2014/main" val="4122662593"/>
                  </a:ext>
                </a:extLst>
              </a:tr>
            </a:tbl>
          </a:graphicData>
        </a:graphic>
      </p:graphicFrame>
    </p:spTree>
    <p:extLst>
      <p:ext uri="{BB962C8B-B14F-4D97-AF65-F5344CB8AC3E}">
        <p14:creationId xmlns:p14="http://schemas.microsoft.com/office/powerpoint/2010/main" val="3732840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CF6B-4F7E-5143-09B8-A82F0784A61D}"/>
              </a:ext>
            </a:extLst>
          </p:cNvPr>
          <p:cNvSpPr>
            <a:spLocks noGrp="1"/>
          </p:cNvSpPr>
          <p:nvPr>
            <p:ph type="title"/>
          </p:nvPr>
        </p:nvSpPr>
        <p:spPr/>
        <p:txBody>
          <a:bodyPr/>
          <a:lstStyle/>
          <a:p>
            <a:r>
              <a:rPr lang="en-IN" dirty="0"/>
              <a:t>Dataset Used</a:t>
            </a:r>
          </a:p>
        </p:txBody>
      </p:sp>
      <p:sp>
        <p:nvSpPr>
          <p:cNvPr id="3" name="Content Placeholder 2">
            <a:extLst>
              <a:ext uri="{FF2B5EF4-FFF2-40B4-BE49-F238E27FC236}">
                <a16:creationId xmlns:a16="http://schemas.microsoft.com/office/drawing/2014/main" id="{33B0BEF3-28E6-295D-0C28-EC822EE41D52}"/>
              </a:ext>
            </a:extLst>
          </p:cNvPr>
          <p:cNvSpPr>
            <a:spLocks noGrp="1"/>
          </p:cNvSpPr>
          <p:nvPr>
            <p:ph idx="1"/>
          </p:nvPr>
        </p:nvSpPr>
        <p:spPr>
          <a:xfrm>
            <a:off x="1097280" y="1845734"/>
            <a:ext cx="6469846" cy="4023360"/>
          </a:xfrm>
        </p:spPr>
        <p:txBody>
          <a:bodyPr>
            <a:normAutofit fontScale="92500" lnSpcReduction="20000"/>
          </a:bodyPr>
          <a:lstStyle/>
          <a:p>
            <a:pPr algn="ctr"/>
            <a:r>
              <a:rPr lang="en-US" dirty="0"/>
              <a:t> </a:t>
            </a:r>
            <a:r>
              <a:rPr lang="en-US" b="1" dirty="0"/>
              <a:t>Alzheimer's Disease Neuroimaging Initiative (ADNI)</a:t>
            </a:r>
          </a:p>
          <a:p>
            <a:pPr algn="ctr"/>
            <a:endParaRPr lang="en-US" b="1" dirty="0"/>
          </a:p>
          <a:p>
            <a:r>
              <a:rPr lang="en-US" dirty="0"/>
              <a:t>Key features of the ADNI dataset include: </a:t>
            </a:r>
          </a:p>
          <a:p>
            <a:pPr algn="just">
              <a:buFont typeface="Arial" panose="020B0604020202020204" pitchFamily="34" charset="0"/>
              <a:buChar char="•"/>
            </a:pPr>
            <a:r>
              <a:rPr lang="en-US" dirty="0"/>
              <a:t>Multi-Center Collaboration: ADNI is a multi-center study involving collaboration among researchers and institutions. It aims to collect data from multiple sites to ensure diversity and representativeness in the study population. </a:t>
            </a:r>
          </a:p>
          <a:p>
            <a:pPr algn="just">
              <a:buFont typeface="Arial" panose="020B0604020202020204" pitchFamily="34" charset="0"/>
              <a:buChar char="•"/>
            </a:pPr>
            <a:r>
              <a:rPr lang="en-US" dirty="0"/>
              <a:t>Longitudinal Data: The dataset includes longitudinal data, allowing researchers to track changes over time in individuals with different cognitive conditions. This longitudinal aspect is crucial for understanding the progression of Alzheimer's disease and related conditions. ADNI is an ongoing, multicenter cohort study, started from 2004. It focuses on understanding the diagnostic and predictive value of Alzheimer’s disease specific biomarkers.</a:t>
            </a:r>
          </a:p>
          <a:p>
            <a:endParaRPr lang="en-IN" dirty="0"/>
          </a:p>
        </p:txBody>
      </p:sp>
      <p:graphicFrame>
        <p:nvGraphicFramePr>
          <p:cNvPr id="4" name="Table 3">
            <a:extLst>
              <a:ext uri="{FF2B5EF4-FFF2-40B4-BE49-F238E27FC236}">
                <a16:creationId xmlns:a16="http://schemas.microsoft.com/office/drawing/2014/main" id="{B9953DE9-B772-D1DB-00CB-FC1A130FCF39}"/>
              </a:ext>
            </a:extLst>
          </p:cNvPr>
          <p:cNvGraphicFramePr>
            <a:graphicFrameLocks noGrp="1"/>
          </p:cNvGraphicFramePr>
          <p:nvPr>
            <p:extLst>
              <p:ext uri="{D42A27DB-BD31-4B8C-83A1-F6EECF244321}">
                <p14:modId xmlns:p14="http://schemas.microsoft.com/office/powerpoint/2010/main" val="661296730"/>
              </p:ext>
            </p:extLst>
          </p:nvPr>
        </p:nvGraphicFramePr>
        <p:xfrm>
          <a:off x="7968343" y="4179397"/>
          <a:ext cx="3908490" cy="1427430"/>
        </p:xfrm>
        <a:graphic>
          <a:graphicData uri="http://schemas.openxmlformats.org/drawingml/2006/table">
            <a:tbl>
              <a:tblPr firstRow="1" bandRow="1">
                <a:tableStyleId>{5C22544A-7EE6-4342-B048-85BDC9FD1C3A}</a:tableStyleId>
              </a:tblPr>
              <a:tblGrid>
                <a:gridCol w="1954245">
                  <a:extLst>
                    <a:ext uri="{9D8B030D-6E8A-4147-A177-3AD203B41FA5}">
                      <a16:colId xmlns:a16="http://schemas.microsoft.com/office/drawing/2014/main" val="1914161738"/>
                    </a:ext>
                  </a:extLst>
                </a:gridCol>
                <a:gridCol w="1954245">
                  <a:extLst>
                    <a:ext uri="{9D8B030D-6E8A-4147-A177-3AD203B41FA5}">
                      <a16:colId xmlns:a16="http://schemas.microsoft.com/office/drawing/2014/main" val="4225087593"/>
                    </a:ext>
                  </a:extLst>
                </a:gridCol>
              </a:tblGrid>
              <a:tr h="333570">
                <a:tc>
                  <a:txBody>
                    <a:bodyPr/>
                    <a:lstStyle/>
                    <a:p>
                      <a:pPr algn="ctr"/>
                      <a:r>
                        <a:rPr lang="en-US" sz="1400" b="1" dirty="0">
                          <a:effectLst/>
                          <a:latin typeface="Times New Roman" panose="02020603050405020304" pitchFamily="18" charset="0"/>
                          <a:ea typeface="SimSun" panose="02010600030101010101" pitchFamily="2" charset="-122"/>
                        </a:rPr>
                        <a:t>Class Label of T1-MRI Images</a:t>
                      </a:r>
                      <a:endParaRPr lang="en-IN" sz="1400" b="1"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400" b="1" dirty="0">
                          <a:effectLst/>
                          <a:latin typeface="Times New Roman" panose="02020603050405020304" pitchFamily="18" charset="0"/>
                          <a:ea typeface="SimSun" panose="02010600030101010101" pitchFamily="2" charset="-122"/>
                        </a:rPr>
                        <a:t>Number of Images Used</a:t>
                      </a:r>
                      <a:endParaRPr lang="en-IN" sz="1400" b="1"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3104415"/>
                  </a:ext>
                </a:extLst>
              </a:tr>
              <a:tr h="333570">
                <a:tc>
                  <a:txBody>
                    <a:bodyPr/>
                    <a:lstStyle/>
                    <a:p>
                      <a:pPr algn="ctr"/>
                      <a:r>
                        <a:rPr lang="en-IN" sz="1100" dirty="0">
                          <a:effectLst/>
                          <a:latin typeface="Times New Roman" panose="02020603050405020304" pitchFamily="18" charset="0"/>
                          <a:ea typeface="SimSun" panose="02010600030101010101" pitchFamily="2" charset="-122"/>
                        </a:rPr>
                        <a:t>AD</a:t>
                      </a:r>
                    </a:p>
                  </a:txBody>
                  <a:tcPr marL="68580" marR="68580" marT="0" marB="0" anchor="ctr"/>
                </a:tc>
                <a:tc>
                  <a:txBody>
                    <a:bodyPr/>
                    <a:lstStyle/>
                    <a:p>
                      <a:pPr algn="ctr"/>
                      <a:r>
                        <a:rPr lang="en-IN" sz="1100">
                          <a:effectLst/>
                          <a:latin typeface="Times New Roman" panose="02020603050405020304" pitchFamily="18" charset="0"/>
                          <a:ea typeface="SimSun" panose="02010600030101010101" pitchFamily="2" charset="-122"/>
                        </a:rPr>
                        <a:t>1124</a:t>
                      </a:r>
                    </a:p>
                  </a:txBody>
                  <a:tcPr marL="68580" marR="68580" marT="0" marB="0" anchor="ctr"/>
                </a:tc>
                <a:extLst>
                  <a:ext uri="{0D108BD9-81ED-4DB2-BD59-A6C34878D82A}">
                    <a16:rowId xmlns:a16="http://schemas.microsoft.com/office/drawing/2014/main" val="957986107"/>
                  </a:ext>
                </a:extLst>
              </a:tr>
              <a:tr h="333570">
                <a:tc>
                  <a:txBody>
                    <a:bodyPr/>
                    <a:lstStyle/>
                    <a:p>
                      <a:pPr algn="ctr"/>
                      <a:r>
                        <a:rPr lang="en-IN" sz="1100" dirty="0">
                          <a:effectLst/>
                          <a:latin typeface="Times New Roman" panose="02020603050405020304" pitchFamily="18" charset="0"/>
                          <a:ea typeface="SimSun" panose="02010600030101010101" pitchFamily="2" charset="-122"/>
                        </a:rPr>
                        <a:t>NC</a:t>
                      </a:r>
                    </a:p>
                  </a:txBody>
                  <a:tcPr marL="68580" marR="68580" marT="0" marB="0" anchor="ctr"/>
                </a:tc>
                <a:tc>
                  <a:txBody>
                    <a:bodyPr/>
                    <a:lstStyle/>
                    <a:p>
                      <a:pPr algn="ctr"/>
                      <a:r>
                        <a:rPr lang="en-IN" sz="1100">
                          <a:effectLst/>
                          <a:latin typeface="Times New Roman" panose="02020603050405020304" pitchFamily="18" charset="0"/>
                          <a:ea typeface="SimSun" panose="02010600030101010101" pitchFamily="2" charset="-122"/>
                        </a:rPr>
                        <a:t>1440</a:t>
                      </a:r>
                    </a:p>
                  </a:txBody>
                  <a:tcPr marL="68580" marR="68580" marT="0" marB="0" anchor="ctr"/>
                </a:tc>
                <a:extLst>
                  <a:ext uri="{0D108BD9-81ED-4DB2-BD59-A6C34878D82A}">
                    <a16:rowId xmlns:a16="http://schemas.microsoft.com/office/drawing/2014/main" val="4226683426"/>
                  </a:ext>
                </a:extLst>
              </a:tr>
              <a:tr h="333570">
                <a:tc>
                  <a:txBody>
                    <a:bodyPr/>
                    <a:lstStyle/>
                    <a:p>
                      <a:pPr algn="ctr"/>
                      <a:r>
                        <a:rPr lang="en-IN" sz="1100" dirty="0">
                          <a:effectLst/>
                          <a:latin typeface="Times New Roman" panose="02020603050405020304" pitchFamily="18" charset="0"/>
                          <a:ea typeface="SimSun" panose="02010600030101010101" pitchFamily="2" charset="-122"/>
                        </a:rPr>
                        <a:t>CI</a:t>
                      </a:r>
                    </a:p>
                  </a:txBody>
                  <a:tcPr marL="68580" marR="68580" marT="0" marB="0" anchor="ctr"/>
                </a:tc>
                <a:tc>
                  <a:txBody>
                    <a:bodyPr/>
                    <a:lstStyle/>
                    <a:p>
                      <a:pPr algn="ctr"/>
                      <a:r>
                        <a:rPr lang="en-IN" sz="1100" dirty="0">
                          <a:effectLst/>
                          <a:latin typeface="Times New Roman" panose="02020603050405020304" pitchFamily="18" charset="0"/>
                          <a:ea typeface="SimSun" panose="02010600030101010101" pitchFamily="2" charset="-122"/>
                        </a:rPr>
                        <a:t>2590</a:t>
                      </a:r>
                    </a:p>
                  </a:txBody>
                  <a:tcPr marL="68580" marR="68580" marT="0" marB="0" anchor="ctr"/>
                </a:tc>
                <a:extLst>
                  <a:ext uri="{0D108BD9-81ED-4DB2-BD59-A6C34878D82A}">
                    <a16:rowId xmlns:a16="http://schemas.microsoft.com/office/drawing/2014/main" val="2233134896"/>
                  </a:ext>
                </a:extLst>
              </a:tr>
            </a:tbl>
          </a:graphicData>
        </a:graphic>
      </p:graphicFrame>
      <p:pic>
        <p:nvPicPr>
          <p:cNvPr id="6" name="Picture 5">
            <a:extLst>
              <a:ext uri="{FF2B5EF4-FFF2-40B4-BE49-F238E27FC236}">
                <a16:creationId xmlns:a16="http://schemas.microsoft.com/office/drawing/2014/main" id="{B3A44EEC-7DD3-D59C-9105-AFB1D6D4E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3535" y="1995285"/>
            <a:ext cx="2944741" cy="1928104"/>
          </a:xfrm>
          <a:prstGeom prst="rect">
            <a:avLst/>
          </a:prstGeom>
        </p:spPr>
      </p:pic>
    </p:spTree>
    <p:extLst>
      <p:ext uri="{BB962C8B-B14F-4D97-AF65-F5344CB8AC3E}">
        <p14:creationId xmlns:p14="http://schemas.microsoft.com/office/powerpoint/2010/main" val="393510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CF6B-4F7E-5143-09B8-A82F0784A61D}"/>
              </a:ext>
            </a:extLst>
          </p:cNvPr>
          <p:cNvSpPr>
            <a:spLocks noGrp="1"/>
          </p:cNvSpPr>
          <p:nvPr>
            <p:ph type="title"/>
          </p:nvPr>
        </p:nvSpPr>
        <p:spPr/>
        <p:txBody>
          <a:bodyPr/>
          <a:lstStyle/>
          <a:p>
            <a:r>
              <a:rPr lang="en-IN" dirty="0"/>
              <a:t>Dataset Used</a:t>
            </a:r>
          </a:p>
        </p:txBody>
      </p:sp>
      <p:sp>
        <p:nvSpPr>
          <p:cNvPr id="3" name="Content Placeholder 2">
            <a:extLst>
              <a:ext uri="{FF2B5EF4-FFF2-40B4-BE49-F238E27FC236}">
                <a16:creationId xmlns:a16="http://schemas.microsoft.com/office/drawing/2014/main" id="{33B0BEF3-28E6-295D-0C28-EC822EE41D52}"/>
              </a:ext>
            </a:extLst>
          </p:cNvPr>
          <p:cNvSpPr>
            <a:spLocks noGrp="1"/>
          </p:cNvSpPr>
          <p:nvPr>
            <p:ph idx="1"/>
          </p:nvPr>
        </p:nvSpPr>
        <p:spPr>
          <a:xfrm>
            <a:off x="1097280" y="1845734"/>
            <a:ext cx="6423193" cy="4023360"/>
          </a:xfrm>
        </p:spPr>
        <p:txBody>
          <a:bodyPr>
            <a:normAutofit fontScale="77500" lnSpcReduction="20000"/>
          </a:bodyPr>
          <a:lstStyle/>
          <a:p>
            <a:r>
              <a:rPr lang="en-US" b="1" dirty="0"/>
              <a:t>Data Types:</a:t>
            </a:r>
          </a:p>
          <a:p>
            <a:pPr algn="just">
              <a:buFont typeface="Arial" panose="020B0604020202020204" pitchFamily="34" charset="0"/>
              <a:buChar char="•"/>
            </a:pPr>
            <a:r>
              <a:rPr lang="en-US" dirty="0"/>
              <a:t>Clinical Data: Information on participants' demographics, medical history, cognitive assessments, and clinical diagnoses.</a:t>
            </a:r>
          </a:p>
          <a:p>
            <a:pPr algn="just">
              <a:buFont typeface="Arial" panose="020B0604020202020204" pitchFamily="34" charset="0"/>
              <a:buChar char="•"/>
            </a:pPr>
            <a:r>
              <a:rPr lang="en-US" dirty="0"/>
              <a:t>Imaging Data: Structural and functional neuroimaging data, such as magnetic resonance imaging (MRI) and positron emission tomography (PET) scans, providing insights into brain structure and function.</a:t>
            </a:r>
          </a:p>
          <a:p>
            <a:pPr algn="just">
              <a:buFont typeface="Arial" panose="020B0604020202020204" pitchFamily="34" charset="0"/>
              <a:buChar char="•"/>
            </a:pPr>
            <a:r>
              <a:rPr lang="en-US" dirty="0"/>
              <a:t>Genetic Data: Genetic information is collected to investigate the role of genetics in Alzheimer's disease.</a:t>
            </a:r>
          </a:p>
          <a:p>
            <a:pPr marL="0" indent="0">
              <a:buNone/>
            </a:pPr>
            <a:r>
              <a:rPr lang="en-US" b="1" dirty="0"/>
              <a:t>Participant Groups:</a:t>
            </a:r>
          </a:p>
          <a:p>
            <a:pPr algn="just">
              <a:buFont typeface="Arial" panose="020B0604020202020204" pitchFamily="34" charset="0"/>
              <a:buChar char="•"/>
            </a:pPr>
            <a:r>
              <a:rPr lang="en-US" dirty="0"/>
              <a:t>Normal Controls (NC): Individuals with normal cognitive function.</a:t>
            </a:r>
          </a:p>
          <a:p>
            <a:pPr algn="just">
              <a:buFont typeface="Arial" panose="020B0604020202020204" pitchFamily="34" charset="0"/>
              <a:buChar char="•"/>
            </a:pPr>
            <a:r>
              <a:rPr lang="en-US" dirty="0"/>
              <a:t>Mild Cognitive Impairment (MCI): Individuals with mild cognitive deficits that are greater than expected for their age but not severe enough to meet criteria for Alzheimer's disease.</a:t>
            </a:r>
          </a:p>
          <a:p>
            <a:pPr algn="just">
              <a:buFont typeface="Arial" panose="020B0604020202020204" pitchFamily="34" charset="0"/>
              <a:buChar char="•"/>
            </a:pPr>
            <a:r>
              <a:rPr lang="en-US" dirty="0"/>
              <a:t>Alzheimer's Disease (AD): Individuals diagnosed with Alzheimer's disease.</a:t>
            </a:r>
            <a:endParaRPr lang="en-IN" dirty="0"/>
          </a:p>
        </p:txBody>
      </p:sp>
      <p:pic>
        <p:nvPicPr>
          <p:cNvPr id="5" name="Picture 4">
            <a:extLst>
              <a:ext uri="{FF2B5EF4-FFF2-40B4-BE49-F238E27FC236}">
                <a16:creationId xmlns:a16="http://schemas.microsoft.com/office/drawing/2014/main" id="{98E9D7E6-4EAF-5E4C-B47D-4F2CFC8B3E5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53740" y="2021438"/>
            <a:ext cx="3937518" cy="3671952"/>
          </a:xfrm>
          <a:prstGeom prst="rect">
            <a:avLst/>
          </a:prstGeom>
        </p:spPr>
      </p:pic>
    </p:spTree>
    <p:extLst>
      <p:ext uri="{BB962C8B-B14F-4D97-AF65-F5344CB8AC3E}">
        <p14:creationId xmlns:p14="http://schemas.microsoft.com/office/powerpoint/2010/main" val="70631957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DF9C-DA6C-6AEA-B99E-C7504136502D}"/>
              </a:ext>
            </a:extLst>
          </p:cNvPr>
          <p:cNvSpPr>
            <a:spLocks noGrp="1"/>
          </p:cNvSpPr>
          <p:nvPr>
            <p:ph type="title"/>
          </p:nvPr>
        </p:nvSpPr>
        <p:spPr/>
        <p:txBody>
          <a:bodyPr/>
          <a:lstStyle/>
          <a:p>
            <a:r>
              <a:rPr lang="en-IN" dirty="0"/>
              <a:t>Dataset Statistics</a:t>
            </a:r>
          </a:p>
        </p:txBody>
      </p:sp>
      <p:grpSp>
        <p:nvGrpSpPr>
          <p:cNvPr id="8" name="Group 7">
            <a:extLst>
              <a:ext uri="{FF2B5EF4-FFF2-40B4-BE49-F238E27FC236}">
                <a16:creationId xmlns:a16="http://schemas.microsoft.com/office/drawing/2014/main" id="{A790D775-39AF-2530-B5F5-228C76541686}"/>
              </a:ext>
            </a:extLst>
          </p:cNvPr>
          <p:cNvGrpSpPr/>
          <p:nvPr/>
        </p:nvGrpSpPr>
        <p:grpSpPr>
          <a:xfrm>
            <a:off x="1329679" y="1901408"/>
            <a:ext cx="9532643" cy="3939560"/>
            <a:chOff x="1645898" y="1808100"/>
            <a:chExt cx="9532643" cy="3939560"/>
          </a:xfrm>
        </p:grpSpPr>
        <p:pic>
          <p:nvPicPr>
            <p:cNvPr id="5" name="Picture 4">
              <a:extLst>
                <a:ext uri="{FF2B5EF4-FFF2-40B4-BE49-F238E27FC236}">
                  <a16:creationId xmlns:a16="http://schemas.microsoft.com/office/drawing/2014/main" id="{6F36D3CD-6E35-3E66-9B3A-1D81ACC13968}"/>
                </a:ext>
              </a:extLst>
            </p:cNvPr>
            <p:cNvPicPr>
              <a:picLocks noChangeAspect="1"/>
            </p:cNvPicPr>
            <p:nvPr/>
          </p:nvPicPr>
          <p:blipFill>
            <a:blip r:embed="rId2"/>
            <a:stretch>
              <a:fillRect/>
            </a:stretch>
          </p:blipFill>
          <p:spPr>
            <a:xfrm>
              <a:off x="1645898" y="1808100"/>
              <a:ext cx="3939560" cy="3939560"/>
            </a:xfrm>
            <a:prstGeom prst="rect">
              <a:avLst/>
            </a:prstGeom>
          </p:spPr>
        </p:pic>
        <p:pic>
          <p:nvPicPr>
            <p:cNvPr id="7" name="Picture 6">
              <a:extLst>
                <a:ext uri="{FF2B5EF4-FFF2-40B4-BE49-F238E27FC236}">
                  <a16:creationId xmlns:a16="http://schemas.microsoft.com/office/drawing/2014/main" id="{A4D827D7-9498-B7EA-CD8B-7C465BE3124E}"/>
                </a:ext>
              </a:extLst>
            </p:cNvPr>
            <p:cNvPicPr>
              <a:picLocks noChangeAspect="1"/>
            </p:cNvPicPr>
            <p:nvPr/>
          </p:nvPicPr>
          <p:blipFill>
            <a:blip r:embed="rId3"/>
            <a:stretch>
              <a:fillRect/>
            </a:stretch>
          </p:blipFill>
          <p:spPr>
            <a:xfrm>
              <a:off x="5654041" y="1810968"/>
              <a:ext cx="5524500" cy="3933825"/>
            </a:xfrm>
            <a:prstGeom prst="rect">
              <a:avLst/>
            </a:prstGeom>
          </p:spPr>
        </p:pic>
      </p:grpSp>
    </p:spTree>
    <p:extLst>
      <p:ext uri="{BB962C8B-B14F-4D97-AF65-F5344CB8AC3E}">
        <p14:creationId xmlns:p14="http://schemas.microsoft.com/office/powerpoint/2010/main" val="3174964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8EA5-4FD9-7960-C15D-475B350344FD}"/>
              </a:ext>
            </a:extLst>
          </p:cNvPr>
          <p:cNvSpPr>
            <a:spLocks noGrp="1"/>
          </p:cNvSpPr>
          <p:nvPr>
            <p:ph type="title"/>
          </p:nvPr>
        </p:nvSpPr>
        <p:spPr/>
        <p:txBody>
          <a:bodyPr/>
          <a:lstStyle/>
          <a:p>
            <a:r>
              <a:rPr lang="en-IN" dirty="0"/>
              <a:t>Methodology</a:t>
            </a:r>
          </a:p>
        </p:txBody>
      </p:sp>
      <p:pic>
        <p:nvPicPr>
          <p:cNvPr id="5" name="Content Placeholder 4">
            <a:extLst>
              <a:ext uri="{FF2B5EF4-FFF2-40B4-BE49-F238E27FC236}">
                <a16:creationId xmlns:a16="http://schemas.microsoft.com/office/drawing/2014/main" id="{EC4B9218-5998-9102-5C12-D71B97E9A2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1316" y="1846263"/>
            <a:ext cx="3793013" cy="4414578"/>
          </a:xfrm>
        </p:spPr>
      </p:pic>
    </p:spTree>
    <p:extLst>
      <p:ext uri="{BB962C8B-B14F-4D97-AF65-F5344CB8AC3E}">
        <p14:creationId xmlns:p14="http://schemas.microsoft.com/office/powerpoint/2010/main" val="2192831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8EA5-4FD9-7960-C15D-475B350344FD}"/>
              </a:ext>
            </a:extLst>
          </p:cNvPr>
          <p:cNvSpPr>
            <a:spLocks noGrp="1"/>
          </p:cNvSpPr>
          <p:nvPr>
            <p:ph type="title"/>
          </p:nvPr>
        </p:nvSpPr>
        <p:spPr/>
        <p:txBody>
          <a:bodyPr/>
          <a:lstStyle/>
          <a:p>
            <a:r>
              <a:rPr lang="en-IN" dirty="0"/>
              <a:t>Data Pre-Processing</a:t>
            </a:r>
          </a:p>
        </p:txBody>
      </p:sp>
      <p:sp>
        <p:nvSpPr>
          <p:cNvPr id="4" name="Content Placeholder 3">
            <a:extLst>
              <a:ext uri="{FF2B5EF4-FFF2-40B4-BE49-F238E27FC236}">
                <a16:creationId xmlns:a16="http://schemas.microsoft.com/office/drawing/2014/main" id="{617BFA5B-5550-6648-E83B-98FEA1F43538}"/>
              </a:ext>
            </a:extLst>
          </p:cNvPr>
          <p:cNvSpPr>
            <a:spLocks noGrp="1"/>
          </p:cNvSpPr>
          <p:nvPr>
            <p:ph idx="1"/>
          </p:nvPr>
        </p:nvSpPr>
        <p:spPr>
          <a:xfrm>
            <a:off x="1097280" y="1845734"/>
            <a:ext cx="5751389" cy="4023360"/>
          </a:xfrm>
        </p:spPr>
        <p:txBody>
          <a:bodyPr/>
          <a:lstStyle/>
          <a:p>
            <a:pPr algn="just"/>
            <a:r>
              <a:rPr lang="en-IN" sz="1800" spc="-5" dirty="0">
                <a:effectLst/>
                <a:ea typeface="SimSun" panose="02010600030101010101" pitchFamily="2" charset="-122"/>
              </a:rPr>
              <a:t>The MRI images obtained from the ADNI dataset were pre-processed prior to being fed to the CNN model for feature extraction. </a:t>
            </a:r>
          </a:p>
          <a:p>
            <a:pPr algn="just">
              <a:buFont typeface="Arial" panose="020B0604020202020204" pitchFamily="34" charset="0"/>
              <a:buChar char="•"/>
            </a:pPr>
            <a:r>
              <a:rPr lang="en-IN" sz="1800" spc="-5" dirty="0">
                <a:effectLst/>
                <a:ea typeface="SimSun" panose="02010600030101010101" pitchFamily="2" charset="-122"/>
              </a:rPr>
              <a:t>Input shape of the images was set to be (128,128) for the VGG-16s input layer.  </a:t>
            </a:r>
          </a:p>
          <a:p>
            <a:pPr algn="just">
              <a:buFont typeface="Arial" panose="020B0604020202020204" pitchFamily="34" charset="0"/>
              <a:buChar char="•"/>
            </a:pPr>
            <a:r>
              <a:rPr lang="en-IN" sz="1800" spc="-5" dirty="0">
                <a:effectLst/>
                <a:ea typeface="SimSun" panose="02010600030101010101" pitchFamily="2" charset="-122"/>
              </a:rPr>
              <a:t>The MRI images are then converted to grayscale for simplification, consistency, and enhanced interpretability. </a:t>
            </a:r>
          </a:p>
          <a:p>
            <a:pPr algn="just">
              <a:buFont typeface="Arial" panose="020B0604020202020204" pitchFamily="34" charset="0"/>
              <a:buChar char="•"/>
            </a:pPr>
            <a:r>
              <a:rPr lang="en-IN" sz="1800" spc="-5" dirty="0">
                <a:effectLst/>
                <a:ea typeface="SimSun" panose="02010600030101010101" pitchFamily="2" charset="-122"/>
              </a:rPr>
              <a:t>Min-Max normalization is also applied to scale pixel values between 0 and 1, ensure consistent scale and mitigate intensity variations.</a:t>
            </a:r>
          </a:p>
          <a:p>
            <a:pPr marL="0" indent="0" algn="just">
              <a:buNone/>
            </a:pPr>
            <a:endParaRPr lang="en-IN" dirty="0"/>
          </a:p>
        </p:txBody>
      </p:sp>
      <p:pic>
        <p:nvPicPr>
          <p:cNvPr id="7" name="Picture 6">
            <a:extLst>
              <a:ext uri="{FF2B5EF4-FFF2-40B4-BE49-F238E27FC236}">
                <a16:creationId xmlns:a16="http://schemas.microsoft.com/office/drawing/2014/main" id="{8ABC947B-13F4-ABEB-7F31-8DADD9914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1894" y="1919475"/>
            <a:ext cx="4001819" cy="4097100"/>
          </a:xfrm>
          <a:prstGeom prst="rect">
            <a:avLst/>
          </a:prstGeom>
        </p:spPr>
      </p:pic>
    </p:spTree>
    <p:extLst>
      <p:ext uri="{BB962C8B-B14F-4D97-AF65-F5344CB8AC3E}">
        <p14:creationId xmlns:p14="http://schemas.microsoft.com/office/powerpoint/2010/main" val="4224478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8EA5-4FD9-7960-C15D-475B350344FD}"/>
              </a:ext>
            </a:extLst>
          </p:cNvPr>
          <p:cNvSpPr>
            <a:spLocks noGrp="1"/>
          </p:cNvSpPr>
          <p:nvPr>
            <p:ph type="title"/>
          </p:nvPr>
        </p:nvSpPr>
        <p:spPr/>
        <p:txBody>
          <a:bodyPr/>
          <a:lstStyle/>
          <a:p>
            <a:r>
              <a:rPr lang="en-IN" dirty="0"/>
              <a:t>Data Augmentation</a:t>
            </a:r>
          </a:p>
        </p:txBody>
      </p:sp>
      <p:sp>
        <p:nvSpPr>
          <p:cNvPr id="4" name="Content Placeholder 3">
            <a:extLst>
              <a:ext uri="{FF2B5EF4-FFF2-40B4-BE49-F238E27FC236}">
                <a16:creationId xmlns:a16="http://schemas.microsoft.com/office/drawing/2014/main" id="{617BFA5B-5550-6648-E83B-98FEA1F43538}"/>
              </a:ext>
            </a:extLst>
          </p:cNvPr>
          <p:cNvSpPr>
            <a:spLocks noGrp="1"/>
          </p:cNvSpPr>
          <p:nvPr>
            <p:ph idx="1"/>
          </p:nvPr>
        </p:nvSpPr>
        <p:spPr>
          <a:xfrm>
            <a:off x="1097280" y="1845734"/>
            <a:ext cx="10058400" cy="4023360"/>
          </a:xfrm>
        </p:spPr>
        <p:txBody>
          <a:bodyPr>
            <a:normAutofit/>
          </a:bodyPr>
          <a:lstStyle/>
          <a:p>
            <a:pPr algn="just"/>
            <a:r>
              <a:rPr lang="en-US" sz="1800" spc="-5" dirty="0">
                <a:ea typeface="SimSun" panose="02010600030101010101" pitchFamily="2" charset="-122"/>
              </a:rPr>
              <a:t>Data </a:t>
            </a:r>
            <a:r>
              <a:rPr lang="en-US" sz="1800" spc="-5" dirty="0">
                <a:effectLst/>
                <a:ea typeface="SimSun" panose="02010600030101010101" pitchFamily="2" charset="-122"/>
              </a:rPr>
              <a:t>augmentation applied is a combination of horizontal and vertical flips. </a:t>
            </a:r>
          </a:p>
          <a:p>
            <a:pPr algn="just"/>
            <a:r>
              <a:rPr lang="en-US" sz="1800" dirty="0"/>
              <a:t>Data augmentation is a common technique used during training to artificially increase the diversity of the training dataset. By applying random transformations to the input data, the model becomes more robust and less sensitive to variations in the input images. This can help improve the generalization performance of the model on unseen data.</a:t>
            </a:r>
            <a:endParaRPr lang="en-IN" sz="1800" dirty="0"/>
          </a:p>
        </p:txBody>
      </p:sp>
      <p:pic>
        <p:nvPicPr>
          <p:cNvPr id="7" name="Picture 6">
            <a:extLst>
              <a:ext uri="{FF2B5EF4-FFF2-40B4-BE49-F238E27FC236}">
                <a16:creationId xmlns:a16="http://schemas.microsoft.com/office/drawing/2014/main" id="{8ABC947B-13F4-ABEB-7F31-8DADD99143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00484" y="3507034"/>
            <a:ext cx="5391032" cy="2767290"/>
          </a:xfrm>
          <a:prstGeom prst="rect">
            <a:avLst/>
          </a:prstGeom>
        </p:spPr>
      </p:pic>
    </p:spTree>
    <p:extLst>
      <p:ext uri="{BB962C8B-B14F-4D97-AF65-F5344CB8AC3E}">
        <p14:creationId xmlns:p14="http://schemas.microsoft.com/office/powerpoint/2010/main" val="2031335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8EA5-4FD9-7960-C15D-475B350344FD}"/>
              </a:ext>
            </a:extLst>
          </p:cNvPr>
          <p:cNvSpPr>
            <a:spLocks noGrp="1"/>
          </p:cNvSpPr>
          <p:nvPr>
            <p:ph type="title"/>
          </p:nvPr>
        </p:nvSpPr>
        <p:spPr/>
        <p:txBody>
          <a:bodyPr/>
          <a:lstStyle/>
          <a:p>
            <a:r>
              <a:rPr lang="en-IN" dirty="0"/>
              <a:t>Feature Extraction using VGG-Net</a:t>
            </a:r>
          </a:p>
        </p:txBody>
      </p:sp>
      <p:sp>
        <p:nvSpPr>
          <p:cNvPr id="4" name="Content Placeholder 3">
            <a:extLst>
              <a:ext uri="{FF2B5EF4-FFF2-40B4-BE49-F238E27FC236}">
                <a16:creationId xmlns:a16="http://schemas.microsoft.com/office/drawing/2014/main" id="{617BFA5B-5550-6648-E83B-98FEA1F43538}"/>
              </a:ext>
            </a:extLst>
          </p:cNvPr>
          <p:cNvSpPr>
            <a:spLocks noGrp="1"/>
          </p:cNvSpPr>
          <p:nvPr>
            <p:ph idx="1"/>
          </p:nvPr>
        </p:nvSpPr>
        <p:spPr>
          <a:xfrm>
            <a:off x="1097280" y="1845734"/>
            <a:ext cx="5751389" cy="4023360"/>
          </a:xfrm>
        </p:spPr>
        <p:txBody>
          <a:bodyPr>
            <a:normAutofit lnSpcReduction="10000"/>
          </a:bodyPr>
          <a:lstStyle/>
          <a:p>
            <a:pPr algn="just">
              <a:buFont typeface="Arial" panose="020B0604020202020204" pitchFamily="34" charset="0"/>
              <a:buChar char="•"/>
            </a:pPr>
            <a:r>
              <a:rPr lang="en-US" sz="1800" spc="-5" dirty="0">
                <a:effectLst/>
                <a:ea typeface="SimSun" panose="02010600030101010101" pitchFamily="2" charset="-122"/>
              </a:rPr>
              <a:t>VGG16 Architecture: Utilizes a 16-layer pre-trained Convolutional Neural Network (CNN) originally trained on large-scale image datasets.</a:t>
            </a:r>
          </a:p>
          <a:p>
            <a:pPr algn="just">
              <a:buFont typeface="Arial" panose="020B0604020202020204" pitchFamily="34" charset="0"/>
              <a:buChar char="•"/>
            </a:pPr>
            <a:r>
              <a:rPr lang="en-US" sz="1800" spc="-5" dirty="0">
                <a:effectLst/>
                <a:ea typeface="SimSun" panose="02010600030101010101" pitchFamily="2" charset="-122"/>
              </a:rPr>
              <a:t>Feature Extraction: Passes medical MRI images through VGG16, automatically extracting hierarchical and abstract features at multiple convolutional layers. Last layer of the model is deleted to obtain a feature map.</a:t>
            </a:r>
          </a:p>
          <a:p>
            <a:pPr algn="just">
              <a:buFont typeface="Arial" panose="020B0604020202020204" pitchFamily="34" charset="0"/>
              <a:buChar char="•"/>
            </a:pPr>
            <a:r>
              <a:rPr lang="en-US" sz="1800" spc="-5" dirty="0">
                <a:effectLst/>
                <a:ea typeface="SimSun" panose="02010600030101010101" pitchFamily="2" charset="-122"/>
              </a:rPr>
              <a:t>Robust Representation: Enhances the model's ability to discern discriminative features, providing a foundation for accurate medical image analysis tasks like disease classification and segmentation.</a:t>
            </a:r>
          </a:p>
          <a:p>
            <a:pPr algn="just">
              <a:buFont typeface="Arial" panose="020B0604020202020204" pitchFamily="34" charset="0"/>
              <a:buChar char="•"/>
            </a:pPr>
            <a:r>
              <a:rPr lang="en-US" dirty="0" err="1"/>
              <a:t>VGGNet</a:t>
            </a:r>
            <a:r>
              <a:rPr lang="en-US" dirty="0"/>
              <a:t> excels with hierarchical features, proven versatility, simplicity, community support, and benchmark performance, making it advantageous for diverse tasks.</a:t>
            </a:r>
            <a:endParaRPr lang="en-IN" dirty="0"/>
          </a:p>
        </p:txBody>
      </p:sp>
      <p:pic>
        <p:nvPicPr>
          <p:cNvPr id="7" name="Picture 6">
            <a:extLst>
              <a:ext uri="{FF2B5EF4-FFF2-40B4-BE49-F238E27FC236}">
                <a16:creationId xmlns:a16="http://schemas.microsoft.com/office/drawing/2014/main" id="{8ABC947B-13F4-ABEB-7F31-8DADD99143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32646" y="1959483"/>
            <a:ext cx="4375044" cy="3795862"/>
          </a:xfrm>
          <a:prstGeom prst="rect">
            <a:avLst/>
          </a:prstGeom>
        </p:spPr>
      </p:pic>
    </p:spTree>
    <p:extLst>
      <p:ext uri="{BB962C8B-B14F-4D97-AF65-F5344CB8AC3E}">
        <p14:creationId xmlns:p14="http://schemas.microsoft.com/office/powerpoint/2010/main" val="181147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4CE4-4A67-3293-64B5-39FA8AE7DD62}"/>
              </a:ext>
            </a:extLst>
          </p:cNvPr>
          <p:cNvSpPr>
            <a:spLocks noGrp="1"/>
          </p:cNvSpPr>
          <p:nvPr>
            <p:ph type="title"/>
          </p:nvPr>
        </p:nvSpPr>
        <p:spPr/>
        <p:txBody>
          <a:bodyPr/>
          <a:lstStyle/>
          <a:p>
            <a:r>
              <a:rPr lang="en-IN" dirty="0"/>
              <a:t>Quantum Encoding and Quantum Kernel</a:t>
            </a:r>
          </a:p>
        </p:txBody>
      </p:sp>
      <p:sp>
        <p:nvSpPr>
          <p:cNvPr id="3" name="Content Placeholder 2">
            <a:extLst>
              <a:ext uri="{FF2B5EF4-FFF2-40B4-BE49-F238E27FC236}">
                <a16:creationId xmlns:a16="http://schemas.microsoft.com/office/drawing/2014/main" id="{1387FBAF-4B46-CDD4-BDE6-BD567E789E83}"/>
              </a:ext>
            </a:extLst>
          </p:cNvPr>
          <p:cNvSpPr>
            <a:spLocks noGrp="1"/>
          </p:cNvSpPr>
          <p:nvPr>
            <p:ph idx="1"/>
          </p:nvPr>
        </p:nvSpPr>
        <p:spPr>
          <a:xfrm>
            <a:off x="1190799" y="1979197"/>
            <a:ext cx="6591992" cy="4023360"/>
          </a:xfrm>
        </p:spPr>
        <p:txBody>
          <a:bodyPr>
            <a:normAutofit fontScale="92500" lnSpcReduction="20000"/>
          </a:bodyPr>
          <a:lstStyle/>
          <a:p>
            <a:pPr algn="just">
              <a:buFont typeface="Arial" panose="020B0604020202020204" pitchFamily="34" charset="0"/>
              <a:buChar char="•"/>
            </a:pPr>
            <a:r>
              <a:rPr lang="en-US" dirty="0"/>
              <a:t>Quantum encoding uses qubits to represent features. These qubits can exist in a combination of 0 and 1 states simultaneously, allowing for the exploration of multiple possibilities at once. Quantum feature maps, like </a:t>
            </a:r>
            <a:r>
              <a:rPr lang="en-US" dirty="0" err="1"/>
              <a:t>ZZFeatureMap</a:t>
            </a:r>
            <a:r>
              <a:rPr lang="en-US" dirty="0"/>
              <a:t> in </a:t>
            </a:r>
            <a:r>
              <a:rPr lang="en-US" dirty="0" err="1"/>
              <a:t>Qiskit</a:t>
            </a:r>
            <a:r>
              <a:rPr lang="en-US" dirty="0"/>
              <a:t>, define a quantum circuit that transforms classical data into a quantum state, leveraging the unique properties of quantum mechanics.</a:t>
            </a:r>
          </a:p>
          <a:p>
            <a:pPr algn="just">
              <a:buFont typeface="Arial" panose="020B0604020202020204" pitchFamily="34" charset="0"/>
              <a:buChar char="•"/>
            </a:pPr>
            <a:r>
              <a:rPr lang="en-US" dirty="0"/>
              <a:t>A quantum kernel refers to the use of quantum circuits to compute the inner product of feature vectors in a quantum-enhanced manner. Traditional SVMs use classical kernels, such as the radial basis function (RBF) kernel, to measure the similarity between pairs of data points.</a:t>
            </a:r>
          </a:p>
          <a:p>
            <a:pPr algn="just">
              <a:buFont typeface="Arial" panose="020B0604020202020204" pitchFamily="34" charset="0"/>
              <a:buChar char="•"/>
            </a:pPr>
            <a:r>
              <a:rPr lang="en-US" dirty="0"/>
              <a:t>It introduces quantum computation to perform these similarity calculations. Quantum computers can potentially handle a vast number of parallel computations due to the principles of superposition. Quantum kernel methods aim to exploit this parallelism to process large amounts of data more efficiently than classical method.</a:t>
            </a:r>
            <a:endParaRPr lang="en-IN" dirty="0"/>
          </a:p>
        </p:txBody>
      </p:sp>
      <p:sp>
        <p:nvSpPr>
          <p:cNvPr id="4" name="Rectangle 3">
            <a:extLst>
              <a:ext uri="{FF2B5EF4-FFF2-40B4-BE49-F238E27FC236}">
                <a16:creationId xmlns:a16="http://schemas.microsoft.com/office/drawing/2014/main" id="{B2BCE71D-6EC6-67B8-FC5B-4BF906AE1562}"/>
              </a:ext>
            </a:extLst>
          </p:cNvPr>
          <p:cNvSpPr/>
          <p:nvPr/>
        </p:nvSpPr>
        <p:spPr>
          <a:xfrm>
            <a:off x="8266921" y="1979197"/>
            <a:ext cx="3331029" cy="108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Feature Map</a:t>
            </a:r>
          </a:p>
          <a:p>
            <a:pPr algn="ctr"/>
            <a:r>
              <a:rPr lang="en-IN" sz="1400" dirty="0"/>
              <a:t>The quantum kernel begins with a quantum feature map, which encodes classical input data into qubits using quantum gates.</a:t>
            </a:r>
          </a:p>
        </p:txBody>
      </p:sp>
      <p:sp>
        <p:nvSpPr>
          <p:cNvPr id="5" name="Rectangle 4">
            <a:extLst>
              <a:ext uri="{FF2B5EF4-FFF2-40B4-BE49-F238E27FC236}">
                <a16:creationId xmlns:a16="http://schemas.microsoft.com/office/drawing/2014/main" id="{0AD1DD3C-C749-CB3F-5BA9-386E1218A955}"/>
              </a:ext>
            </a:extLst>
          </p:cNvPr>
          <p:cNvSpPr/>
          <p:nvPr/>
        </p:nvSpPr>
        <p:spPr>
          <a:xfrm>
            <a:off x="8266920" y="3493984"/>
            <a:ext cx="3331029" cy="108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Quantum Circuits</a:t>
            </a:r>
          </a:p>
          <a:p>
            <a:pPr algn="ctr"/>
            <a:r>
              <a:rPr lang="en-IN" sz="1400" dirty="0"/>
              <a:t>The quantum kernel then utilizes quantum circuits to compute the inner product or similarity measure between pairs of quantum states. </a:t>
            </a:r>
          </a:p>
        </p:txBody>
      </p:sp>
      <p:sp>
        <p:nvSpPr>
          <p:cNvPr id="6" name="Rectangle 5">
            <a:extLst>
              <a:ext uri="{FF2B5EF4-FFF2-40B4-BE49-F238E27FC236}">
                <a16:creationId xmlns:a16="http://schemas.microsoft.com/office/drawing/2014/main" id="{8150FD0A-B5FE-EBE9-905A-E50567C9D168}"/>
              </a:ext>
            </a:extLst>
          </p:cNvPr>
          <p:cNvSpPr/>
          <p:nvPr/>
        </p:nvSpPr>
        <p:spPr>
          <a:xfrm>
            <a:off x="8266921" y="5008771"/>
            <a:ext cx="3331029" cy="108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dirty="0">
                <a:effectLst/>
                <a:latin typeface="Söhne"/>
              </a:rPr>
              <a:t>Measurement</a:t>
            </a:r>
            <a:endParaRPr lang="en-US" sz="1000" b="1" i="0" dirty="0">
              <a:effectLst/>
              <a:latin typeface="Söhne"/>
            </a:endParaRPr>
          </a:p>
          <a:p>
            <a:pPr algn="ctr"/>
            <a:r>
              <a:rPr lang="en-US" sz="1400" dirty="0"/>
              <a:t>The final step involves measuring the quantum state to obtain a classical result. This is the quantum enhanced similarity between the input feature vectors. </a:t>
            </a:r>
            <a:endParaRPr lang="en-IN" sz="1400" dirty="0"/>
          </a:p>
        </p:txBody>
      </p:sp>
      <p:cxnSp>
        <p:nvCxnSpPr>
          <p:cNvPr id="8" name="Straight Arrow Connector 7">
            <a:extLst>
              <a:ext uri="{FF2B5EF4-FFF2-40B4-BE49-F238E27FC236}">
                <a16:creationId xmlns:a16="http://schemas.microsoft.com/office/drawing/2014/main" id="{360F8874-F487-87A7-2865-5282E73FD361}"/>
              </a:ext>
            </a:extLst>
          </p:cNvPr>
          <p:cNvCxnSpPr>
            <a:stCxn id="4" idx="2"/>
            <a:endCxn id="5" idx="0"/>
          </p:cNvCxnSpPr>
          <p:nvPr/>
        </p:nvCxnSpPr>
        <p:spPr>
          <a:xfrm flipH="1">
            <a:off x="9932435" y="3059197"/>
            <a:ext cx="1" cy="4347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92887FB-BF28-71ED-F5E3-274AAEDF8EC7}"/>
              </a:ext>
            </a:extLst>
          </p:cNvPr>
          <p:cNvCxnSpPr/>
          <p:nvPr/>
        </p:nvCxnSpPr>
        <p:spPr>
          <a:xfrm flipH="1">
            <a:off x="9932434" y="4573984"/>
            <a:ext cx="1" cy="4347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711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8EA5-4FD9-7960-C15D-475B350344FD}"/>
              </a:ext>
            </a:extLst>
          </p:cNvPr>
          <p:cNvSpPr>
            <a:spLocks noGrp="1"/>
          </p:cNvSpPr>
          <p:nvPr>
            <p:ph type="title"/>
          </p:nvPr>
        </p:nvSpPr>
        <p:spPr/>
        <p:txBody>
          <a:bodyPr/>
          <a:lstStyle/>
          <a:p>
            <a:r>
              <a:rPr lang="en-IN" dirty="0"/>
              <a:t>Classification using Quantum SVM</a:t>
            </a:r>
          </a:p>
        </p:txBody>
      </p:sp>
      <p:sp>
        <p:nvSpPr>
          <p:cNvPr id="4" name="Content Placeholder 3">
            <a:extLst>
              <a:ext uri="{FF2B5EF4-FFF2-40B4-BE49-F238E27FC236}">
                <a16:creationId xmlns:a16="http://schemas.microsoft.com/office/drawing/2014/main" id="{617BFA5B-5550-6648-E83B-98FEA1F43538}"/>
              </a:ext>
            </a:extLst>
          </p:cNvPr>
          <p:cNvSpPr>
            <a:spLocks noGrp="1"/>
          </p:cNvSpPr>
          <p:nvPr>
            <p:ph idx="1"/>
          </p:nvPr>
        </p:nvSpPr>
        <p:spPr>
          <a:xfrm>
            <a:off x="1097280" y="1845734"/>
            <a:ext cx="10058400" cy="4023360"/>
          </a:xfrm>
        </p:spPr>
        <p:txBody>
          <a:bodyPr>
            <a:normAutofit/>
          </a:bodyPr>
          <a:lstStyle/>
          <a:p>
            <a:pPr algn="just">
              <a:buFont typeface="Arial" panose="020B0604020202020204" pitchFamily="34" charset="0"/>
              <a:buChar char="•"/>
            </a:pPr>
            <a:r>
              <a:rPr lang="en-US" sz="1800" spc="-5" dirty="0">
                <a:effectLst/>
                <a:ea typeface="SimSun" panose="02010600030101010101" pitchFamily="2" charset="-122"/>
              </a:rPr>
              <a:t>The quantum kernel is then used to find support vectors, which are the critical data points that influence the decision boundary in SVM. Quantum algorithms are applied to identify these support vectors in a way that could provide a speedup compared to classical methods.</a:t>
            </a:r>
          </a:p>
          <a:p>
            <a:pPr algn="just">
              <a:buFont typeface="Arial" panose="020B0604020202020204" pitchFamily="34" charset="0"/>
              <a:buChar char="•"/>
            </a:pPr>
            <a:r>
              <a:rPr lang="en-US" sz="1800" spc="-5" dirty="0">
                <a:ea typeface="SimSun" panose="02010600030101010101" pitchFamily="2" charset="-122"/>
              </a:rPr>
              <a:t>Accuracy of 98.2% is achieved as compared to 93.5% when we used classical SVM with quantum kernel.</a:t>
            </a:r>
            <a:endParaRPr lang="en-US" sz="1800" spc="-5" dirty="0">
              <a:effectLst/>
              <a:ea typeface="SimSun" panose="02010600030101010101" pitchFamily="2" charset="-122"/>
            </a:endParaRPr>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374625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8323-112D-A4B4-E31A-EB37F42004E5}"/>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BA228652-3045-BF39-31CF-E79430533811}"/>
              </a:ext>
            </a:extLst>
          </p:cNvPr>
          <p:cNvSpPr>
            <a:spLocks noGrp="1"/>
          </p:cNvSpPr>
          <p:nvPr>
            <p:ph idx="1"/>
          </p:nvPr>
        </p:nvSpPr>
        <p:spPr>
          <a:xfrm>
            <a:off x="1911927" y="1898192"/>
            <a:ext cx="5039591" cy="4866793"/>
          </a:xfrm>
        </p:spPr>
        <p:txBody>
          <a:bodyPr>
            <a:normAutofit/>
          </a:bodyPr>
          <a:lstStyle/>
          <a:p>
            <a:pPr marL="457200" indent="-457200">
              <a:buFont typeface="+mj-lt"/>
              <a:buAutoNum type="arabicPeriod"/>
            </a:pPr>
            <a:r>
              <a:rPr lang="en-IN" dirty="0"/>
              <a:t>Abstract</a:t>
            </a:r>
          </a:p>
          <a:p>
            <a:pPr marL="457200" indent="-457200">
              <a:buFont typeface="+mj-lt"/>
              <a:buAutoNum type="arabicPeriod"/>
            </a:pPr>
            <a:r>
              <a:rPr lang="en-IN" dirty="0"/>
              <a:t>Problem Statement</a:t>
            </a:r>
          </a:p>
          <a:p>
            <a:pPr marL="457200" indent="-457200">
              <a:buFont typeface="+mj-lt"/>
              <a:buAutoNum type="arabicPeriod"/>
            </a:pPr>
            <a:r>
              <a:rPr lang="en-IN" dirty="0"/>
              <a:t>Literature Review</a:t>
            </a:r>
          </a:p>
          <a:p>
            <a:pPr marL="457200" indent="-457200">
              <a:buFont typeface="+mj-lt"/>
              <a:buAutoNum type="arabicPeriod"/>
            </a:pPr>
            <a:r>
              <a:rPr lang="en-IN" dirty="0"/>
              <a:t>Dataset Used and Statistics</a:t>
            </a:r>
          </a:p>
          <a:p>
            <a:pPr marL="457200" indent="-457200">
              <a:buFont typeface="+mj-lt"/>
              <a:buAutoNum type="arabicPeriod"/>
            </a:pPr>
            <a:r>
              <a:rPr lang="en-IN" dirty="0"/>
              <a:t>Methodology</a:t>
            </a:r>
          </a:p>
          <a:p>
            <a:pPr marL="749808" lvl="1" indent="-457200">
              <a:buFont typeface="+mj-lt"/>
              <a:buAutoNum type="arabicPeriod"/>
            </a:pPr>
            <a:r>
              <a:rPr lang="en-IN" dirty="0"/>
              <a:t>Data Pre-Processing</a:t>
            </a:r>
          </a:p>
          <a:p>
            <a:pPr marL="749808" lvl="1" indent="-457200">
              <a:buFont typeface="+mj-lt"/>
              <a:buAutoNum type="arabicPeriod"/>
            </a:pPr>
            <a:r>
              <a:rPr lang="en-IN" dirty="0"/>
              <a:t>Data Augmentation</a:t>
            </a:r>
          </a:p>
          <a:p>
            <a:pPr marL="749808" lvl="1" indent="-457200">
              <a:buFont typeface="+mj-lt"/>
              <a:buAutoNum type="arabicPeriod"/>
            </a:pPr>
            <a:r>
              <a:rPr lang="en-IN" dirty="0"/>
              <a:t>Feature Extraction using </a:t>
            </a:r>
            <a:r>
              <a:rPr lang="en-IN" dirty="0" err="1"/>
              <a:t>VGGNet</a:t>
            </a:r>
            <a:endParaRPr lang="en-IN" dirty="0"/>
          </a:p>
          <a:p>
            <a:pPr marL="749808" lvl="1" indent="-457200">
              <a:buFont typeface="+mj-lt"/>
              <a:buAutoNum type="arabicPeriod"/>
            </a:pPr>
            <a:r>
              <a:rPr lang="en-IN" dirty="0"/>
              <a:t>Quantum Encoding and Kernel</a:t>
            </a:r>
          </a:p>
          <a:p>
            <a:pPr marL="749808" lvl="1" indent="-457200">
              <a:buFont typeface="+mj-lt"/>
              <a:buAutoNum type="arabicPeriod"/>
            </a:pPr>
            <a:r>
              <a:rPr lang="en-IN" dirty="0"/>
              <a:t>Classification using Quantum SVM</a:t>
            </a:r>
          </a:p>
          <a:p>
            <a:pPr marL="457200" indent="-457200">
              <a:buFont typeface="+mj-lt"/>
              <a:buAutoNum type="arabicPeriod"/>
            </a:pPr>
            <a:r>
              <a:rPr lang="en-IN" dirty="0"/>
              <a:t>Results</a:t>
            </a:r>
          </a:p>
          <a:p>
            <a:pPr marL="457200" indent="-457200">
              <a:buFont typeface="+mj-lt"/>
              <a:buAutoNum type="arabicPeriod"/>
            </a:pPr>
            <a:endParaRPr lang="en-IN" dirty="0"/>
          </a:p>
        </p:txBody>
      </p:sp>
      <p:sp>
        <p:nvSpPr>
          <p:cNvPr id="4" name="Content Placeholder 2">
            <a:extLst>
              <a:ext uri="{FF2B5EF4-FFF2-40B4-BE49-F238E27FC236}">
                <a16:creationId xmlns:a16="http://schemas.microsoft.com/office/drawing/2014/main" id="{F70A5C2E-A523-23AF-BF98-EFFE325EE864}"/>
              </a:ext>
            </a:extLst>
          </p:cNvPr>
          <p:cNvSpPr txBox="1">
            <a:spLocks/>
          </p:cNvSpPr>
          <p:nvPr/>
        </p:nvSpPr>
        <p:spPr>
          <a:xfrm>
            <a:off x="6289270" y="1898192"/>
            <a:ext cx="5039591" cy="48667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gn="l" rtl="0" eaLnBrk="1" latinLnBrk="0" hangingPunct="1">
              <a:lnSpc>
                <a:spcPct val="90000"/>
              </a:lnSpc>
              <a:spcBef>
                <a:spcPts val="1200"/>
              </a:spcBef>
              <a:spcAft>
                <a:spcPts val="200"/>
              </a:spcAft>
              <a:buClr>
                <a:schemeClr val="accent1"/>
              </a:buClr>
              <a:buSzPct val="100000"/>
              <a:buFont typeface="+mj-lt"/>
              <a:buAutoNum type="arabicPeriod" startAt="7"/>
            </a:pPr>
            <a:r>
              <a:rPr lang="en-IN" sz="1800" kern="1200" dirty="0">
                <a:solidFill>
                  <a:srgbClr val="404040"/>
                </a:solidFill>
                <a:effectLst/>
                <a:latin typeface="Calibri" panose="020F0502020204030204" pitchFamily="34" charset="0"/>
                <a:ea typeface="+mn-ea"/>
                <a:cs typeface="+mn-cs"/>
              </a:rPr>
              <a:t>Advantages of Quantum SVM </a:t>
            </a:r>
            <a:endParaRPr lang="en-IN" sz="1800" dirty="0">
              <a:effectLst/>
            </a:endParaRPr>
          </a:p>
          <a:p>
            <a:pPr marL="457200" indent="-457200" algn="l" rtl="0" eaLnBrk="1" latinLnBrk="0" hangingPunct="1">
              <a:lnSpc>
                <a:spcPct val="90000"/>
              </a:lnSpc>
              <a:spcBef>
                <a:spcPts val="1200"/>
              </a:spcBef>
              <a:spcAft>
                <a:spcPts val="200"/>
              </a:spcAft>
              <a:buFont typeface="+mj-lt"/>
              <a:buAutoNum type="arabicPeriod" startAt="7"/>
            </a:pPr>
            <a:r>
              <a:rPr lang="en-IN" sz="1800" kern="1200" dirty="0">
                <a:solidFill>
                  <a:srgbClr val="404040"/>
                </a:solidFill>
                <a:effectLst/>
                <a:latin typeface="Calibri" panose="020F0502020204030204" pitchFamily="34" charset="0"/>
                <a:ea typeface="+mn-ea"/>
                <a:cs typeface="+mn-cs"/>
              </a:rPr>
              <a:t>Future Work</a:t>
            </a:r>
            <a:endParaRPr lang="en-IN" dirty="0">
              <a:effectLst/>
            </a:endParaRPr>
          </a:p>
          <a:p>
            <a:pPr marL="457200" indent="-457200" algn="l" rtl="0" eaLnBrk="1" latinLnBrk="0" hangingPunct="1">
              <a:lnSpc>
                <a:spcPct val="90000"/>
              </a:lnSpc>
              <a:spcBef>
                <a:spcPts val="1200"/>
              </a:spcBef>
              <a:spcAft>
                <a:spcPts val="200"/>
              </a:spcAft>
              <a:buFont typeface="+mj-lt"/>
              <a:buAutoNum type="arabicPeriod" startAt="7"/>
            </a:pPr>
            <a:r>
              <a:rPr lang="en-IN" sz="1800" kern="1200" dirty="0">
                <a:solidFill>
                  <a:srgbClr val="404040"/>
                </a:solidFill>
                <a:effectLst/>
                <a:latin typeface="Calibri" panose="020F0502020204030204" pitchFamily="34" charset="0"/>
                <a:ea typeface="+mn-ea"/>
                <a:cs typeface="+mn-cs"/>
              </a:rPr>
              <a:t>References</a:t>
            </a:r>
            <a:endParaRPr lang="en-IN" dirty="0">
              <a:effectLst/>
            </a:endParaRPr>
          </a:p>
          <a:p>
            <a:pPr marL="0" indent="0">
              <a:buNone/>
            </a:pPr>
            <a:endParaRPr lang="en-IN" dirty="0"/>
          </a:p>
        </p:txBody>
      </p:sp>
    </p:spTree>
    <p:extLst>
      <p:ext uri="{BB962C8B-B14F-4D97-AF65-F5344CB8AC3E}">
        <p14:creationId xmlns:p14="http://schemas.microsoft.com/office/powerpoint/2010/main" val="3959925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8EA5-4FD9-7960-C15D-475B350344FD}"/>
              </a:ext>
            </a:extLst>
          </p:cNvPr>
          <p:cNvSpPr>
            <a:spLocks noGrp="1"/>
          </p:cNvSpPr>
          <p:nvPr>
            <p:ph type="title"/>
          </p:nvPr>
        </p:nvSpPr>
        <p:spPr/>
        <p:txBody>
          <a:bodyPr/>
          <a:lstStyle/>
          <a:p>
            <a:r>
              <a:rPr lang="en-IN" dirty="0"/>
              <a:t>Results</a:t>
            </a:r>
          </a:p>
        </p:txBody>
      </p:sp>
      <p:graphicFrame>
        <p:nvGraphicFramePr>
          <p:cNvPr id="6" name="Content Placeholder 5">
            <a:extLst>
              <a:ext uri="{FF2B5EF4-FFF2-40B4-BE49-F238E27FC236}">
                <a16:creationId xmlns:a16="http://schemas.microsoft.com/office/drawing/2014/main" id="{B5B42345-8EF2-8478-F30F-9010D404F125}"/>
              </a:ext>
            </a:extLst>
          </p:cNvPr>
          <p:cNvGraphicFramePr>
            <a:graphicFrameLocks noGrp="1"/>
          </p:cNvGraphicFramePr>
          <p:nvPr>
            <p:ph idx="1"/>
            <p:extLst>
              <p:ext uri="{D42A27DB-BD31-4B8C-83A1-F6EECF244321}">
                <p14:modId xmlns:p14="http://schemas.microsoft.com/office/powerpoint/2010/main" val="932042780"/>
              </p:ext>
            </p:extLst>
          </p:nvPr>
        </p:nvGraphicFramePr>
        <p:xfrm>
          <a:off x="1096963" y="1846263"/>
          <a:ext cx="10058400" cy="296672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275325993"/>
                    </a:ext>
                  </a:extLst>
                </a:gridCol>
                <a:gridCol w="2514600">
                  <a:extLst>
                    <a:ext uri="{9D8B030D-6E8A-4147-A177-3AD203B41FA5}">
                      <a16:colId xmlns:a16="http://schemas.microsoft.com/office/drawing/2014/main" val="603623673"/>
                    </a:ext>
                  </a:extLst>
                </a:gridCol>
                <a:gridCol w="2514600">
                  <a:extLst>
                    <a:ext uri="{9D8B030D-6E8A-4147-A177-3AD203B41FA5}">
                      <a16:colId xmlns:a16="http://schemas.microsoft.com/office/drawing/2014/main" val="3894404821"/>
                    </a:ext>
                  </a:extLst>
                </a:gridCol>
                <a:gridCol w="2514600">
                  <a:extLst>
                    <a:ext uri="{9D8B030D-6E8A-4147-A177-3AD203B41FA5}">
                      <a16:colId xmlns:a16="http://schemas.microsoft.com/office/drawing/2014/main" val="2052591712"/>
                    </a:ext>
                  </a:extLst>
                </a:gridCol>
              </a:tblGrid>
              <a:tr h="370840">
                <a:tc>
                  <a:txBody>
                    <a:bodyPr/>
                    <a:lstStyle/>
                    <a:p>
                      <a:pPr algn="ctr"/>
                      <a:r>
                        <a:rPr lang="en-IN" sz="2400" b="1">
                          <a:effectLst/>
                          <a:latin typeface="+mn-lt"/>
                          <a:ea typeface="SimSun" panose="02010600030101010101" pitchFamily="2" charset="-122"/>
                        </a:rPr>
                        <a:t>Metric</a:t>
                      </a:r>
                    </a:p>
                  </a:txBody>
                  <a:tcPr marL="68580" marR="68580" marT="0" marB="0"/>
                </a:tc>
                <a:tc>
                  <a:txBody>
                    <a:bodyPr/>
                    <a:lstStyle/>
                    <a:p>
                      <a:pPr algn="ctr"/>
                      <a:r>
                        <a:rPr lang="en-US" sz="2400" b="1">
                          <a:effectLst/>
                          <a:latin typeface="+mn-lt"/>
                          <a:ea typeface="SimSun" panose="02010600030101010101" pitchFamily="2" charset="-122"/>
                        </a:rPr>
                        <a:t>AD</a:t>
                      </a:r>
                      <a:endParaRPr lang="en-IN" sz="2400" b="1">
                        <a:effectLst/>
                        <a:latin typeface="+mn-lt"/>
                        <a:ea typeface="SimSun" panose="02010600030101010101" pitchFamily="2" charset="-122"/>
                      </a:endParaRPr>
                    </a:p>
                  </a:txBody>
                  <a:tcPr marL="68580" marR="68580" marT="0" marB="0"/>
                </a:tc>
                <a:tc>
                  <a:txBody>
                    <a:bodyPr/>
                    <a:lstStyle/>
                    <a:p>
                      <a:pPr algn="ctr"/>
                      <a:r>
                        <a:rPr lang="en-US" sz="2400" b="1">
                          <a:effectLst/>
                          <a:latin typeface="+mn-lt"/>
                          <a:ea typeface="SimSun" panose="02010600030101010101" pitchFamily="2" charset="-122"/>
                        </a:rPr>
                        <a:t>MCI</a:t>
                      </a:r>
                      <a:endParaRPr lang="en-IN" sz="2400" b="1">
                        <a:effectLst/>
                        <a:latin typeface="+mn-lt"/>
                        <a:ea typeface="SimSun" panose="02010600030101010101" pitchFamily="2" charset="-122"/>
                      </a:endParaRPr>
                    </a:p>
                  </a:txBody>
                  <a:tcPr marL="68580" marR="68580" marT="0" marB="0"/>
                </a:tc>
                <a:tc>
                  <a:txBody>
                    <a:bodyPr/>
                    <a:lstStyle/>
                    <a:p>
                      <a:pPr algn="ctr"/>
                      <a:r>
                        <a:rPr lang="en-US" sz="2400" b="1">
                          <a:effectLst/>
                          <a:latin typeface="+mn-lt"/>
                          <a:ea typeface="SimSun" panose="02010600030101010101" pitchFamily="2" charset="-122"/>
                        </a:rPr>
                        <a:t>NC</a:t>
                      </a:r>
                      <a:endParaRPr lang="en-IN" sz="2400" b="1">
                        <a:effectLst/>
                        <a:latin typeface="+mn-lt"/>
                        <a:ea typeface="SimSun" panose="02010600030101010101" pitchFamily="2" charset="-122"/>
                      </a:endParaRPr>
                    </a:p>
                  </a:txBody>
                  <a:tcPr marL="68580" marR="68580" marT="0" marB="0"/>
                </a:tc>
                <a:extLst>
                  <a:ext uri="{0D108BD9-81ED-4DB2-BD59-A6C34878D82A}">
                    <a16:rowId xmlns:a16="http://schemas.microsoft.com/office/drawing/2014/main" val="2921689379"/>
                  </a:ext>
                </a:extLst>
              </a:tr>
              <a:tr h="370840">
                <a:tc>
                  <a:txBody>
                    <a:bodyPr/>
                    <a:lstStyle/>
                    <a:p>
                      <a:pPr algn="just"/>
                      <a:r>
                        <a:rPr lang="en-US" sz="2400">
                          <a:effectLst/>
                          <a:latin typeface="+mn-lt"/>
                          <a:ea typeface="SimSun" panose="02010600030101010101" pitchFamily="2" charset="-122"/>
                        </a:rPr>
                        <a:t>True Positives</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2164</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2165</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2154</a:t>
                      </a:r>
                      <a:endParaRPr lang="en-IN" sz="2400">
                        <a:effectLst/>
                        <a:latin typeface="+mn-lt"/>
                        <a:ea typeface="SimSun" panose="02010600030101010101" pitchFamily="2" charset="-122"/>
                      </a:endParaRPr>
                    </a:p>
                  </a:txBody>
                  <a:tcPr marL="68580" marR="68580" marT="0" marB="0"/>
                </a:tc>
                <a:extLst>
                  <a:ext uri="{0D108BD9-81ED-4DB2-BD59-A6C34878D82A}">
                    <a16:rowId xmlns:a16="http://schemas.microsoft.com/office/drawing/2014/main" val="2312998561"/>
                  </a:ext>
                </a:extLst>
              </a:tr>
              <a:tr h="370840">
                <a:tc>
                  <a:txBody>
                    <a:bodyPr/>
                    <a:lstStyle/>
                    <a:p>
                      <a:pPr algn="just"/>
                      <a:r>
                        <a:rPr lang="en-US" sz="2400">
                          <a:effectLst/>
                          <a:latin typeface="+mn-lt"/>
                          <a:ea typeface="SimSun" panose="02010600030101010101" pitchFamily="2" charset="-122"/>
                        </a:rPr>
                        <a:t>True Negatives</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4334</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4323</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4332</a:t>
                      </a:r>
                      <a:endParaRPr lang="en-IN" sz="2400">
                        <a:effectLst/>
                        <a:latin typeface="+mn-lt"/>
                        <a:ea typeface="SimSun" panose="02010600030101010101" pitchFamily="2" charset="-122"/>
                      </a:endParaRPr>
                    </a:p>
                  </a:txBody>
                  <a:tcPr marL="68580" marR="68580" marT="0" marB="0"/>
                </a:tc>
                <a:extLst>
                  <a:ext uri="{0D108BD9-81ED-4DB2-BD59-A6C34878D82A}">
                    <a16:rowId xmlns:a16="http://schemas.microsoft.com/office/drawing/2014/main" val="1234807536"/>
                  </a:ext>
                </a:extLst>
              </a:tr>
              <a:tr h="370840">
                <a:tc>
                  <a:txBody>
                    <a:bodyPr/>
                    <a:lstStyle/>
                    <a:p>
                      <a:pPr algn="just"/>
                      <a:r>
                        <a:rPr lang="en-US" sz="2400">
                          <a:effectLst/>
                          <a:latin typeface="+mn-lt"/>
                          <a:ea typeface="SimSun" panose="02010600030101010101" pitchFamily="2" charset="-122"/>
                        </a:rPr>
                        <a:t>False Positives</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3</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14</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6</a:t>
                      </a:r>
                      <a:endParaRPr lang="en-IN" sz="2400">
                        <a:effectLst/>
                        <a:latin typeface="+mn-lt"/>
                        <a:ea typeface="SimSun" panose="02010600030101010101" pitchFamily="2" charset="-122"/>
                      </a:endParaRPr>
                    </a:p>
                  </a:txBody>
                  <a:tcPr marL="68580" marR="68580" marT="0" marB="0"/>
                </a:tc>
                <a:extLst>
                  <a:ext uri="{0D108BD9-81ED-4DB2-BD59-A6C34878D82A}">
                    <a16:rowId xmlns:a16="http://schemas.microsoft.com/office/drawing/2014/main" val="1454310301"/>
                  </a:ext>
                </a:extLst>
              </a:tr>
              <a:tr h="370840">
                <a:tc>
                  <a:txBody>
                    <a:bodyPr/>
                    <a:lstStyle/>
                    <a:p>
                      <a:pPr algn="just"/>
                      <a:r>
                        <a:rPr lang="en-US" sz="2400">
                          <a:effectLst/>
                          <a:latin typeface="+mn-lt"/>
                          <a:ea typeface="SimSun" panose="02010600030101010101" pitchFamily="2" charset="-122"/>
                        </a:rPr>
                        <a:t>False Negatives</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5</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4</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14</a:t>
                      </a:r>
                      <a:endParaRPr lang="en-IN" sz="2400">
                        <a:effectLst/>
                        <a:latin typeface="+mn-lt"/>
                        <a:ea typeface="SimSun" panose="02010600030101010101" pitchFamily="2" charset="-122"/>
                      </a:endParaRPr>
                    </a:p>
                  </a:txBody>
                  <a:tcPr marL="68580" marR="68580" marT="0" marB="0"/>
                </a:tc>
                <a:extLst>
                  <a:ext uri="{0D108BD9-81ED-4DB2-BD59-A6C34878D82A}">
                    <a16:rowId xmlns:a16="http://schemas.microsoft.com/office/drawing/2014/main" val="225547849"/>
                  </a:ext>
                </a:extLst>
              </a:tr>
              <a:tr h="370840">
                <a:tc>
                  <a:txBody>
                    <a:bodyPr/>
                    <a:lstStyle/>
                    <a:p>
                      <a:pPr algn="just"/>
                      <a:r>
                        <a:rPr lang="en-US" sz="2400">
                          <a:effectLst/>
                          <a:latin typeface="+mn-lt"/>
                          <a:ea typeface="SimSun" panose="02010600030101010101" pitchFamily="2" charset="-122"/>
                        </a:rPr>
                        <a:t>Precision</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99.8%</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99.3%</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99.7%</a:t>
                      </a:r>
                      <a:endParaRPr lang="en-IN" sz="2400">
                        <a:effectLst/>
                        <a:latin typeface="+mn-lt"/>
                        <a:ea typeface="SimSun" panose="02010600030101010101" pitchFamily="2" charset="-122"/>
                      </a:endParaRPr>
                    </a:p>
                  </a:txBody>
                  <a:tcPr marL="68580" marR="68580" marT="0" marB="0"/>
                </a:tc>
                <a:extLst>
                  <a:ext uri="{0D108BD9-81ED-4DB2-BD59-A6C34878D82A}">
                    <a16:rowId xmlns:a16="http://schemas.microsoft.com/office/drawing/2014/main" val="382463570"/>
                  </a:ext>
                </a:extLst>
              </a:tr>
              <a:tr h="370840">
                <a:tc>
                  <a:txBody>
                    <a:bodyPr/>
                    <a:lstStyle/>
                    <a:p>
                      <a:pPr algn="just"/>
                      <a:r>
                        <a:rPr lang="en-US" sz="2400">
                          <a:effectLst/>
                          <a:latin typeface="+mn-lt"/>
                          <a:ea typeface="SimSun" panose="02010600030101010101" pitchFamily="2" charset="-122"/>
                        </a:rPr>
                        <a:t>Recall</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99.7%</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99.8%</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99.3%</a:t>
                      </a:r>
                      <a:endParaRPr lang="en-IN" sz="2400">
                        <a:effectLst/>
                        <a:latin typeface="+mn-lt"/>
                        <a:ea typeface="SimSun" panose="02010600030101010101" pitchFamily="2" charset="-122"/>
                      </a:endParaRPr>
                    </a:p>
                  </a:txBody>
                  <a:tcPr marL="68580" marR="68580" marT="0" marB="0"/>
                </a:tc>
                <a:extLst>
                  <a:ext uri="{0D108BD9-81ED-4DB2-BD59-A6C34878D82A}">
                    <a16:rowId xmlns:a16="http://schemas.microsoft.com/office/drawing/2014/main" val="3880821273"/>
                  </a:ext>
                </a:extLst>
              </a:tr>
              <a:tr h="370840">
                <a:tc>
                  <a:txBody>
                    <a:bodyPr/>
                    <a:lstStyle/>
                    <a:p>
                      <a:pPr algn="just"/>
                      <a:r>
                        <a:rPr lang="en-US" sz="2400">
                          <a:effectLst/>
                          <a:latin typeface="+mn-lt"/>
                          <a:ea typeface="SimSun" panose="02010600030101010101" pitchFamily="2" charset="-122"/>
                        </a:rPr>
                        <a:t>F1 Score</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99.8%</a:t>
                      </a:r>
                      <a:endParaRPr lang="en-IN" sz="2400">
                        <a:effectLst/>
                        <a:latin typeface="+mn-lt"/>
                        <a:ea typeface="SimSun" panose="02010600030101010101" pitchFamily="2" charset="-122"/>
                      </a:endParaRPr>
                    </a:p>
                  </a:txBody>
                  <a:tcPr marL="68580" marR="68580" marT="0" marB="0"/>
                </a:tc>
                <a:tc>
                  <a:txBody>
                    <a:bodyPr/>
                    <a:lstStyle/>
                    <a:p>
                      <a:pPr algn="just"/>
                      <a:r>
                        <a:rPr lang="en-US" sz="2400">
                          <a:effectLst/>
                          <a:latin typeface="+mn-lt"/>
                          <a:ea typeface="SimSun" panose="02010600030101010101" pitchFamily="2" charset="-122"/>
                        </a:rPr>
                        <a:t>99.5%</a:t>
                      </a:r>
                      <a:endParaRPr lang="en-IN" sz="2400">
                        <a:effectLst/>
                        <a:latin typeface="+mn-lt"/>
                        <a:ea typeface="SimSun" panose="02010600030101010101" pitchFamily="2" charset="-122"/>
                      </a:endParaRPr>
                    </a:p>
                  </a:txBody>
                  <a:tcPr marL="68580" marR="68580" marT="0" marB="0"/>
                </a:tc>
                <a:tc>
                  <a:txBody>
                    <a:bodyPr/>
                    <a:lstStyle/>
                    <a:p>
                      <a:pPr algn="just"/>
                      <a:r>
                        <a:rPr lang="en-US" sz="2400" dirty="0">
                          <a:effectLst/>
                          <a:latin typeface="+mn-lt"/>
                          <a:ea typeface="SimSun" panose="02010600030101010101" pitchFamily="2" charset="-122"/>
                        </a:rPr>
                        <a:t>99.5%</a:t>
                      </a:r>
                      <a:endParaRPr lang="en-IN" sz="2400" dirty="0">
                        <a:effectLst/>
                        <a:latin typeface="+mn-lt"/>
                        <a:ea typeface="SimSun" panose="02010600030101010101" pitchFamily="2" charset="-122"/>
                      </a:endParaRPr>
                    </a:p>
                  </a:txBody>
                  <a:tcPr marL="68580" marR="68580" marT="0" marB="0"/>
                </a:tc>
                <a:extLst>
                  <a:ext uri="{0D108BD9-81ED-4DB2-BD59-A6C34878D82A}">
                    <a16:rowId xmlns:a16="http://schemas.microsoft.com/office/drawing/2014/main" val="3733597910"/>
                  </a:ext>
                </a:extLst>
              </a:tr>
            </a:tbl>
          </a:graphicData>
        </a:graphic>
      </p:graphicFrame>
    </p:spTree>
    <p:extLst>
      <p:ext uri="{BB962C8B-B14F-4D97-AF65-F5344CB8AC3E}">
        <p14:creationId xmlns:p14="http://schemas.microsoft.com/office/powerpoint/2010/main" val="157574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8EA5-4FD9-7960-C15D-475B350344FD}"/>
              </a:ext>
            </a:extLst>
          </p:cNvPr>
          <p:cNvSpPr>
            <a:spLocks noGrp="1"/>
          </p:cNvSpPr>
          <p:nvPr>
            <p:ph type="title"/>
          </p:nvPr>
        </p:nvSpPr>
        <p:spPr/>
        <p:txBody>
          <a:bodyPr/>
          <a:lstStyle/>
          <a:p>
            <a:r>
              <a:rPr lang="en-IN" dirty="0"/>
              <a:t>Advantages of Quantum SVM </a:t>
            </a:r>
          </a:p>
        </p:txBody>
      </p:sp>
      <p:sp>
        <p:nvSpPr>
          <p:cNvPr id="4" name="Content Placeholder 3">
            <a:extLst>
              <a:ext uri="{FF2B5EF4-FFF2-40B4-BE49-F238E27FC236}">
                <a16:creationId xmlns:a16="http://schemas.microsoft.com/office/drawing/2014/main" id="{617BFA5B-5550-6648-E83B-98FEA1F43538}"/>
              </a:ext>
            </a:extLst>
          </p:cNvPr>
          <p:cNvSpPr>
            <a:spLocks noGrp="1"/>
          </p:cNvSpPr>
          <p:nvPr>
            <p:ph idx="1"/>
          </p:nvPr>
        </p:nvSpPr>
        <p:spPr>
          <a:xfrm>
            <a:off x="1097280" y="1845734"/>
            <a:ext cx="10058400" cy="4023360"/>
          </a:xfrm>
        </p:spPr>
        <p:txBody>
          <a:bodyPr>
            <a:normAutofit/>
          </a:bodyPr>
          <a:lstStyle/>
          <a:p>
            <a:pPr algn="just">
              <a:buFont typeface="Arial" panose="020B0604020202020204" pitchFamily="34" charset="0"/>
              <a:buChar char="•"/>
            </a:pPr>
            <a:r>
              <a:rPr lang="en-US" sz="1800" spc="-5" dirty="0">
                <a:effectLst/>
                <a:ea typeface="SimSun" panose="02010600030101010101" pitchFamily="2" charset="-122"/>
              </a:rPr>
              <a:t>Quantum Feature Extraction: Utilizes quantum computing's parallelism and superposition for feature extraction, offering insights into distinguishing cognitive states.</a:t>
            </a:r>
          </a:p>
          <a:p>
            <a:pPr algn="just">
              <a:buFont typeface="Arial" panose="020B0604020202020204" pitchFamily="34" charset="0"/>
              <a:buChar char="•"/>
            </a:pPr>
            <a:r>
              <a:rPr lang="en-US" sz="1800" spc="-5" dirty="0">
                <a:effectLst/>
                <a:ea typeface="SimSun" panose="02010600030101010101" pitchFamily="2" charset="-122"/>
              </a:rPr>
              <a:t>Dimensionality Reduction: Quantum nature of QSVM enables efficient dimensionality reduction, impacting model training time and generalization compared to classical SVMs.</a:t>
            </a:r>
          </a:p>
          <a:p>
            <a:pPr algn="just">
              <a:buFont typeface="Arial" panose="020B0604020202020204" pitchFamily="34" charset="0"/>
              <a:buChar char="•"/>
            </a:pPr>
            <a:r>
              <a:rPr lang="en-US" sz="1800" spc="-5" dirty="0">
                <a:effectLst/>
                <a:ea typeface="SimSun" panose="02010600030101010101" pitchFamily="2" charset="-122"/>
              </a:rPr>
              <a:t>Quantum Parallelism: Inherent quantum parallelism processes multiple possibilities simultaneously, aiding Alzheimer's prediction by exploring numerous feature combinations concurrently for more comprehensive model training.</a:t>
            </a:r>
          </a:p>
          <a:p>
            <a:pPr algn="just">
              <a:buFont typeface="Arial" panose="020B0604020202020204" pitchFamily="34" charset="0"/>
              <a:buChar char="•"/>
            </a:pPr>
            <a:r>
              <a:rPr lang="en-US" sz="1800" spc="-5" dirty="0">
                <a:effectLst/>
                <a:ea typeface="SimSun" panose="02010600030101010101" pitchFamily="2" charset="-122"/>
              </a:rPr>
              <a:t>Quantum Entropy: Exploits quantum entropy for a broader solution space, advantageous in optimizing model parameters and improving robustness in Alzheimer's prediction models.</a:t>
            </a:r>
          </a:p>
          <a:p>
            <a:pPr algn="just">
              <a:buFont typeface="Arial" panose="020B0604020202020204" pitchFamily="34" charset="0"/>
              <a:buChar char="•"/>
            </a:pPr>
            <a:r>
              <a:rPr lang="en-US" sz="1800" spc="-5" dirty="0">
                <a:effectLst/>
                <a:ea typeface="SimSun" panose="02010600030101010101" pitchFamily="2" charset="-122"/>
              </a:rPr>
              <a:t>Inherent Quantum Advantage: Quantum algorithms, like QSVM, offer advantages in complex feature extraction and high-dimensional data analysis, providing novel solutions where classical algorithms may struggle.</a:t>
            </a:r>
            <a:endParaRPr lang="en-IN" dirty="0"/>
          </a:p>
        </p:txBody>
      </p:sp>
    </p:spTree>
    <p:extLst>
      <p:ext uri="{BB962C8B-B14F-4D97-AF65-F5344CB8AC3E}">
        <p14:creationId xmlns:p14="http://schemas.microsoft.com/office/powerpoint/2010/main" val="582959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8EA5-4FD9-7960-C15D-475B350344FD}"/>
              </a:ext>
            </a:extLst>
          </p:cNvPr>
          <p:cNvSpPr>
            <a:spLocks noGrp="1"/>
          </p:cNvSpPr>
          <p:nvPr>
            <p:ph type="title"/>
          </p:nvPr>
        </p:nvSpPr>
        <p:spPr/>
        <p:txBody>
          <a:bodyPr/>
          <a:lstStyle/>
          <a:p>
            <a:r>
              <a:rPr lang="en-IN" dirty="0"/>
              <a:t>Future Work</a:t>
            </a:r>
          </a:p>
        </p:txBody>
      </p:sp>
      <p:sp>
        <p:nvSpPr>
          <p:cNvPr id="4" name="Content Placeholder 3">
            <a:extLst>
              <a:ext uri="{FF2B5EF4-FFF2-40B4-BE49-F238E27FC236}">
                <a16:creationId xmlns:a16="http://schemas.microsoft.com/office/drawing/2014/main" id="{617BFA5B-5550-6648-E83B-98FEA1F43538}"/>
              </a:ext>
            </a:extLst>
          </p:cNvPr>
          <p:cNvSpPr>
            <a:spLocks noGrp="1"/>
          </p:cNvSpPr>
          <p:nvPr>
            <p:ph idx="1"/>
          </p:nvPr>
        </p:nvSpPr>
        <p:spPr>
          <a:xfrm>
            <a:off x="1097280" y="1845734"/>
            <a:ext cx="10058400" cy="4023360"/>
          </a:xfrm>
        </p:spPr>
        <p:txBody>
          <a:bodyPr>
            <a:normAutofit/>
          </a:bodyPr>
          <a:lstStyle/>
          <a:p>
            <a:pPr algn="just">
              <a:buFont typeface="Arial" panose="020B0604020202020204" pitchFamily="34" charset="0"/>
              <a:buChar char="•"/>
            </a:pPr>
            <a:r>
              <a:rPr lang="en-US" spc="-5" dirty="0">
                <a:ea typeface="SimSun" panose="02010600030101010101" pitchFamily="2" charset="-122"/>
              </a:rPr>
              <a:t>E</a:t>
            </a:r>
            <a:r>
              <a:rPr lang="en-US" spc="-5" dirty="0">
                <a:effectLst/>
                <a:ea typeface="SimSun" panose="02010600030101010101" pitchFamily="2" charset="-122"/>
              </a:rPr>
              <a:t>xtending out research to explore the development and optimization of Quantum Convolutional Neural Networks (QCNNs) specifically designed for AD prediction</a:t>
            </a:r>
          </a:p>
          <a:p>
            <a:pPr algn="just">
              <a:buFont typeface="Arial" panose="020B0604020202020204" pitchFamily="34" charset="0"/>
              <a:buChar char="•"/>
            </a:pPr>
            <a:r>
              <a:rPr lang="en-US" dirty="0"/>
              <a:t>Focus on hybrid models, integrating classical and quantum components to leverage the strengths of both, and explore quantum algorithms for preprocessing tasks.</a:t>
            </a:r>
          </a:p>
          <a:p>
            <a:pPr algn="just">
              <a:buFont typeface="Arial" panose="020B0604020202020204" pitchFamily="34" charset="0"/>
              <a:buChar char="•"/>
            </a:pPr>
            <a:r>
              <a:rPr lang="en-US" dirty="0"/>
              <a:t>Explore the fusion of quantum predictions with multiple modalities and ensemble approaches, aiming to capitalize on the strengths of each medical modality for more robust and accurate AD predictions.</a:t>
            </a:r>
            <a:endParaRPr lang="en-IN" dirty="0"/>
          </a:p>
        </p:txBody>
      </p:sp>
    </p:spTree>
    <p:extLst>
      <p:ext uri="{BB962C8B-B14F-4D97-AF65-F5344CB8AC3E}">
        <p14:creationId xmlns:p14="http://schemas.microsoft.com/office/powerpoint/2010/main" val="2896063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8EA5-4FD9-7960-C15D-475B350344FD}"/>
              </a:ext>
            </a:extLst>
          </p:cNvPr>
          <p:cNvSpPr>
            <a:spLocks noGrp="1"/>
          </p:cNvSpPr>
          <p:nvPr>
            <p:ph type="title"/>
          </p:nvPr>
        </p:nvSpPr>
        <p:spPr/>
        <p:txBody>
          <a:bodyPr/>
          <a:lstStyle/>
          <a:p>
            <a:r>
              <a:rPr lang="en-IN" dirty="0"/>
              <a:t>References</a:t>
            </a:r>
          </a:p>
        </p:txBody>
      </p:sp>
      <p:sp>
        <p:nvSpPr>
          <p:cNvPr id="4" name="Content Placeholder 3">
            <a:extLst>
              <a:ext uri="{FF2B5EF4-FFF2-40B4-BE49-F238E27FC236}">
                <a16:creationId xmlns:a16="http://schemas.microsoft.com/office/drawing/2014/main" id="{617BFA5B-5550-6648-E83B-98FEA1F43538}"/>
              </a:ext>
            </a:extLst>
          </p:cNvPr>
          <p:cNvSpPr>
            <a:spLocks noGrp="1"/>
          </p:cNvSpPr>
          <p:nvPr>
            <p:ph idx="1"/>
          </p:nvPr>
        </p:nvSpPr>
        <p:spPr>
          <a:xfrm>
            <a:off x="928601" y="1897688"/>
            <a:ext cx="10334798" cy="4316075"/>
          </a:xfrm>
        </p:spPr>
        <p:txBody>
          <a:bodyPr>
            <a:normAutofit/>
          </a:bodyPr>
          <a:lstStyle/>
          <a:p>
            <a:pPr marL="342900" lvl="0" indent="-342900" algn="just">
              <a:lnSpc>
                <a:spcPts val="900"/>
              </a:lnSpc>
              <a:spcAft>
                <a:spcPts val="250"/>
              </a:spcAft>
              <a:buSzPts val="800"/>
              <a:buFont typeface="Times New Roman" panose="02020603050405020304" pitchFamily="18" charset="0"/>
              <a:buAutoNum type="arabicPeriod"/>
              <a:tabLst>
                <a:tab pos="228600" algn="l"/>
              </a:tabLst>
            </a:pPr>
            <a:r>
              <a:rPr lang="en-US" sz="1200" dirty="0">
                <a:effectLst/>
                <a:ea typeface="MS Mincho" panose="02020609040205080304" pitchFamily="49" charset="-128"/>
              </a:rPr>
              <a:t>Roberts, R.; </a:t>
            </a:r>
            <a:r>
              <a:rPr lang="en-US" sz="1200" dirty="0" err="1">
                <a:effectLst/>
                <a:ea typeface="MS Mincho" panose="02020609040205080304" pitchFamily="49" charset="-128"/>
              </a:rPr>
              <a:t>Knopman</a:t>
            </a:r>
            <a:r>
              <a:rPr lang="en-US" sz="1200" dirty="0">
                <a:effectLst/>
                <a:ea typeface="MS Mincho" panose="02020609040205080304" pitchFamily="49" charset="-128"/>
              </a:rPr>
              <a:t>, D.S. Classification and Epidemiology of MCI. Clin. </a:t>
            </a:r>
            <a:r>
              <a:rPr lang="en-US" sz="1200" dirty="0" err="1">
                <a:effectLst/>
                <a:ea typeface="MS Mincho" panose="02020609040205080304" pitchFamily="49" charset="-128"/>
              </a:rPr>
              <a:t>Geriatr</a:t>
            </a:r>
            <a:r>
              <a:rPr lang="en-US" sz="1200" dirty="0">
                <a:effectLst/>
                <a:ea typeface="MS Mincho" panose="02020609040205080304" pitchFamily="49" charset="-128"/>
              </a:rPr>
              <a:t>. Med. 2013, 29, 753–772.</a:t>
            </a:r>
            <a:endParaRPr lang="en-IN" sz="1200" dirty="0">
              <a:effectLst/>
              <a:ea typeface="MS Mincho" panose="02020609040205080304" pitchFamily="49" charset="-128"/>
            </a:endParaRPr>
          </a:p>
          <a:p>
            <a:pPr marL="342900" lvl="0" indent="-342900" algn="just">
              <a:lnSpc>
                <a:spcPts val="900"/>
              </a:lnSpc>
              <a:spcAft>
                <a:spcPts val="250"/>
              </a:spcAft>
              <a:buSzPts val="800"/>
              <a:buFont typeface="Times New Roman" panose="02020603050405020304" pitchFamily="18" charset="0"/>
              <a:buAutoNum type="arabicPeriod"/>
              <a:tabLst>
                <a:tab pos="228600" algn="l"/>
              </a:tabLst>
            </a:pPr>
            <a:r>
              <a:rPr lang="en-US" sz="1200" dirty="0">
                <a:effectLst/>
                <a:ea typeface="MS Mincho" panose="02020609040205080304" pitchFamily="49" charset="-128"/>
              </a:rPr>
              <a:t>Petersen, R.C.; Lopez, O.; Armstrong, M.J.; </a:t>
            </a:r>
            <a:r>
              <a:rPr lang="en-US" sz="1200" dirty="0" err="1">
                <a:effectLst/>
                <a:ea typeface="MS Mincho" panose="02020609040205080304" pitchFamily="49" charset="-128"/>
              </a:rPr>
              <a:t>Getchius</a:t>
            </a:r>
            <a:r>
              <a:rPr lang="en-US" sz="1200" dirty="0">
                <a:effectLst/>
                <a:ea typeface="MS Mincho" panose="02020609040205080304" pitchFamily="49" charset="-128"/>
              </a:rPr>
              <a:t>, T.S.; Ganguli, M.; Gloss, D.; </a:t>
            </a:r>
            <a:r>
              <a:rPr lang="en-US" sz="1200" dirty="0" err="1">
                <a:effectLst/>
                <a:ea typeface="MS Mincho" panose="02020609040205080304" pitchFamily="49" charset="-128"/>
              </a:rPr>
              <a:t>Gronseth</a:t>
            </a:r>
            <a:r>
              <a:rPr lang="en-US" sz="1200" dirty="0">
                <a:effectLst/>
                <a:ea typeface="MS Mincho" panose="02020609040205080304" pitchFamily="49" charset="-128"/>
              </a:rPr>
              <a:t>, G.S.; Marson, D.; </a:t>
            </a:r>
            <a:r>
              <a:rPr lang="en-US" sz="1200" dirty="0" err="1">
                <a:effectLst/>
                <a:ea typeface="MS Mincho" panose="02020609040205080304" pitchFamily="49" charset="-128"/>
              </a:rPr>
              <a:t>Pringsheim</a:t>
            </a:r>
            <a:r>
              <a:rPr lang="en-US" sz="1200" dirty="0">
                <a:effectLst/>
                <a:ea typeface="MS Mincho" panose="02020609040205080304" pitchFamily="49" charset="-128"/>
              </a:rPr>
              <a:t>, T.; Day, G.S.; et al. Author response: Practice guideline update summary: Mild cognitive impairment: Report of the Guideline Development, Dissemination, and Implementation Subcommittee of the American Academy of Neurology. Neurology 2018, 91, 373–374.</a:t>
            </a:r>
            <a:endParaRPr lang="en-IN" sz="1200" dirty="0">
              <a:effectLst/>
              <a:ea typeface="MS Mincho" panose="02020609040205080304" pitchFamily="49" charset="-128"/>
            </a:endParaRPr>
          </a:p>
          <a:p>
            <a:pPr marL="342900" lvl="0" indent="-342900" algn="just">
              <a:lnSpc>
                <a:spcPts val="900"/>
              </a:lnSpc>
              <a:spcAft>
                <a:spcPts val="250"/>
              </a:spcAft>
              <a:buSzPts val="800"/>
              <a:buFont typeface="Times New Roman" panose="02020603050405020304" pitchFamily="18" charset="0"/>
              <a:buAutoNum type="arabicPeriod"/>
              <a:tabLst>
                <a:tab pos="228600" algn="l"/>
              </a:tabLst>
            </a:pPr>
            <a:r>
              <a:rPr lang="en-US" sz="1200" dirty="0">
                <a:effectLst/>
                <a:ea typeface="MS Mincho" panose="02020609040205080304" pitchFamily="49" charset="-128"/>
              </a:rPr>
              <a:t>Ward, A.; </a:t>
            </a:r>
            <a:r>
              <a:rPr lang="en-US" sz="1200" dirty="0" err="1">
                <a:effectLst/>
                <a:ea typeface="MS Mincho" panose="02020609040205080304" pitchFamily="49" charset="-128"/>
              </a:rPr>
              <a:t>Tardiff</a:t>
            </a:r>
            <a:r>
              <a:rPr lang="en-US" sz="1200" dirty="0">
                <a:effectLst/>
                <a:ea typeface="MS Mincho" panose="02020609040205080304" pitchFamily="49" charset="-128"/>
              </a:rPr>
              <a:t>, S.; Dye, C.; </a:t>
            </a:r>
            <a:r>
              <a:rPr lang="en-US" sz="1200" dirty="0" err="1">
                <a:effectLst/>
                <a:ea typeface="MS Mincho" panose="02020609040205080304" pitchFamily="49" charset="-128"/>
              </a:rPr>
              <a:t>Arrighi</a:t>
            </a:r>
            <a:r>
              <a:rPr lang="en-US" sz="1200" dirty="0">
                <a:effectLst/>
                <a:ea typeface="MS Mincho" panose="02020609040205080304" pitchFamily="49" charset="-128"/>
              </a:rPr>
              <a:t>, H.M. Rate of Conversion from Prodromal Alzheimer’s Disease to Alzheimer’s Dementia: A Systematic Review of the Literature. Dement. </a:t>
            </a:r>
            <a:r>
              <a:rPr lang="en-US" sz="1200" dirty="0" err="1">
                <a:effectLst/>
                <a:ea typeface="MS Mincho" panose="02020609040205080304" pitchFamily="49" charset="-128"/>
              </a:rPr>
              <a:t>Geriatr</a:t>
            </a:r>
            <a:r>
              <a:rPr lang="en-US" sz="1200" dirty="0">
                <a:effectLst/>
                <a:ea typeface="MS Mincho" panose="02020609040205080304" pitchFamily="49" charset="-128"/>
              </a:rPr>
              <a:t>. </a:t>
            </a:r>
            <a:r>
              <a:rPr lang="en-US" sz="1200" dirty="0" err="1">
                <a:effectLst/>
                <a:ea typeface="MS Mincho" panose="02020609040205080304" pitchFamily="49" charset="-128"/>
              </a:rPr>
              <a:t>Cogn</a:t>
            </a:r>
            <a:r>
              <a:rPr lang="en-US" sz="1200" dirty="0">
                <a:effectLst/>
                <a:ea typeface="MS Mincho" panose="02020609040205080304" pitchFamily="49" charset="-128"/>
              </a:rPr>
              <a:t>. </a:t>
            </a:r>
            <a:r>
              <a:rPr lang="en-US" sz="1200" dirty="0" err="1">
                <a:effectLst/>
                <a:ea typeface="MS Mincho" panose="02020609040205080304" pitchFamily="49" charset="-128"/>
              </a:rPr>
              <a:t>Disord</a:t>
            </a:r>
            <a:r>
              <a:rPr lang="en-US" sz="1200" dirty="0">
                <a:effectLst/>
                <a:ea typeface="MS Mincho" panose="02020609040205080304" pitchFamily="49" charset="-128"/>
              </a:rPr>
              <a:t>. Extra 2013, 3, 320–332.</a:t>
            </a:r>
            <a:endParaRPr lang="en-IN" sz="1200" dirty="0">
              <a:effectLst/>
              <a:ea typeface="MS Mincho" panose="02020609040205080304" pitchFamily="49" charset="-128"/>
            </a:endParaRPr>
          </a:p>
          <a:p>
            <a:pPr marL="342900" lvl="0" indent="-342900" algn="just">
              <a:lnSpc>
                <a:spcPts val="900"/>
              </a:lnSpc>
              <a:spcAft>
                <a:spcPts val="250"/>
              </a:spcAft>
              <a:buSzPts val="800"/>
              <a:buFont typeface="Times New Roman" panose="02020603050405020304" pitchFamily="18" charset="0"/>
              <a:buAutoNum type="arabicPeriod"/>
              <a:tabLst>
                <a:tab pos="228600" algn="l"/>
              </a:tabLst>
            </a:pPr>
            <a:r>
              <a:rPr lang="en-US" sz="1200" dirty="0">
                <a:effectLst/>
                <a:ea typeface="MS Mincho" panose="02020609040205080304" pitchFamily="49" charset="-128"/>
              </a:rPr>
              <a:t>26. Mitchell, A.J.; Shiri-</a:t>
            </a:r>
            <a:r>
              <a:rPr lang="en-US" sz="1200" dirty="0" err="1">
                <a:effectLst/>
                <a:ea typeface="MS Mincho" panose="02020609040205080304" pitchFamily="49" charset="-128"/>
              </a:rPr>
              <a:t>Feshki</a:t>
            </a:r>
            <a:r>
              <a:rPr lang="en-US" sz="1200" dirty="0">
                <a:effectLst/>
                <a:ea typeface="MS Mincho" panose="02020609040205080304" pitchFamily="49" charset="-128"/>
              </a:rPr>
              <a:t>, M. Rate of progression of mild cognitive impairment to dementia—Meta-analysis of 41 robust inception cohort studies. Acta </a:t>
            </a:r>
            <a:r>
              <a:rPr lang="en-US" sz="1200" dirty="0" err="1">
                <a:effectLst/>
                <a:ea typeface="MS Mincho" panose="02020609040205080304" pitchFamily="49" charset="-128"/>
              </a:rPr>
              <a:t>Psychiatr</a:t>
            </a:r>
            <a:r>
              <a:rPr lang="en-US" sz="1200" dirty="0">
                <a:effectLst/>
                <a:ea typeface="MS Mincho" panose="02020609040205080304" pitchFamily="49" charset="-128"/>
              </a:rPr>
              <a:t>. Scand. 2009, 119, 252–265. </a:t>
            </a:r>
            <a:endParaRPr lang="en-IN" sz="1200" dirty="0">
              <a:effectLst/>
              <a:ea typeface="MS Mincho" panose="02020609040205080304" pitchFamily="49" charset="-128"/>
            </a:endParaRPr>
          </a:p>
          <a:p>
            <a:pPr marL="342900" lvl="0" indent="-342900" algn="just">
              <a:lnSpc>
                <a:spcPts val="900"/>
              </a:lnSpc>
              <a:spcAft>
                <a:spcPts val="250"/>
              </a:spcAft>
              <a:buSzPts val="800"/>
              <a:buFont typeface="Times New Roman" panose="02020603050405020304" pitchFamily="18" charset="0"/>
              <a:buAutoNum type="arabicPeriod"/>
              <a:tabLst>
                <a:tab pos="228600" algn="l"/>
              </a:tabLst>
            </a:pPr>
            <a:r>
              <a:rPr lang="en-US" sz="1200" dirty="0">
                <a:effectLst/>
                <a:ea typeface="MS Mincho" panose="02020609040205080304" pitchFamily="49" charset="-128"/>
              </a:rPr>
              <a:t>27. Sherman, D.S.; Mauser, J.; Nuno, M.; </a:t>
            </a:r>
            <a:r>
              <a:rPr lang="en-US" sz="1200" dirty="0" err="1">
                <a:effectLst/>
                <a:ea typeface="MS Mincho" panose="02020609040205080304" pitchFamily="49" charset="-128"/>
              </a:rPr>
              <a:t>Sherzai</a:t>
            </a:r>
            <a:r>
              <a:rPr lang="en-US" sz="1200" dirty="0">
                <a:effectLst/>
                <a:ea typeface="MS Mincho" panose="02020609040205080304" pitchFamily="49" charset="-128"/>
              </a:rPr>
              <a:t>, D. The Efficacy of Cognitive Intervention in Mild Cognitive Impairment (MCI): A Meta-Analysis of Outcomes on Neuropsychological Measures. </a:t>
            </a:r>
            <a:r>
              <a:rPr lang="en-US" sz="1200" dirty="0" err="1">
                <a:effectLst/>
                <a:ea typeface="MS Mincho" panose="02020609040205080304" pitchFamily="49" charset="-128"/>
              </a:rPr>
              <a:t>Neuropsychol</a:t>
            </a:r>
            <a:r>
              <a:rPr lang="en-US" sz="1200" dirty="0">
                <a:effectLst/>
                <a:ea typeface="MS Mincho" panose="02020609040205080304" pitchFamily="49" charset="-128"/>
              </a:rPr>
              <a:t>. Rev. 2017, 27, 440–484.</a:t>
            </a:r>
            <a:endParaRPr lang="en-IN" sz="1200" dirty="0">
              <a:effectLst/>
              <a:ea typeface="MS Mincho" panose="02020609040205080304" pitchFamily="49" charset="-128"/>
            </a:endParaRPr>
          </a:p>
          <a:p>
            <a:pPr marL="342900" lvl="0" indent="-342900" algn="just">
              <a:lnSpc>
                <a:spcPts val="900"/>
              </a:lnSpc>
              <a:spcAft>
                <a:spcPts val="250"/>
              </a:spcAft>
              <a:buSzPts val="800"/>
              <a:buFont typeface="Times New Roman" panose="02020603050405020304" pitchFamily="18" charset="0"/>
              <a:buAutoNum type="arabicPeriod"/>
              <a:tabLst>
                <a:tab pos="228600" algn="l"/>
              </a:tabLst>
            </a:pPr>
            <a:r>
              <a:rPr lang="en-US" sz="1200" dirty="0">
                <a:effectLst/>
                <a:ea typeface="MS Mincho" panose="02020609040205080304" pitchFamily="49" charset="-128"/>
              </a:rPr>
              <a:t>Olsson, B.; Lautner, R.; </a:t>
            </a:r>
            <a:r>
              <a:rPr lang="en-US" sz="1200" dirty="0" err="1">
                <a:effectLst/>
                <a:ea typeface="MS Mincho" panose="02020609040205080304" pitchFamily="49" charset="-128"/>
              </a:rPr>
              <a:t>Andreasson</a:t>
            </a:r>
            <a:r>
              <a:rPr lang="en-US" sz="1200" dirty="0">
                <a:effectLst/>
                <a:ea typeface="MS Mincho" panose="02020609040205080304" pitchFamily="49" charset="-128"/>
              </a:rPr>
              <a:t>, U.; </a:t>
            </a:r>
            <a:r>
              <a:rPr lang="en-US" sz="1200" dirty="0" err="1">
                <a:effectLst/>
                <a:ea typeface="MS Mincho" panose="02020609040205080304" pitchFamily="49" charset="-128"/>
              </a:rPr>
              <a:t>Öhrfelt</a:t>
            </a:r>
            <a:r>
              <a:rPr lang="en-US" sz="1200" dirty="0">
                <a:effectLst/>
                <a:ea typeface="MS Mincho" panose="02020609040205080304" pitchFamily="49" charset="-128"/>
              </a:rPr>
              <a:t>, A.; </a:t>
            </a:r>
            <a:r>
              <a:rPr lang="en-US" sz="1200" dirty="0" err="1">
                <a:effectLst/>
                <a:ea typeface="MS Mincho" panose="02020609040205080304" pitchFamily="49" charset="-128"/>
              </a:rPr>
              <a:t>Portelius</a:t>
            </a:r>
            <a:r>
              <a:rPr lang="en-US" sz="1200" dirty="0">
                <a:effectLst/>
                <a:ea typeface="MS Mincho" panose="02020609040205080304" pitchFamily="49" charset="-128"/>
              </a:rPr>
              <a:t>, E.; Bjerke, M.; </a:t>
            </a:r>
            <a:r>
              <a:rPr lang="en-US" sz="1200" dirty="0" err="1">
                <a:effectLst/>
                <a:ea typeface="MS Mincho" panose="02020609040205080304" pitchFamily="49" charset="-128"/>
              </a:rPr>
              <a:t>Hölttä</a:t>
            </a:r>
            <a:r>
              <a:rPr lang="en-US" sz="1200" dirty="0">
                <a:effectLst/>
                <a:ea typeface="MS Mincho" panose="02020609040205080304" pitchFamily="49" charset="-128"/>
              </a:rPr>
              <a:t>, M.; </a:t>
            </a:r>
            <a:r>
              <a:rPr lang="en-US" sz="1200" dirty="0" err="1">
                <a:effectLst/>
                <a:ea typeface="MS Mincho" panose="02020609040205080304" pitchFamily="49" charset="-128"/>
              </a:rPr>
              <a:t>Rosén</a:t>
            </a:r>
            <a:r>
              <a:rPr lang="en-US" sz="1200" dirty="0">
                <a:effectLst/>
                <a:ea typeface="MS Mincho" panose="02020609040205080304" pitchFamily="49" charset="-128"/>
              </a:rPr>
              <a:t>, C.; Olsson, C.; Strobel, G.; et al. CSF and blood biomarkers for the diagnosis of Alzheimer’s disease: A systematic review and meta-analysis. Lancet Neurol. 2016, 15, 673–684.</a:t>
            </a:r>
            <a:endParaRPr lang="en-IN" sz="1200" dirty="0">
              <a:effectLst/>
              <a:ea typeface="MS Mincho" panose="02020609040205080304" pitchFamily="49" charset="-128"/>
            </a:endParaRPr>
          </a:p>
          <a:p>
            <a:pPr marL="342900" lvl="0" indent="-342900" algn="just">
              <a:lnSpc>
                <a:spcPts val="900"/>
              </a:lnSpc>
              <a:spcAft>
                <a:spcPts val="250"/>
              </a:spcAft>
              <a:buSzPts val="800"/>
              <a:buFont typeface="Times New Roman" panose="02020603050405020304" pitchFamily="18" charset="0"/>
              <a:buAutoNum type="arabicPeriod"/>
              <a:tabLst>
                <a:tab pos="228600" algn="l"/>
              </a:tabLst>
            </a:pPr>
            <a:r>
              <a:rPr lang="en-US" sz="1200" dirty="0">
                <a:effectLst/>
                <a:ea typeface="MS Mincho" panose="02020609040205080304" pitchFamily="49" charset="-128"/>
              </a:rPr>
              <a:t>Qiu, A.; </a:t>
            </a:r>
            <a:r>
              <a:rPr lang="en-US" sz="1200" dirty="0" err="1">
                <a:effectLst/>
                <a:ea typeface="MS Mincho" panose="02020609040205080304" pitchFamily="49" charset="-128"/>
              </a:rPr>
              <a:t>Fennema-Notestine</a:t>
            </a:r>
            <a:r>
              <a:rPr lang="en-US" sz="1200" dirty="0">
                <a:effectLst/>
                <a:ea typeface="MS Mincho" panose="02020609040205080304" pitchFamily="49" charset="-128"/>
              </a:rPr>
              <a:t>, C.; Dale, A.M.; Miller, M.I. Regional shape abnormalities in mild cognitive impairment and Alzheimer’s disease. Neuroimage 2009, 45, 656–661.</a:t>
            </a:r>
            <a:endParaRPr lang="en-IN" sz="1200" dirty="0">
              <a:effectLst/>
              <a:ea typeface="MS Mincho" panose="02020609040205080304" pitchFamily="49" charset="-128"/>
            </a:endParaRPr>
          </a:p>
          <a:p>
            <a:pPr marL="342900" lvl="0" indent="-342900" algn="just">
              <a:lnSpc>
                <a:spcPts val="900"/>
              </a:lnSpc>
              <a:spcAft>
                <a:spcPts val="250"/>
              </a:spcAft>
              <a:buSzPts val="800"/>
              <a:buFont typeface="Times New Roman" panose="02020603050405020304" pitchFamily="18" charset="0"/>
              <a:buAutoNum type="arabicPeriod"/>
              <a:tabLst>
                <a:tab pos="228600" algn="l"/>
              </a:tabLst>
            </a:pPr>
            <a:r>
              <a:rPr lang="en-US" sz="1200" dirty="0" err="1">
                <a:effectLst/>
                <a:ea typeface="MS Mincho" panose="02020609040205080304" pitchFamily="49" charset="-128"/>
              </a:rPr>
              <a:t>Janousova</a:t>
            </a:r>
            <a:r>
              <a:rPr lang="en-US" sz="1200" dirty="0">
                <a:effectLst/>
                <a:ea typeface="MS Mincho" panose="02020609040205080304" pitchFamily="49" charset="-128"/>
              </a:rPr>
              <a:t>, E.; </a:t>
            </a:r>
            <a:r>
              <a:rPr lang="en-US" sz="1200" dirty="0" err="1">
                <a:effectLst/>
                <a:ea typeface="MS Mincho" panose="02020609040205080304" pitchFamily="49" charset="-128"/>
              </a:rPr>
              <a:t>Vounou</a:t>
            </a:r>
            <a:r>
              <a:rPr lang="en-US" sz="1200" dirty="0">
                <a:effectLst/>
                <a:ea typeface="MS Mincho" panose="02020609040205080304" pitchFamily="49" charset="-128"/>
              </a:rPr>
              <a:t>, M.; </a:t>
            </a:r>
            <a:r>
              <a:rPr lang="en-US" sz="1200" dirty="0" err="1">
                <a:effectLst/>
                <a:ea typeface="MS Mincho" panose="02020609040205080304" pitchFamily="49" charset="-128"/>
              </a:rPr>
              <a:t>Wolz</a:t>
            </a:r>
            <a:r>
              <a:rPr lang="en-US" sz="1200" dirty="0">
                <a:effectLst/>
                <a:ea typeface="MS Mincho" panose="02020609040205080304" pitchFamily="49" charset="-128"/>
              </a:rPr>
              <a:t>, R.; Gray, K.R.; </a:t>
            </a:r>
            <a:r>
              <a:rPr lang="en-US" sz="1200" dirty="0" err="1">
                <a:effectLst/>
                <a:ea typeface="MS Mincho" panose="02020609040205080304" pitchFamily="49" charset="-128"/>
              </a:rPr>
              <a:t>Rueckert</a:t>
            </a:r>
            <a:r>
              <a:rPr lang="en-US" sz="1200" dirty="0">
                <a:effectLst/>
                <a:ea typeface="MS Mincho" panose="02020609040205080304" pitchFamily="49" charset="-128"/>
              </a:rPr>
              <a:t>, D.; Montana, G. Biomarker discovery for sparse classification of brain images in Alzheimer’s disease. Ann. BMVA 2012, 2, 1–11</a:t>
            </a:r>
            <a:endParaRPr lang="en-IN" sz="1200" dirty="0">
              <a:effectLst/>
              <a:ea typeface="MS Mincho" panose="02020609040205080304" pitchFamily="49" charset="-128"/>
            </a:endParaRPr>
          </a:p>
          <a:p>
            <a:pPr marL="342900" lvl="0" indent="-342900" algn="just">
              <a:lnSpc>
                <a:spcPts val="900"/>
              </a:lnSpc>
              <a:spcAft>
                <a:spcPts val="250"/>
              </a:spcAft>
              <a:buSzPts val="800"/>
              <a:buFont typeface="Times New Roman" panose="02020603050405020304" pitchFamily="18" charset="0"/>
              <a:buAutoNum type="arabicPeriod"/>
              <a:tabLst>
                <a:tab pos="228600" algn="l"/>
              </a:tabLst>
            </a:pPr>
            <a:r>
              <a:rPr lang="en-US" sz="1200" dirty="0">
                <a:effectLst/>
                <a:ea typeface="MS Mincho" panose="02020609040205080304" pitchFamily="49" charset="-128"/>
              </a:rPr>
              <a:t>Zhang, D.; Wang, Y.; Zhou, L.; Yuan, H.; Shen, D. Multimodal classification of Alzheimer’s disease and mild cognitive impairment. Neuroimage 2011, 55, 856–867</a:t>
            </a:r>
          </a:p>
          <a:p>
            <a:pPr marL="342900" lvl="0" indent="-342900" algn="just">
              <a:lnSpc>
                <a:spcPts val="900"/>
              </a:lnSpc>
              <a:spcAft>
                <a:spcPts val="250"/>
              </a:spcAft>
              <a:buSzPts val="800"/>
              <a:buFont typeface="Times New Roman" panose="02020603050405020304" pitchFamily="18" charset="0"/>
              <a:buAutoNum type="arabicPeriod"/>
              <a:tabLst>
                <a:tab pos="228600" algn="l"/>
              </a:tabLst>
            </a:pPr>
            <a:r>
              <a:rPr lang="en-US" sz="1200" dirty="0">
                <a:effectLst/>
                <a:ea typeface="SimSun" panose="02010600030101010101" pitchFamily="2" charset="-122"/>
              </a:rPr>
              <a:t>Liu, S.; Song, Y.; Cai, W.; Pujol, S.; </a:t>
            </a:r>
            <a:r>
              <a:rPr lang="en-US" sz="1200" dirty="0" err="1">
                <a:effectLst/>
                <a:ea typeface="SimSun" panose="02010600030101010101" pitchFamily="2" charset="-122"/>
              </a:rPr>
              <a:t>Kikinis</a:t>
            </a:r>
            <a:r>
              <a:rPr lang="en-US" sz="1200" dirty="0">
                <a:effectLst/>
                <a:ea typeface="SimSun" panose="02010600030101010101" pitchFamily="2" charset="-122"/>
              </a:rPr>
              <a:t>, R.; Wang, X.; Feng, D. Multifold Bayesian kernelization in Alzheimer’s diagnosis. In Proceedings of the International Conference on Medical Image Computing and Computer-Assisted Intervention, Nagoya, Japan, 22–26 September 2013; Springer: Berlin/Heidelberg, Germany, 2013</a:t>
            </a:r>
            <a:endParaRPr lang="en-IN" sz="1400" dirty="0"/>
          </a:p>
        </p:txBody>
      </p:sp>
    </p:spTree>
    <p:extLst>
      <p:ext uri="{BB962C8B-B14F-4D97-AF65-F5344CB8AC3E}">
        <p14:creationId xmlns:p14="http://schemas.microsoft.com/office/powerpoint/2010/main" val="316477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87D9-C4D3-EFB5-65B0-B4AECC49BA9A}"/>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14D1A69D-A191-D4F1-B4EE-CF183E0A3524}"/>
              </a:ext>
            </a:extLst>
          </p:cNvPr>
          <p:cNvSpPr>
            <a:spLocks noGrp="1"/>
          </p:cNvSpPr>
          <p:nvPr>
            <p:ph idx="1"/>
          </p:nvPr>
        </p:nvSpPr>
        <p:spPr/>
        <p:txBody>
          <a:bodyPr/>
          <a:lstStyle/>
          <a:p>
            <a:r>
              <a:rPr lang="en-US" dirty="0"/>
              <a:t>Alzheimer's disease (AD) involves pronounced memory loss and cognitive decline, accompanied by notable alterations in brain structure detectable through magnetic resonance imaging (MRI) scans. These observable preclinical structural changes offer a potential avenue for early AD detection through image classification tools, such as convolutional neural networks (CNNs). However, most studies related to AD face limitations due to small sample sizes. Identifying an effective approach to train an image classifier with restricted data remains a crucial challenge. </a:t>
            </a:r>
          </a:p>
          <a:p>
            <a:r>
              <a:rPr lang="en-US" dirty="0"/>
              <a:t>This study investigates the efficacy of quantum algorithms in classifying an MRI Image into AD, MCI and NC. Comparison to classical algorithms is also made, showcasing the advantages derived from quantum parallelism, superposition, and entanglement. </a:t>
            </a:r>
            <a:endParaRPr lang="en-IN" dirty="0"/>
          </a:p>
        </p:txBody>
      </p:sp>
    </p:spTree>
    <p:extLst>
      <p:ext uri="{BB962C8B-B14F-4D97-AF65-F5344CB8AC3E}">
        <p14:creationId xmlns:p14="http://schemas.microsoft.com/office/powerpoint/2010/main" val="313408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0841-CE4E-F8F2-3529-103DAB5053D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A7491FE-B461-D76C-66DA-82FF1E2362E9}"/>
              </a:ext>
            </a:extLst>
          </p:cNvPr>
          <p:cNvSpPr>
            <a:spLocks noGrp="1"/>
          </p:cNvSpPr>
          <p:nvPr>
            <p:ph idx="1"/>
          </p:nvPr>
        </p:nvSpPr>
        <p:spPr/>
        <p:txBody>
          <a:bodyPr/>
          <a:lstStyle/>
          <a:p>
            <a:r>
              <a:rPr lang="en-US" dirty="0"/>
              <a:t>The existing challenge in Alzheimer's disease (AD) research lies in the effective utilization of magnetic resonance imaging (MRI) to detect preclinical structural changes associated with severe memory loss and cognitive impairment. Although the potential for early AD detection through image classification tools like convolutional neural networks (CNNs) is recognized, the majority of related studies face </a:t>
            </a:r>
            <a:r>
              <a:rPr lang="en-US" b="1" dirty="0"/>
              <a:t>limitations imposed by small sample sizes</a:t>
            </a:r>
            <a:r>
              <a:rPr lang="en-US" dirty="0"/>
              <a:t>. The critical problem addressed in our ongoing project is the development of an efficient approach for training image classifiers on limited data, particularly focusing on different transfer-learning methods based on CNNs and then utilizing quantum algorithms for faster convergence to the solution.</a:t>
            </a:r>
            <a:endParaRPr lang="en-IN" dirty="0"/>
          </a:p>
        </p:txBody>
      </p:sp>
    </p:spTree>
    <p:extLst>
      <p:ext uri="{BB962C8B-B14F-4D97-AF65-F5344CB8AC3E}">
        <p14:creationId xmlns:p14="http://schemas.microsoft.com/office/powerpoint/2010/main" val="49733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8F25-FDD1-EFCA-7206-7F15775A1D30}"/>
              </a:ext>
            </a:extLst>
          </p:cNvPr>
          <p:cNvSpPr>
            <a:spLocks noGrp="1"/>
          </p:cNvSpPr>
          <p:nvPr>
            <p:ph type="title"/>
          </p:nvPr>
        </p:nvSpPr>
        <p:spPr/>
        <p:txBody>
          <a:bodyPr/>
          <a:lstStyle/>
          <a:p>
            <a:r>
              <a:rPr lang="en-IN" dirty="0"/>
              <a:t>Literature Review</a:t>
            </a:r>
          </a:p>
        </p:txBody>
      </p:sp>
      <p:graphicFrame>
        <p:nvGraphicFramePr>
          <p:cNvPr id="6" name="Content Placeholder 5">
            <a:extLst>
              <a:ext uri="{FF2B5EF4-FFF2-40B4-BE49-F238E27FC236}">
                <a16:creationId xmlns:a16="http://schemas.microsoft.com/office/drawing/2014/main" id="{E80C6609-FA78-2F62-AD05-CEE2BFB407D1}"/>
              </a:ext>
            </a:extLst>
          </p:cNvPr>
          <p:cNvGraphicFramePr>
            <a:graphicFrameLocks noGrp="1"/>
          </p:cNvGraphicFramePr>
          <p:nvPr>
            <p:ph idx="1"/>
            <p:extLst>
              <p:ext uri="{D42A27DB-BD31-4B8C-83A1-F6EECF244321}">
                <p14:modId xmlns:p14="http://schemas.microsoft.com/office/powerpoint/2010/main" val="3478001391"/>
              </p:ext>
            </p:extLst>
          </p:nvPr>
        </p:nvGraphicFramePr>
        <p:xfrm>
          <a:off x="845506" y="1846263"/>
          <a:ext cx="10500988" cy="463296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2770402188"/>
                    </a:ext>
                  </a:extLst>
                </a:gridCol>
                <a:gridCol w="1436914">
                  <a:extLst>
                    <a:ext uri="{9D8B030D-6E8A-4147-A177-3AD203B41FA5}">
                      <a16:colId xmlns:a16="http://schemas.microsoft.com/office/drawing/2014/main" val="3042711001"/>
                    </a:ext>
                  </a:extLst>
                </a:gridCol>
                <a:gridCol w="1436914">
                  <a:extLst>
                    <a:ext uri="{9D8B030D-6E8A-4147-A177-3AD203B41FA5}">
                      <a16:colId xmlns:a16="http://schemas.microsoft.com/office/drawing/2014/main" val="4030257525"/>
                    </a:ext>
                  </a:extLst>
                </a:gridCol>
                <a:gridCol w="1436914">
                  <a:extLst>
                    <a:ext uri="{9D8B030D-6E8A-4147-A177-3AD203B41FA5}">
                      <a16:colId xmlns:a16="http://schemas.microsoft.com/office/drawing/2014/main" val="40888978"/>
                    </a:ext>
                  </a:extLst>
                </a:gridCol>
                <a:gridCol w="1739544">
                  <a:extLst>
                    <a:ext uri="{9D8B030D-6E8A-4147-A177-3AD203B41FA5}">
                      <a16:colId xmlns:a16="http://schemas.microsoft.com/office/drawing/2014/main" val="2096896779"/>
                    </a:ext>
                  </a:extLst>
                </a:gridCol>
                <a:gridCol w="1604866">
                  <a:extLst>
                    <a:ext uri="{9D8B030D-6E8A-4147-A177-3AD203B41FA5}">
                      <a16:colId xmlns:a16="http://schemas.microsoft.com/office/drawing/2014/main" val="585307519"/>
                    </a:ext>
                  </a:extLst>
                </a:gridCol>
                <a:gridCol w="1408922">
                  <a:extLst>
                    <a:ext uri="{9D8B030D-6E8A-4147-A177-3AD203B41FA5}">
                      <a16:colId xmlns:a16="http://schemas.microsoft.com/office/drawing/2014/main" val="4071419563"/>
                    </a:ext>
                  </a:extLst>
                </a:gridCol>
              </a:tblGrid>
              <a:tr h="370840">
                <a:tc>
                  <a:txBody>
                    <a:bodyPr/>
                    <a:lstStyle/>
                    <a:p>
                      <a:r>
                        <a:rPr lang="en-IN" sz="1400" dirty="0"/>
                        <a:t>Name of the Paper</a:t>
                      </a:r>
                    </a:p>
                  </a:txBody>
                  <a:tcPr anchor="ctr"/>
                </a:tc>
                <a:tc>
                  <a:txBody>
                    <a:bodyPr/>
                    <a:lstStyle/>
                    <a:p>
                      <a:r>
                        <a:rPr lang="en-IN" sz="1400" dirty="0"/>
                        <a:t>Journal &amp; Year</a:t>
                      </a:r>
                    </a:p>
                  </a:txBody>
                  <a:tcPr anchor="ctr"/>
                </a:tc>
                <a:tc>
                  <a:txBody>
                    <a:bodyPr/>
                    <a:lstStyle/>
                    <a:p>
                      <a:r>
                        <a:rPr lang="en-IN" sz="1400" dirty="0"/>
                        <a:t>Method Used</a:t>
                      </a:r>
                    </a:p>
                  </a:txBody>
                  <a:tcPr anchor="ctr"/>
                </a:tc>
                <a:tc>
                  <a:txBody>
                    <a:bodyPr/>
                    <a:lstStyle/>
                    <a:p>
                      <a:r>
                        <a:rPr lang="en-IN" sz="1400" dirty="0"/>
                        <a:t>Dataset</a:t>
                      </a:r>
                    </a:p>
                  </a:txBody>
                  <a:tcPr anchor="ctr"/>
                </a:tc>
                <a:tc>
                  <a:txBody>
                    <a:bodyPr/>
                    <a:lstStyle/>
                    <a:p>
                      <a:r>
                        <a:rPr lang="en-IN" sz="1400" dirty="0"/>
                        <a:t>Advantages</a:t>
                      </a:r>
                    </a:p>
                  </a:txBody>
                  <a:tcPr anchor="ctr"/>
                </a:tc>
                <a:tc>
                  <a:txBody>
                    <a:bodyPr/>
                    <a:lstStyle/>
                    <a:p>
                      <a:r>
                        <a:rPr lang="en-IN" sz="1400" dirty="0"/>
                        <a:t>Limitations</a:t>
                      </a:r>
                    </a:p>
                  </a:txBody>
                  <a:tcPr anchor="ctr"/>
                </a:tc>
                <a:tc>
                  <a:txBody>
                    <a:bodyPr/>
                    <a:lstStyle/>
                    <a:p>
                      <a:r>
                        <a:rPr lang="en-IN" sz="1400" dirty="0"/>
                        <a:t>Metrics</a:t>
                      </a:r>
                    </a:p>
                  </a:txBody>
                  <a:tcPr anchor="ctr"/>
                </a:tc>
                <a:extLst>
                  <a:ext uri="{0D108BD9-81ED-4DB2-BD59-A6C34878D82A}">
                    <a16:rowId xmlns:a16="http://schemas.microsoft.com/office/drawing/2014/main" val="3569696036"/>
                  </a:ext>
                </a:extLst>
              </a:tr>
              <a:tr h="370840">
                <a:tc>
                  <a:txBody>
                    <a:bodyPr/>
                    <a:lstStyle/>
                    <a:p>
                      <a:r>
                        <a:rPr lang="en-US" sz="1200" kern="1200" dirty="0">
                          <a:solidFill>
                            <a:schemeClr val="dk1"/>
                          </a:solidFill>
                          <a:latin typeface="+mn-lt"/>
                          <a:ea typeface="+mn-ea"/>
                          <a:cs typeface="+mn-cs"/>
                        </a:rPr>
                        <a:t>Hierarchical Feature Representation and Multimodal Fusion with Deep Learning for AD/MCI Diagnosis </a:t>
                      </a:r>
                    </a:p>
                  </a:txBody>
                  <a:tcPr anchor="ctr"/>
                </a:tc>
                <a:tc>
                  <a:txBody>
                    <a:bodyPr/>
                    <a:lstStyle/>
                    <a:p>
                      <a:r>
                        <a:rPr lang="en-IN" sz="1200" kern="1200" dirty="0" err="1">
                          <a:solidFill>
                            <a:schemeClr val="dk1"/>
                          </a:solidFill>
                          <a:latin typeface="+mn-lt"/>
                          <a:ea typeface="+mn-ea"/>
                          <a:cs typeface="+mn-cs"/>
                        </a:rPr>
                        <a:t>NeuroImage</a:t>
                      </a:r>
                      <a:r>
                        <a:rPr lang="en-IN" sz="1200" kern="1200" dirty="0">
                          <a:solidFill>
                            <a:schemeClr val="dk1"/>
                          </a:solidFill>
                          <a:latin typeface="+mn-lt"/>
                          <a:ea typeface="+mn-ea"/>
                          <a:cs typeface="+mn-cs"/>
                        </a:rPr>
                        <a:t>, 2014</a:t>
                      </a:r>
                    </a:p>
                  </a:txBody>
                  <a:tcPr anchor="ctr"/>
                </a:tc>
                <a:tc>
                  <a:txBody>
                    <a:bodyPr/>
                    <a:lstStyle/>
                    <a:p>
                      <a:r>
                        <a:rPr lang="en-IN" sz="1200" kern="1200" dirty="0">
                          <a:solidFill>
                            <a:schemeClr val="dk1"/>
                          </a:solidFill>
                          <a:latin typeface="+mn-lt"/>
                          <a:ea typeface="+mn-ea"/>
                          <a:cs typeface="+mn-cs"/>
                        </a:rPr>
                        <a:t>Deep Boltzmann Machine Model </a:t>
                      </a:r>
                    </a:p>
                  </a:txBody>
                  <a:tcPr anchor="ctr"/>
                </a:tc>
                <a:tc>
                  <a:txBody>
                    <a:bodyPr/>
                    <a:lstStyle/>
                    <a:p>
                      <a:r>
                        <a:rPr lang="en-US" sz="1200" kern="1200" dirty="0">
                          <a:solidFill>
                            <a:schemeClr val="dk1"/>
                          </a:solidFill>
                          <a:latin typeface="+mn-lt"/>
                          <a:ea typeface="+mn-ea"/>
                          <a:cs typeface="+mn-cs"/>
                        </a:rPr>
                        <a:t>Alzheimer's Disease Neuroimaging Initiative (ADNI) </a:t>
                      </a:r>
                    </a:p>
                  </a:txBody>
                  <a:tcPr anchor="ct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Deep Boltzmann Machine model can hierarchically find feature representations in a probabilistic manner.</a:t>
                      </a:r>
                    </a:p>
                    <a:p>
                      <a:pPr marL="171450" indent="-171450">
                        <a:buFont typeface="Arial" panose="020B0604020202020204" pitchFamily="34" charset="0"/>
                        <a:buChar char="•"/>
                      </a:pPr>
                      <a:r>
                        <a:rPr lang="en-US" sz="1200" kern="1200" dirty="0">
                          <a:solidFill>
                            <a:schemeClr val="dk1"/>
                          </a:solidFill>
                          <a:latin typeface="+mn-lt"/>
                          <a:ea typeface="+mn-ea"/>
                          <a:cs typeface="+mn-cs"/>
                        </a:rPr>
                        <a:t>Rather than using the noisy voxel intensities as features the high-level representation obtained via DBM is more robust to noises and thus helps enhance diagnostic performances. </a:t>
                      </a:r>
                    </a:p>
                  </a:txBody>
                  <a:tcPr anchor="ct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The number of hidden units in each layer was manually determined in the experiments, and the relatively small dataset may not have led to the optimal network structures for discovering high-level feature representations.</a:t>
                      </a:r>
                    </a:p>
                    <a:p>
                      <a:pPr marL="171450" indent="-171450">
                        <a:buFont typeface="Arial" panose="020B0604020202020204" pitchFamily="34" charset="0"/>
                        <a:buChar char="•"/>
                      </a:pPr>
                      <a:r>
                        <a:rPr lang="en-US" sz="1200" kern="1200" dirty="0">
                          <a:solidFill>
                            <a:schemeClr val="dk1"/>
                          </a:solidFill>
                          <a:latin typeface="+mn-lt"/>
                          <a:ea typeface="+mn-ea"/>
                          <a:cs typeface="+mn-cs"/>
                        </a:rPr>
                        <a:t>The current method focuses on the bi-modalities of MRI and PET, excluding the potential benefits of combining information from various modalities.</a:t>
                      </a:r>
                    </a:p>
                  </a:txBody>
                  <a:tcPr anchor="ctr"/>
                </a:tc>
                <a:tc>
                  <a:txBody>
                    <a:bodyPr/>
                    <a:lstStyle/>
                    <a:p>
                      <a:r>
                        <a:rPr lang="en-US" sz="1200" dirty="0"/>
                        <a:t>Accuracy Obtained was 95.35%</a:t>
                      </a:r>
                    </a:p>
                  </a:txBody>
                  <a:tcPr anchor="ctr"/>
                </a:tc>
                <a:extLst>
                  <a:ext uri="{0D108BD9-81ED-4DB2-BD59-A6C34878D82A}">
                    <a16:rowId xmlns:a16="http://schemas.microsoft.com/office/drawing/2014/main" val="4122662593"/>
                  </a:ext>
                </a:extLst>
              </a:tr>
            </a:tbl>
          </a:graphicData>
        </a:graphic>
      </p:graphicFrame>
    </p:spTree>
    <p:extLst>
      <p:ext uri="{BB962C8B-B14F-4D97-AF65-F5344CB8AC3E}">
        <p14:creationId xmlns:p14="http://schemas.microsoft.com/office/powerpoint/2010/main" val="157187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8F25-FDD1-EFCA-7206-7F15775A1D30}"/>
              </a:ext>
            </a:extLst>
          </p:cNvPr>
          <p:cNvSpPr>
            <a:spLocks noGrp="1"/>
          </p:cNvSpPr>
          <p:nvPr>
            <p:ph type="title"/>
          </p:nvPr>
        </p:nvSpPr>
        <p:spPr/>
        <p:txBody>
          <a:bodyPr/>
          <a:lstStyle/>
          <a:p>
            <a:r>
              <a:rPr lang="en-IN" dirty="0"/>
              <a:t>Literature Review</a:t>
            </a:r>
          </a:p>
        </p:txBody>
      </p:sp>
      <p:graphicFrame>
        <p:nvGraphicFramePr>
          <p:cNvPr id="6" name="Content Placeholder 5">
            <a:extLst>
              <a:ext uri="{FF2B5EF4-FFF2-40B4-BE49-F238E27FC236}">
                <a16:creationId xmlns:a16="http://schemas.microsoft.com/office/drawing/2014/main" id="{E80C6609-FA78-2F62-AD05-CEE2BFB407D1}"/>
              </a:ext>
            </a:extLst>
          </p:cNvPr>
          <p:cNvGraphicFramePr>
            <a:graphicFrameLocks noGrp="1"/>
          </p:cNvGraphicFramePr>
          <p:nvPr>
            <p:ph idx="1"/>
            <p:extLst>
              <p:ext uri="{D42A27DB-BD31-4B8C-83A1-F6EECF244321}">
                <p14:modId xmlns:p14="http://schemas.microsoft.com/office/powerpoint/2010/main" val="911127342"/>
              </p:ext>
            </p:extLst>
          </p:nvPr>
        </p:nvGraphicFramePr>
        <p:xfrm>
          <a:off x="845506" y="1846263"/>
          <a:ext cx="10500988" cy="390144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2770402188"/>
                    </a:ext>
                  </a:extLst>
                </a:gridCol>
                <a:gridCol w="1436914">
                  <a:extLst>
                    <a:ext uri="{9D8B030D-6E8A-4147-A177-3AD203B41FA5}">
                      <a16:colId xmlns:a16="http://schemas.microsoft.com/office/drawing/2014/main" val="3042711001"/>
                    </a:ext>
                  </a:extLst>
                </a:gridCol>
                <a:gridCol w="1436914">
                  <a:extLst>
                    <a:ext uri="{9D8B030D-6E8A-4147-A177-3AD203B41FA5}">
                      <a16:colId xmlns:a16="http://schemas.microsoft.com/office/drawing/2014/main" val="4030257525"/>
                    </a:ext>
                  </a:extLst>
                </a:gridCol>
                <a:gridCol w="1436914">
                  <a:extLst>
                    <a:ext uri="{9D8B030D-6E8A-4147-A177-3AD203B41FA5}">
                      <a16:colId xmlns:a16="http://schemas.microsoft.com/office/drawing/2014/main" val="40888978"/>
                    </a:ext>
                  </a:extLst>
                </a:gridCol>
                <a:gridCol w="1739544">
                  <a:extLst>
                    <a:ext uri="{9D8B030D-6E8A-4147-A177-3AD203B41FA5}">
                      <a16:colId xmlns:a16="http://schemas.microsoft.com/office/drawing/2014/main" val="2096896779"/>
                    </a:ext>
                  </a:extLst>
                </a:gridCol>
                <a:gridCol w="1604866">
                  <a:extLst>
                    <a:ext uri="{9D8B030D-6E8A-4147-A177-3AD203B41FA5}">
                      <a16:colId xmlns:a16="http://schemas.microsoft.com/office/drawing/2014/main" val="585307519"/>
                    </a:ext>
                  </a:extLst>
                </a:gridCol>
                <a:gridCol w="1408922">
                  <a:extLst>
                    <a:ext uri="{9D8B030D-6E8A-4147-A177-3AD203B41FA5}">
                      <a16:colId xmlns:a16="http://schemas.microsoft.com/office/drawing/2014/main" val="4071419563"/>
                    </a:ext>
                  </a:extLst>
                </a:gridCol>
              </a:tblGrid>
              <a:tr h="370840">
                <a:tc>
                  <a:txBody>
                    <a:bodyPr/>
                    <a:lstStyle/>
                    <a:p>
                      <a:r>
                        <a:rPr lang="en-IN" sz="1400" dirty="0"/>
                        <a:t>Name of the Paper</a:t>
                      </a:r>
                    </a:p>
                  </a:txBody>
                  <a:tcPr anchor="ctr"/>
                </a:tc>
                <a:tc>
                  <a:txBody>
                    <a:bodyPr/>
                    <a:lstStyle/>
                    <a:p>
                      <a:r>
                        <a:rPr lang="en-IN" sz="1400" dirty="0"/>
                        <a:t>Journal &amp; Year</a:t>
                      </a:r>
                    </a:p>
                  </a:txBody>
                  <a:tcPr anchor="ctr"/>
                </a:tc>
                <a:tc>
                  <a:txBody>
                    <a:bodyPr/>
                    <a:lstStyle/>
                    <a:p>
                      <a:r>
                        <a:rPr lang="en-IN" sz="1400" dirty="0"/>
                        <a:t>Method Used</a:t>
                      </a:r>
                    </a:p>
                  </a:txBody>
                  <a:tcPr anchor="ctr"/>
                </a:tc>
                <a:tc>
                  <a:txBody>
                    <a:bodyPr/>
                    <a:lstStyle/>
                    <a:p>
                      <a:r>
                        <a:rPr lang="en-IN" sz="1400" dirty="0"/>
                        <a:t>Dataset</a:t>
                      </a:r>
                    </a:p>
                  </a:txBody>
                  <a:tcPr anchor="ctr"/>
                </a:tc>
                <a:tc>
                  <a:txBody>
                    <a:bodyPr/>
                    <a:lstStyle/>
                    <a:p>
                      <a:r>
                        <a:rPr lang="en-IN" sz="1400" dirty="0"/>
                        <a:t>Advantages</a:t>
                      </a:r>
                    </a:p>
                  </a:txBody>
                  <a:tcPr anchor="ctr"/>
                </a:tc>
                <a:tc>
                  <a:txBody>
                    <a:bodyPr/>
                    <a:lstStyle/>
                    <a:p>
                      <a:r>
                        <a:rPr lang="en-IN" sz="1400" dirty="0"/>
                        <a:t>Limitations</a:t>
                      </a:r>
                    </a:p>
                  </a:txBody>
                  <a:tcPr anchor="ctr"/>
                </a:tc>
                <a:tc>
                  <a:txBody>
                    <a:bodyPr/>
                    <a:lstStyle/>
                    <a:p>
                      <a:r>
                        <a:rPr lang="en-IN" sz="1400" dirty="0"/>
                        <a:t>Metrics</a:t>
                      </a:r>
                    </a:p>
                  </a:txBody>
                  <a:tcPr anchor="ctr"/>
                </a:tc>
                <a:extLst>
                  <a:ext uri="{0D108BD9-81ED-4DB2-BD59-A6C34878D82A}">
                    <a16:rowId xmlns:a16="http://schemas.microsoft.com/office/drawing/2014/main" val="3569696036"/>
                  </a:ext>
                </a:extLst>
              </a:tr>
              <a:tr h="370840">
                <a:tc>
                  <a:txBody>
                    <a:bodyPr/>
                    <a:lstStyle/>
                    <a:p>
                      <a:r>
                        <a:rPr lang="en-US" sz="1200" dirty="0"/>
                        <a:t>Detection of  Subjects and Brain Regions Related to Alzheimer's Disease Using 3D MRI Scans  Based on </a:t>
                      </a:r>
                      <a:r>
                        <a:rPr lang="en-US" sz="1200" dirty="0" err="1"/>
                        <a:t>Eigenbrain</a:t>
                      </a:r>
                      <a:r>
                        <a:rPr lang="en-US" sz="1200" dirty="0"/>
                        <a:t> and Machine Learning</a:t>
                      </a:r>
                    </a:p>
                  </a:txBody>
                  <a:tcPr anchor="ctr"/>
                </a:tc>
                <a:tc>
                  <a:txBody>
                    <a:bodyPr/>
                    <a:lstStyle/>
                    <a:p>
                      <a:r>
                        <a:rPr lang="en-IN" sz="1200" dirty="0"/>
                        <a:t> Frontiers in  Computational Neuroscience, 2015 </a:t>
                      </a:r>
                    </a:p>
                  </a:txBody>
                  <a:tcPr anchor="ctr"/>
                </a:tc>
                <a:tc>
                  <a:txBody>
                    <a:bodyPr/>
                    <a:lstStyle/>
                    <a:p>
                      <a:r>
                        <a:rPr lang="en-IN" sz="1200" dirty="0"/>
                        <a:t> </a:t>
                      </a:r>
                      <a:r>
                        <a:rPr lang="en-IN" sz="1200" dirty="0" err="1"/>
                        <a:t>Eigenbrain</a:t>
                      </a:r>
                      <a:r>
                        <a:rPr lang="en-IN" sz="1200" dirty="0"/>
                        <a:t>  Analysis, Machine Learning </a:t>
                      </a:r>
                    </a:p>
                  </a:txBody>
                  <a:tcPr anchor="ctr"/>
                </a:tc>
                <a:tc>
                  <a:txBody>
                    <a:bodyPr/>
                    <a:lstStyle/>
                    <a:p>
                      <a:r>
                        <a:rPr lang="en-US" sz="1200" dirty="0"/>
                        <a:t>Open Access Series of Imaging Studies (OASIS)</a:t>
                      </a:r>
                    </a:p>
                  </a:txBody>
                  <a:tcPr anchor="ctr"/>
                </a:tc>
                <a:tc>
                  <a:txBody>
                    <a:bodyPr/>
                    <a:lstStyle/>
                    <a:p>
                      <a:pPr marL="171450" indent="-171450">
                        <a:buFont typeface="Arial" panose="020B0604020202020204" pitchFamily="34" charset="0"/>
                        <a:buChar char="•"/>
                      </a:pPr>
                      <a:r>
                        <a:rPr lang="en-US" sz="1200" dirty="0" err="1"/>
                        <a:t>Eigenbrain</a:t>
                      </a:r>
                      <a:r>
                        <a:rPr lang="en-US" sz="1200" dirty="0"/>
                        <a:t> reaches very high classification accuracy, which is better than or competitive with state-of-the-art methods</a:t>
                      </a:r>
                    </a:p>
                    <a:p>
                      <a:pPr marL="171450" indent="-171450">
                        <a:buFont typeface="Arial" panose="020B0604020202020204" pitchFamily="34" charset="0"/>
                        <a:buChar char="•"/>
                      </a:pPr>
                      <a:r>
                        <a:rPr lang="en-US" sz="1200" dirty="0"/>
                        <a:t>It can directly find discriminant voxels/regions within the whole brain</a:t>
                      </a:r>
                    </a:p>
                    <a:p>
                      <a:pPr marL="171450" indent="-171450">
                        <a:buFont typeface="Arial" panose="020B0604020202020204" pitchFamily="34" charset="0"/>
                        <a:buChar char="•"/>
                      </a:pPr>
                      <a:r>
                        <a:rPr lang="en-US" sz="1200" dirty="0"/>
                        <a:t>It can be combined with other features, in order to increase the classification performance.</a:t>
                      </a:r>
                    </a:p>
                  </a:txBody>
                  <a:tcPr anchor="ctr"/>
                </a:tc>
                <a:tc>
                  <a:txBody>
                    <a:bodyPr/>
                    <a:lstStyle/>
                    <a:p>
                      <a:pPr marL="171450" indent="-171450">
                        <a:buFont typeface="Arial" panose="020B0604020202020204" pitchFamily="34" charset="0"/>
                        <a:buChar char="•"/>
                      </a:pPr>
                      <a:r>
                        <a:rPr lang="en-US" sz="1200" dirty="0"/>
                        <a:t>Two-Dimensional </a:t>
                      </a:r>
                      <a:r>
                        <a:rPr lang="en-US" sz="1200" dirty="0" err="1"/>
                        <a:t>Behaviour</a:t>
                      </a:r>
                      <a:r>
                        <a:rPr lang="en-US" sz="1200" dirty="0"/>
                        <a:t> of </a:t>
                      </a:r>
                      <a:r>
                        <a:rPr lang="en-US" sz="1200" dirty="0" err="1"/>
                        <a:t>Eigenbrain</a:t>
                      </a:r>
                      <a:r>
                        <a:rPr lang="en-US" sz="1200" dirty="0"/>
                        <a:t>: </a:t>
                      </a:r>
                      <a:r>
                        <a:rPr lang="en-US" sz="1200" dirty="0" err="1"/>
                        <a:t>Eigenbrain</a:t>
                      </a:r>
                      <a:r>
                        <a:rPr lang="en-US" sz="1200" dirty="0"/>
                        <a:t> is essentially two-dimensional, which does not reduce the redundancy along the slice direction.</a:t>
                      </a:r>
                    </a:p>
                    <a:p>
                      <a:pPr marL="171450" indent="-171450">
                        <a:buFont typeface="Arial" panose="020B0604020202020204" pitchFamily="34" charset="0"/>
                        <a:buChar char="•"/>
                      </a:pPr>
                      <a:r>
                        <a:rPr lang="en-US" sz="1200" dirty="0"/>
                        <a:t>Computationally Intensive: There is a need of preprocessing for spatial registration, which costs large amount of computation resources.</a:t>
                      </a:r>
                    </a:p>
                  </a:txBody>
                  <a:tcPr anchor="ctr"/>
                </a:tc>
                <a:tc>
                  <a:txBody>
                    <a:bodyPr/>
                    <a:lstStyle/>
                    <a:p>
                      <a:r>
                        <a:rPr lang="en-US" sz="1200" dirty="0"/>
                        <a:t>Accuracy obtained:</a:t>
                      </a:r>
                    </a:p>
                    <a:p>
                      <a:pPr marL="171450" indent="-171450">
                        <a:buFont typeface="Arial" panose="020B0604020202020204" pitchFamily="34" charset="0"/>
                        <a:buChar char="•"/>
                      </a:pPr>
                      <a:r>
                        <a:rPr lang="en-US" sz="1200" dirty="0"/>
                        <a:t>Linear Kernel : 91.47%</a:t>
                      </a:r>
                    </a:p>
                    <a:p>
                      <a:pPr marL="171450" indent="-171450">
                        <a:buFont typeface="Arial" panose="020B0604020202020204" pitchFamily="34" charset="0"/>
                        <a:buChar char="•"/>
                      </a:pPr>
                      <a:r>
                        <a:rPr lang="en-US" sz="1200" dirty="0"/>
                        <a:t>Polynomial Kernel : 92.36%</a:t>
                      </a:r>
                    </a:p>
                    <a:p>
                      <a:pPr marL="171450" indent="-171450">
                        <a:buFont typeface="Arial" panose="020B0604020202020204" pitchFamily="34" charset="0"/>
                        <a:buChar char="•"/>
                      </a:pPr>
                      <a:r>
                        <a:rPr lang="en-US" sz="1200" dirty="0"/>
                        <a:t>RBF Kernel : 86.71%</a:t>
                      </a:r>
                    </a:p>
                    <a:p>
                      <a:endParaRPr lang="en-US" sz="1200" dirty="0"/>
                    </a:p>
                  </a:txBody>
                  <a:tcPr anchor="ctr"/>
                </a:tc>
                <a:extLst>
                  <a:ext uri="{0D108BD9-81ED-4DB2-BD59-A6C34878D82A}">
                    <a16:rowId xmlns:a16="http://schemas.microsoft.com/office/drawing/2014/main" val="4122662593"/>
                  </a:ext>
                </a:extLst>
              </a:tr>
            </a:tbl>
          </a:graphicData>
        </a:graphic>
      </p:graphicFrame>
    </p:spTree>
    <p:extLst>
      <p:ext uri="{BB962C8B-B14F-4D97-AF65-F5344CB8AC3E}">
        <p14:creationId xmlns:p14="http://schemas.microsoft.com/office/powerpoint/2010/main" val="66221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8F25-FDD1-EFCA-7206-7F15775A1D30}"/>
              </a:ext>
            </a:extLst>
          </p:cNvPr>
          <p:cNvSpPr>
            <a:spLocks noGrp="1"/>
          </p:cNvSpPr>
          <p:nvPr>
            <p:ph type="title"/>
          </p:nvPr>
        </p:nvSpPr>
        <p:spPr/>
        <p:txBody>
          <a:bodyPr/>
          <a:lstStyle/>
          <a:p>
            <a:r>
              <a:rPr lang="en-IN" dirty="0"/>
              <a:t>Literature Review</a:t>
            </a:r>
          </a:p>
        </p:txBody>
      </p:sp>
      <p:graphicFrame>
        <p:nvGraphicFramePr>
          <p:cNvPr id="6" name="Content Placeholder 5">
            <a:extLst>
              <a:ext uri="{FF2B5EF4-FFF2-40B4-BE49-F238E27FC236}">
                <a16:creationId xmlns:a16="http://schemas.microsoft.com/office/drawing/2014/main" id="{E80C6609-FA78-2F62-AD05-CEE2BFB407D1}"/>
              </a:ext>
            </a:extLst>
          </p:cNvPr>
          <p:cNvGraphicFramePr>
            <a:graphicFrameLocks noGrp="1"/>
          </p:cNvGraphicFramePr>
          <p:nvPr>
            <p:ph idx="1"/>
            <p:extLst>
              <p:ext uri="{D42A27DB-BD31-4B8C-83A1-F6EECF244321}">
                <p14:modId xmlns:p14="http://schemas.microsoft.com/office/powerpoint/2010/main" val="2990403753"/>
              </p:ext>
            </p:extLst>
          </p:nvPr>
        </p:nvGraphicFramePr>
        <p:xfrm>
          <a:off x="845506" y="1846263"/>
          <a:ext cx="10500988" cy="316992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2770402188"/>
                    </a:ext>
                  </a:extLst>
                </a:gridCol>
                <a:gridCol w="1436914">
                  <a:extLst>
                    <a:ext uri="{9D8B030D-6E8A-4147-A177-3AD203B41FA5}">
                      <a16:colId xmlns:a16="http://schemas.microsoft.com/office/drawing/2014/main" val="3042711001"/>
                    </a:ext>
                  </a:extLst>
                </a:gridCol>
                <a:gridCol w="1436914">
                  <a:extLst>
                    <a:ext uri="{9D8B030D-6E8A-4147-A177-3AD203B41FA5}">
                      <a16:colId xmlns:a16="http://schemas.microsoft.com/office/drawing/2014/main" val="4030257525"/>
                    </a:ext>
                  </a:extLst>
                </a:gridCol>
                <a:gridCol w="1436914">
                  <a:extLst>
                    <a:ext uri="{9D8B030D-6E8A-4147-A177-3AD203B41FA5}">
                      <a16:colId xmlns:a16="http://schemas.microsoft.com/office/drawing/2014/main" val="40888978"/>
                    </a:ext>
                  </a:extLst>
                </a:gridCol>
                <a:gridCol w="1739544">
                  <a:extLst>
                    <a:ext uri="{9D8B030D-6E8A-4147-A177-3AD203B41FA5}">
                      <a16:colId xmlns:a16="http://schemas.microsoft.com/office/drawing/2014/main" val="2096896779"/>
                    </a:ext>
                  </a:extLst>
                </a:gridCol>
                <a:gridCol w="1604866">
                  <a:extLst>
                    <a:ext uri="{9D8B030D-6E8A-4147-A177-3AD203B41FA5}">
                      <a16:colId xmlns:a16="http://schemas.microsoft.com/office/drawing/2014/main" val="585307519"/>
                    </a:ext>
                  </a:extLst>
                </a:gridCol>
                <a:gridCol w="1408922">
                  <a:extLst>
                    <a:ext uri="{9D8B030D-6E8A-4147-A177-3AD203B41FA5}">
                      <a16:colId xmlns:a16="http://schemas.microsoft.com/office/drawing/2014/main" val="4071419563"/>
                    </a:ext>
                  </a:extLst>
                </a:gridCol>
              </a:tblGrid>
              <a:tr h="370840">
                <a:tc>
                  <a:txBody>
                    <a:bodyPr/>
                    <a:lstStyle/>
                    <a:p>
                      <a:r>
                        <a:rPr lang="en-IN" sz="1400" dirty="0"/>
                        <a:t>Name of the Paper</a:t>
                      </a:r>
                    </a:p>
                  </a:txBody>
                  <a:tcPr anchor="ctr"/>
                </a:tc>
                <a:tc>
                  <a:txBody>
                    <a:bodyPr/>
                    <a:lstStyle/>
                    <a:p>
                      <a:r>
                        <a:rPr lang="en-IN" sz="1400" dirty="0"/>
                        <a:t>Journal &amp; Year</a:t>
                      </a:r>
                    </a:p>
                  </a:txBody>
                  <a:tcPr anchor="ctr"/>
                </a:tc>
                <a:tc>
                  <a:txBody>
                    <a:bodyPr/>
                    <a:lstStyle/>
                    <a:p>
                      <a:r>
                        <a:rPr lang="en-IN" sz="1400" dirty="0"/>
                        <a:t>Method Used</a:t>
                      </a:r>
                    </a:p>
                  </a:txBody>
                  <a:tcPr anchor="ctr"/>
                </a:tc>
                <a:tc>
                  <a:txBody>
                    <a:bodyPr/>
                    <a:lstStyle/>
                    <a:p>
                      <a:r>
                        <a:rPr lang="en-IN" sz="1400" dirty="0"/>
                        <a:t>Dataset</a:t>
                      </a:r>
                    </a:p>
                  </a:txBody>
                  <a:tcPr anchor="ctr"/>
                </a:tc>
                <a:tc>
                  <a:txBody>
                    <a:bodyPr/>
                    <a:lstStyle/>
                    <a:p>
                      <a:r>
                        <a:rPr lang="en-IN" sz="1400" dirty="0"/>
                        <a:t>Advantages</a:t>
                      </a:r>
                    </a:p>
                  </a:txBody>
                  <a:tcPr anchor="ctr"/>
                </a:tc>
                <a:tc>
                  <a:txBody>
                    <a:bodyPr/>
                    <a:lstStyle/>
                    <a:p>
                      <a:r>
                        <a:rPr lang="en-IN" sz="1400" dirty="0"/>
                        <a:t>Limitations</a:t>
                      </a:r>
                    </a:p>
                  </a:txBody>
                  <a:tcPr anchor="ctr"/>
                </a:tc>
                <a:tc>
                  <a:txBody>
                    <a:bodyPr/>
                    <a:lstStyle/>
                    <a:p>
                      <a:r>
                        <a:rPr lang="en-IN" sz="1400" dirty="0"/>
                        <a:t>Metrics</a:t>
                      </a:r>
                    </a:p>
                  </a:txBody>
                  <a:tcPr anchor="ctr"/>
                </a:tc>
                <a:extLst>
                  <a:ext uri="{0D108BD9-81ED-4DB2-BD59-A6C34878D82A}">
                    <a16:rowId xmlns:a16="http://schemas.microsoft.com/office/drawing/2014/main" val="3569696036"/>
                  </a:ext>
                </a:extLst>
              </a:tr>
              <a:tr h="370840">
                <a:tc>
                  <a:txBody>
                    <a:bodyPr/>
                    <a:lstStyle/>
                    <a:p>
                      <a:r>
                        <a:rPr lang="en-US" sz="1200" kern="1200" dirty="0">
                          <a:solidFill>
                            <a:schemeClr val="dk1"/>
                          </a:solidFill>
                          <a:latin typeface="+mn-lt"/>
                          <a:ea typeface="+mn-ea"/>
                          <a:cs typeface="+mn-cs"/>
                        </a:rPr>
                        <a:t>Machine Learning Framework for Early MRI-based Alzheimer's Conversion Prediction in MCI Subjects </a:t>
                      </a:r>
                    </a:p>
                  </a:txBody>
                  <a:tcPr anchor="ctr"/>
                </a:tc>
                <a:tc>
                  <a:txBody>
                    <a:bodyPr/>
                    <a:lstStyle/>
                    <a:p>
                      <a:r>
                        <a:rPr lang="en-IN" sz="1200" kern="1200" dirty="0" err="1">
                          <a:solidFill>
                            <a:schemeClr val="dk1"/>
                          </a:solidFill>
                          <a:latin typeface="+mn-lt"/>
                          <a:ea typeface="+mn-ea"/>
                          <a:cs typeface="+mn-cs"/>
                        </a:rPr>
                        <a:t>NeuroImage</a:t>
                      </a:r>
                      <a:r>
                        <a:rPr lang="en-IN" sz="1200" kern="1200" dirty="0">
                          <a:solidFill>
                            <a:schemeClr val="dk1"/>
                          </a:solidFill>
                          <a:latin typeface="+mn-lt"/>
                          <a:ea typeface="+mn-ea"/>
                          <a:cs typeface="+mn-cs"/>
                        </a:rPr>
                        <a:t>, 2015 </a:t>
                      </a:r>
                    </a:p>
                  </a:txBody>
                  <a:tcPr anchor="ctr"/>
                </a:tc>
                <a:tc>
                  <a:txBody>
                    <a:bodyPr/>
                    <a:lstStyle/>
                    <a:p>
                      <a:r>
                        <a:rPr lang="en-US" sz="1200" kern="1200" dirty="0">
                          <a:solidFill>
                            <a:schemeClr val="dk1"/>
                          </a:solidFill>
                          <a:latin typeface="+mn-lt"/>
                          <a:ea typeface="+mn-ea"/>
                          <a:cs typeface="+mn-cs"/>
                        </a:rPr>
                        <a:t>Semi-Supervised Learning, Novel Random Forest-Based Data Integration Scheme </a:t>
                      </a:r>
                    </a:p>
                  </a:txBody>
                  <a:tcPr anchor="ctr"/>
                </a:tc>
                <a:tc>
                  <a:txBody>
                    <a:bodyPr/>
                    <a:lstStyle/>
                    <a:p>
                      <a:r>
                        <a:rPr lang="en-US" sz="1200" kern="1200" dirty="0">
                          <a:solidFill>
                            <a:schemeClr val="dk1"/>
                          </a:solidFill>
                          <a:latin typeface="+mn-lt"/>
                          <a:ea typeface="+mn-ea"/>
                          <a:cs typeface="+mn-cs"/>
                        </a:rPr>
                        <a:t>Alzheimer's Disease Neuroimaging Initiative (ADNI) </a:t>
                      </a:r>
                    </a:p>
                  </a:txBody>
                  <a:tcPr anchor="ct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Use of Semi Supervised Learning The aging effects within the MRI data were eliminated before the training of the classifier to avoid potential confounding arising from age-related atrophies.</a:t>
                      </a:r>
                    </a:p>
                    <a:p>
                      <a:pPr marL="171450" indent="-171450">
                        <a:buFont typeface="Arial" panose="020B0604020202020204" pitchFamily="34" charset="0"/>
                        <a:buChar char="•"/>
                      </a:pPr>
                      <a:r>
                        <a:rPr lang="en-US" sz="1200" kern="1200" dirty="0">
                          <a:solidFill>
                            <a:schemeClr val="dk1"/>
                          </a:solidFill>
                          <a:latin typeface="+mn-lt"/>
                          <a:ea typeface="+mn-ea"/>
                          <a:cs typeface="+mn-cs"/>
                        </a:rPr>
                        <a:t>Incorporation of Cognitive Measurements with MRI Scans</a:t>
                      </a:r>
                    </a:p>
                  </a:txBody>
                  <a:tcPr anchor="ct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The paper does not provide insights into which features or regions of interest contributed most to the predictions. </a:t>
                      </a:r>
                    </a:p>
                    <a:p>
                      <a:pPr marL="171450" indent="-171450">
                        <a:buFont typeface="Arial" panose="020B0604020202020204" pitchFamily="34" charset="0"/>
                        <a:buChar char="•"/>
                      </a:pPr>
                      <a:r>
                        <a:rPr lang="en-US" sz="1200" kern="1200" dirty="0">
                          <a:solidFill>
                            <a:schemeClr val="dk1"/>
                          </a:solidFill>
                          <a:latin typeface="+mn-lt"/>
                          <a:ea typeface="+mn-ea"/>
                          <a:cs typeface="+mn-cs"/>
                        </a:rPr>
                        <a:t>The paper does not discuss the utilization of longitudinal MRI data. </a:t>
                      </a:r>
                    </a:p>
                  </a:txBody>
                  <a:tcPr anchor="ctr"/>
                </a:tc>
                <a:tc>
                  <a:txBody>
                    <a:bodyPr/>
                    <a:lstStyle/>
                    <a:p>
                      <a:r>
                        <a:rPr lang="en-US" sz="1200" dirty="0"/>
                        <a:t>Area Under Curve obtained was 76.61%</a:t>
                      </a:r>
                    </a:p>
                    <a:p>
                      <a:endParaRPr lang="en-US" sz="1200" dirty="0"/>
                    </a:p>
                  </a:txBody>
                  <a:tcPr anchor="ctr"/>
                </a:tc>
                <a:extLst>
                  <a:ext uri="{0D108BD9-81ED-4DB2-BD59-A6C34878D82A}">
                    <a16:rowId xmlns:a16="http://schemas.microsoft.com/office/drawing/2014/main" val="4122662593"/>
                  </a:ext>
                </a:extLst>
              </a:tr>
            </a:tbl>
          </a:graphicData>
        </a:graphic>
      </p:graphicFrame>
    </p:spTree>
    <p:extLst>
      <p:ext uri="{BB962C8B-B14F-4D97-AF65-F5344CB8AC3E}">
        <p14:creationId xmlns:p14="http://schemas.microsoft.com/office/powerpoint/2010/main" val="2031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8F25-FDD1-EFCA-7206-7F15775A1D30}"/>
              </a:ext>
            </a:extLst>
          </p:cNvPr>
          <p:cNvSpPr>
            <a:spLocks noGrp="1"/>
          </p:cNvSpPr>
          <p:nvPr>
            <p:ph type="title"/>
          </p:nvPr>
        </p:nvSpPr>
        <p:spPr/>
        <p:txBody>
          <a:bodyPr/>
          <a:lstStyle/>
          <a:p>
            <a:r>
              <a:rPr lang="en-IN" dirty="0"/>
              <a:t>Literature Review</a:t>
            </a:r>
          </a:p>
        </p:txBody>
      </p:sp>
      <p:graphicFrame>
        <p:nvGraphicFramePr>
          <p:cNvPr id="6" name="Content Placeholder 5">
            <a:extLst>
              <a:ext uri="{FF2B5EF4-FFF2-40B4-BE49-F238E27FC236}">
                <a16:creationId xmlns:a16="http://schemas.microsoft.com/office/drawing/2014/main" id="{E80C6609-FA78-2F62-AD05-CEE2BFB407D1}"/>
              </a:ext>
            </a:extLst>
          </p:cNvPr>
          <p:cNvGraphicFramePr>
            <a:graphicFrameLocks noGrp="1"/>
          </p:cNvGraphicFramePr>
          <p:nvPr>
            <p:ph idx="1"/>
            <p:extLst>
              <p:ext uri="{D42A27DB-BD31-4B8C-83A1-F6EECF244321}">
                <p14:modId xmlns:p14="http://schemas.microsoft.com/office/powerpoint/2010/main" val="2439024532"/>
              </p:ext>
            </p:extLst>
          </p:nvPr>
        </p:nvGraphicFramePr>
        <p:xfrm>
          <a:off x="845506" y="1846263"/>
          <a:ext cx="10500988" cy="371856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2770402188"/>
                    </a:ext>
                  </a:extLst>
                </a:gridCol>
                <a:gridCol w="1436914">
                  <a:extLst>
                    <a:ext uri="{9D8B030D-6E8A-4147-A177-3AD203B41FA5}">
                      <a16:colId xmlns:a16="http://schemas.microsoft.com/office/drawing/2014/main" val="3042711001"/>
                    </a:ext>
                  </a:extLst>
                </a:gridCol>
                <a:gridCol w="1436914">
                  <a:extLst>
                    <a:ext uri="{9D8B030D-6E8A-4147-A177-3AD203B41FA5}">
                      <a16:colId xmlns:a16="http://schemas.microsoft.com/office/drawing/2014/main" val="4030257525"/>
                    </a:ext>
                  </a:extLst>
                </a:gridCol>
                <a:gridCol w="1436914">
                  <a:extLst>
                    <a:ext uri="{9D8B030D-6E8A-4147-A177-3AD203B41FA5}">
                      <a16:colId xmlns:a16="http://schemas.microsoft.com/office/drawing/2014/main" val="40888978"/>
                    </a:ext>
                  </a:extLst>
                </a:gridCol>
                <a:gridCol w="1739544">
                  <a:extLst>
                    <a:ext uri="{9D8B030D-6E8A-4147-A177-3AD203B41FA5}">
                      <a16:colId xmlns:a16="http://schemas.microsoft.com/office/drawing/2014/main" val="2096896779"/>
                    </a:ext>
                  </a:extLst>
                </a:gridCol>
                <a:gridCol w="1604866">
                  <a:extLst>
                    <a:ext uri="{9D8B030D-6E8A-4147-A177-3AD203B41FA5}">
                      <a16:colId xmlns:a16="http://schemas.microsoft.com/office/drawing/2014/main" val="585307519"/>
                    </a:ext>
                  </a:extLst>
                </a:gridCol>
                <a:gridCol w="1408922">
                  <a:extLst>
                    <a:ext uri="{9D8B030D-6E8A-4147-A177-3AD203B41FA5}">
                      <a16:colId xmlns:a16="http://schemas.microsoft.com/office/drawing/2014/main" val="4071419563"/>
                    </a:ext>
                  </a:extLst>
                </a:gridCol>
              </a:tblGrid>
              <a:tr h="370840">
                <a:tc>
                  <a:txBody>
                    <a:bodyPr/>
                    <a:lstStyle/>
                    <a:p>
                      <a:r>
                        <a:rPr lang="en-IN" sz="1400" dirty="0"/>
                        <a:t>Name of the Paper</a:t>
                      </a:r>
                    </a:p>
                  </a:txBody>
                  <a:tcPr anchor="ctr"/>
                </a:tc>
                <a:tc>
                  <a:txBody>
                    <a:bodyPr/>
                    <a:lstStyle/>
                    <a:p>
                      <a:r>
                        <a:rPr lang="en-IN" sz="1400" dirty="0"/>
                        <a:t>Journal &amp; Year</a:t>
                      </a:r>
                    </a:p>
                  </a:txBody>
                  <a:tcPr anchor="ctr"/>
                </a:tc>
                <a:tc>
                  <a:txBody>
                    <a:bodyPr/>
                    <a:lstStyle/>
                    <a:p>
                      <a:r>
                        <a:rPr lang="en-IN" sz="1400" dirty="0"/>
                        <a:t>Method Used</a:t>
                      </a:r>
                    </a:p>
                  </a:txBody>
                  <a:tcPr anchor="ctr"/>
                </a:tc>
                <a:tc>
                  <a:txBody>
                    <a:bodyPr/>
                    <a:lstStyle/>
                    <a:p>
                      <a:r>
                        <a:rPr lang="en-IN" sz="1400" dirty="0"/>
                        <a:t>Dataset</a:t>
                      </a:r>
                    </a:p>
                  </a:txBody>
                  <a:tcPr anchor="ctr"/>
                </a:tc>
                <a:tc>
                  <a:txBody>
                    <a:bodyPr/>
                    <a:lstStyle/>
                    <a:p>
                      <a:r>
                        <a:rPr lang="en-IN" sz="1400" dirty="0"/>
                        <a:t>Advantages</a:t>
                      </a:r>
                    </a:p>
                  </a:txBody>
                  <a:tcPr anchor="ctr"/>
                </a:tc>
                <a:tc>
                  <a:txBody>
                    <a:bodyPr/>
                    <a:lstStyle/>
                    <a:p>
                      <a:r>
                        <a:rPr lang="en-IN" sz="1400" dirty="0"/>
                        <a:t>Limitations</a:t>
                      </a:r>
                    </a:p>
                  </a:txBody>
                  <a:tcPr anchor="ctr"/>
                </a:tc>
                <a:tc>
                  <a:txBody>
                    <a:bodyPr/>
                    <a:lstStyle/>
                    <a:p>
                      <a:r>
                        <a:rPr lang="en-IN" sz="1400" dirty="0"/>
                        <a:t>Metrics</a:t>
                      </a:r>
                    </a:p>
                  </a:txBody>
                  <a:tcPr anchor="ctr"/>
                </a:tc>
                <a:extLst>
                  <a:ext uri="{0D108BD9-81ED-4DB2-BD59-A6C34878D82A}">
                    <a16:rowId xmlns:a16="http://schemas.microsoft.com/office/drawing/2014/main" val="3569696036"/>
                  </a:ext>
                </a:extLst>
              </a:tr>
              <a:tr h="370840">
                <a:tc>
                  <a:txBody>
                    <a:bodyPr/>
                    <a:lstStyle/>
                    <a:p>
                      <a:r>
                        <a:rPr lang="en-US" sz="1200" kern="1200" dirty="0">
                          <a:solidFill>
                            <a:schemeClr val="dk1"/>
                          </a:solidFill>
                          <a:latin typeface="+mn-lt"/>
                          <a:ea typeface="+mn-ea"/>
                          <a:cs typeface="+mn-cs"/>
                        </a:rPr>
                        <a:t>Multi-modal Classification of Alzheimer's Disease using Nonlinear Graph Fusion </a:t>
                      </a:r>
                    </a:p>
                  </a:txBody>
                  <a:tcPr anchor="ctr"/>
                </a:tc>
                <a:tc>
                  <a:txBody>
                    <a:bodyPr/>
                    <a:lstStyle/>
                    <a:p>
                      <a:r>
                        <a:rPr lang="en-IN" sz="1200" kern="1200" dirty="0">
                          <a:solidFill>
                            <a:schemeClr val="dk1"/>
                          </a:solidFill>
                          <a:latin typeface="+mn-lt"/>
                          <a:ea typeface="+mn-ea"/>
                          <a:cs typeface="+mn-cs"/>
                        </a:rPr>
                        <a:t>Pattern Recognition, 2017 </a:t>
                      </a:r>
                    </a:p>
                  </a:txBody>
                  <a:tcPr anchor="ctr"/>
                </a:tc>
                <a:tc>
                  <a:txBody>
                    <a:bodyPr/>
                    <a:lstStyle/>
                    <a:p>
                      <a:r>
                        <a:rPr lang="en-IN" sz="1200" kern="1200" dirty="0">
                          <a:solidFill>
                            <a:schemeClr val="dk1"/>
                          </a:solidFill>
                          <a:latin typeface="+mn-lt"/>
                          <a:ea typeface="+mn-ea"/>
                          <a:cs typeface="+mn-cs"/>
                        </a:rPr>
                        <a:t>Nonlinear Graph Fusion </a:t>
                      </a:r>
                    </a:p>
                  </a:txBody>
                  <a:tcPr anchor="ctr"/>
                </a:tc>
                <a:tc>
                  <a:txBody>
                    <a:bodyPr/>
                    <a:lstStyle/>
                    <a:p>
                      <a:r>
                        <a:rPr lang="en-US" sz="1200" kern="1200" dirty="0">
                          <a:solidFill>
                            <a:schemeClr val="dk1"/>
                          </a:solidFill>
                          <a:latin typeface="+mn-lt"/>
                          <a:ea typeface="+mn-ea"/>
                          <a:cs typeface="+mn-cs"/>
                        </a:rPr>
                        <a:t>Alzheimer's Disease Neuroimaging Initiative (ADNI) </a:t>
                      </a:r>
                    </a:p>
                  </a:txBody>
                  <a:tcPr anchor="ct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Non -Linear Fusion Method for Combining Multiple Modalities </a:t>
                      </a:r>
                    </a:p>
                    <a:p>
                      <a:pPr marL="171450" indent="-171450">
                        <a:buFont typeface="Arial" panose="020B0604020202020204" pitchFamily="34" charset="0"/>
                        <a:buChar char="•"/>
                      </a:pPr>
                      <a:r>
                        <a:rPr lang="en-US" sz="1200" kern="1200" dirty="0">
                          <a:solidFill>
                            <a:schemeClr val="dk1"/>
                          </a:solidFill>
                          <a:latin typeface="+mn-lt"/>
                          <a:ea typeface="+mn-ea"/>
                          <a:cs typeface="+mn-cs"/>
                        </a:rPr>
                        <a:t>Data Imputation to Expand Sample Size: The imputation approaches can fill the missing data of the excluded subjects so that it is likely to use as many samples as possible in the evaluation.</a:t>
                      </a:r>
                    </a:p>
                  </a:txBody>
                  <a:tcPr anchor="ct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Lack of Demographic Data: The data used in the paper lacks demographic information about the subjects. </a:t>
                      </a:r>
                    </a:p>
                    <a:p>
                      <a:pPr marL="171450" indent="-171450">
                        <a:buFont typeface="Arial" panose="020B0604020202020204" pitchFamily="34" charset="0"/>
                        <a:buChar char="•"/>
                      </a:pPr>
                      <a:r>
                        <a:rPr lang="en-US" sz="1200" kern="1200" dirty="0">
                          <a:solidFill>
                            <a:schemeClr val="dk1"/>
                          </a:solidFill>
                          <a:latin typeface="+mn-lt"/>
                          <a:ea typeface="+mn-ea"/>
                          <a:cs typeface="+mn-cs"/>
                        </a:rPr>
                        <a:t>Lack of focus on Longitudinal Data: This paper only focuses on cross-sectional data. Interesting insights can be found on using longitudinal data with graph fusion. </a:t>
                      </a:r>
                    </a:p>
                  </a:txBody>
                  <a:tcPr anchor="ctr"/>
                </a:tc>
                <a:tc>
                  <a:txBody>
                    <a:bodyPr/>
                    <a:lstStyle/>
                    <a:p>
                      <a:r>
                        <a:rPr lang="en-US" sz="1200" dirty="0"/>
                        <a:t>Area Under Curve obtained was 98.1%</a:t>
                      </a:r>
                    </a:p>
                    <a:p>
                      <a:endParaRPr lang="en-US" sz="1200" dirty="0"/>
                    </a:p>
                  </a:txBody>
                  <a:tcPr anchor="ctr"/>
                </a:tc>
                <a:extLst>
                  <a:ext uri="{0D108BD9-81ED-4DB2-BD59-A6C34878D82A}">
                    <a16:rowId xmlns:a16="http://schemas.microsoft.com/office/drawing/2014/main" val="4122662593"/>
                  </a:ext>
                </a:extLst>
              </a:tr>
            </a:tbl>
          </a:graphicData>
        </a:graphic>
      </p:graphicFrame>
    </p:spTree>
    <p:extLst>
      <p:ext uri="{BB962C8B-B14F-4D97-AF65-F5344CB8AC3E}">
        <p14:creationId xmlns:p14="http://schemas.microsoft.com/office/powerpoint/2010/main" val="297903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8F25-FDD1-EFCA-7206-7F15775A1D30}"/>
              </a:ext>
            </a:extLst>
          </p:cNvPr>
          <p:cNvSpPr>
            <a:spLocks noGrp="1"/>
          </p:cNvSpPr>
          <p:nvPr>
            <p:ph type="title"/>
          </p:nvPr>
        </p:nvSpPr>
        <p:spPr/>
        <p:txBody>
          <a:bodyPr/>
          <a:lstStyle/>
          <a:p>
            <a:r>
              <a:rPr lang="en-IN" dirty="0"/>
              <a:t>Literature Review</a:t>
            </a:r>
          </a:p>
        </p:txBody>
      </p:sp>
      <p:graphicFrame>
        <p:nvGraphicFramePr>
          <p:cNvPr id="6" name="Content Placeholder 5">
            <a:extLst>
              <a:ext uri="{FF2B5EF4-FFF2-40B4-BE49-F238E27FC236}">
                <a16:creationId xmlns:a16="http://schemas.microsoft.com/office/drawing/2014/main" id="{E80C6609-FA78-2F62-AD05-CEE2BFB407D1}"/>
              </a:ext>
            </a:extLst>
          </p:cNvPr>
          <p:cNvGraphicFramePr>
            <a:graphicFrameLocks noGrp="1"/>
          </p:cNvGraphicFramePr>
          <p:nvPr>
            <p:ph idx="1"/>
            <p:extLst>
              <p:ext uri="{D42A27DB-BD31-4B8C-83A1-F6EECF244321}">
                <p14:modId xmlns:p14="http://schemas.microsoft.com/office/powerpoint/2010/main" val="1612471660"/>
              </p:ext>
            </p:extLst>
          </p:nvPr>
        </p:nvGraphicFramePr>
        <p:xfrm>
          <a:off x="845506" y="1846263"/>
          <a:ext cx="10500988" cy="463296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2770402188"/>
                    </a:ext>
                  </a:extLst>
                </a:gridCol>
                <a:gridCol w="1436914">
                  <a:extLst>
                    <a:ext uri="{9D8B030D-6E8A-4147-A177-3AD203B41FA5}">
                      <a16:colId xmlns:a16="http://schemas.microsoft.com/office/drawing/2014/main" val="3042711001"/>
                    </a:ext>
                  </a:extLst>
                </a:gridCol>
                <a:gridCol w="1436914">
                  <a:extLst>
                    <a:ext uri="{9D8B030D-6E8A-4147-A177-3AD203B41FA5}">
                      <a16:colId xmlns:a16="http://schemas.microsoft.com/office/drawing/2014/main" val="4030257525"/>
                    </a:ext>
                  </a:extLst>
                </a:gridCol>
                <a:gridCol w="1436914">
                  <a:extLst>
                    <a:ext uri="{9D8B030D-6E8A-4147-A177-3AD203B41FA5}">
                      <a16:colId xmlns:a16="http://schemas.microsoft.com/office/drawing/2014/main" val="40888978"/>
                    </a:ext>
                  </a:extLst>
                </a:gridCol>
                <a:gridCol w="1739544">
                  <a:extLst>
                    <a:ext uri="{9D8B030D-6E8A-4147-A177-3AD203B41FA5}">
                      <a16:colId xmlns:a16="http://schemas.microsoft.com/office/drawing/2014/main" val="2096896779"/>
                    </a:ext>
                  </a:extLst>
                </a:gridCol>
                <a:gridCol w="1604866">
                  <a:extLst>
                    <a:ext uri="{9D8B030D-6E8A-4147-A177-3AD203B41FA5}">
                      <a16:colId xmlns:a16="http://schemas.microsoft.com/office/drawing/2014/main" val="585307519"/>
                    </a:ext>
                  </a:extLst>
                </a:gridCol>
                <a:gridCol w="1408922">
                  <a:extLst>
                    <a:ext uri="{9D8B030D-6E8A-4147-A177-3AD203B41FA5}">
                      <a16:colId xmlns:a16="http://schemas.microsoft.com/office/drawing/2014/main" val="4071419563"/>
                    </a:ext>
                  </a:extLst>
                </a:gridCol>
              </a:tblGrid>
              <a:tr h="370840">
                <a:tc>
                  <a:txBody>
                    <a:bodyPr/>
                    <a:lstStyle/>
                    <a:p>
                      <a:r>
                        <a:rPr lang="en-IN" sz="1400" dirty="0"/>
                        <a:t>Name of the Paper</a:t>
                      </a:r>
                    </a:p>
                  </a:txBody>
                  <a:tcPr anchor="ctr"/>
                </a:tc>
                <a:tc>
                  <a:txBody>
                    <a:bodyPr/>
                    <a:lstStyle/>
                    <a:p>
                      <a:r>
                        <a:rPr lang="en-IN" sz="1400" dirty="0"/>
                        <a:t>Journal &amp; Year</a:t>
                      </a:r>
                    </a:p>
                  </a:txBody>
                  <a:tcPr anchor="ctr"/>
                </a:tc>
                <a:tc>
                  <a:txBody>
                    <a:bodyPr/>
                    <a:lstStyle/>
                    <a:p>
                      <a:r>
                        <a:rPr lang="en-IN" sz="1400" dirty="0"/>
                        <a:t>Method Used</a:t>
                      </a:r>
                    </a:p>
                  </a:txBody>
                  <a:tcPr anchor="ctr"/>
                </a:tc>
                <a:tc>
                  <a:txBody>
                    <a:bodyPr/>
                    <a:lstStyle/>
                    <a:p>
                      <a:r>
                        <a:rPr lang="en-IN" sz="1400" dirty="0"/>
                        <a:t>Dataset</a:t>
                      </a:r>
                    </a:p>
                  </a:txBody>
                  <a:tcPr anchor="ctr"/>
                </a:tc>
                <a:tc>
                  <a:txBody>
                    <a:bodyPr/>
                    <a:lstStyle/>
                    <a:p>
                      <a:r>
                        <a:rPr lang="en-IN" sz="1400" dirty="0"/>
                        <a:t>Advantages</a:t>
                      </a:r>
                    </a:p>
                  </a:txBody>
                  <a:tcPr anchor="ctr"/>
                </a:tc>
                <a:tc>
                  <a:txBody>
                    <a:bodyPr/>
                    <a:lstStyle/>
                    <a:p>
                      <a:r>
                        <a:rPr lang="en-IN" sz="1400" dirty="0"/>
                        <a:t>Limitations</a:t>
                      </a:r>
                    </a:p>
                  </a:txBody>
                  <a:tcPr anchor="ctr"/>
                </a:tc>
                <a:tc>
                  <a:txBody>
                    <a:bodyPr/>
                    <a:lstStyle/>
                    <a:p>
                      <a:r>
                        <a:rPr lang="en-IN" sz="1400" dirty="0"/>
                        <a:t>Metrics</a:t>
                      </a:r>
                    </a:p>
                  </a:txBody>
                  <a:tcPr anchor="ctr"/>
                </a:tc>
                <a:extLst>
                  <a:ext uri="{0D108BD9-81ED-4DB2-BD59-A6C34878D82A}">
                    <a16:rowId xmlns:a16="http://schemas.microsoft.com/office/drawing/2014/main" val="3569696036"/>
                  </a:ext>
                </a:extLst>
              </a:tr>
              <a:tr h="370840">
                <a:tc>
                  <a:txBody>
                    <a:bodyPr/>
                    <a:lstStyle/>
                    <a:p>
                      <a:r>
                        <a:rPr lang="en-US" sz="1200" kern="1200" dirty="0">
                          <a:solidFill>
                            <a:schemeClr val="dk1"/>
                          </a:solidFill>
                          <a:latin typeface="+mn-lt"/>
                          <a:ea typeface="+mn-ea"/>
                          <a:cs typeface="+mn-cs"/>
                        </a:rPr>
                        <a:t>Residual And Plain Convolutional Neural Networks For 3D Brain MRI Classification </a:t>
                      </a:r>
                    </a:p>
                  </a:txBody>
                  <a:tcPr anchor="ctr"/>
                </a:tc>
                <a:tc>
                  <a:txBody>
                    <a:bodyPr/>
                    <a:lstStyle/>
                    <a:p>
                      <a:r>
                        <a:rPr lang="en-IN" sz="1200" kern="1200" dirty="0" err="1">
                          <a:solidFill>
                            <a:schemeClr val="dk1"/>
                          </a:solidFill>
                          <a:latin typeface="+mn-lt"/>
                          <a:ea typeface="+mn-ea"/>
                          <a:cs typeface="+mn-cs"/>
                        </a:rPr>
                        <a:t>arXiv</a:t>
                      </a:r>
                      <a:r>
                        <a:rPr lang="en-IN" sz="1200" kern="1200" dirty="0">
                          <a:solidFill>
                            <a:schemeClr val="dk1"/>
                          </a:solidFill>
                          <a:latin typeface="+mn-lt"/>
                          <a:ea typeface="+mn-ea"/>
                          <a:cs typeface="+mn-cs"/>
                        </a:rPr>
                        <a:t>, 2017 </a:t>
                      </a:r>
                    </a:p>
                  </a:txBody>
                  <a:tcPr anchor="ctr"/>
                </a:tc>
                <a:tc>
                  <a:txBody>
                    <a:bodyPr/>
                    <a:lstStyle/>
                    <a:p>
                      <a:r>
                        <a:rPr lang="en-US" sz="1200" kern="1200" dirty="0">
                          <a:solidFill>
                            <a:schemeClr val="dk1"/>
                          </a:solidFill>
                          <a:latin typeface="+mn-lt"/>
                          <a:ea typeface="+mn-ea"/>
                          <a:cs typeface="+mn-cs"/>
                        </a:rPr>
                        <a:t>Residual And Plain 3D Convolutional Neural Network </a:t>
                      </a:r>
                    </a:p>
                  </a:txBody>
                  <a:tcPr anchor="ctr"/>
                </a:tc>
                <a:tc>
                  <a:txBody>
                    <a:bodyPr/>
                    <a:lstStyle/>
                    <a:p>
                      <a:r>
                        <a:rPr lang="en-US" sz="1200" kern="1200" dirty="0">
                          <a:solidFill>
                            <a:schemeClr val="dk1"/>
                          </a:solidFill>
                          <a:latin typeface="+mn-lt"/>
                          <a:ea typeface="+mn-ea"/>
                          <a:cs typeface="+mn-cs"/>
                        </a:rPr>
                        <a:t>Alzheimer's Disease Neuroimaging Initiative (ADNI) </a:t>
                      </a:r>
                    </a:p>
                  </a:txBody>
                  <a:tcPr anchor="ct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The proposed deep learning algorithms for brain MRI classification offer end-to-end models, eliminating the need for complex multistep pipelines and handcrafted feature generation.</a:t>
                      </a:r>
                    </a:p>
                    <a:p>
                      <a:pPr marL="171450" indent="-171450">
                        <a:buFont typeface="Arial" panose="020B0604020202020204" pitchFamily="34" charset="0"/>
                        <a:buChar char="•"/>
                      </a:pPr>
                      <a:r>
                        <a:rPr lang="en-US" sz="1200" kern="1200" dirty="0">
                          <a:solidFill>
                            <a:schemeClr val="dk1"/>
                          </a:solidFill>
                          <a:latin typeface="+mn-lt"/>
                          <a:ea typeface="+mn-ea"/>
                          <a:cs typeface="+mn-cs"/>
                        </a:rPr>
                        <a:t>Leveraging modern advancements in deep learning, such as batch normalization and residual network architectures, mitigates issues associated with small training datasets while facilitating automatic feature generation.</a:t>
                      </a:r>
                    </a:p>
                  </a:txBody>
                  <a:tcPr anchor="ct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Although suggesting data augmentation as a future research avenue, the study does not experiment with or provide details on specific augmentation techniques to enhance model robustness. </a:t>
                      </a:r>
                    </a:p>
                    <a:p>
                      <a:pPr marL="171450" indent="-171450">
                        <a:buFont typeface="Arial" panose="020B0604020202020204" pitchFamily="34" charset="0"/>
                        <a:buChar char="•"/>
                      </a:pPr>
                      <a:r>
                        <a:rPr lang="en-US" sz="1200" kern="1200" dirty="0">
                          <a:solidFill>
                            <a:schemeClr val="dk1"/>
                          </a:solidFill>
                          <a:latin typeface="+mn-lt"/>
                          <a:ea typeface="+mn-ea"/>
                          <a:cs typeface="+mn-cs"/>
                        </a:rPr>
                        <a:t>The scalability and computational efficiency of such models for large-scale deployment are not extensively discussed.</a:t>
                      </a:r>
                    </a:p>
                  </a:txBody>
                  <a:tcPr anchor="ctr"/>
                </a:tc>
                <a:tc>
                  <a:txBody>
                    <a:bodyPr/>
                    <a:lstStyle/>
                    <a:p>
                      <a:r>
                        <a:rPr lang="en-US" sz="1200" dirty="0"/>
                        <a:t>Accuracy using </a:t>
                      </a:r>
                      <a:r>
                        <a:rPr lang="en-US" sz="1200" dirty="0" err="1"/>
                        <a:t>ResNet</a:t>
                      </a:r>
                      <a:r>
                        <a:rPr lang="en-US" sz="1200" dirty="0"/>
                        <a:t> was 80%</a:t>
                      </a:r>
                    </a:p>
                    <a:p>
                      <a:endParaRPr lang="en-US" sz="1200" dirty="0"/>
                    </a:p>
                  </a:txBody>
                  <a:tcPr anchor="ctr"/>
                </a:tc>
                <a:extLst>
                  <a:ext uri="{0D108BD9-81ED-4DB2-BD59-A6C34878D82A}">
                    <a16:rowId xmlns:a16="http://schemas.microsoft.com/office/drawing/2014/main" val="4122662593"/>
                  </a:ext>
                </a:extLst>
              </a:tr>
            </a:tbl>
          </a:graphicData>
        </a:graphic>
      </p:graphicFrame>
    </p:spTree>
    <p:extLst>
      <p:ext uri="{BB962C8B-B14F-4D97-AF65-F5344CB8AC3E}">
        <p14:creationId xmlns:p14="http://schemas.microsoft.com/office/powerpoint/2010/main" val="8482283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109</TotalTime>
  <Words>2725</Words>
  <Application>Microsoft Office PowerPoint</Application>
  <PresentationFormat>Widescreen</PresentationFormat>
  <Paragraphs>234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Söhne</vt:lpstr>
      <vt:lpstr>Times New Roman</vt:lpstr>
      <vt:lpstr>Retrospect</vt:lpstr>
      <vt:lpstr>Alzheimer’s Prediction Using Quantum Algorithms</vt:lpstr>
      <vt:lpstr>Contents</vt:lpstr>
      <vt:lpstr>Abstract</vt:lpstr>
      <vt:lpstr>Problem Statement</vt:lpstr>
      <vt:lpstr>Literature Review</vt:lpstr>
      <vt:lpstr>Literature Review</vt:lpstr>
      <vt:lpstr>Literature Review</vt:lpstr>
      <vt:lpstr>Literature Review</vt:lpstr>
      <vt:lpstr>Literature Review</vt:lpstr>
      <vt:lpstr>Literature Review</vt:lpstr>
      <vt:lpstr>Dataset Used</vt:lpstr>
      <vt:lpstr>Dataset Used</vt:lpstr>
      <vt:lpstr>Dataset Statistics</vt:lpstr>
      <vt:lpstr>Methodology</vt:lpstr>
      <vt:lpstr>Data Pre-Processing</vt:lpstr>
      <vt:lpstr>Data Augmentation</vt:lpstr>
      <vt:lpstr>Feature Extraction using VGG-Net</vt:lpstr>
      <vt:lpstr>Quantum Encoding and Quantum Kernel</vt:lpstr>
      <vt:lpstr>Classification using Quantum SVM</vt:lpstr>
      <vt:lpstr>Results</vt:lpstr>
      <vt:lpstr>Advantages of Quantum SVM </vt:lpstr>
      <vt:lpstr>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Alzheimer’s Prediction Using Quantum Algorithms</dc:title>
  <dc:creator>Madhur Singh</dc:creator>
  <cp:lastModifiedBy>Madhur Singh</cp:lastModifiedBy>
  <cp:revision>1</cp:revision>
  <dcterms:created xsi:type="dcterms:W3CDTF">2023-12-02T12:19:36Z</dcterms:created>
  <dcterms:modified xsi:type="dcterms:W3CDTF">2023-12-02T14:08:44Z</dcterms:modified>
</cp:coreProperties>
</file>