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9" r:id="rId3"/>
    <p:sldId id="257" r:id="rId4"/>
    <p:sldId id="260" r:id="rId5"/>
    <p:sldId id="261" r:id="rId6"/>
    <p:sldId id="286" r:id="rId7"/>
    <p:sldId id="284" r:id="rId8"/>
    <p:sldId id="285" r:id="rId9"/>
    <p:sldId id="287" r:id="rId10"/>
    <p:sldId id="273" r:id="rId11"/>
    <p:sldId id="274" r:id="rId12"/>
    <p:sldId id="277" r:id="rId13"/>
    <p:sldId id="302" r:id="rId14"/>
    <p:sldId id="271" r:id="rId15"/>
    <p:sldId id="272" r:id="rId16"/>
    <p:sldId id="276" r:id="rId17"/>
    <p:sldId id="280" r:id="rId18"/>
    <p:sldId id="282" r:id="rId19"/>
    <p:sldId id="278" r:id="rId20"/>
    <p:sldId id="279"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40E112A-2C03-4711-8A4C-60BBA6F890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40E112A-2C03-4711-8A4C-60BBA6F890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40E112A-2C03-4711-8A4C-60BBA6F890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40E112A-2C03-4711-8A4C-60BBA6F890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40E112A-2C03-4711-8A4C-60BBA6F890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40E112A-2C03-4711-8A4C-60BBA6F890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40E112A-2C03-4711-8A4C-60BBA6F8906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0E112A-2C03-4711-8A4C-60BBA6F8906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E112A-2C03-4711-8A4C-60BBA6F8906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40E112A-2C03-4711-8A4C-60BBA6F890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40E112A-2C03-4711-8A4C-60BBA6F890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587E6-20A0-43A0-99B0-85A0F58604B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E112A-2C03-4711-8A4C-60BBA6F8906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587E6-20A0-43A0-99B0-85A0F58604B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14300" y="0"/>
            <a:ext cx="12077700" cy="3152775"/>
          </a:xfrm>
        </p:spPr>
        <p:txBody>
          <a:bodyPr>
            <a:normAutofit fontScale="90000"/>
          </a:bodyPr>
          <a:lstStyle/>
          <a:p>
            <a:r>
              <a:rPr lang="en-US" sz="4400" b="1" dirty="0">
                <a:effectLst>
                  <a:outerShdw blurRad="38100" dist="38100" dir="2700000" algn="tl">
                    <a:srgbClr val="000000">
                      <a:alpha val="43137"/>
                    </a:srgbClr>
                  </a:outerShdw>
                </a:effectLst>
              </a:rPr>
              <a:t>Exploratory Data Analysis Course Project</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Relapsed Patients</a:t>
            </a:r>
            <a:br>
              <a:rPr lang="en-US" sz="4000" b="1" dirty="0"/>
            </a:br>
            <a:br>
              <a:rPr lang="en-US" sz="4000" b="1" dirty="0"/>
            </a:br>
            <a:r>
              <a:rPr lang="en-US" sz="3300" b="1" dirty="0"/>
              <a:t>Sem : IV     Batch : D-1</a:t>
            </a:r>
            <a:br>
              <a:rPr lang="en-US" sz="3300" dirty="0"/>
            </a:br>
            <a:r>
              <a:rPr lang="en-US" sz="3300" b="1" dirty="0"/>
              <a:t>Team No : 09     CP Id : 4EDA_CP_08</a:t>
            </a:r>
            <a:br>
              <a:rPr lang="en-US" sz="4000" b="1" dirty="0"/>
            </a:br>
            <a:endParaRPr lang="en-IN" sz="3000" b="1" dirty="0"/>
          </a:p>
        </p:txBody>
      </p:sp>
      <p:sp>
        <p:nvSpPr>
          <p:cNvPr id="3" name="Subtitle 2"/>
          <p:cNvSpPr>
            <a:spLocks noGrp="1"/>
          </p:cNvSpPr>
          <p:nvPr>
            <p:ph type="subTitle" idx="4294967295"/>
          </p:nvPr>
        </p:nvSpPr>
        <p:spPr>
          <a:xfrm>
            <a:off x="0" y="3000375"/>
            <a:ext cx="10553700" cy="3754438"/>
          </a:xfrm>
        </p:spPr>
        <p:txBody>
          <a:bodyPr>
            <a:normAutofit fontScale="92500" lnSpcReduction="20000"/>
          </a:bodyPr>
          <a:lstStyle/>
          <a:p>
            <a:pPr marL="0" indent="0" algn="just">
              <a:buNone/>
            </a:pPr>
            <a:r>
              <a:rPr lang="en-US" b="1" dirty="0"/>
              <a:t> Team Members</a:t>
            </a:r>
            <a:endParaRPr lang="en-US" b="1" dirty="0"/>
          </a:p>
          <a:p>
            <a:pPr marL="0" indent="0" algn="just">
              <a:buNone/>
            </a:pPr>
            <a:r>
              <a:rPr lang="en-US" dirty="0"/>
              <a:t> USN                                              NAME                                         ROLL NO</a:t>
            </a:r>
            <a:endParaRPr lang="en-US" dirty="0"/>
          </a:p>
          <a:p>
            <a:pPr marL="0" indent="0" algn="just">
              <a:buNone/>
            </a:pPr>
            <a:r>
              <a:rPr lang="en-US" dirty="0"/>
              <a:t> 01fe20bcs185                     Lavanya Shahapur                                  401     </a:t>
            </a:r>
            <a:endParaRPr lang="en-US" dirty="0"/>
          </a:p>
          <a:p>
            <a:pPr marL="0" indent="0" algn="just">
              <a:buNone/>
            </a:pPr>
            <a:r>
              <a:rPr lang="en-US" dirty="0"/>
              <a:t> 01fe20bcs186                     Sindhu V Bhat                                         402     </a:t>
            </a:r>
            <a:endParaRPr lang="en-US" dirty="0"/>
          </a:p>
          <a:p>
            <a:pPr marL="0" indent="0" algn="just">
              <a:buNone/>
            </a:pPr>
            <a:r>
              <a:rPr lang="en-US" dirty="0"/>
              <a:t> 01fe20bcs187                     Madhura K Patil                                      403    </a:t>
            </a:r>
            <a:endParaRPr lang="en-US" dirty="0"/>
          </a:p>
          <a:p>
            <a:pPr marL="0" indent="0" algn="just">
              <a:buNone/>
            </a:pPr>
            <a:r>
              <a:rPr lang="en-US" dirty="0"/>
              <a:t> 01fe20bcs189                     Pragathi   Pujari                                      405  </a:t>
            </a:r>
            <a:endParaRPr lang="en-US" dirty="0"/>
          </a:p>
          <a:p>
            <a:pPr marL="0" indent="0" algn="l">
              <a:buNone/>
            </a:pPr>
            <a:r>
              <a:rPr lang="en-US" dirty="0"/>
              <a:t>  </a:t>
            </a:r>
            <a:endParaRPr lang="en-US" dirty="0"/>
          </a:p>
          <a:p>
            <a:pPr marL="0" indent="0" algn="just">
              <a:buNone/>
            </a:pPr>
            <a:r>
              <a:rPr lang="en-US" b="1" dirty="0"/>
              <a:t>Guided by : Dr. P. G. Sunitha Hiremath</a:t>
            </a:r>
            <a:endParaRPr lang="en-US" b="1" dirty="0"/>
          </a:p>
          <a:p>
            <a:pPr marL="0" indent="0" algn="just">
              <a:buNone/>
            </a:pPr>
            <a:r>
              <a:rPr lang="en-US" b="1" dirty="0"/>
              <a:t>                     Ms. Neha T</a:t>
            </a:r>
            <a:endParaRPr lang="en-US" b="1" dirty="0"/>
          </a:p>
          <a:p>
            <a:pPr algn="just"/>
            <a:endParaRPr lang="en-US" dirty="0"/>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12800" y="1058157"/>
            <a:ext cx="6683022" cy="2613804"/>
          </a:xfrm>
          <a:prstGeom prst="rect">
            <a:avLst/>
          </a:prstGeom>
        </p:spPr>
      </p:pic>
      <p:sp>
        <p:nvSpPr>
          <p:cNvPr id="5" name="TextBox 4"/>
          <p:cNvSpPr txBox="1"/>
          <p:nvPr/>
        </p:nvSpPr>
        <p:spPr>
          <a:xfrm>
            <a:off x="812800" y="300756"/>
            <a:ext cx="6096000" cy="461665"/>
          </a:xfrm>
          <a:prstGeom prst="rect">
            <a:avLst/>
          </a:prstGeom>
          <a:noFill/>
        </p:spPr>
        <p:txBody>
          <a:bodyPr wrap="square">
            <a:spAutoFit/>
          </a:bodyPr>
          <a:lstStyle/>
          <a:p>
            <a:r>
              <a:rPr lang="en-US" sz="2400" b="1" dirty="0"/>
              <a:t>Continued..</a:t>
            </a:r>
            <a:endParaRPr lang="en-IN" sz="2400" b="1" dirty="0"/>
          </a:p>
        </p:txBody>
      </p:sp>
      <p:sp>
        <p:nvSpPr>
          <p:cNvPr id="6" name="TextBox 5"/>
          <p:cNvSpPr txBox="1"/>
          <p:nvPr/>
        </p:nvSpPr>
        <p:spPr>
          <a:xfrm>
            <a:off x="812800" y="4203765"/>
            <a:ext cx="9505244" cy="2308324"/>
          </a:xfrm>
          <a:prstGeom prst="rect">
            <a:avLst/>
          </a:prstGeom>
          <a:noFill/>
        </p:spPr>
        <p:txBody>
          <a:bodyPr wrap="square" rtlCol="0">
            <a:spAutoFit/>
          </a:bodyPr>
          <a:lstStyle/>
          <a:p>
            <a:pPr marL="342900" indent="-342900">
              <a:buAutoNum type="arabicPeriod"/>
            </a:pPr>
            <a:r>
              <a:rPr lang="en-US" dirty="0"/>
              <a:t>Set 1 – Twice relapsed patients who have continued drinking because they liked it and wanted more of it.</a:t>
            </a:r>
            <a:endParaRPr lang="en-US" dirty="0"/>
          </a:p>
          <a:p>
            <a:pPr marL="342900" indent="-342900">
              <a:buAutoNum type="arabicPeriod"/>
            </a:pPr>
            <a:endParaRPr lang="en-US" dirty="0"/>
          </a:p>
          <a:p>
            <a:pPr marL="342900" indent="-342900">
              <a:buAutoNum type="arabicPeriod"/>
            </a:pPr>
            <a:r>
              <a:rPr lang="en-US" dirty="0"/>
              <a:t>Set 2 – Twice relapsed patients who have continued drinking due to some other reasons like craving, friends forced or to for the relaxation and to reduce physical exertion.</a:t>
            </a:r>
            <a:endParaRPr lang="en-US" dirty="0"/>
          </a:p>
          <a:p>
            <a:pPr marL="342900" indent="-342900">
              <a:buAutoNum type="arabicPeriod"/>
            </a:pPr>
            <a:endParaRPr lang="en-US" dirty="0"/>
          </a:p>
          <a:p>
            <a:pPr marL="342900" indent="-342900">
              <a:buAutoNum type="arabicPeriod"/>
            </a:pPr>
            <a:r>
              <a:rPr lang="en-US" dirty="0"/>
              <a:t>Average sober period of Set 1 people is less than Set 2 people which is according to the analysis made by the heatmap in the previous slide.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505" y="0"/>
            <a:ext cx="3527077" cy="838199"/>
          </a:xfrm>
          <a:prstGeom prst="rect">
            <a:avLst/>
          </a:prstGeom>
        </p:spPr>
      </p:pic>
      <p:sp>
        <p:nvSpPr>
          <p:cNvPr id="8" name="TextBox 7"/>
          <p:cNvSpPr txBox="1"/>
          <p:nvPr/>
        </p:nvSpPr>
        <p:spPr>
          <a:xfrm>
            <a:off x="7676444" y="1320655"/>
            <a:ext cx="3702756" cy="1754326"/>
          </a:xfrm>
          <a:prstGeom prst="rect">
            <a:avLst/>
          </a:prstGeom>
          <a:noFill/>
        </p:spPr>
        <p:txBody>
          <a:bodyPr wrap="square" rtlCol="0">
            <a:spAutoFit/>
          </a:bodyPr>
          <a:lstStyle/>
          <a:p>
            <a:r>
              <a:rPr lang="en-US" b="1" dirty="0"/>
              <a:t>Set 1:</a:t>
            </a:r>
            <a:endParaRPr lang="en-US" b="1" dirty="0"/>
          </a:p>
          <a:p>
            <a:r>
              <a:rPr lang="en-US" dirty="0"/>
              <a:t>Adult – 5</a:t>
            </a:r>
            <a:endParaRPr lang="en-US" dirty="0"/>
          </a:p>
          <a:p>
            <a:r>
              <a:rPr lang="en-US" dirty="0"/>
              <a:t>Mid age -  4</a:t>
            </a:r>
            <a:endParaRPr lang="en-US" dirty="0"/>
          </a:p>
          <a:p>
            <a:r>
              <a:rPr lang="en-US" dirty="0"/>
              <a:t>Young adult – 2</a:t>
            </a:r>
            <a:endParaRPr lang="en-US" dirty="0"/>
          </a:p>
          <a:p>
            <a:r>
              <a:rPr lang="en-US" dirty="0"/>
              <a:t>Youth – 1</a:t>
            </a:r>
            <a:endParaRPr lang="en-US" dirty="0"/>
          </a:p>
          <a:p>
            <a:r>
              <a:rPr lang="en-US" dirty="0"/>
              <a:t>Senior - 1  </a:t>
            </a:r>
            <a:endParaRPr lang="en-US" dirty="0"/>
          </a:p>
        </p:txBody>
      </p:sp>
      <p:sp>
        <p:nvSpPr>
          <p:cNvPr id="9" name="TextBox 8"/>
          <p:cNvSpPr txBox="1"/>
          <p:nvPr/>
        </p:nvSpPr>
        <p:spPr>
          <a:xfrm>
            <a:off x="9674578" y="1320655"/>
            <a:ext cx="1885244" cy="1477328"/>
          </a:xfrm>
          <a:prstGeom prst="rect">
            <a:avLst/>
          </a:prstGeom>
          <a:noFill/>
        </p:spPr>
        <p:txBody>
          <a:bodyPr wrap="square" rtlCol="0">
            <a:spAutoFit/>
          </a:bodyPr>
          <a:lstStyle/>
          <a:p>
            <a:r>
              <a:rPr lang="en-US" b="1" dirty="0"/>
              <a:t>Set 2:</a:t>
            </a:r>
            <a:endParaRPr lang="en-US" b="1" dirty="0"/>
          </a:p>
          <a:p>
            <a:r>
              <a:rPr lang="en-US" dirty="0"/>
              <a:t>Adult – 1</a:t>
            </a:r>
            <a:endParaRPr lang="en-US" dirty="0"/>
          </a:p>
          <a:p>
            <a:r>
              <a:rPr lang="en-US" dirty="0"/>
              <a:t>Mid age – 1</a:t>
            </a:r>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943"/>
            <a:ext cx="11514667" cy="830997"/>
          </a:xfrm>
          <a:prstGeom prst="rect">
            <a:avLst/>
          </a:prstGeom>
          <a:noFill/>
        </p:spPr>
        <p:txBody>
          <a:bodyPr wrap="square" rtlCol="0">
            <a:spAutoFit/>
          </a:bodyPr>
          <a:lstStyle/>
          <a:p>
            <a:r>
              <a:rPr lang="en-US" sz="2400" b="1" dirty="0"/>
              <a:t>Analysis of  Marital Status of twice relapsed patient with his total </a:t>
            </a:r>
            <a:endParaRPr lang="en-US" sz="2400" b="1" dirty="0"/>
          </a:p>
          <a:p>
            <a:r>
              <a:rPr lang="en-US" sz="2400" b="1" dirty="0"/>
              <a:t>sober days</a:t>
            </a:r>
            <a:endParaRPr lang="en-US" sz="2400" b="1" dirty="0"/>
          </a:p>
        </p:txBody>
      </p:sp>
      <p:sp>
        <p:nvSpPr>
          <p:cNvPr id="5" name="TextBox 4"/>
          <p:cNvSpPr txBox="1"/>
          <p:nvPr/>
        </p:nvSpPr>
        <p:spPr>
          <a:xfrm>
            <a:off x="5384094" y="1046751"/>
            <a:ext cx="5401381" cy="3416320"/>
          </a:xfrm>
          <a:prstGeom prst="rect">
            <a:avLst/>
          </a:prstGeom>
          <a:noFill/>
        </p:spPr>
        <p:txBody>
          <a:bodyPr wrap="square" rtlCol="0">
            <a:spAutoFit/>
          </a:bodyPr>
          <a:lstStyle/>
          <a:p>
            <a:endParaRPr lang="en-US" dirty="0"/>
          </a:p>
          <a:p>
            <a:pPr marL="342900" indent="-342900">
              <a:buAutoNum type="arabicPeriod"/>
            </a:pPr>
            <a:r>
              <a:rPr lang="en-US" dirty="0"/>
              <a:t>If a person is unmarried, he cannot sober for  long    period.</a:t>
            </a:r>
            <a:endParaRPr lang="en-US" dirty="0"/>
          </a:p>
          <a:p>
            <a:pPr marL="342900" indent="-342900">
              <a:buAutoNum type="arabicPeriod"/>
            </a:pPr>
            <a:endParaRPr lang="en-US" dirty="0"/>
          </a:p>
          <a:p>
            <a:pPr marL="342900" indent="-342900">
              <a:buFontTx/>
              <a:buAutoNum type="arabicPeriod"/>
            </a:pPr>
            <a:r>
              <a:rPr lang="en-US" dirty="0"/>
              <a:t>If a person is married then his sober of period will be more.</a:t>
            </a:r>
            <a:endParaRPr lang="en-US" dirty="0"/>
          </a:p>
          <a:p>
            <a:pPr marL="342900" indent="-342900">
              <a:buFontTx/>
              <a:buAutoNum type="arabicPeriod"/>
            </a:pPr>
            <a:endParaRPr lang="en-US" dirty="0"/>
          </a:p>
          <a:p>
            <a:endParaRPr lang="en-US" dirty="0"/>
          </a:p>
          <a:p>
            <a:endParaRPr lang="en-US" dirty="0"/>
          </a:p>
          <a:p>
            <a:pPr marL="342900" indent="-342900">
              <a:buAutoNum type="arabicPeriod"/>
            </a:pPr>
            <a:endParaRPr lang="en-US" dirty="0"/>
          </a:p>
          <a:p>
            <a:pPr marL="342900" indent="-342900">
              <a:buAutoNum type="arabicPeriod"/>
            </a:pPr>
            <a:endParaRPr lang="en-US" dirty="0"/>
          </a:p>
          <a:p>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1798"/>
            <a:ext cx="3527077" cy="838199"/>
          </a:xfrm>
          <a:prstGeom prst="rect">
            <a:avLst/>
          </a:prstGeom>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01" y="1240071"/>
            <a:ext cx="4663138" cy="31810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894" y="4030928"/>
            <a:ext cx="5238750"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84094" y="2830599"/>
            <a:ext cx="5023555" cy="1200329"/>
          </a:xfrm>
          <a:prstGeom prst="rect">
            <a:avLst/>
          </a:prstGeom>
          <a:noFill/>
        </p:spPr>
        <p:txBody>
          <a:bodyPr wrap="square" rtlCol="0">
            <a:spAutoFit/>
          </a:bodyPr>
          <a:lstStyle/>
          <a:p>
            <a:pPr marL="342900" indent="-342900">
              <a:buAutoNum type="arabicPeriod" startAt="3"/>
            </a:pPr>
            <a:r>
              <a:rPr lang="en-US" dirty="0"/>
              <a:t>Reason for this is that married people will get more family support than unmarried people.</a:t>
            </a:r>
            <a:endParaRPr lang="en-US" dirty="0"/>
          </a:p>
          <a:p>
            <a:pPr marL="342900" indent="-342900">
              <a:buAutoNum type="arabicPeriod" startAt="3"/>
            </a:pPr>
            <a:endParaRPr lang="en-US" dirty="0"/>
          </a:p>
          <a:p>
            <a:endParaRPr lang="en-US" dirty="0"/>
          </a:p>
        </p:txBody>
      </p:sp>
      <p:sp>
        <p:nvSpPr>
          <p:cNvPr id="3" name="TextBox 2"/>
          <p:cNvSpPr txBox="1"/>
          <p:nvPr/>
        </p:nvSpPr>
        <p:spPr>
          <a:xfrm>
            <a:off x="733778" y="4598884"/>
            <a:ext cx="4470400" cy="1477328"/>
          </a:xfrm>
          <a:prstGeom prst="rect">
            <a:avLst/>
          </a:prstGeom>
          <a:noFill/>
        </p:spPr>
        <p:txBody>
          <a:bodyPr wrap="square" rtlCol="0">
            <a:spAutoFit/>
          </a:bodyPr>
          <a:lstStyle/>
          <a:p>
            <a:r>
              <a:rPr lang="en-US" b="1" dirty="0"/>
              <a:t>Married People:</a:t>
            </a:r>
            <a:endParaRPr lang="en-US" b="1" dirty="0"/>
          </a:p>
          <a:p>
            <a:r>
              <a:rPr lang="en-US" dirty="0"/>
              <a:t>Adult – 4</a:t>
            </a:r>
            <a:endParaRPr lang="en-US" dirty="0"/>
          </a:p>
          <a:p>
            <a:r>
              <a:rPr lang="en-US" dirty="0"/>
              <a:t>Mid age – 4</a:t>
            </a:r>
            <a:endParaRPr lang="en-US" dirty="0"/>
          </a:p>
          <a:p>
            <a:r>
              <a:rPr lang="en-US" dirty="0"/>
              <a:t>Senior - 1</a:t>
            </a:r>
            <a:endParaRPr lang="en-US" dirty="0"/>
          </a:p>
          <a:p>
            <a:endParaRPr lang="en-US" b="1" dirty="0"/>
          </a:p>
        </p:txBody>
      </p:sp>
      <p:sp>
        <p:nvSpPr>
          <p:cNvPr id="7" name="TextBox 6"/>
          <p:cNvSpPr txBox="1"/>
          <p:nvPr/>
        </p:nvSpPr>
        <p:spPr>
          <a:xfrm>
            <a:off x="2968978" y="4598884"/>
            <a:ext cx="2235200" cy="1477328"/>
          </a:xfrm>
          <a:prstGeom prst="rect">
            <a:avLst/>
          </a:prstGeom>
          <a:noFill/>
        </p:spPr>
        <p:txBody>
          <a:bodyPr wrap="square" rtlCol="0">
            <a:spAutoFit/>
          </a:bodyPr>
          <a:lstStyle/>
          <a:p>
            <a:r>
              <a:rPr lang="en-US" b="1" dirty="0"/>
              <a:t>Unmarried People:</a:t>
            </a:r>
            <a:endParaRPr lang="en-US" b="1" dirty="0"/>
          </a:p>
          <a:p>
            <a:r>
              <a:rPr lang="en-US" dirty="0"/>
              <a:t>Young adult - 2</a:t>
            </a:r>
            <a:endParaRPr lang="en-US" dirty="0"/>
          </a:p>
          <a:p>
            <a:r>
              <a:rPr lang="en-US" dirty="0"/>
              <a:t>Adult – 2</a:t>
            </a:r>
            <a:endParaRPr lang="en-US" dirty="0"/>
          </a:p>
          <a:p>
            <a:r>
              <a:rPr lang="en-US" dirty="0"/>
              <a:t>Mid age – 1</a:t>
            </a:r>
            <a:endParaRPr lang="en-US" dirty="0"/>
          </a:p>
          <a:p>
            <a:r>
              <a:rPr lang="en-US" dirty="0"/>
              <a:t>Youth - 1</a:t>
            </a:r>
            <a:endParaRPr lang="en-US" dirty="0"/>
          </a:p>
        </p:txBody>
      </p:sp>
      <p:sp>
        <p:nvSpPr>
          <p:cNvPr id="8" name="Text Box 7"/>
          <p:cNvSpPr txBox="1"/>
          <p:nvPr/>
        </p:nvSpPr>
        <p:spPr>
          <a:xfrm>
            <a:off x="478155" y="4965065"/>
            <a:ext cx="309880" cy="368300"/>
          </a:xfrm>
          <a:prstGeom prst="rect">
            <a:avLst/>
          </a:prstGeom>
          <a:noFill/>
        </p:spPr>
        <p:txBody>
          <a:bodyPr wrap="none" rtlCol="0">
            <a:spAutoFit/>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17038"/>
            <a:ext cx="3527077" cy="838199"/>
          </a:xfrm>
          <a:prstGeom prst="rect">
            <a:avLst/>
          </a:prstGeom>
        </p:spPr>
      </p:pic>
      <p:sp>
        <p:nvSpPr>
          <p:cNvPr id="2" name="Text Box 1"/>
          <p:cNvSpPr txBox="1"/>
          <p:nvPr/>
        </p:nvSpPr>
        <p:spPr>
          <a:xfrm>
            <a:off x="30480" y="90170"/>
            <a:ext cx="8684260" cy="829945"/>
          </a:xfrm>
          <a:prstGeom prst="rect">
            <a:avLst/>
          </a:prstGeom>
          <a:noFill/>
        </p:spPr>
        <p:txBody>
          <a:bodyPr wrap="square" rtlCol="0">
            <a:spAutoFit/>
          </a:bodyPr>
          <a:p>
            <a:r>
              <a:rPr lang="en-US" sz="2400" b="1" dirty="0">
                <a:sym typeface="+mn-ea"/>
              </a:rPr>
              <a:t>Analysis of  Marital Status of </a:t>
            </a:r>
            <a:r>
              <a:rPr lang="en-IN" altLang="en-US" sz="2400" b="1" dirty="0">
                <a:sym typeface="+mn-ea"/>
              </a:rPr>
              <a:t>on</a:t>
            </a:r>
            <a:r>
              <a:rPr lang="en-US" sz="2400" b="1" dirty="0">
                <a:sym typeface="+mn-ea"/>
              </a:rPr>
              <a:t>ce relapsed patient with his total </a:t>
            </a:r>
            <a:endParaRPr lang="en-US" sz="2400" b="1" dirty="0"/>
          </a:p>
          <a:p>
            <a:r>
              <a:rPr lang="en-US" sz="2400" b="1" dirty="0">
                <a:sym typeface="+mn-ea"/>
              </a:rPr>
              <a:t>sober days</a:t>
            </a:r>
            <a:endParaRPr lang="en-US" sz="2400"/>
          </a:p>
        </p:txBody>
      </p:sp>
      <p:pic>
        <p:nvPicPr>
          <p:cNvPr id="100" name="Picture 99"/>
          <p:cNvPicPr/>
          <p:nvPr/>
        </p:nvPicPr>
        <p:blipFill>
          <a:blip r:embed="rId2"/>
          <a:stretch>
            <a:fillRect/>
          </a:stretch>
        </p:blipFill>
        <p:spPr>
          <a:xfrm>
            <a:off x="169545" y="1115695"/>
            <a:ext cx="6515100" cy="3606800"/>
          </a:xfrm>
          <a:prstGeom prst="rect">
            <a:avLst/>
          </a:prstGeom>
          <a:noFill/>
          <a:ln w="9525">
            <a:noFill/>
          </a:ln>
        </p:spPr>
      </p:pic>
      <p:pic>
        <p:nvPicPr>
          <p:cNvPr id="101" name="Picture 100"/>
          <p:cNvPicPr/>
          <p:nvPr/>
        </p:nvPicPr>
        <p:blipFill>
          <a:blip r:embed="rId3"/>
          <a:stretch>
            <a:fillRect/>
          </a:stretch>
        </p:blipFill>
        <p:spPr>
          <a:xfrm>
            <a:off x="5376545" y="3375660"/>
            <a:ext cx="6692900" cy="3352800"/>
          </a:xfrm>
          <a:prstGeom prst="rect">
            <a:avLst/>
          </a:prstGeom>
          <a:noFill/>
          <a:ln w="9525">
            <a:noFill/>
          </a:ln>
        </p:spPr>
      </p:pic>
      <p:sp>
        <p:nvSpPr>
          <p:cNvPr id="3" name="Text Box 2"/>
          <p:cNvSpPr txBox="1"/>
          <p:nvPr/>
        </p:nvSpPr>
        <p:spPr>
          <a:xfrm>
            <a:off x="6659245" y="1202690"/>
            <a:ext cx="4913630" cy="1753235"/>
          </a:xfrm>
          <a:prstGeom prst="rect">
            <a:avLst/>
          </a:prstGeom>
          <a:noFill/>
        </p:spPr>
        <p:txBody>
          <a:bodyPr wrap="square" rtlCol="0">
            <a:spAutoFit/>
          </a:bodyPr>
          <a:p>
            <a:r>
              <a:rPr lang="en-IN" altLang="en-US"/>
              <a:t>1. Sober period is high in Married patients as compared to unmarried patients.</a:t>
            </a:r>
            <a:endParaRPr lang="en-IN" altLang="en-US"/>
          </a:p>
          <a:p>
            <a:endParaRPr lang="en-IN" altLang="en-US"/>
          </a:p>
          <a:p>
            <a:r>
              <a:rPr lang="en-IN" altLang="en-US"/>
              <a:t>2. The correlation between marital status and sober is positive for married people and negative for unmarried people.</a:t>
            </a:r>
            <a:endParaRPr lang="en-IN" altLang="en-US"/>
          </a:p>
        </p:txBody>
      </p:sp>
      <p:sp>
        <p:nvSpPr>
          <p:cNvPr id="4" name="Text Box 3"/>
          <p:cNvSpPr txBox="1"/>
          <p:nvPr/>
        </p:nvSpPr>
        <p:spPr>
          <a:xfrm>
            <a:off x="215900" y="4556125"/>
            <a:ext cx="2642870" cy="1753235"/>
          </a:xfrm>
          <a:prstGeom prst="rect">
            <a:avLst/>
          </a:prstGeom>
          <a:noFill/>
        </p:spPr>
        <p:txBody>
          <a:bodyPr wrap="square" rtlCol="0">
            <a:spAutoFit/>
          </a:bodyPr>
          <a:p>
            <a:r>
              <a:rPr lang="en-IN" altLang="en-US" b="1"/>
              <a:t>Married People</a:t>
            </a:r>
            <a:r>
              <a:rPr lang="en-IN" altLang="en-US"/>
              <a:t>:</a:t>
            </a:r>
            <a:endParaRPr lang="en-IN" altLang="en-US"/>
          </a:p>
          <a:p>
            <a:endParaRPr lang="en-IN" altLang="en-US"/>
          </a:p>
          <a:p>
            <a:r>
              <a:rPr lang="en-IN" altLang="en-US">
                <a:sym typeface="+mn-ea"/>
              </a:rPr>
              <a:t>Adult - 64</a:t>
            </a:r>
            <a:endParaRPr lang="en-IN" altLang="en-US"/>
          </a:p>
          <a:p>
            <a:r>
              <a:rPr lang="en-IN" altLang="en-US">
                <a:sym typeface="+mn-ea"/>
              </a:rPr>
              <a:t>Mid Age - 59</a:t>
            </a:r>
            <a:endParaRPr lang="en-IN" altLang="en-US"/>
          </a:p>
          <a:p>
            <a:r>
              <a:rPr lang="en-IN" altLang="en-US">
                <a:sym typeface="+mn-ea"/>
              </a:rPr>
              <a:t>Senior - 25</a:t>
            </a:r>
            <a:endParaRPr lang="en-IN" altLang="en-US"/>
          </a:p>
          <a:p>
            <a:r>
              <a:rPr lang="en-IN" altLang="en-US">
                <a:sym typeface="+mn-ea"/>
              </a:rPr>
              <a:t>Young Adult - 2</a:t>
            </a:r>
            <a:endParaRPr lang="en-IN" altLang="en-US"/>
          </a:p>
        </p:txBody>
      </p:sp>
      <p:sp>
        <p:nvSpPr>
          <p:cNvPr id="7" name="Text Box 6"/>
          <p:cNvSpPr txBox="1"/>
          <p:nvPr/>
        </p:nvSpPr>
        <p:spPr>
          <a:xfrm>
            <a:off x="2584450" y="4556125"/>
            <a:ext cx="2642870" cy="2306955"/>
          </a:xfrm>
          <a:prstGeom prst="rect">
            <a:avLst/>
          </a:prstGeom>
          <a:noFill/>
        </p:spPr>
        <p:txBody>
          <a:bodyPr wrap="square" rtlCol="0">
            <a:spAutoFit/>
          </a:bodyPr>
          <a:p>
            <a:r>
              <a:rPr lang="en-IN" altLang="en-US" b="1">
                <a:sym typeface="+mn-ea"/>
              </a:rPr>
              <a:t>Unmarried People</a:t>
            </a:r>
            <a:r>
              <a:rPr lang="en-IN" altLang="en-US">
                <a:sym typeface="+mn-ea"/>
              </a:rPr>
              <a:t>:</a:t>
            </a:r>
            <a:endParaRPr lang="en-IN" altLang="en-US"/>
          </a:p>
          <a:p>
            <a:endParaRPr lang="en-IN" altLang="en-US"/>
          </a:p>
          <a:p>
            <a:r>
              <a:rPr lang="en-IN" altLang="en-US">
                <a:sym typeface="+mn-ea"/>
              </a:rPr>
              <a:t>Adult - 16</a:t>
            </a:r>
            <a:endParaRPr lang="en-IN" altLang="en-US">
              <a:sym typeface="+mn-ea"/>
            </a:endParaRPr>
          </a:p>
          <a:p>
            <a:r>
              <a:rPr lang="en-IN" altLang="en-US">
                <a:sym typeface="+mn-ea"/>
              </a:rPr>
              <a:t>Young Adult - 11</a:t>
            </a:r>
            <a:endParaRPr lang="en-IN" altLang="en-US">
              <a:sym typeface="+mn-ea"/>
            </a:endParaRPr>
          </a:p>
          <a:p>
            <a:r>
              <a:rPr lang="en-IN" altLang="en-US">
                <a:sym typeface="+mn-ea"/>
              </a:rPr>
              <a:t>Youth - 4</a:t>
            </a:r>
            <a:endParaRPr lang="en-IN" altLang="en-US">
              <a:sym typeface="+mn-ea"/>
            </a:endParaRPr>
          </a:p>
          <a:p>
            <a:r>
              <a:rPr lang="en-IN" altLang="en-US">
                <a:sym typeface="+mn-ea"/>
              </a:rPr>
              <a:t>Mid Age - 2</a:t>
            </a:r>
            <a:endParaRPr lang="en-IN" altLang="en-US">
              <a:sym typeface="+mn-ea"/>
            </a:endParaRPr>
          </a:p>
          <a:p>
            <a:r>
              <a:rPr lang="en-IN" altLang="en-US">
                <a:sym typeface="+mn-ea"/>
              </a:rPr>
              <a:t>Teen - 1</a:t>
            </a:r>
            <a:endParaRPr lang="en-IN" altLang="en-US">
              <a:sym typeface="+mn-ea"/>
            </a:endParaRPr>
          </a:p>
          <a:p>
            <a:r>
              <a:rPr lang="en-IN" altLang="en-US">
                <a:sym typeface="+mn-ea"/>
              </a:rPr>
              <a:t>Senior - 1</a:t>
            </a:r>
            <a:endParaRPr lang="en-I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07499" y="864381"/>
            <a:ext cx="4605336" cy="31324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972" y="3994845"/>
            <a:ext cx="4605336" cy="31114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90" y="923925"/>
            <a:ext cx="4097674" cy="3248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4923" y="-17038"/>
            <a:ext cx="3527077" cy="838199"/>
          </a:xfrm>
          <a:prstGeom prst="rect">
            <a:avLst/>
          </a:prstGeom>
        </p:spPr>
      </p:pic>
      <p:sp>
        <p:nvSpPr>
          <p:cNvPr id="8" name="TextBox 7"/>
          <p:cNvSpPr txBox="1"/>
          <p:nvPr/>
        </p:nvSpPr>
        <p:spPr>
          <a:xfrm>
            <a:off x="338666" y="272312"/>
            <a:ext cx="11514667" cy="461665"/>
          </a:xfrm>
          <a:prstGeom prst="rect">
            <a:avLst/>
          </a:prstGeom>
          <a:noFill/>
        </p:spPr>
        <p:txBody>
          <a:bodyPr wrap="square" rtlCol="0">
            <a:spAutoFit/>
          </a:bodyPr>
          <a:lstStyle/>
          <a:p>
            <a:r>
              <a:rPr lang="en-US" sz="2400" b="1" dirty="0"/>
              <a:t>Analysis of Ethanol risk level of patients  </a:t>
            </a:r>
            <a:endParaRPr lang="en-US" sz="2400" b="1" dirty="0"/>
          </a:p>
        </p:txBody>
      </p:sp>
      <p:sp>
        <p:nvSpPr>
          <p:cNvPr id="5" name="TextBox 4"/>
          <p:cNvSpPr txBox="1"/>
          <p:nvPr/>
        </p:nvSpPr>
        <p:spPr>
          <a:xfrm>
            <a:off x="338666" y="3867150"/>
            <a:ext cx="5614459" cy="2862322"/>
          </a:xfrm>
          <a:prstGeom prst="rect">
            <a:avLst/>
          </a:prstGeom>
          <a:noFill/>
        </p:spPr>
        <p:txBody>
          <a:bodyPr wrap="square" rtlCol="0">
            <a:spAutoFit/>
          </a:bodyPr>
          <a:lstStyle/>
          <a:p>
            <a:r>
              <a:rPr lang="en-US" dirty="0"/>
              <a:t>1.Amongst 203 patients, 181 patients experience very high risk level </a:t>
            </a:r>
            <a:r>
              <a:rPr lang="en-US" dirty="0" err="1"/>
              <a:t>i.e</a:t>
            </a:r>
            <a:r>
              <a:rPr lang="en-US" dirty="0"/>
              <a:t> 89.2% people of the data.</a:t>
            </a:r>
            <a:endParaRPr lang="en-US" dirty="0"/>
          </a:p>
          <a:p>
            <a:endParaRPr lang="en-US" dirty="0"/>
          </a:p>
          <a:p>
            <a:r>
              <a:rPr lang="en-US" dirty="0"/>
              <a:t>2.Among these,166 people have relapsed once and 13 people of relapsed twice.</a:t>
            </a:r>
            <a:endParaRPr lang="en-US" dirty="0"/>
          </a:p>
          <a:p>
            <a:endParaRPr lang="en-US" dirty="0"/>
          </a:p>
          <a:p>
            <a:r>
              <a:rPr lang="en-US" dirty="0"/>
              <a:t>3.The twice relapsed consist of patients only with very high risk and high risk level and not low and medium risk.</a:t>
            </a:r>
            <a:endParaRPr lang="en-US" dirty="0"/>
          </a:p>
          <a:p>
            <a:r>
              <a:rPr lang="en-US" dirty="0"/>
              <a:t>Thus, this risk factor is one of the reason for them to relapse twice.</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9997" y="1124013"/>
            <a:ext cx="6729412" cy="291852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467" y="3905250"/>
            <a:ext cx="6796533" cy="2862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4923" y="89968"/>
            <a:ext cx="3527077" cy="838199"/>
          </a:xfrm>
          <a:prstGeom prst="rect">
            <a:avLst/>
          </a:prstGeom>
        </p:spPr>
      </p:pic>
      <p:sp>
        <p:nvSpPr>
          <p:cNvPr id="7" name="TextBox 6"/>
          <p:cNvSpPr txBox="1"/>
          <p:nvPr/>
        </p:nvSpPr>
        <p:spPr>
          <a:xfrm>
            <a:off x="209996" y="250975"/>
            <a:ext cx="11514667" cy="830997"/>
          </a:xfrm>
          <a:prstGeom prst="rect">
            <a:avLst/>
          </a:prstGeom>
          <a:noFill/>
        </p:spPr>
        <p:txBody>
          <a:bodyPr wrap="square" rtlCol="0">
            <a:spAutoFit/>
          </a:bodyPr>
          <a:lstStyle/>
          <a:p>
            <a:r>
              <a:rPr lang="en-US" sz="2400" b="1" dirty="0"/>
              <a:t>Comparison of Ethanol risk level of twice relapsed patients with </a:t>
            </a:r>
            <a:endParaRPr lang="en-US" sz="2400" b="1" dirty="0"/>
          </a:p>
          <a:p>
            <a:r>
              <a:rPr lang="en-US" sz="2400" b="1" dirty="0"/>
              <a:t>average sober time </a:t>
            </a:r>
            <a:endParaRPr lang="en-US" sz="2400" b="1" dirty="0"/>
          </a:p>
        </p:txBody>
      </p:sp>
      <p:sp>
        <p:nvSpPr>
          <p:cNvPr id="8" name="TextBox 7"/>
          <p:cNvSpPr txBox="1"/>
          <p:nvPr/>
        </p:nvSpPr>
        <p:spPr>
          <a:xfrm>
            <a:off x="352871" y="4317665"/>
            <a:ext cx="5614459" cy="2308324"/>
          </a:xfrm>
          <a:prstGeom prst="rect">
            <a:avLst/>
          </a:prstGeom>
          <a:noFill/>
        </p:spPr>
        <p:txBody>
          <a:bodyPr wrap="square" rtlCol="0">
            <a:spAutoFit/>
          </a:bodyPr>
          <a:lstStyle/>
          <a:p>
            <a:r>
              <a:rPr lang="en-US" dirty="0"/>
              <a:t>3. The patients after relapsing back for first time and taking treatment again, have gained more tendency to sober the second time.</a:t>
            </a:r>
            <a:endParaRPr lang="en-US" dirty="0"/>
          </a:p>
          <a:p>
            <a:endParaRPr lang="en-US" dirty="0"/>
          </a:p>
          <a:p>
            <a:r>
              <a:rPr lang="en-US" dirty="0"/>
              <a:t>4. The risk level of the patients is negatively corelated to the sober period(-0.23) and hence , higher is the risk level, lesser is the tendency to sober for long and thus patients relapse.</a:t>
            </a:r>
            <a:endParaRPr lang="en-US" dirty="0"/>
          </a:p>
        </p:txBody>
      </p:sp>
      <p:sp>
        <p:nvSpPr>
          <p:cNvPr id="9" name="TextBox 8"/>
          <p:cNvSpPr txBox="1"/>
          <p:nvPr/>
        </p:nvSpPr>
        <p:spPr>
          <a:xfrm>
            <a:off x="6367544" y="1464427"/>
            <a:ext cx="5614459" cy="1754326"/>
          </a:xfrm>
          <a:prstGeom prst="rect">
            <a:avLst/>
          </a:prstGeom>
          <a:noFill/>
        </p:spPr>
        <p:txBody>
          <a:bodyPr wrap="square" rtlCol="0">
            <a:spAutoFit/>
          </a:bodyPr>
          <a:lstStyle/>
          <a:p>
            <a:pPr marL="342900" indent="-342900">
              <a:buAutoNum type="arabicPeriod"/>
            </a:pPr>
            <a:r>
              <a:rPr lang="en-US" dirty="0"/>
              <a:t>The patients with high risk have sobered more on an average than that of patients with very high risk level in both first sober and second sober.</a:t>
            </a:r>
            <a:endParaRPr lang="en-US" dirty="0"/>
          </a:p>
          <a:p>
            <a:pPr marL="342900" indent="-342900">
              <a:buAutoNum type="arabicPeriod"/>
            </a:pPr>
            <a:endParaRPr lang="en-US" dirty="0"/>
          </a:p>
          <a:p>
            <a:pPr marL="342900" indent="-342900">
              <a:buAutoNum type="arabicPeriod"/>
            </a:pPr>
            <a:r>
              <a:rPr lang="en-US" dirty="0"/>
              <a:t>The sober period has increased in second sober time when compared to first sober time.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706"/>
            <a:ext cx="11514667" cy="461665"/>
          </a:xfrm>
          <a:prstGeom prst="rect">
            <a:avLst/>
          </a:prstGeom>
          <a:noFill/>
        </p:spPr>
        <p:txBody>
          <a:bodyPr wrap="square" rtlCol="0">
            <a:spAutoFit/>
          </a:bodyPr>
          <a:lstStyle/>
          <a:p>
            <a:r>
              <a:rPr lang="en-US" sz="2400" b="1" dirty="0"/>
              <a:t>Analysis of Education level of patients with their average sober time </a:t>
            </a:r>
            <a:endParaRPr lang="en-US" sz="24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45080" y="-47625"/>
            <a:ext cx="3446920" cy="819150"/>
          </a:xfrm>
          <a:prstGeom prst="rect">
            <a:avLst/>
          </a:prstGeom>
        </p:spPr>
      </p:pic>
      <p:pic>
        <p:nvPicPr>
          <p:cNvPr id="8" name="Picture 7"/>
          <p:cNvPicPr>
            <a:picLocks noChangeAspect="1"/>
          </p:cNvPicPr>
          <p:nvPr/>
        </p:nvPicPr>
        <p:blipFill>
          <a:blip r:embed="rId2"/>
          <a:stretch>
            <a:fillRect/>
          </a:stretch>
        </p:blipFill>
        <p:spPr>
          <a:xfrm>
            <a:off x="600075" y="996246"/>
            <a:ext cx="4629151" cy="3482015"/>
          </a:xfrm>
          <a:prstGeom prst="rect">
            <a:avLst/>
          </a:prstGeom>
        </p:spPr>
      </p:pic>
      <p:pic>
        <p:nvPicPr>
          <p:cNvPr id="10" name="Picture 9"/>
          <p:cNvPicPr>
            <a:picLocks noChangeAspect="1"/>
          </p:cNvPicPr>
          <p:nvPr/>
        </p:nvPicPr>
        <p:blipFill>
          <a:blip r:embed="rId3"/>
          <a:stretch>
            <a:fillRect/>
          </a:stretch>
        </p:blipFill>
        <p:spPr>
          <a:xfrm>
            <a:off x="5835660" y="996246"/>
            <a:ext cx="5556241" cy="3365218"/>
          </a:xfrm>
          <a:prstGeom prst="rect">
            <a:avLst/>
          </a:prstGeom>
        </p:spPr>
      </p:pic>
      <p:sp>
        <p:nvSpPr>
          <p:cNvPr id="2" name="TextBox 1"/>
          <p:cNvSpPr txBox="1"/>
          <p:nvPr/>
        </p:nvSpPr>
        <p:spPr>
          <a:xfrm>
            <a:off x="473086" y="4667339"/>
            <a:ext cx="10981266" cy="2031325"/>
          </a:xfrm>
          <a:prstGeom prst="rect">
            <a:avLst/>
          </a:prstGeom>
          <a:noFill/>
        </p:spPr>
        <p:txBody>
          <a:bodyPr wrap="square" rtlCol="0">
            <a:spAutoFit/>
          </a:bodyPr>
          <a:lstStyle/>
          <a:p>
            <a:r>
              <a:rPr lang="en-US" dirty="0"/>
              <a:t>1.The people with illiteracy are more in once relapsed patients and they are found to sober for more average time than any other education group.</a:t>
            </a:r>
            <a:endParaRPr lang="en-US" dirty="0"/>
          </a:p>
          <a:p>
            <a:endParaRPr lang="en-US" dirty="0"/>
          </a:p>
          <a:p>
            <a:r>
              <a:rPr lang="en-US" dirty="0"/>
              <a:t>2.The people of higher secondary education group have sobered for more average time in twice relapsed patients.</a:t>
            </a:r>
            <a:endParaRPr lang="en-US" dirty="0"/>
          </a:p>
          <a:p>
            <a:endParaRPr lang="en-US" dirty="0"/>
          </a:p>
          <a:p>
            <a:r>
              <a:rPr lang="en-US" dirty="0"/>
              <a:t>3.The degree people have sobered less in both once and twice relapsed patients.</a:t>
            </a:r>
            <a:endParaRPr lang="en-US"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511" y="248356"/>
            <a:ext cx="8252178" cy="830997"/>
          </a:xfrm>
          <a:prstGeom prst="rect">
            <a:avLst/>
          </a:prstGeom>
          <a:noFill/>
        </p:spPr>
        <p:txBody>
          <a:bodyPr wrap="square" rtlCol="0">
            <a:spAutoFit/>
          </a:bodyPr>
          <a:lstStyle/>
          <a:p>
            <a:r>
              <a:rPr lang="en-US" sz="2400" b="1" dirty="0"/>
              <a:t>Analysis on how Past Psychiatric complication of twice relapsed patient affected to sober period</a:t>
            </a:r>
            <a:endParaRPr lang="en-US" sz="2400"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11" y="1079353"/>
            <a:ext cx="7038975" cy="38195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0164" y="4095044"/>
            <a:ext cx="5648325" cy="2514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0" y="1603022"/>
            <a:ext cx="5648325" cy="2031325"/>
          </a:xfrm>
          <a:prstGeom prst="rect">
            <a:avLst/>
          </a:prstGeom>
          <a:noFill/>
        </p:spPr>
        <p:txBody>
          <a:bodyPr wrap="square" rtlCol="0">
            <a:spAutoFit/>
          </a:bodyPr>
          <a:lstStyle/>
          <a:p>
            <a:pPr marL="342900" indent="-342900">
              <a:buAutoNum type="arabicPeriod"/>
            </a:pPr>
            <a:r>
              <a:rPr lang="en-US" dirty="0"/>
              <a:t>People who have past psychiatric complications like paranoid ideas or suicidal ideation or attempts will sober of lesser days. </a:t>
            </a:r>
            <a:endParaRPr lang="en-US" dirty="0"/>
          </a:p>
          <a:p>
            <a:pPr marL="342900" indent="-342900">
              <a:buAutoNum type="arabicPeriod"/>
            </a:pPr>
            <a:endParaRPr lang="en-US" dirty="0"/>
          </a:p>
          <a:p>
            <a:pPr marL="342900" indent="-342900">
              <a:buAutoNum type="arabicPeriod"/>
            </a:pPr>
            <a:r>
              <a:rPr lang="en-US" dirty="0"/>
              <a:t>People who have other complications like aggressive outbursts ,depression, hallucination or confusion will sober for more days.</a:t>
            </a:r>
            <a:endParaRPr lang="en-US" dirty="0"/>
          </a:p>
        </p:txBody>
      </p:sp>
      <p:sp>
        <p:nvSpPr>
          <p:cNvPr id="5" name="TextBox 4"/>
          <p:cNvSpPr txBox="1"/>
          <p:nvPr/>
        </p:nvSpPr>
        <p:spPr>
          <a:xfrm>
            <a:off x="451556" y="4898878"/>
            <a:ext cx="6558844" cy="1754326"/>
          </a:xfrm>
          <a:prstGeom prst="rect">
            <a:avLst/>
          </a:prstGeom>
          <a:noFill/>
        </p:spPr>
        <p:txBody>
          <a:bodyPr wrap="square" rtlCol="0">
            <a:spAutoFit/>
          </a:bodyPr>
          <a:lstStyle/>
          <a:p>
            <a:r>
              <a:rPr lang="en-US" b="1" dirty="0"/>
              <a:t>Set 1 :</a:t>
            </a:r>
            <a:r>
              <a:rPr lang="en-US" dirty="0"/>
              <a:t> People who have past psychiatric complications like paranoid ideas or suicidal ideation or attempts. There are, 3 - adults in Set 1.</a:t>
            </a:r>
            <a:endParaRPr lang="en-US" dirty="0"/>
          </a:p>
          <a:p>
            <a:endParaRPr lang="en-US" dirty="0"/>
          </a:p>
          <a:p>
            <a:r>
              <a:rPr lang="en-US" b="1" dirty="0"/>
              <a:t>Set 2 :</a:t>
            </a:r>
            <a:r>
              <a:rPr lang="en-US" dirty="0"/>
              <a:t>People who have other complications like aggressive outbursts ,depression, hallucination or confusion. There are, 5 - mid age, 3 - adults, 2 - young adults, 1 – youth and 1 – senior in Set 2.</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93433" y="251669"/>
            <a:ext cx="5665716" cy="5884877"/>
          </a:xfrm>
          <a:prstGeom prst="rect">
            <a:avLst/>
          </a:prstGeom>
        </p:spPr>
      </p:pic>
      <p:pic>
        <p:nvPicPr>
          <p:cNvPr id="4" name="Picture 3"/>
          <p:cNvPicPr>
            <a:picLocks noChangeAspect="1"/>
          </p:cNvPicPr>
          <p:nvPr/>
        </p:nvPicPr>
        <p:blipFill>
          <a:blip r:embed="rId2"/>
          <a:stretch>
            <a:fillRect/>
          </a:stretch>
        </p:blipFill>
        <p:spPr>
          <a:xfrm>
            <a:off x="6326139" y="393950"/>
            <a:ext cx="5553024" cy="2287049"/>
          </a:xfrm>
          <a:prstGeom prst="rect">
            <a:avLst/>
          </a:prstGeom>
        </p:spPr>
      </p:pic>
      <p:sp>
        <p:nvSpPr>
          <p:cNvPr id="2" name="Text Box 1"/>
          <p:cNvSpPr txBox="1"/>
          <p:nvPr/>
        </p:nvSpPr>
        <p:spPr>
          <a:xfrm>
            <a:off x="6319520" y="2864485"/>
            <a:ext cx="5469890" cy="1753235"/>
          </a:xfrm>
          <a:prstGeom prst="rect">
            <a:avLst/>
          </a:prstGeom>
          <a:noFill/>
        </p:spPr>
        <p:txBody>
          <a:bodyPr wrap="square" rtlCol="0">
            <a:spAutoFit/>
          </a:bodyPr>
          <a:p>
            <a:r>
              <a:rPr lang="en-IN" altLang="en-US"/>
              <a:t>1. Confusion and Depression are the major past psychiatric problems that has affected sober period in once relapsed patients.</a:t>
            </a:r>
            <a:endParaRPr lang="en-IN" altLang="en-US"/>
          </a:p>
          <a:p>
            <a:r>
              <a:rPr lang="en-IN" altLang="en-US"/>
              <a:t>2. People with Confusion couldn’t sober for longer time.</a:t>
            </a:r>
            <a:endParaRPr lang="en-IN" altLang="en-US"/>
          </a:p>
          <a:p>
            <a:r>
              <a:rPr lang="en-IN" altLang="en-US"/>
              <a:t>3. People who are depressed have sobered for longest time.  </a:t>
            </a:r>
            <a:endParaRPr lang="en-IN" altLang="en-US"/>
          </a:p>
        </p:txBody>
      </p:sp>
      <p:sp>
        <p:nvSpPr>
          <p:cNvPr id="5" name="Text Box 4"/>
          <p:cNvSpPr txBox="1"/>
          <p:nvPr/>
        </p:nvSpPr>
        <p:spPr>
          <a:xfrm>
            <a:off x="6434455" y="4733925"/>
            <a:ext cx="2336800" cy="1198880"/>
          </a:xfrm>
          <a:prstGeom prst="rect">
            <a:avLst/>
          </a:prstGeom>
          <a:noFill/>
        </p:spPr>
        <p:txBody>
          <a:bodyPr wrap="square" rtlCol="0">
            <a:spAutoFit/>
          </a:bodyPr>
          <a:p>
            <a:r>
              <a:rPr lang="en-IN" altLang="en-US"/>
              <a:t>Confusion:</a:t>
            </a:r>
            <a:endParaRPr lang="en-IN" altLang="en-US"/>
          </a:p>
          <a:p>
            <a:r>
              <a:rPr lang="en-IN" altLang="en-US"/>
              <a:t>Adult         12</a:t>
            </a:r>
            <a:endParaRPr lang="en-IN" altLang="en-US"/>
          </a:p>
          <a:p>
            <a:r>
              <a:rPr lang="en-IN" altLang="en-US"/>
              <a:t>Mid Age    10</a:t>
            </a:r>
            <a:endParaRPr lang="en-IN" altLang="en-US"/>
          </a:p>
          <a:p>
            <a:r>
              <a:rPr lang="en-IN" altLang="en-US"/>
              <a:t>Senior       1</a:t>
            </a:r>
            <a:endParaRPr lang="en-IN" altLang="en-US"/>
          </a:p>
        </p:txBody>
      </p:sp>
      <p:sp>
        <p:nvSpPr>
          <p:cNvPr id="6" name="Text Box 5"/>
          <p:cNvSpPr txBox="1"/>
          <p:nvPr/>
        </p:nvSpPr>
        <p:spPr>
          <a:xfrm>
            <a:off x="9046845" y="4801235"/>
            <a:ext cx="2336800" cy="1476375"/>
          </a:xfrm>
          <a:prstGeom prst="rect">
            <a:avLst/>
          </a:prstGeom>
          <a:noFill/>
        </p:spPr>
        <p:txBody>
          <a:bodyPr wrap="square" rtlCol="0">
            <a:spAutoFit/>
          </a:bodyPr>
          <a:p>
            <a:r>
              <a:rPr lang="en-IN" altLang="en-US"/>
              <a:t>Depression:</a:t>
            </a:r>
            <a:endParaRPr lang="en-IN" altLang="en-US"/>
          </a:p>
          <a:p>
            <a:r>
              <a:rPr lang="en-IN" altLang="en-US"/>
              <a:t>Adult               13</a:t>
            </a:r>
            <a:endParaRPr lang="en-IN" altLang="en-US"/>
          </a:p>
          <a:p>
            <a:r>
              <a:rPr lang="en-IN" altLang="en-US"/>
              <a:t>Mid Age          7</a:t>
            </a:r>
            <a:endParaRPr lang="en-IN" altLang="en-US"/>
          </a:p>
          <a:p>
            <a:r>
              <a:rPr lang="en-IN" altLang="en-US"/>
              <a:t>Senior              5</a:t>
            </a:r>
            <a:endParaRPr lang="en-IN" altLang="en-US"/>
          </a:p>
          <a:p>
            <a:r>
              <a:rPr lang="en-IN" altLang="en-US"/>
              <a:t>Young Adult   1</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sp>
        <p:nvSpPr>
          <p:cNvPr id="3" name="TextBox 2"/>
          <p:cNvSpPr txBox="1"/>
          <p:nvPr/>
        </p:nvSpPr>
        <p:spPr>
          <a:xfrm>
            <a:off x="191911" y="146756"/>
            <a:ext cx="8353778" cy="1219200"/>
          </a:xfrm>
          <a:prstGeom prst="rect">
            <a:avLst/>
          </a:prstGeom>
          <a:noFill/>
        </p:spPr>
        <p:txBody>
          <a:bodyPr wrap="square" rtlCol="0">
            <a:spAutoFit/>
          </a:bodyPr>
          <a:lstStyle/>
          <a:p>
            <a:endParaRPr lang="en-US" dirty="0"/>
          </a:p>
        </p:txBody>
      </p:sp>
      <p:sp>
        <p:nvSpPr>
          <p:cNvPr id="4" name="TextBox 3"/>
          <p:cNvSpPr txBox="1"/>
          <p:nvPr/>
        </p:nvSpPr>
        <p:spPr>
          <a:xfrm>
            <a:off x="191911" y="146756"/>
            <a:ext cx="8353778" cy="830997"/>
          </a:xfrm>
          <a:prstGeom prst="rect">
            <a:avLst/>
          </a:prstGeom>
          <a:noFill/>
        </p:spPr>
        <p:txBody>
          <a:bodyPr wrap="square" rtlCol="0">
            <a:spAutoFit/>
          </a:bodyPr>
          <a:lstStyle/>
          <a:p>
            <a:r>
              <a:rPr lang="en-US" sz="2400" b="1" dirty="0"/>
              <a:t>Analysis on how occupation of twice relapsed patient affected to sober period</a:t>
            </a:r>
            <a:endParaRPr lang="en-US" sz="2400" b="1"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7" y="977753"/>
            <a:ext cx="7574170" cy="5819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795004" y="1131711"/>
            <a:ext cx="4007556" cy="4594577"/>
          </a:xfrm>
          <a:prstGeom prst="rect">
            <a:avLst/>
          </a:prstGeom>
          <a:noFill/>
        </p:spPr>
        <p:txBody>
          <a:bodyPr wrap="square" rtlCol="0">
            <a:spAutoFit/>
          </a:bodyPr>
          <a:lstStyle/>
          <a:p>
            <a:endParaRPr lang="en-US" dirty="0"/>
          </a:p>
        </p:txBody>
      </p:sp>
      <p:sp>
        <p:nvSpPr>
          <p:cNvPr id="6" name="TextBox 5"/>
          <p:cNvSpPr txBox="1"/>
          <p:nvPr/>
        </p:nvSpPr>
        <p:spPr>
          <a:xfrm>
            <a:off x="7795004" y="1014735"/>
            <a:ext cx="4114774" cy="3970318"/>
          </a:xfrm>
          <a:prstGeom prst="rect">
            <a:avLst/>
          </a:prstGeom>
          <a:noFill/>
        </p:spPr>
        <p:txBody>
          <a:bodyPr wrap="square" rtlCol="0">
            <a:spAutoFit/>
          </a:bodyPr>
          <a:lstStyle/>
          <a:p>
            <a:pPr marL="342900" indent="-342900">
              <a:buAutoNum type="arabicPeriod"/>
            </a:pPr>
            <a:r>
              <a:rPr lang="en-US" dirty="0"/>
              <a:t>Agriculture and Coolie are positively corelated to total sober days whereas remaining factors are negatively corelated to sober days.</a:t>
            </a:r>
            <a:endParaRPr lang="en-US" dirty="0"/>
          </a:p>
          <a:p>
            <a:pPr marL="342900" indent="-342900">
              <a:buAutoNum type="arabicPeriod"/>
            </a:pPr>
            <a:endParaRPr lang="en-US" dirty="0"/>
          </a:p>
          <a:p>
            <a:pPr marL="342900" indent="-342900">
              <a:buAutoNum type="arabicPeriod"/>
            </a:pPr>
            <a:r>
              <a:rPr lang="en-US" dirty="0"/>
              <a:t>Agriculturist and coolie person can sober for a longer days.</a:t>
            </a:r>
            <a:endParaRPr lang="en-US" dirty="0"/>
          </a:p>
          <a:p>
            <a:pPr marL="342900" indent="-342900">
              <a:buAutoNum type="arabicPeriod"/>
            </a:pPr>
            <a:endParaRPr lang="en-US" dirty="0"/>
          </a:p>
          <a:p>
            <a:pPr marL="342900" indent="-342900">
              <a:buAutoNum type="arabicPeriod"/>
            </a:pPr>
            <a:r>
              <a:rPr lang="en-US" dirty="0"/>
              <a:t>Person’s whose occupation is other than agriculture or coolie will not able to sober for longer time.</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
        <p:nvSpPr>
          <p:cNvPr id="7" name="TextBox 6"/>
          <p:cNvSpPr txBox="1"/>
          <p:nvPr/>
        </p:nvSpPr>
        <p:spPr>
          <a:xfrm>
            <a:off x="7795004" y="4248960"/>
            <a:ext cx="4171218" cy="2308324"/>
          </a:xfrm>
          <a:prstGeom prst="rect">
            <a:avLst/>
          </a:prstGeom>
          <a:noFill/>
        </p:spPr>
        <p:txBody>
          <a:bodyPr wrap="square" rtlCol="0">
            <a:spAutoFit/>
          </a:bodyPr>
          <a:lstStyle/>
          <a:p>
            <a:r>
              <a:rPr lang="en-US" dirty="0"/>
              <a:t>4. There are,</a:t>
            </a:r>
            <a:endParaRPr lang="en-US" dirty="0"/>
          </a:p>
          <a:p>
            <a:r>
              <a:rPr lang="en-US" dirty="0"/>
              <a:t>     6 agriculturists, 1 carpenter, 1 working  </a:t>
            </a:r>
            <a:endParaRPr lang="en-US" dirty="0"/>
          </a:p>
          <a:p>
            <a:r>
              <a:rPr lang="en-US" dirty="0"/>
              <a:t>     in company , 2 coolie people, 1 driver,</a:t>
            </a:r>
            <a:endParaRPr lang="en-US" dirty="0"/>
          </a:p>
          <a:p>
            <a:r>
              <a:rPr lang="en-US" dirty="0"/>
              <a:t>     1  machine operator, 1 mechanic, 1</a:t>
            </a:r>
            <a:endParaRPr lang="en-US" dirty="0"/>
          </a:p>
          <a:p>
            <a:r>
              <a:rPr lang="en-US" dirty="0"/>
              <a:t>     painter, 1 plumber and 1 S D A.</a:t>
            </a:r>
            <a:endParaRPr lang="en-US" dirty="0"/>
          </a:p>
          <a:p>
            <a:endParaRPr lang="en-US" dirty="0"/>
          </a:p>
          <a:p>
            <a:endParaRPr lang="en-US" dirty="0"/>
          </a:p>
          <a:p>
            <a:r>
              <a:rPr lang="en-US" dirty="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7023" y="244312"/>
            <a:ext cx="6096000" cy="461665"/>
          </a:xfrm>
          <a:prstGeom prst="rect">
            <a:avLst/>
          </a:prstGeom>
          <a:noFill/>
        </p:spPr>
        <p:txBody>
          <a:bodyPr wrap="square">
            <a:spAutoFit/>
          </a:bodyPr>
          <a:lstStyle/>
          <a:p>
            <a:r>
              <a:rPr lang="en-US" sz="2400" b="1" dirty="0"/>
              <a:t>Continued..</a:t>
            </a:r>
            <a:endParaRPr lang="en-IN" sz="2400"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90" y="909854"/>
            <a:ext cx="5850652" cy="29308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808834" y="1262944"/>
            <a:ext cx="5712178" cy="1754326"/>
          </a:xfrm>
          <a:prstGeom prst="rect">
            <a:avLst/>
          </a:prstGeom>
          <a:noFill/>
        </p:spPr>
        <p:txBody>
          <a:bodyPr wrap="square" rtlCol="0">
            <a:spAutoFit/>
          </a:bodyPr>
          <a:lstStyle/>
          <a:p>
            <a:r>
              <a:rPr lang="en-US" b="1" dirty="0"/>
              <a:t>Set 1                             Set 2                      Set 3</a:t>
            </a:r>
            <a:endParaRPr lang="en-US" b="1" dirty="0"/>
          </a:p>
          <a:p>
            <a:r>
              <a:rPr lang="en-US" dirty="0"/>
              <a:t>Mid Age : 2                  Mid age : 2           Mid age : 2 </a:t>
            </a:r>
            <a:endParaRPr lang="en-US" dirty="0"/>
          </a:p>
          <a:p>
            <a:r>
              <a:rPr lang="en-US" dirty="0"/>
              <a:t>Adult : 1                                                      Adult : 5</a:t>
            </a:r>
            <a:endParaRPr lang="en-US" dirty="0"/>
          </a:p>
          <a:p>
            <a:r>
              <a:rPr lang="en-US" dirty="0"/>
              <a:t>Young Adult : 1                                          Young Adult : 1</a:t>
            </a:r>
            <a:endParaRPr lang="en-US" dirty="0"/>
          </a:p>
          <a:p>
            <a:r>
              <a:rPr lang="en-US" dirty="0"/>
              <a:t>Youth : 1</a:t>
            </a:r>
            <a:endParaRPr lang="en-US" dirty="0"/>
          </a:p>
          <a:p>
            <a:r>
              <a:rPr lang="en-US" dirty="0"/>
              <a:t>Senior : 1</a:t>
            </a:r>
            <a:endParaRPr lang="en-US" dirty="0"/>
          </a:p>
        </p:txBody>
      </p:sp>
      <p:sp>
        <p:nvSpPr>
          <p:cNvPr id="5" name="TextBox 4"/>
          <p:cNvSpPr txBox="1"/>
          <p:nvPr/>
        </p:nvSpPr>
        <p:spPr>
          <a:xfrm>
            <a:off x="587023" y="4025395"/>
            <a:ext cx="10600267" cy="2862322"/>
          </a:xfrm>
          <a:prstGeom prst="rect">
            <a:avLst/>
          </a:prstGeom>
          <a:noFill/>
        </p:spPr>
        <p:txBody>
          <a:bodyPr wrap="square" rtlCol="0">
            <a:spAutoFit/>
          </a:bodyPr>
          <a:lstStyle/>
          <a:p>
            <a:pPr marL="342900" indent="-342900">
              <a:buAutoNum type="arabicPeriod"/>
            </a:pPr>
            <a:r>
              <a:rPr lang="en-US" dirty="0"/>
              <a:t>Set 1 – Twice relapsed patients who are all agriculturists.</a:t>
            </a:r>
            <a:endParaRPr lang="en-US" dirty="0"/>
          </a:p>
          <a:p>
            <a:pPr marL="342900" indent="-342900">
              <a:buAutoNum type="arabicPeriod"/>
            </a:pPr>
            <a:endParaRPr lang="en-US" dirty="0"/>
          </a:p>
          <a:p>
            <a:pPr marL="342900" indent="-342900">
              <a:buAutoNum type="arabicPeriod"/>
            </a:pPr>
            <a:r>
              <a:rPr lang="en-US" dirty="0"/>
              <a:t>Set 2 – Set of all coolie people.</a:t>
            </a:r>
            <a:endParaRPr lang="en-US" dirty="0"/>
          </a:p>
          <a:p>
            <a:pPr marL="342900" indent="-342900">
              <a:buAutoNum type="arabicPeriod"/>
            </a:pPr>
            <a:endParaRPr lang="en-US" dirty="0"/>
          </a:p>
          <a:p>
            <a:pPr marL="342900" indent="-342900">
              <a:buAutoNum type="arabicPeriod"/>
            </a:pPr>
            <a:r>
              <a:rPr lang="en-US" dirty="0"/>
              <a:t>Set 3 - Twice relapsed patients who are all like carpenter, working  in company , driver, machine operator,    mechanic, painter, plumber or S D A.</a:t>
            </a:r>
            <a:endParaRPr lang="en-US" dirty="0"/>
          </a:p>
          <a:p>
            <a:pPr marL="342900" indent="-342900">
              <a:buAutoNum type="arabicPeriod"/>
            </a:pPr>
            <a:endParaRPr lang="en-US" dirty="0"/>
          </a:p>
          <a:p>
            <a:pPr marL="342900" indent="-342900">
              <a:buAutoNum type="arabicPeriod"/>
            </a:pPr>
            <a:r>
              <a:rPr lang="en-US" dirty="0"/>
              <a:t>Sober period of Set 3 people is lesser than Set 1 and Set 2 people and this is according to the previous analysis that we have made through heatmap.</a:t>
            </a:r>
            <a:endParaRPr lang="en-US" dirty="0"/>
          </a:p>
          <a:p>
            <a:r>
              <a:rPr lang="en-US"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3525" y="419099"/>
            <a:ext cx="10515600" cy="5423279"/>
          </a:xfrm>
        </p:spPr>
        <p:txBody>
          <a:bodyPr>
            <a:normAutofit/>
          </a:bodyPr>
          <a:lstStyle/>
          <a:p>
            <a:r>
              <a:rPr lang="en-US" sz="3200" b="1" u="sng" dirty="0">
                <a:latin typeface="+mn-lt"/>
              </a:rPr>
              <a:t>Contents:</a:t>
            </a:r>
            <a:br>
              <a:rPr lang="en-US" sz="3200" b="1" u="sng" dirty="0">
                <a:latin typeface="+mn-lt"/>
              </a:rPr>
            </a:br>
            <a:br>
              <a:rPr lang="en-US" sz="2800" dirty="0">
                <a:latin typeface="+mn-lt"/>
              </a:rPr>
            </a:br>
            <a:r>
              <a:rPr lang="en-US" sz="2800" dirty="0">
                <a:latin typeface="+mn-lt"/>
              </a:rPr>
              <a:t>1.Problem statement.</a:t>
            </a:r>
            <a:br>
              <a:rPr lang="en-US" sz="2800" dirty="0">
                <a:latin typeface="+mn-lt"/>
              </a:rPr>
            </a:br>
            <a:r>
              <a:rPr lang="en-US" sz="2800" dirty="0">
                <a:latin typeface="+mn-lt"/>
              </a:rPr>
              <a:t>2.Domain Knowledge.</a:t>
            </a:r>
            <a:br>
              <a:rPr lang="en-US" sz="2800" dirty="0">
                <a:latin typeface="+mn-lt"/>
              </a:rPr>
            </a:br>
            <a:r>
              <a:rPr lang="en-US" sz="2800" dirty="0">
                <a:latin typeface="+mn-lt"/>
              </a:rPr>
              <a:t>3.Data Description.</a:t>
            </a:r>
            <a:br>
              <a:rPr lang="en-US" sz="2800" dirty="0">
                <a:latin typeface="+mn-lt"/>
              </a:rPr>
            </a:br>
            <a:r>
              <a:rPr lang="en-US" sz="2800" dirty="0">
                <a:latin typeface="+mn-lt"/>
              </a:rPr>
              <a:t>4.Data Preprocessing Techniques.</a:t>
            </a:r>
            <a:br>
              <a:rPr lang="en-US" sz="2800" dirty="0">
                <a:latin typeface="+mn-lt"/>
              </a:rPr>
            </a:br>
            <a:r>
              <a:rPr lang="en-US" sz="2800" dirty="0">
                <a:latin typeface="+mn-lt"/>
              </a:rPr>
              <a:t>5.Analysis using Visualizations.</a:t>
            </a:r>
            <a:br>
              <a:rPr lang="en-US" sz="2800" dirty="0">
                <a:latin typeface="+mn-lt"/>
              </a:rPr>
            </a:br>
            <a:r>
              <a:rPr lang="en-US" sz="2800" dirty="0">
                <a:latin typeface="+mn-lt"/>
              </a:rPr>
              <a:t>6.Discovery of hidden patterns.</a:t>
            </a:r>
            <a:br>
              <a:rPr lang="en-US" sz="2800" dirty="0">
                <a:latin typeface="+mn-lt"/>
              </a:rPr>
            </a:br>
            <a:r>
              <a:rPr lang="en-US" sz="2800" dirty="0">
                <a:latin typeface="+mn-lt"/>
              </a:rPr>
              <a:t>7.Feature Selection.</a:t>
            </a:r>
            <a:br>
              <a:rPr lang="en-US" sz="2800" dirty="0">
                <a:latin typeface="+mn-lt"/>
              </a:rPr>
            </a:br>
            <a:r>
              <a:rPr lang="en-US" sz="2800" dirty="0">
                <a:latin typeface="+mn-lt"/>
              </a:rPr>
              <a:t>8.Conclusion.</a:t>
            </a:r>
            <a:br>
              <a:rPr lang="en-US" sz="2800" dirty="0">
                <a:latin typeface="+mn-lt"/>
              </a:rPr>
            </a:br>
            <a:endParaRPr lang="en-IN" sz="2800" dirty="0">
              <a:latin typeface="+mn-l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7625" y="28575"/>
            <a:ext cx="8686800" cy="1198880"/>
          </a:xfrm>
          <a:prstGeom prst="rect">
            <a:avLst/>
          </a:prstGeom>
          <a:noFill/>
        </p:spPr>
        <p:txBody>
          <a:bodyPr wrap="square" rtlCol="0">
            <a:spAutoFit/>
          </a:bodyPr>
          <a:p>
            <a:r>
              <a:rPr lang="en-US" sz="2400" b="1" dirty="0">
                <a:sym typeface="+mn-ea"/>
              </a:rPr>
              <a:t>Analysis on how occupation of </a:t>
            </a:r>
            <a:r>
              <a:rPr lang="en-IN" altLang="en-US" sz="2400" b="1" dirty="0">
                <a:sym typeface="+mn-ea"/>
              </a:rPr>
              <a:t>on</a:t>
            </a:r>
            <a:r>
              <a:rPr lang="en-US" sz="2400" b="1" dirty="0">
                <a:sym typeface="+mn-ea"/>
              </a:rPr>
              <a:t>ce relapsed patient affected to sober period</a:t>
            </a:r>
            <a:endParaRPr lang="en-US" sz="2400" b="1" dirty="0"/>
          </a:p>
          <a:p>
            <a:endParaRPr lang="en-US" sz="240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sp>
        <p:nvSpPr>
          <p:cNvPr id="7" name="Text Box 6"/>
          <p:cNvSpPr txBox="1"/>
          <p:nvPr/>
        </p:nvSpPr>
        <p:spPr>
          <a:xfrm>
            <a:off x="6791325" y="838200"/>
            <a:ext cx="5067300" cy="1476375"/>
          </a:xfrm>
          <a:prstGeom prst="rect">
            <a:avLst/>
          </a:prstGeom>
          <a:noFill/>
        </p:spPr>
        <p:txBody>
          <a:bodyPr wrap="square" rtlCol="0">
            <a:spAutoFit/>
          </a:bodyPr>
          <a:p>
            <a:r>
              <a:rPr lang="en-IN" altLang="en-US"/>
              <a:t>1. Coolies have sobered for longer time in once relapsed patients.(average 1075 days)</a:t>
            </a:r>
            <a:endParaRPr lang="en-IN" altLang="en-US"/>
          </a:p>
          <a:p>
            <a:endParaRPr lang="en-IN" altLang="en-US"/>
          </a:p>
          <a:p>
            <a:r>
              <a:rPr lang="en-IN" altLang="en-US"/>
              <a:t>2. Mechanics have sobered the least.(average 79 days)</a:t>
            </a:r>
            <a:endParaRPr lang="en-IN" altLang="en-US"/>
          </a:p>
        </p:txBody>
      </p:sp>
      <p:pic>
        <p:nvPicPr>
          <p:cNvPr id="103" name="Picture 102"/>
          <p:cNvPicPr/>
          <p:nvPr/>
        </p:nvPicPr>
        <p:blipFill>
          <a:blip r:embed="rId2"/>
          <a:stretch>
            <a:fillRect/>
          </a:stretch>
        </p:blipFill>
        <p:spPr>
          <a:xfrm>
            <a:off x="47625" y="838200"/>
            <a:ext cx="6743700" cy="5899150"/>
          </a:xfrm>
          <a:prstGeom prst="rect">
            <a:avLst/>
          </a:prstGeom>
          <a:noFill/>
          <a:ln w="9525">
            <a:noFill/>
          </a:ln>
        </p:spPr>
      </p:pic>
      <p:sp>
        <p:nvSpPr>
          <p:cNvPr id="9" name="Text Box 8"/>
          <p:cNvSpPr txBox="1"/>
          <p:nvPr/>
        </p:nvSpPr>
        <p:spPr>
          <a:xfrm>
            <a:off x="10238740" y="2314575"/>
            <a:ext cx="1619885" cy="922020"/>
          </a:xfrm>
          <a:prstGeom prst="rect">
            <a:avLst/>
          </a:prstGeom>
          <a:noFill/>
        </p:spPr>
        <p:txBody>
          <a:bodyPr wrap="square" rtlCol="0">
            <a:spAutoFit/>
          </a:bodyPr>
          <a:p>
            <a:r>
              <a:rPr lang="en-IN" altLang="en-US" b="1"/>
              <a:t>Mechanic:</a:t>
            </a:r>
            <a:endParaRPr lang="en-IN" altLang="en-US" b="1"/>
          </a:p>
          <a:p>
            <a:r>
              <a:rPr lang="en-US"/>
              <a:t>Mid Age    1</a:t>
            </a:r>
            <a:endParaRPr lang="en-US"/>
          </a:p>
          <a:p>
            <a:r>
              <a:rPr lang="en-US"/>
              <a:t>Senior     </a:t>
            </a:r>
            <a:r>
              <a:rPr lang="en-IN" altLang="en-US"/>
              <a:t>  1</a:t>
            </a:r>
            <a:endParaRPr lang="en-IN" altLang="en-US"/>
          </a:p>
        </p:txBody>
      </p:sp>
      <p:sp>
        <p:nvSpPr>
          <p:cNvPr id="10" name="Text Box 9"/>
          <p:cNvSpPr txBox="1"/>
          <p:nvPr/>
        </p:nvSpPr>
        <p:spPr>
          <a:xfrm>
            <a:off x="7393940" y="2314575"/>
            <a:ext cx="1619885" cy="1476375"/>
          </a:xfrm>
          <a:prstGeom prst="rect">
            <a:avLst/>
          </a:prstGeom>
          <a:noFill/>
        </p:spPr>
        <p:txBody>
          <a:bodyPr wrap="square" rtlCol="0">
            <a:spAutoFit/>
          </a:bodyPr>
          <a:p>
            <a:r>
              <a:rPr lang="en-IN" altLang="en-US" b="1"/>
              <a:t>Coolie:</a:t>
            </a:r>
            <a:endParaRPr lang="en-IN" altLang="en-US" b="1"/>
          </a:p>
          <a:p>
            <a:r>
              <a:rPr lang="en-US"/>
              <a:t>Adult </a:t>
            </a:r>
            <a:r>
              <a:rPr lang="en-IN" altLang="en-US"/>
              <a:t>-</a:t>
            </a:r>
            <a:r>
              <a:rPr lang="en-US"/>
              <a:t> 14</a:t>
            </a:r>
            <a:endParaRPr lang="en-US"/>
          </a:p>
          <a:p>
            <a:r>
              <a:rPr lang="en-US"/>
              <a:t>Mid Age </a:t>
            </a:r>
            <a:r>
              <a:rPr lang="en-IN" altLang="en-US"/>
              <a:t>-</a:t>
            </a:r>
            <a:r>
              <a:rPr lang="en-US"/>
              <a:t> 12</a:t>
            </a:r>
            <a:endParaRPr lang="en-US"/>
          </a:p>
          <a:p>
            <a:r>
              <a:rPr lang="en-US"/>
              <a:t>Senior </a:t>
            </a:r>
            <a:r>
              <a:rPr lang="en-IN" altLang="en-US"/>
              <a:t>-</a:t>
            </a:r>
            <a:r>
              <a:rPr lang="en-US"/>
              <a:t> 4</a:t>
            </a:r>
            <a:endParaRPr lang="en-US"/>
          </a:p>
          <a:p>
            <a:r>
              <a:rPr lang="en-US"/>
              <a:t>Young Adult</a:t>
            </a:r>
            <a:r>
              <a:rPr lang="en-IN" altLang="en-US"/>
              <a:t> -</a:t>
            </a:r>
            <a:r>
              <a:rPr lang="en-US"/>
              <a:t> 3</a:t>
            </a:r>
            <a:endParaRPr lang="en-US"/>
          </a:p>
        </p:txBody>
      </p:sp>
      <p:pic>
        <p:nvPicPr>
          <p:cNvPr id="104" name="Picture 103"/>
          <p:cNvPicPr/>
          <p:nvPr/>
        </p:nvPicPr>
        <p:blipFill>
          <a:blip r:embed="rId3"/>
          <a:stretch>
            <a:fillRect/>
          </a:stretch>
        </p:blipFill>
        <p:spPr>
          <a:xfrm>
            <a:off x="6791325" y="3791585"/>
            <a:ext cx="5400675" cy="306641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8723"/>
            <a:ext cx="12192000" cy="6773849"/>
          </a:xfrm>
        </p:spPr>
        <p:txBody>
          <a:bodyPr>
            <a:normAutofit/>
          </a:bodyPr>
          <a:lstStyle/>
          <a:p>
            <a:br>
              <a:rPr lang="en-US" sz="3200" b="1" u="sng" dirty="0">
                <a:latin typeface="+mn-lt"/>
              </a:rPr>
            </a:br>
            <a:r>
              <a:rPr lang="en-US" sz="3000" b="1" u="sng" dirty="0">
                <a:latin typeface="+mn-lt"/>
              </a:rPr>
              <a:t>Problem Statement :</a:t>
            </a:r>
            <a:br>
              <a:rPr lang="en-US" sz="3000" b="1" u="sng" dirty="0">
                <a:latin typeface="+mn-lt"/>
              </a:rPr>
            </a:br>
            <a:r>
              <a:rPr lang="en-US" sz="3000" dirty="0">
                <a:latin typeface="+mn-lt"/>
              </a:rPr>
              <a:t>To explore and analyze the data of the relapsed patients who have taken treatment for alcohol deaddiction from a rehabilitation organization.</a:t>
            </a:r>
            <a:br>
              <a:rPr lang="en-US" sz="3000" dirty="0">
                <a:latin typeface="+mn-lt"/>
              </a:rPr>
            </a:br>
            <a:br>
              <a:rPr lang="en-US" sz="3000" dirty="0">
                <a:latin typeface="+mn-lt"/>
              </a:rPr>
            </a:br>
            <a:r>
              <a:rPr lang="en-US" sz="3000" b="1" u="sng" dirty="0">
                <a:latin typeface="+mn-lt"/>
              </a:rPr>
              <a:t>Source</a:t>
            </a:r>
            <a:r>
              <a:rPr lang="en-US" sz="3000" b="1" dirty="0">
                <a:latin typeface="+mn-lt"/>
              </a:rPr>
              <a:t> :</a:t>
            </a:r>
            <a:br>
              <a:rPr lang="en-US" sz="3000" b="1" dirty="0">
                <a:latin typeface="+mn-lt"/>
              </a:rPr>
            </a:br>
            <a:r>
              <a:rPr lang="en-IN" sz="3000" i="0" u="none" strike="noStrike" dirty="0">
                <a:solidFill>
                  <a:srgbClr val="000000"/>
                </a:solidFill>
                <a:effectLst/>
                <a:latin typeface="+mn-lt"/>
              </a:rPr>
              <a:t>Akhila Karnataka Jana Jagruthi Vedike Regional Office ,Ujire,</a:t>
            </a:r>
            <a:br>
              <a:rPr lang="en-IN" sz="3000" i="0" u="none" strike="noStrike" dirty="0">
                <a:solidFill>
                  <a:srgbClr val="000000"/>
                </a:solidFill>
                <a:effectLst/>
                <a:latin typeface="+mn-lt"/>
              </a:rPr>
            </a:br>
            <a:r>
              <a:rPr lang="en-IN" sz="3000" i="0" u="none" strike="noStrike" dirty="0">
                <a:solidFill>
                  <a:srgbClr val="000000"/>
                </a:solidFill>
                <a:effectLst/>
                <a:latin typeface="+mn-lt"/>
              </a:rPr>
              <a:t>Dakshina Kannada, Karnataka.</a:t>
            </a:r>
            <a:br>
              <a:rPr lang="en-US" sz="3000" dirty="0"/>
            </a:br>
            <a:br>
              <a:rPr lang="en-US" sz="3000" dirty="0">
                <a:latin typeface="+mn-lt"/>
              </a:rPr>
            </a:br>
            <a:r>
              <a:rPr lang="en-US" sz="3000" b="1" u="sng" dirty="0">
                <a:latin typeface="+mn-lt"/>
              </a:rPr>
              <a:t>DOMAIN KNOWLEDGE </a:t>
            </a:r>
            <a:r>
              <a:rPr lang="en-US" sz="3000" dirty="0">
                <a:latin typeface="+mn-lt"/>
              </a:rPr>
              <a:t>:</a:t>
            </a:r>
            <a:br>
              <a:rPr lang="en-US" sz="3000" dirty="0"/>
            </a:br>
            <a:r>
              <a:rPr lang="en-US" sz="2800" dirty="0">
                <a:latin typeface="+mn-lt"/>
              </a:rPr>
              <a:t>1.Alcoholism and its meaning.</a:t>
            </a:r>
            <a:br>
              <a:rPr lang="en-US" sz="2800" dirty="0">
                <a:latin typeface="+mn-lt"/>
              </a:rPr>
            </a:br>
            <a:r>
              <a:rPr lang="en-US" sz="2800" dirty="0">
                <a:latin typeface="+mn-lt"/>
              </a:rPr>
              <a:t>2.Reasons behind people consuming alcohol and getting addicted to it.</a:t>
            </a:r>
            <a:br>
              <a:rPr lang="en-US" sz="2800" dirty="0">
                <a:latin typeface="+mn-lt"/>
              </a:rPr>
            </a:br>
            <a:r>
              <a:rPr lang="en-US" sz="2800" dirty="0">
                <a:latin typeface="+mn-lt"/>
              </a:rPr>
              <a:t>3.Reasons why people relapse back to alcohol consumption even after taking  treatment for deaddiction.</a:t>
            </a:r>
            <a:br>
              <a:rPr lang="en-US" sz="2800" dirty="0">
                <a:latin typeface="+mn-lt"/>
              </a:rPr>
            </a:br>
            <a:r>
              <a:rPr lang="en-US" sz="2800" dirty="0">
                <a:latin typeface="+mn-lt"/>
              </a:rPr>
              <a:t>4.Harmful effects of Alcohol consumptions and effects of the withdrawal symptoms</a:t>
            </a:r>
            <a:r>
              <a:rPr lang="en-US" sz="2800" dirty="0"/>
              <a:t>.</a:t>
            </a:r>
            <a:endParaRPr lang="en-IN" sz="28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fontScale="90000"/>
          </a:bodyPr>
          <a:lstStyle/>
          <a:p>
            <a:br>
              <a:rPr lang="en-US" sz="3200" b="1" u="sng" dirty="0">
                <a:latin typeface="+mn-lt"/>
              </a:rPr>
            </a:br>
            <a:br>
              <a:rPr lang="en-US" sz="3200" b="1" u="sng" dirty="0">
                <a:latin typeface="+mn-lt"/>
              </a:rPr>
            </a:br>
            <a:r>
              <a:rPr lang="en-US" sz="3200" b="1" u="sng" dirty="0">
                <a:latin typeface="+mn-lt"/>
              </a:rPr>
              <a:t>DATA SET DETAILS :</a:t>
            </a:r>
            <a:br>
              <a:rPr lang="en-US" sz="3200" b="1" u="sng" dirty="0">
                <a:latin typeface="+mn-lt"/>
              </a:rPr>
            </a:br>
            <a:r>
              <a:rPr lang="en-US" sz="2700" dirty="0">
                <a:latin typeface="+mn-lt"/>
              </a:rPr>
              <a:t>1</a:t>
            </a:r>
            <a:r>
              <a:rPr lang="en-US" sz="2700" b="1" dirty="0">
                <a:latin typeface="+mn-lt"/>
              </a:rPr>
              <a:t>. </a:t>
            </a:r>
            <a:r>
              <a:rPr lang="en-US" sz="2700" dirty="0">
                <a:latin typeface="+mn-lt"/>
              </a:rPr>
              <a:t>There are (203 rows X 404 columns )in the data.</a:t>
            </a:r>
            <a:br>
              <a:rPr lang="en-US" sz="2700" b="1" u="sng" dirty="0">
                <a:latin typeface="+mn-lt"/>
              </a:rPr>
            </a:br>
            <a:r>
              <a:rPr lang="en-US" sz="2700" dirty="0">
                <a:latin typeface="+mn-lt"/>
              </a:rPr>
              <a:t>2. The data set has multi-valued, single valued attributes.</a:t>
            </a:r>
            <a:br>
              <a:rPr lang="en-US" sz="2700" dirty="0">
                <a:latin typeface="+mn-lt"/>
              </a:rPr>
            </a:br>
            <a:r>
              <a:rPr lang="en-US" sz="2700" dirty="0">
                <a:latin typeface="+mn-lt"/>
              </a:rPr>
              <a:t>3. There are 395 null values.</a:t>
            </a:r>
            <a:br>
              <a:rPr lang="en-US" sz="2700" dirty="0">
                <a:latin typeface="+mn-lt"/>
              </a:rPr>
            </a:br>
            <a:r>
              <a:rPr lang="en-US" sz="2700" dirty="0">
                <a:latin typeface="+mn-lt"/>
              </a:rPr>
              <a:t>4. The dataset is divided into two, based on the number of times the patient has relapsed.</a:t>
            </a:r>
            <a:br>
              <a:rPr lang="en-US" sz="2700" dirty="0">
                <a:latin typeface="+mn-lt"/>
              </a:rPr>
            </a:br>
            <a:r>
              <a:rPr lang="en-US" sz="2700" dirty="0">
                <a:latin typeface="+mn-lt"/>
              </a:rPr>
              <a:t>5. Out of 203 patients there are 186 once relapsed, 15 twice relapsed and 1 thrice relapsed.</a:t>
            </a:r>
            <a:br>
              <a:rPr lang="en-US" sz="2700" dirty="0">
                <a:latin typeface="+mn-lt"/>
              </a:rPr>
            </a:br>
            <a:r>
              <a:rPr lang="en-US" sz="2700" dirty="0">
                <a:latin typeface="+mn-lt"/>
              </a:rPr>
              <a:t>One patient is undertaking treatment and relapsed condition is not known. Hence we drop the     tuple.</a:t>
            </a:r>
            <a:br>
              <a:rPr lang="en-US" sz="2700" dirty="0">
                <a:latin typeface="+mn-lt"/>
              </a:rPr>
            </a:br>
            <a:br>
              <a:rPr lang="en-US" sz="2700" dirty="0">
                <a:latin typeface="+mn-lt"/>
              </a:rPr>
            </a:br>
            <a:br>
              <a:rPr lang="en-US" sz="3000" dirty="0">
                <a:latin typeface="+mn-lt"/>
              </a:rPr>
            </a:br>
            <a:r>
              <a:rPr lang="en-US" sz="3200" b="1" u="sng" dirty="0">
                <a:latin typeface="+mn-lt"/>
              </a:rPr>
              <a:t>PRE PROCESSING TECHNIQUES USED :</a:t>
            </a:r>
            <a:br>
              <a:rPr lang="en-US" sz="3200" b="1" u="sng" dirty="0">
                <a:latin typeface="+mn-lt"/>
              </a:rPr>
            </a:br>
            <a:r>
              <a:rPr lang="en-US" sz="2700" dirty="0">
                <a:latin typeface="+mn-lt"/>
              </a:rPr>
              <a:t>1. Normalization.</a:t>
            </a:r>
            <a:br>
              <a:rPr lang="en-US" sz="2700" dirty="0">
                <a:latin typeface="+mn-lt"/>
              </a:rPr>
            </a:br>
            <a:r>
              <a:rPr lang="en-US" sz="2700" dirty="0">
                <a:latin typeface="+mn-lt"/>
              </a:rPr>
              <a:t>3. Replacing missing values using mean, median and mode.</a:t>
            </a:r>
            <a:br>
              <a:rPr lang="en-US" sz="2700" dirty="0">
                <a:latin typeface="+mn-lt"/>
              </a:rPr>
            </a:br>
            <a:r>
              <a:rPr lang="en-US" sz="2700" dirty="0">
                <a:latin typeface="+mn-lt"/>
              </a:rPr>
              <a:t>4. Smoothening the noisy data.</a:t>
            </a:r>
            <a:br>
              <a:rPr lang="en-US" sz="2700" dirty="0">
                <a:latin typeface="+mn-lt"/>
              </a:rPr>
            </a:br>
            <a:r>
              <a:rPr lang="en-US" sz="2700" dirty="0">
                <a:latin typeface="+mn-lt"/>
              </a:rPr>
              <a:t>5. Removing the outliers.</a:t>
            </a:r>
            <a:br>
              <a:rPr lang="en-US" sz="2700" dirty="0">
                <a:latin typeface="+mn-lt"/>
              </a:rPr>
            </a:br>
            <a:r>
              <a:rPr lang="en-US" sz="2700" dirty="0">
                <a:latin typeface="+mn-lt"/>
              </a:rPr>
              <a:t>6.One hot encoder techniques.</a:t>
            </a:r>
            <a:br>
              <a:rPr lang="en-US" sz="3200" dirty="0">
                <a:latin typeface="+mn-lt"/>
              </a:rPr>
            </a:br>
            <a:br>
              <a:rPr lang="en-US" sz="3200" dirty="0">
                <a:latin typeface="+mn-lt"/>
              </a:rPr>
            </a:br>
            <a:endParaRPr lang="en-IN" sz="3200" b="1" u="sng" dirty="0">
              <a:latin typeface="+mn-l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363516" y="1565770"/>
            <a:ext cx="3324225" cy="3390900"/>
          </a:xfrm>
          <a:prstGeom prst="rect">
            <a:avLst/>
          </a:prstGeom>
        </p:spPr>
      </p:pic>
      <p:pic>
        <p:nvPicPr>
          <p:cNvPr id="6" name="Picture 5"/>
          <p:cNvPicPr>
            <a:picLocks noChangeAspect="1"/>
          </p:cNvPicPr>
          <p:nvPr/>
        </p:nvPicPr>
        <p:blipFill>
          <a:blip r:embed="rId2"/>
          <a:stretch>
            <a:fillRect/>
          </a:stretch>
        </p:blipFill>
        <p:spPr>
          <a:xfrm>
            <a:off x="6457426" y="1733550"/>
            <a:ext cx="3505200" cy="3390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4923" y="0"/>
            <a:ext cx="3527077" cy="838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20717" y="552450"/>
            <a:ext cx="418147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642" y="636340"/>
            <a:ext cx="410527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42" y="3497772"/>
            <a:ext cx="4181475" cy="2876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4785" y="1"/>
            <a:ext cx="2427215" cy="576820"/>
          </a:xfrm>
          <a:prstGeom prst="rect">
            <a:avLst/>
          </a:prstGeom>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0717" y="3293980"/>
            <a:ext cx="4181475" cy="2876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7955" y="141533"/>
            <a:ext cx="10658475" cy="400110"/>
          </a:xfrm>
          <a:prstGeom prst="rect">
            <a:avLst/>
          </a:prstGeom>
          <a:noFill/>
        </p:spPr>
        <p:txBody>
          <a:bodyPr wrap="square" rtlCol="0">
            <a:spAutoFit/>
          </a:bodyPr>
          <a:lstStyle/>
          <a:p>
            <a:r>
              <a:rPr lang="en-US" sz="2000" b="1" dirty="0"/>
              <a:t>Analysis of Duration of use of Alcohol with sober for patients who relapsed once</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57 people are present who have consumed alcohol for 1-10 years of duration.</a:t>
            </a:r>
            <a:br>
              <a:rPr lang="en-US" sz="2000" dirty="0"/>
            </a:br>
            <a:endParaRPr lang="en-IN" sz="2000"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350017"/>
            <a:ext cx="73628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874" y="3997967"/>
            <a:ext cx="742950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72" y="1027906"/>
            <a:ext cx="74295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872" y="3675856"/>
            <a:ext cx="742950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21948" y="1318336"/>
            <a:ext cx="5090199" cy="3229496"/>
          </a:xfrm>
          <a:prstGeom prst="rect">
            <a:avLst/>
          </a:prstGeom>
        </p:spPr>
      </p:pic>
      <p:pic>
        <p:nvPicPr>
          <p:cNvPr id="5" name="Picture 4"/>
          <p:cNvPicPr>
            <a:picLocks noChangeAspect="1"/>
          </p:cNvPicPr>
          <p:nvPr/>
        </p:nvPicPr>
        <p:blipFill>
          <a:blip r:embed="rId2"/>
          <a:stretch>
            <a:fillRect/>
          </a:stretch>
        </p:blipFill>
        <p:spPr>
          <a:xfrm>
            <a:off x="6096000" y="1318336"/>
            <a:ext cx="5787953" cy="43887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612" y="29078"/>
            <a:ext cx="3527077" cy="838199"/>
          </a:xfrm>
          <a:prstGeom prst="rect">
            <a:avLst/>
          </a:prstGeom>
        </p:spPr>
      </p:pic>
      <p:sp>
        <p:nvSpPr>
          <p:cNvPr id="4" name="TextBox 3"/>
          <p:cNvSpPr txBox="1"/>
          <p:nvPr/>
        </p:nvSpPr>
        <p:spPr>
          <a:xfrm>
            <a:off x="288925" y="278843"/>
            <a:ext cx="8166453" cy="830997"/>
          </a:xfrm>
          <a:prstGeom prst="rect">
            <a:avLst/>
          </a:prstGeom>
          <a:noFill/>
        </p:spPr>
        <p:txBody>
          <a:bodyPr wrap="square" rtlCol="0">
            <a:spAutoFit/>
          </a:bodyPr>
          <a:lstStyle/>
          <a:p>
            <a:r>
              <a:rPr lang="en-US" sz="2400" b="1" dirty="0"/>
              <a:t>Comparison of sober period of twice relapsed patients with the reason for continued use of alcohol </a:t>
            </a:r>
            <a:endParaRPr lang="en-US" sz="2400" b="1" dirty="0"/>
          </a:p>
        </p:txBody>
      </p:sp>
      <p:sp>
        <p:nvSpPr>
          <p:cNvPr id="8" name="TextBox 7"/>
          <p:cNvSpPr txBox="1"/>
          <p:nvPr/>
        </p:nvSpPr>
        <p:spPr>
          <a:xfrm>
            <a:off x="288925" y="4547832"/>
            <a:ext cx="5746044" cy="2031325"/>
          </a:xfrm>
          <a:prstGeom prst="rect">
            <a:avLst/>
          </a:prstGeom>
          <a:noFill/>
        </p:spPr>
        <p:txBody>
          <a:bodyPr wrap="square" rtlCol="0">
            <a:spAutoFit/>
          </a:bodyPr>
          <a:lstStyle/>
          <a:p>
            <a:pPr marL="342900" indent="-342900">
              <a:buAutoNum type="arabicPeriod"/>
            </a:pPr>
            <a:r>
              <a:rPr lang="en-US" dirty="0"/>
              <a:t>61.90% of people have continued use of alcohol because they liked the effect and wanted more of it.</a:t>
            </a:r>
            <a:endParaRPr lang="en-US" dirty="0"/>
          </a:p>
          <a:p>
            <a:pPr marL="342900" indent="-342900">
              <a:buAutoNum type="arabicPeriod"/>
            </a:pPr>
            <a:endParaRPr lang="en-US" dirty="0"/>
          </a:p>
          <a:p>
            <a:pPr marL="342900" indent="-342900">
              <a:buAutoNum type="arabicPeriod"/>
            </a:pPr>
            <a:r>
              <a:rPr lang="en-US" dirty="0"/>
              <a:t>The person cannot sober for long days if he continued use of alcohol due to the reason that he liked its effect and wanted to use more of it.</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7987</Words>
  <Application>WPS Presentation</Application>
  <PresentationFormat>Widescreen</PresentationFormat>
  <Paragraphs>213</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 Light</vt:lpstr>
      <vt:lpstr>Calibri</vt:lpstr>
      <vt:lpstr>Microsoft YaHei</vt:lpstr>
      <vt:lpstr>Arial Unicode MS</vt:lpstr>
      <vt:lpstr>Office Theme</vt:lpstr>
      <vt:lpstr>Exploratory Data Analysis Course Project Relapsed Patients  Sem : IV     Batch : D-1 Team No : 09     CP Id : 4EDA_CP_08 </vt:lpstr>
      <vt:lpstr>Contents:  1.Problem statement. 2.Domain Knowledge. 3.Data Description. 4.Data Preprocessing Techniques. 5.Analysis using Visualizations. 6.Discovery of hidden patterns. 7.Feature Selection. 8.Conclusion. </vt:lpstr>
      <vt:lpstr> Problem Statement : To explore and analyze the data of the relapsed patients who have taken treatment for alcohol deaddiction from a rehabilitation organization.  Source : Akhila Karnataka Jana Jagruthi Vedike Regional Office ,Ujire, Dakshina Kannada, Karnataka.  DOMAIN KNOWLEDGE : 1.Alcoholism and its meaning. 2.Reasons behind people consuming alcohol and getting addicted to it. 3.Reasons why people relapse back to alcohol consumption even after taking  treatment for deaddiction. 4.Harmful effects of Alcohol consumptions and effects of the withdrawal symptoms.</vt:lpstr>
      <vt:lpstr>  DATA SET DETAILS : 1. There are (203 rows X 404 columns )in the data. 2. The data set has multi-valued, single valued attributes. 3. There are 395 null values. 4. The dataset is divided into two, based on the number of times the patient has relapsed. 5. Out of 203 patients there are 186 once relapsed, 15 twice relapsed and 1 thrice relapsed. One patient is undertaking treatment and relapsed condition is not known. Hence we drop the     tuple.   PRE PROCESSING TECHNIQUES USED : 1. Normalization. 3. Replacing missing values using mean, median and mode. 4. Smoothening the noisy data. 5. Removing the outliers. 6.One hot encoder techniques.  </vt:lpstr>
      <vt:lpstr>PowerPoint 演示文稿</vt:lpstr>
      <vt:lpstr>PowerPoint 演示文稿</vt:lpstr>
      <vt:lpstr>57 people are present who have consumed alcohol for 1-10 years of duration.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Course Project Relapsed Patients  Sem : IV     Batch : D-1 Team No : 09     CP Id : 4EDA_CP_08 </dc:title>
  <dc:creator>lavanya shahapur</dc:creator>
  <cp:lastModifiedBy>Madhura</cp:lastModifiedBy>
  <cp:revision>6</cp:revision>
  <dcterms:created xsi:type="dcterms:W3CDTF">2022-05-30T08:08:00Z</dcterms:created>
  <dcterms:modified xsi:type="dcterms:W3CDTF">2022-05-31T15:32:40Z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2A06B933F997422696F7326F502CAB3B</vt:lpwstr>
  </property>
  <property fmtid="{D5CDD505-2E9C-101B-9397-08002B2CF9AE}" pid="3" name="KSOProductBuildVer">
    <vt:lpwstr>1033-11.2.0.11130</vt:lpwstr>
  </property>
</Properties>
</file>