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82" r:id="rId5"/>
    <p:sldId id="265" r:id="rId6"/>
    <p:sldId id="281" r:id="rId7"/>
    <p:sldId id="287" r:id="rId8"/>
    <p:sldId id="288" r:id="rId9"/>
    <p:sldId id="268" r:id="rId10"/>
    <p:sldId id="289" r:id="rId11"/>
    <p:sldId id="290" r:id="rId12"/>
    <p:sldId id="267" r:id="rId13"/>
    <p:sldId id="275" r:id="rId14"/>
    <p:sldId id="276" r:id="rId15"/>
    <p:sldId id="262" r:id="rId16"/>
    <p:sldId id="264" r:id="rId17"/>
    <p:sldId id="270" r:id="rId18"/>
    <p:sldId id="263" r:id="rId19"/>
    <p:sldId id="271" r:id="rId20"/>
    <p:sldId id="272" r:id="rId21"/>
    <p:sldId id="273" r:id="rId22"/>
    <p:sldId id="274" r:id="rId23"/>
    <p:sldId id="277" r:id="rId24"/>
    <p:sldId id="278" r:id="rId25"/>
    <p:sldId id="284" r:id="rId26"/>
    <p:sldId id="286" r:id="rId27"/>
    <p:sldId id="279"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vanya shahapur" initials="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9A55DA-98A3-4092-A135-0D37459E62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F74790D-CA5C-4644-BC3E-29E3E06AF86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9A55DA-98A3-4092-A135-0D37459E62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A9A55DA-98A3-4092-A135-0D37459E62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A9A55DA-98A3-4092-A135-0D37459E624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A55DA-98A3-4092-A135-0D37459E624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55DA-98A3-4092-A135-0D37459E624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9A55DA-98A3-4092-A135-0D37459E62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9A55DA-98A3-4092-A135-0D37459E62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4790D-CA5C-4644-BC3E-29E3E06AF86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9A55DA-98A3-4092-A135-0D37459E6244}" type="datetimeFigureOut">
              <a:rPr lang="en-IN" smtClean="0"/>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74790D-CA5C-4644-BC3E-29E3E06AF86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theconversation.com/alcohol-fuelled-violence-on-the-rise-despite-falling-consumption-9892" TargetMode="Externa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3.emf"/><Relationship Id="rId1" Type="http://schemas.openxmlformats.org/officeDocument/2006/relationships/package" Target="../embeddings/Workbook1.xls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2800" y="612140"/>
            <a:ext cx="10109200" cy="996950"/>
          </a:xfrm>
        </p:spPr>
        <p:txBody>
          <a:bodyPr>
            <a:normAutofit fontScale="90000"/>
          </a:bodyPr>
          <a:lstStyle/>
          <a:p>
            <a:r>
              <a:rPr lang="en-US" sz="4800" dirty="0"/>
              <a:t>  </a:t>
            </a:r>
            <a:br>
              <a:rPr lang="en-US" sz="4800" dirty="0"/>
            </a:br>
            <a:r>
              <a:rPr lang="en-US" sz="4800" u="sng" dirty="0"/>
              <a:t>RELAPSED  PATIENTS  DATA</a:t>
            </a:r>
            <a:endParaRPr lang="en-IN" sz="4800" u="sng" dirty="0"/>
          </a:p>
        </p:txBody>
      </p:sp>
      <p:sp>
        <p:nvSpPr>
          <p:cNvPr id="3" name="Subtitle 2"/>
          <p:cNvSpPr>
            <a:spLocks noGrp="1"/>
          </p:cNvSpPr>
          <p:nvPr>
            <p:ph type="subTitle" idx="1"/>
          </p:nvPr>
        </p:nvSpPr>
        <p:spPr>
          <a:xfrm>
            <a:off x="4608830" y="2229485"/>
            <a:ext cx="7158990" cy="3553460"/>
          </a:xfrm>
        </p:spPr>
        <p:txBody>
          <a:bodyPr>
            <a:normAutofit fontScale="25000"/>
          </a:bodyPr>
          <a:lstStyle/>
          <a:p>
            <a:r>
              <a:rPr lang="en-US" sz="7600" b="1" dirty="0"/>
              <a:t> </a:t>
            </a:r>
            <a:r>
              <a:rPr lang="en-US" sz="7600" b="1" dirty="0"/>
              <a:t>SEM : 4    BATCH : D-1     TEAM NO : 09</a:t>
            </a:r>
            <a:endParaRPr lang="en-US" sz="7600" b="1" dirty="0"/>
          </a:p>
          <a:p>
            <a:r>
              <a:rPr lang="en-US" sz="7600" b="1" dirty="0"/>
              <a:t>CP_ID :  4DEDA_CP_08</a:t>
            </a:r>
            <a:endParaRPr lang="en-US" sz="7600" b="1" dirty="0"/>
          </a:p>
          <a:p>
            <a:endParaRPr lang="en-US" sz="7600" b="1" dirty="0"/>
          </a:p>
          <a:p>
            <a:pPr marL="0" indent="0">
              <a:buNone/>
            </a:pPr>
            <a:r>
              <a:rPr lang="en-US" sz="7600" dirty="0">
                <a:sym typeface="+mn-ea"/>
              </a:rPr>
              <a:t>                    NAME                        ROLL NO                                 USN </a:t>
            </a:r>
            <a:endParaRPr lang="en-US" sz="7600" dirty="0"/>
          </a:p>
          <a:p>
            <a:pPr marL="0" indent="0">
              <a:buNone/>
            </a:pPr>
            <a:r>
              <a:rPr lang="en-US" sz="7600" dirty="0">
                <a:sym typeface="+mn-ea"/>
              </a:rPr>
              <a:t>      Lavanya  Shahapur                  401                                  01fe20bcs185</a:t>
            </a:r>
            <a:endParaRPr lang="en-US" sz="7600" dirty="0"/>
          </a:p>
          <a:p>
            <a:pPr marL="0" indent="0">
              <a:buNone/>
            </a:pPr>
            <a:r>
              <a:rPr lang="en-US" sz="7600" dirty="0">
                <a:sym typeface="+mn-ea"/>
              </a:rPr>
              <a:t>      Sindhu   V   Bhat                         402                                 01fe20bcs186</a:t>
            </a:r>
            <a:endParaRPr lang="en-US" sz="7600" dirty="0"/>
          </a:p>
          <a:p>
            <a:pPr marL="0" indent="0">
              <a:buNone/>
            </a:pPr>
            <a:r>
              <a:rPr lang="en-US" sz="7600" dirty="0">
                <a:sym typeface="+mn-ea"/>
              </a:rPr>
              <a:t>      Madhura  Patil                            403                                 01fe20bcs187</a:t>
            </a:r>
            <a:endParaRPr lang="en-US" sz="7600" dirty="0"/>
          </a:p>
          <a:p>
            <a:pPr marL="0" indent="0">
              <a:buNone/>
            </a:pPr>
            <a:r>
              <a:rPr lang="en-US" sz="7600" dirty="0">
                <a:sym typeface="+mn-ea"/>
              </a:rPr>
              <a:t>     </a:t>
            </a:r>
            <a:r>
              <a:rPr lang="en-IN" altLang="en-US" sz="7600" dirty="0">
                <a:sym typeface="+mn-ea"/>
              </a:rPr>
              <a:t>   </a:t>
            </a:r>
            <a:r>
              <a:rPr lang="en-US" sz="7600" dirty="0">
                <a:sym typeface="+mn-ea"/>
              </a:rPr>
              <a:t> </a:t>
            </a:r>
            <a:r>
              <a:rPr lang="en-IN" altLang="en-US" sz="7600" dirty="0">
                <a:sym typeface="+mn-ea"/>
              </a:rPr>
              <a:t>  </a:t>
            </a:r>
            <a:r>
              <a:rPr lang="en-US" sz="7600" dirty="0">
                <a:sym typeface="+mn-ea"/>
              </a:rPr>
              <a:t>Pragati   Pujari        </a:t>
            </a:r>
            <a:r>
              <a:rPr lang="en-IN" altLang="en-US" sz="7600" dirty="0">
                <a:sym typeface="+mn-ea"/>
              </a:rPr>
              <a:t>     </a:t>
            </a:r>
            <a:r>
              <a:rPr lang="en-US" sz="7600" dirty="0">
                <a:sym typeface="+mn-ea"/>
              </a:rPr>
              <a:t>                405                                01fe20bcs189    </a:t>
            </a:r>
            <a:endParaRPr lang="en-US" sz="7600" dirty="0"/>
          </a:p>
          <a:p>
            <a:r>
              <a:rPr lang="en-US" sz="7600" b="1" dirty="0"/>
              <a:t> </a:t>
            </a:r>
            <a:endParaRPr lang="en-US" sz="7600" b="1" dirty="0"/>
          </a:p>
          <a:p>
            <a:r>
              <a:rPr lang="en-US" sz="7600" b="1" dirty="0"/>
              <a:t>  </a:t>
            </a:r>
            <a:endParaRPr lang="en-IN" sz="7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317750" y="567266"/>
          <a:ext cx="9140825" cy="5558790"/>
        </p:xfrm>
        <a:graphic>
          <a:graphicData uri="http://schemas.openxmlformats.org/drawingml/2006/table">
            <a:tbl>
              <a:tblPr bandRow="1">
                <a:tableStyleId>{5C22544A-7EE6-4342-B048-85BDC9FD1C3A}</a:tableStyleId>
              </a:tblPr>
              <a:tblGrid>
                <a:gridCol w="4064000"/>
                <a:gridCol w="5076825"/>
              </a:tblGrid>
              <a:tr h="370840">
                <a:tc>
                  <a:txBody>
                    <a:bodyPr/>
                    <a:lstStyle/>
                    <a:p>
                      <a:pPr algn="ctr" fontAlgn="ctr"/>
                      <a:r>
                        <a:rPr lang="en-IN" sz="1900" b="1" i="0" u="none" strike="noStrike" dirty="0">
                          <a:solidFill>
                            <a:srgbClr val="000000"/>
                          </a:solidFill>
                          <a:effectLst/>
                          <a:latin typeface="Calibri" panose="020F0502020204030204" pitchFamily="34" charset="0"/>
                        </a:rPr>
                        <a:t>Achievements in the Education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patient’s achievements in education</a:t>
                      </a:r>
                      <a:endParaRPr lang="en-IN" dirty="0"/>
                    </a:p>
                  </a:txBody>
                  <a:tcPr/>
                </a:tc>
              </a:tr>
              <a:tr h="370840">
                <a:tc>
                  <a:txBody>
                    <a:bodyPr/>
                    <a:lstStyle/>
                    <a:p>
                      <a:pPr algn="ctr" fontAlgn="ctr"/>
                      <a:r>
                        <a:rPr lang="en-IN" sz="1900" b="1" i="0" u="none" strike="noStrike" dirty="0">
                          <a:solidFill>
                            <a:srgbClr val="000000"/>
                          </a:solidFill>
                          <a:effectLst/>
                          <a:latin typeface="Calibri" panose="020F0502020204030204" pitchFamily="34" charset="0"/>
                        </a:rPr>
                        <a:t>year of Education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 The year of education.</a:t>
                      </a:r>
                      <a:endParaRPr lang="en-IN" dirty="0"/>
                    </a:p>
                  </a:txBody>
                  <a:tcPr/>
                </a:tc>
              </a:tr>
              <a:tr h="370840">
                <a:tc>
                  <a:txBody>
                    <a:bodyPr/>
                    <a:lstStyle/>
                    <a:p>
                      <a:pPr algn="ctr" fontAlgn="ctr"/>
                      <a:r>
                        <a:rPr lang="en-US" sz="1900" b="1" i="0" u="none" strike="noStrike" dirty="0">
                          <a:solidFill>
                            <a:srgbClr val="000000"/>
                          </a:solidFill>
                          <a:effectLst/>
                          <a:latin typeface="Calibri" panose="020F0502020204030204" pitchFamily="34" charset="0"/>
                        </a:rPr>
                        <a:t>High achiever in extracurricular activities</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achievement in extra curricular</a:t>
                      </a:r>
                      <a:endParaRPr lang="en-US" dirty="0"/>
                    </a:p>
                    <a:p>
                      <a:r>
                        <a:rPr lang="en-US" dirty="0"/>
                        <a:t>Activities.</a:t>
                      </a:r>
                      <a:endParaRPr lang="en-IN" dirty="0"/>
                    </a:p>
                  </a:txBody>
                  <a:tcPr/>
                </a:tc>
              </a:tr>
              <a:tr h="370840">
                <a:tc>
                  <a:txBody>
                    <a:bodyPr/>
                    <a:lstStyle/>
                    <a:p>
                      <a:pPr algn="ctr" fontAlgn="ctr"/>
                      <a:r>
                        <a:rPr lang="en-US" sz="1900" b="1" i="0" u="none" strike="noStrike" dirty="0">
                          <a:solidFill>
                            <a:srgbClr val="000000"/>
                          </a:solidFill>
                          <a:effectLst/>
                          <a:latin typeface="Calibri" panose="020F0502020204030204" pitchFamily="34" charset="0"/>
                        </a:rPr>
                        <a:t>Religious beliefs and behavior:</a:t>
                      </a:r>
                      <a:br>
                        <a:rPr lang="en-US" sz="1900" b="1" i="0" u="none" strike="noStrike" dirty="0">
                          <a:solidFill>
                            <a:srgbClr val="000000"/>
                          </a:solidFill>
                          <a:effectLst/>
                          <a:latin typeface="Calibri" panose="020F0502020204030204" pitchFamily="34" charset="0"/>
                        </a:rPr>
                      </a:br>
                      <a:r>
                        <a:rPr lang="en-US" sz="1900" b="1" i="0" u="none" strike="noStrike" dirty="0">
                          <a:solidFill>
                            <a:srgbClr val="000000"/>
                          </a:solidFill>
                          <a:effectLst/>
                          <a:latin typeface="Calibri" panose="020F0502020204030204" pitchFamily="34" charset="0"/>
                        </a:rPr>
                        <a:t>Are you a believer/ non believer/ indifferent</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Beliefs of the patient with respect to religion. </a:t>
                      </a:r>
                      <a:endParaRPr lang="en-IN" dirty="0"/>
                    </a:p>
                  </a:txBody>
                  <a:tcPr/>
                </a:tc>
              </a:tr>
              <a:tr h="370840">
                <a:tc>
                  <a:txBody>
                    <a:bodyPr/>
                    <a:lstStyle/>
                    <a:p>
                      <a:pPr algn="ctr" fontAlgn="ctr"/>
                      <a:r>
                        <a:rPr lang="en-IN" sz="1900" b="1" i="0" u="none" strike="noStrike" dirty="0">
                          <a:solidFill>
                            <a:srgbClr val="000000"/>
                          </a:solidFill>
                          <a:effectLst/>
                          <a:latin typeface="Calibri" panose="020F0502020204030204" pitchFamily="34" charset="0"/>
                        </a:rPr>
                        <a:t>Past Treatment History</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past treatment details.</a:t>
                      </a:r>
                      <a:endParaRPr lang="en-IN" dirty="0"/>
                    </a:p>
                  </a:txBody>
                  <a:tcPr/>
                </a:tc>
              </a:tr>
              <a:tr h="370840">
                <a:tc>
                  <a:txBody>
                    <a:bodyPr/>
                    <a:lstStyle/>
                    <a:p>
                      <a:pPr algn="ctr" fontAlgn="ctr"/>
                      <a:r>
                        <a:rPr lang="en-US" sz="1900" b="1" i="0" u="none" strike="noStrike" dirty="0">
                          <a:solidFill>
                            <a:srgbClr val="000000"/>
                          </a:solidFill>
                          <a:effectLst/>
                          <a:latin typeface="Calibri" panose="020F0502020204030204" pitchFamily="34" charset="0"/>
                        </a:rPr>
                        <a:t>Psychological factors of substances use continuation and relapse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aspects which influenced the continuation of alcohol.</a:t>
                      </a:r>
                      <a:endParaRPr lang="en-IN" dirty="0"/>
                    </a:p>
                  </a:txBody>
                  <a:tcPr/>
                </a:tc>
              </a:tr>
              <a:tr h="370840">
                <a:tc>
                  <a:txBody>
                    <a:bodyPr/>
                    <a:lstStyle/>
                    <a:p>
                      <a:pPr algn="ctr" fontAlgn="ctr"/>
                      <a:r>
                        <a:rPr lang="en-US" sz="1900" b="1" i="0" u="none" strike="noStrike" dirty="0">
                          <a:solidFill>
                            <a:srgbClr val="000000"/>
                          </a:solidFill>
                          <a:effectLst/>
                          <a:latin typeface="Calibri" panose="020F0502020204030204" pitchFamily="34" charset="0"/>
                        </a:rPr>
                        <a:t>Maximum period of abstinence and possible factors for abstinence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maximum duration the person avoided alcohol and its causes.</a:t>
                      </a:r>
                      <a:endParaRPr lang="en-IN" dirty="0"/>
                    </a:p>
                  </a:txBody>
                  <a:tcPr/>
                </a:tc>
              </a:tr>
              <a:tr h="370840">
                <a:tc>
                  <a:txBody>
                    <a:bodyPr/>
                    <a:lstStyle/>
                    <a:p>
                      <a:pPr algn="ctr" fontAlgn="ctr"/>
                      <a:r>
                        <a:rPr lang="en-IN" sz="1900" b="1" i="0" u="none" strike="noStrike" dirty="0">
                          <a:solidFill>
                            <a:srgbClr val="000000"/>
                          </a:solidFill>
                          <a:effectLst/>
                          <a:latin typeface="Calibri" panose="020F0502020204030204" pitchFamily="34" charset="0"/>
                        </a:rPr>
                        <a:t>Significant Psychosocial problems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important and severe mental health problems the patient had.</a:t>
                      </a:r>
                      <a:endParaRPr lang="en-IN" dirty="0"/>
                    </a:p>
                  </a:txBody>
                  <a:tcPr/>
                </a:tc>
              </a:tr>
              <a:tr h="370840">
                <a:tc>
                  <a:txBody>
                    <a:bodyPr/>
                    <a:lstStyle/>
                    <a:p>
                      <a:pPr algn="ctr" fontAlgn="ctr"/>
                      <a:r>
                        <a:rPr lang="en-IN" sz="1900" b="1" i="0" u="none" strike="noStrike" dirty="0">
                          <a:solidFill>
                            <a:srgbClr val="000000"/>
                          </a:solidFill>
                          <a:effectLst/>
                          <a:latin typeface="Calibri" panose="020F0502020204030204" pitchFamily="34" charset="0"/>
                        </a:rPr>
                        <a:t>Final Diagnosis Full</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full diagnosis report.</a:t>
                      </a:r>
                      <a:endParaRPr lang="en-IN" dirty="0"/>
                    </a:p>
                  </a:txBody>
                  <a:tcPr/>
                </a:tc>
              </a:tr>
              <a:tr h="370840">
                <a:tc>
                  <a:txBody>
                    <a:bodyPr/>
                    <a:lstStyle/>
                    <a:p>
                      <a:pPr algn="ctr" fontAlgn="ctr"/>
                      <a:r>
                        <a:rPr lang="en-IN" sz="1900" b="1" i="0" u="none" strike="noStrike" dirty="0">
                          <a:solidFill>
                            <a:srgbClr val="000000"/>
                          </a:solidFill>
                          <a:effectLst/>
                          <a:latin typeface="Calibri" panose="020F0502020204030204" pitchFamily="34" charset="0"/>
                        </a:rPr>
                        <a:t>Clinical Global Impression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scale to quantify and track patient progress and treatment response over time.</a:t>
                      </a:r>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nvGraphicFramePr>
        <p:xfrm>
          <a:off x="2349501" y="637965"/>
          <a:ext cx="8102598" cy="5669280"/>
        </p:xfrm>
        <a:graphic>
          <a:graphicData uri="http://schemas.openxmlformats.org/drawingml/2006/table">
            <a:tbl>
              <a:tblPr firstRow="1" bandRow="1">
                <a:tableStyleId>{5C22544A-7EE6-4342-B048-85BDC9FD1C3A}</a:tableStyleId>
              </a:tblPr>
              <a:tblGrid>
                <a:gridCol w="2700866"/>
                <a:gridCol w="2700866"/>
                <a:gridCol w="2700866"/>
              </a:tblGrid>
              <a:tr h="316440">
                <a:tc>
                  <a:txBody>
                    <a:bodyPr/>
                    <a:lstStyle/>
                    <a:p>
                      <a:r>
                        <a:rPr lang="en-US" dirty="0">
                          <a:solidFill>
                            <a:schemeClr val="tx1"/>
                          </a:solidFill>
                        </a:rPr>
                        <a:t>  Patient  Relationship</a:t>
                      </a:r>
                      <a:endParaRPr lang="en-IN" dirty="0">
                        <a:solidFill>
                          <a:schemeClr val="tx1"/>
                        </a:solidFill>
                      </a:endParaRPr>
                    </a:p>
                  </a:txBody>
                  <a:tcPr/>
                </a:tc>
                <a:tc>
                  <a:txBody>
                    <a:bodyPr/>
                    <a:lstStyle/>
                    <a:p>
                      <a:r>
                        <a:rPr lang="en-US" dirty="0">
                          <a:solidFill>
                            <a:schemeClr val="tx1"/>
                          </a:solidFill>
                        </a:rPr>
                        <a:t>   Living / Dead</a:t>
                      </a:r>
                      <a:endParaRPr lang="en-IN" dirty="0">
                        <a:solidFill>
                          <a:schemeClr val="tx1"/>
                        </a:solidFill>
                      </a:endParaRPr>
                    </a:p>
                  </a:txBody>
                  <a:tcPr/>
                </a:tc>
                <a:tc>
                  <a:txBody>
                    <a:bodyPr/>
                    <a:lstStyle/>
                    <a:p>
                      <a:r>
                        <a:rPr lang="en-US" dirty="0">
                          <a:solidFill>
                            <a:schemeClr val="tx1"/>
                          </a:solidFill>
                        </a:rPr>
                        <a:t>History </a:t>
                      </a:r>
                      <a:endParaRPr lang="en-IN" dirty="0">
                        <a:solidFill>
                          <a:schemeClr val="tx1"/>
                        </a:solidFill>
                      </a:endParaRPr>
                    </a:p>
                  </a:txBody>
                  <a:tcPr/>
                </a:tc>
              </a:tr>
              <a:tr h="0">
                <a:tc>
                  <a:txBody>
                    <a:bodyPr/>
                    <a:lstStyle/>
                    <a:p>
                      <a:r>
                        <a:rPr lang="en-US" dirty="0"/>
                        <a:t> Father / Mother </a:t>
                      </a:r>
                      <a:endParaRPr lang="en-US" dirty="0"/>
                    </a:p>
                    <a:p>
                      <a:r>
                        <a:rPr lang="en-US" dirty="0"/>
                        <a:t> Brother / Sister / Uncle</a:t>
                      </a:r>
                      <a:endParaRPr lang="en-US" dirty="0"/>
                    </a:p>
                    <a:p>
                      <a:r>
                        <a:rPr lang="en-US" dirty="0"/>
                        <a:t> Spouse / Aunt</a:t>
                      </a:r>
                      <a:r>
                        <a:rPr lang="en-IN" altLang="en-US" dirty="0"/>
                        <a:t>/ Children</a:t>
                      </a:r>
                      <a:endParaRPr lang="en-IN" altLang="en-US" dirty="0"/>
                    </a:p>
                  </a:txBody>
                  <a:tcPr/>
                </a:tc>
                <a:tc>
                  <a:txBody>
                    <a:bodyPr/>
                    <a:lstStyle/>
                    <a:p>
                      <a:pPr algn="l"/>
                      <a:r>
                        <a:rPr lang="en-US" dirty="0"/>
                        <a:t>  </a:t>
                      </a:r>
                      <a:r>
                        <a:rPr lang="en-US" b="1" u="sng" dirty="0"/>
                        <a:t>Living</a:t>
                      </a:r>
                      <a:r>
                        <a:rPr lang="en-US" dirty="0"/>
                        <a:t>  </a:t>
                      </a:r>
                      <a:endParaRPr lang="en-IN" dirty="0"/>
                    </a:p>
                  </a:txBody>
                  <a:tcPr/>
                </a:tc>
                <a:tc>
                  <a:txBody>
                    <a:bodyPr/>
                    <a:lstStyle/>
                    <a:p>
                      <a:pPr algn="l" fontAlgn="ctr"/>
                      <a:endParaRPr lang="en-IN" sz="1900" b="1"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IN" dirty="0"/>
                        <a:t> Age</a:t>
                      </a:r>
                      <a:endParaRPr lang="en-IN" dirty="0"/>
                    </a:p>
                  </a:txBody>
                  <a:tcPr/>
                </a:tc>
                <a:tc>
                  <a:txBody>
                    <a:bodyPr/>
                    <a:lstStyle/>
                    <a:p>
                      <a:pPr algn="l" fontAlgn="ctr"/>
                      <a:r>
                        <a:rPr lang="en-IN" sz="1900" b="1" i="0" u="none" strike="noStrike" dirty="0">
                          <a:solidFill>
                            <a:srgbClr val="000000"/>
                          </a:solidFill>
                          <a:effectLst/>
                          <a:latin typeface="Calibri" panose="020F0502020204030204" pitchFamily="34" charset="0"/>
                        </a:rPr>
                        <a:t>  </a:t>
                      </a:r>
                      <a:endParaRPr lang="en-IN" sz="1900" b="1"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IN" b="0" dirty="0"/>
                        <a:t>State Of Health</a:t>
                      </a:r>
                      <a:endParaRPr lang="en-IN" b="0" dirty="0"/>
                    </a:p>
                  </a:txBody>
                  <a:tcPr/>
                </a:tc>
                <a:tc>
                  <a:txBody>
                    <a:bodyPr/>
                    <a:lstStyle/>
                    <a:p>
                      <a:pPr algn="l" fontAlgn="ctr"/>
                      <a:r>
                        <a:rPr lang="en-US" sz="1900" b="0" i="0" u="none" strike="noStrike" dirty="0">
                          <a:solidFill>
                            <a:srgbClr val="000000"/>
                          </a:solidFill>
                          <a:effectLst/>
                          <a:latin typeface="Calibri" panose="020F0502020204030204" pitchFamily="34" charset="0"/>
                        </a:rPr>
                        <a:t>  </a:t>
                      </a:r>
                      <a:endParaRPr lang="en-IN" sz="1900" b="0" i="0" u="none" strike="noStrike" dirty="0">
                        <a:solidFill>
                          <a:srgbClr val="000000"/>
                        </a:solidFill>
                        <a:effectLst/>
                        <a:latin typeface="Calibri" panose="020F0502020204030204" pitchFamily="34" charset="0"/>
                      </a:endParaRPr>
                    </a:p>
                  </a:txBody>
                  <a:tcPr marL="6350" marR="6350" marT="6350" marB="0" anchor="ctr"/>
                </a:tc>
              </a:tr>
              <a:tr h="347715">
                <a:tc>
                  <a:txBody>
                    <a:bodyPr/>
                    <a:lstStyle/>
                    <a:p>
                      <a:endParaRPr lang="en-IN" dirty="0"/>
                    </a:p>
                  </a:txBody>
                  <a:tcPr/>
                </a:tc>
                <a:tc>
                  <a:txBody>
                    <a:bodyPr/>
                    <a:lstStyle/>
                    <a:p>
                      <a:r>
                        <a:rPr lang="en-US" b="0" dirty="0"/>
                        <a:t>Yes</a:t>
                      </a:r>
                      <a:endParaRPr lang="en-IN" b="0" dirty="0"/>
                    </a:p>
                  </a:txBody>
                  <a:tcPr/>
                </a:tc>
                <a:tc>
                  <a:txBody>
                    <a:bodyPr/>
                    <a:lstStyle/>
                    <a:p>
                      <a:pPr algn="l" fontAlgn="ctr"/>
                      <a:r>
                        <a:rPr lang="en-US" sz="1900" b="0" i="0" u="none" strike="noStrike" dirty="0">
                          <a:solidFill>
                            <a:srgbClr val="000000"/>
                          </a:solidFill>
                          <a:effectLst/>
                          <a:latin typeface="Calibri" panose="020F0502020204030204" pitchFamily="34" charset="0"/>
                        </a:rPr>
                        <a:t>  Consumes alcohol  </a:t>
                      </a: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US" b="0" dirty="0"/>
                        <a:t>No</a:t>
                      </a:r>
                      <a:endParaRPr lang="en-IN" b="0" dirty="0"/>
                    </a:p>
                  </a:txBody>
                  <a:tcPr/>
                </a:tc>
                <a:tc>
                  <a:txBody>
                    <a:bodyPr/>
                    <a:lstStyle/>
                    <a:p>
                      <a:pPr algn="l" fontAlgn="ctr"/>
                      <a:r>
                        <a:rPr lang="en-US" sz="1900" b="0" i="0" u="none" strike="noStrike" dirty="0">
                          <a:solidFill>
                            <a:srgbClr val="000000"/>
                          </a:solidFill>
                          <a:effectLst/>
                          <a:latin typeface="Calibri" panose="020F0502020204030204" pitchFamily="34" charset="0"/>
                        </a:rPr>
                        <a:t>  Not consumes alcohol</a:t>
                      </a:r>
                      <a:endParaRPr lang="en-IN" sz="1900" b="0" i="0" u="none" strike="noStrike" dirty="0">
                        <a:solidFill>
                          <a:srgbClr val="000000"/>
                        </a:solidFill>
                        <a:effectLst/>
                        <a:latin typeface="Calibri" panose="020F0502020204030204" pitchFamily="34" charset="0"/>
                      </a:endParaRPr>
                    </a:p>
                  </a:txBody>
                  <a:tcPr marL="6350" marR="6350" marT="6350" marB="0" anchor="ctr"/>
                </a:tc>
              </a:tr>
              <a:tr h="343110">
                <a:tc>
                  <a:txBody>
                    <a:bodyPr/>
                    <a:lstStyle/>
                    <a:p>
                      <a:endParaRPr lang="en-IN" dirty="0"/>
                    </a:p>
                  </a:txBody>
                  <a:tcPr/>
                </a:tc>
                <a:tc>
                  <a:txBody>
                    <a:bodyPr/>
                    <a:lstStyle/>
                    <a:p>
                      <a:pPr algn="l"/>
                      <a:r>
                        <a:rPr lang="en-US" b="0" dirty="0"/>
                        <a:t>Don’t know</a:t>
                      </a:r>
                      <a:endParaRPr lang="en-IN" b="0" dirty="0"/>
                    </a:p>
                  </a:txBody>
                  <a:tcPr/>
                </a:tc>
                <a:tc>
                  <a:txBody>
                    <a:bodyPr/>
                    <a:lstStyle/>
                    <a:p>
                      <a:pPr algn="l" fontAlgn="ctr"/>
                      <a:r>
                        <a:rPr lang="en-IN" sz="1900" b="0" i="0" u="none" strike="noStrike" dirty="0">
                          <a:solidFill>
                            <a:srgbClr val="000000"/>
                          </a:solidFill>
                          <a:effectLst/>
                          <a:latin typeface="Calibri" panose="020F0502020204030204" pitchFamily="34" charset="0"/>
                        </a:rPr>
                        <a:t>  Information not known  </a:t>
                      </a: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a:p>
                  </a:txBody>
                  <a:tcPr/>
                </a:tc>
                <a:tc>
                  <a:txBody>
                    <a:bodyPr/>
                    <a:lstStyle/>
                    <a:p>
                      <a:r>
                        <a:rPr lang="en-US" b="1" u="sng" dirty="0"/>
                        <a:t>Dead</a:t>
                      </a:r>
                      <a:endParaRPr lang="en-IN" b="1" u="sng" dirty="0"/>
                    </a:p>
                  </a:txBody>
                  <a:tcPr/>
                </a:tc>
                <a:tc>
                  <a:txBody>
                    <a:bodyPr/>
                    <a:lstStyle/>
                    <a:p>
                      <a:pPr algn="l" fontAlgn="ctr"/>
                      <a:r>
                        <a:rPr lang="en-IN" sz="1900" b="0" i="0" u="none" strike="noStrike" dirty="0">
                          <a:solidFill>
                            <a:srgbClr val="000000"/>
                          </a:solidFill>
                          <a:effectLst/>
                          <a:latin typeface="Calibri" panose="020F0502020204030204" pitchFamily="34" charset="0"/>
                        </a:rPr>
                        <a:t>  </a:t>
                      </a: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IN" sz="1800" b="0" i="0" u="none" strike="noStrike" dirty="0">
                          <a:solidFill>
                            <a:srgbClr val="000000"/>
                          </a:solidFill>
                          <a:effectLst/>
                          <a:latin typeface="Calibri" panose="020F0502020204030204" pitchFamily="34" charset="0"/>
                        </a:rPr>
                        <a:t>Year Of Death</a:t>
                      </a:r>
                      <a:endParaRPr lang="en-IN" b="0" dirty="0"/>
                    </a:p>
                  </a:txBody>
                  <a:tcPr/>
                </a:tc>
                <a:tc>
                  <a:txBody>
                    <a:bodyPr/>
                    <a:lstStyle/>
                    <a:p>
                      <a:pPr algn="l" fontAlgn="ctr"/>
                      <a:r>
                        <a:rPr lang="en-IN" sz="1900" b="0" i="0" u="none" strike="noStrike" dirty="0">
                          <a:solidFill>
                            <a:srgbClr val="000000"/>
                          </a:solidFill>
                          <a:effectLst/>
                          <a:latin typeface="Calibri" panose="020F0502020204030204" pitchFamily="34" charset="0"/>
                        </a:rPr>
                        <a:t>  </a:t>
                      </a: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US" b="0" dirty="0"/>
                        <a:t>Cause of  Death</a:t>
                      </a:r>
                      <a:endParaRPr lang="en-IN" b="0" dirty="0"/>
                    </a:p>
                  </a:txBody>
                  <a:tcPr/>
                </a:tc>
                <a:tc>
                  <a:txBody>
                    <a:bodyPr/>
                    <a:lstStyle/>
                    <a:p>
                      <a:pPr algn="l" fontAlgn="ct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US" b="0" dirty="0"/>
                        <a:t>Patient Age at Death</a:t>
                      </a:r>
                      <a:endParaRPr lang="en-IN" b="0" dirty="0"/>
                    </a:p>
                  </a:txBody>
                  <a:tcPr/>
                </a:tc>
                <a:tc>
                  <a:txBody>
                    <a:bodyPr/>
                    <a:lstStyle/>
                    <a:p>
                      <a:pPr algn="l" fontAlgn="ct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US" b="0" dirty="0"/>
                        <a:t>Yes</a:t>
                      </a:r>
                      <a:endParaRPr lang="en-IN" b="0" dirty="0"/>
                    </a:p>
                  </a:txBody>
                  <a:tcPr/>
                </a:tc>
                <a:tc>
                  <a:txBody>
                    <a:bodyPr/>
                    <a:lstStyle/>
                    <a:p>
                      <a:pPr algn="l" fontAlgn="ctr"/>
                      <a:r>
                        <a:rPr lang="en-US" sz="1900" b="0" i="0" u="none" strike="noStrike" dirty="0">
                          <a:solidFill>
                            <a:srgbClr val="000000"/>
                          </a:solidFill>
                          <a:effectLst/>
                          <a:latin typeface="Calibri" panose="020F0502020204030204" pitchFamily="34" charset="0"/>
                        </a:rPr>
                        <a:t>  Consumed Alcohol</a:t>
                      </a: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US" b="0" dirty="0"/>
                        <a:t>No</a:t>
                      </a:r>
                      <a:endParaRPr lang="en-IN" b="0" dirty="0"/>
                    </a:p>
                  </a:txBody>
                  <a:tcPr/>
                </a:tc>
                <a:tc>
                  <a:txBody>
                    <a:bodyPr/>
                    <a:lstStyle/>
                    <a:p>
                      <a:pPr algn="l" fontAlgn="ctr"/>
                      <a:r>
                        <a:rPr lang="en-US" sz="1900" b="0" i="0" u="none" strike="noStrike" dirty="0">
                          <a:solidFill>
                            <a:srgbClr val="000000"/>
                          </a:solidFill>
                          <a:effectLst/>
                          <a:latin typeface="Calibri" panose="020F0502020204030204" pitchFamily="34" charset="0"/>
                        </a:rPr>
                        <a:t> Not consumed Alcohol</a:t>
                      </a:r>
                      <a:endParaRPr lang="en-IN" sz="1900" b="0" i="0" u="none" strike="noStrike" dirty="0">
                        <a:solidFill>
                          <a:srgbClr val="000000"/>
                        </a:solidFill>
                        <a:effectLst/>
                        <a:latin typeface="Calibri" panose="020F0502020204030204" pitchFamily="34" charset="0"/>
                      </a:endParaRPr>
                    </a:p>
                  </a:txBody>
                  <a:tcPr marL="6350" marR="6350" marT="6350" marB="0" anchor="ctr"/>
                </a:tc>
              </a:tr>
              <a:tr h="359595">
                <a:tc>
                  <a:txBody>
                    <a:bodyPr/>
                    <a:lstStyle/>
                    <a:p>
                      <a:endParaRPr lang="en-IN" dirty="0"/>
                    </a:p>
                  </a:txBody>
                  <a:tcPr/>
                </a:tc>
                <a:tc>
                  <a:txBody>
                    <a:bodyPr/>
                    <a:lstStyle/>
                    <a:p>
                      <a:r>
                        <a:rPr lang="en-US" b="0" dirty="0"/>
                        <a:t>Don’t know</a:t>
                      </a:r>
                      <a:endParaRPr lang="en-IN" b="0" dirty="0"/>
                    </a:p>
                  </a:txBody>
                  <a:tcPr/>
                </a:tc>
                <a:tc>
                  <a:txBody>
                    <a:bodyPr/>
                    <a:lstStyle/>
                    <a:p>
                      <a:pPr algn="l" fontAlgn="ctr"/>
                      <a:r>
                        <a:rPr lang="en-US" sz="1900" b="0" i="0" u="none" strike="noStrike" dirty="0">
                          <a:solidFill>
                            <a:srgbClr val="000000"/>
                          </a:solidFill>
                          <a:effectLst/>
                          <a:latin typeface="Calibri" panose="020F0502020204030204" pitchFamily="34" charset="0"/>
                        </a:rPr>
                        <a:t> Not known</a:t>
                      </a:r>
                      <a:endParaRPr lang="en-IN" sz="19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
        <p:nvSpPr>
          <p:cNvPr id="13" name="TextBox 12"/>
          <p:cNvSpPr txBox="1"/>
          <p:nvPr/>
        </p:nvSpPr>
        <p:spPr>
          <a:xfrm>
            <a:off x="2349501" y="119868"/>
            <a:ext cx="2521716" cy="430887"/>
          </a:xfrm>
          <a:prstGeom prst="rect">
            <a:avLst/>
          </a:prstGeom>
          <a:noFill/>
        </p:spPr>
        <p:txBody>
          <a:bodyPr wrap="none" rtlCol="0">
            <a:spAutoFit/>
          </a:bodyPr>
          <a:lstStyle/>
          <a:p>
            <a:r>
              <a:rPr lang="en-US" sz="2200" b="1" u="sng" dirty="0"/>
              <a:t>FAMILY HISTORY  </a:t>
            </a:r>
            <a:r>
              <a:rPr lang="en-US" sz="2200" b="1" dirty="0"/>
              <a:t>:</a:t>
            </a:r>
            <a:endParaRPr lang="en-IN" sz="2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5" y="361949"/>
            <a:ext cx="9734550" cy="6105526"/>
          </a:xfrm>
        </p:spPr>
        <p:txBody>
          <a:bodyPr>
            <a:noAutofit/>
          </a:bodyPr>
          <a:lstStyle/>
          <a:p>
            <a:pPr algn="l">
              <a:lnSpc>
                <a:spcPct val="150000"/>
              </a:lnSpc>
            </a:pPr>
            <a:r>
              <a:rPr lang="en-US" sz="2500" b="1" u="sng" dirty="0"/>
              <a:t>QUESTIONNARE :</a:t>
            </a:r>
            <a:br>
              <a:rPr lang="en-US" sz="1700" dirty="0">
                <a:latin typeface="+mn-lt"/>
              </a:rPr>
            </a:br>
            <a:r>
              <a:rPr lang="en-US" sz="1700" dirty="0">
                <a:latin typeface="+mn-lt"/>
              </a:rPr>
              <a:t>1. Little interest or pleasure in doing things?</a:t>
            </a:r>
            <a:br>
              <a:rPr lang="en-US" sz="1700" dirty="0">
                <a:latin typeface="+mn-lt"/>
              </a:rPr>
            </a:br>
            <a:r>
              <a:rPr lang="en-US" sz="1700" dirty="0">
                <a:latin typeface="+mn-lt"/>
              </a:rPr>
              <a:t>2. Feeling down, depressed, or hopeless?</a:t>
            </a:r>
            <a:br>
              <a:rPr lang="en-US" sz="1700" dirty="0">
                <a:latin typeface="+mn-lt"/>
              </a:rPr>
            </a:br>
            <a:r>
              <a:rPr lang="en-US" sz="1700" dirty="0">
                <a:latin typeface="+mn-lt"/>
              </a:rPr>
              <a:t>3. Feeling more irritated, grouchy, or angry than usual?</a:t>
            </a:r>
            <a:br>
              <a:rPr lang="en-US" sz="1700" dirty="0">
                <a:latin typeface="+mn-lt"/>
              </a:rPr>
            </a:br>
            <a:r>
              <a:rPr lang="en-US" sz="1700" dirty="0">
                <a:latin typeface="+mn-lt"/>
              </a:rPr>
              <a:t>4. Sleeping less than usual, but still have a lot of energy ?</a:t>
            </a:r>
            <a:br>
              <a:rPr lang="en-US" sz="1700" dirty="0">
                <a:latin typeface="+mn-lt"/>
              </a:rPr>
            </a:br>
            <a:r>
              <a:rPr lang="en-US" sz="1700" dirty="0">
                <a:latin typeface="+mn-lt"/>
              </a:rPr>
              <a:t>5. Starting lots more projects than usual or doing more risky things than usual?</a:t>
            </a:r>
            <a:br>
              <a:rPr lang="en-US" sz="1700" dirty="0">
                <a:latin typeface="+mn-lt"/>
              </a:rPr>
            </a:br>
            <a:r>
              <a:rPr lang="en-US" sz="1700" dirty="0">
                <a:latin typeface="+mn-lt"/>
              </a:rPr>
              <a:t>6. Feeling nervous, anxious, frightened, worried, or on edge?</a:t>
            </a:r>
            <a:br>
              <a:rPr lang="en-US" sz="1700" dirty="0">
                <a:latin typeface="+mn-lt"/>
              </a:rPr>
            </a:br>
            <a:r>
              <a:rPr lang="en-US" sz="1700" dirty="0">
                <a:latin typeface="+mn-lt"/>
              </a:rPr>
              <a:t>7. Feeling panic or being frightened?</a:t>
            </a:r>
            <a:br>
              <a:rPr lang="en-US" sz="1700" dirty="0">
                <a:latin typeface="+mn-lt"/>
              </a:rPr>
            </a:br>
            <a:r>
              <a:rPr lang="en-US" sz="1700" dirty="0">
                <a:latin typeface="+mn-lt"/>
              </a:rPr>
              <a:t>8. Avoiding situations that make you anxious?</a:t>
            </a:r>
            <a:br>
              <a:rPr lang="en-US" sz="1700" b="1" dirty="0">
                <a:latin typeface="+mn-lt"/>
              </a:rPr>
            </a:br>
            <a:r>
              <a:rPr lang="en-US" sz="1700" i="1" dirty="0">
                <a:latin typeface="+mn-lt"/>
              </a:rPr>
              <a:t>9</a:t>
            </a:r>
            <a:r>
              <a:rPr lang="en-US" sz="1700" dirty="0">
                <a:latin typeface="+mn-lt"/>
              </a:rPr>
              <a:t>. Unexplained aches and pains (e.g., head, back, joints, abdomen, legs)?</a:t>
            </a:r>
            <a:br>
              <a:rPr lang="en-US" sz="1700" b="1" dirty="0">
                <a:latin typeface="+mn-lt"/>
              </a:rPr>
            </a:br>
            <a:r>
              <a:rPr lang="en-US" sz="1700" dirty="0">
                <a:latin typeface="+mn-lt"/>
              </a:rPr>
              <a:t>10. Feeling that your illnesses are not being taken seriously enough</a:t>
            </a:r>
            <a:r>
              <a:rPr lang="en-US" sz="1700" b="1" dirty="0">
                <a:latin typeface="+mn-lt"/>
              </a:rPr>
              <a:t> ?</a:t>
            </a:r>
            <a:br>
              <a:rPr lang="en-US" sz="1700" b="1" dirty="0">
                <a:latin typeface="+mn-lt"/>
              </a:rPr>
            </a:br>
            <a:r>
              <a:rPr lang="en-US" sz="1700" dirty="0">
                <a:latin typeface="+mn-lt"/>
              </a:rPr>
              <a:t>11. Thoughts of actually hurting yourself?</a:t>
            </a:r>
            <a:br>
              <a:rPr lang="en-US" sz="1700" b="1" dirty="0">
                <a:latin typeface="+mn-lt"/>
              </a:rPr>
            </a:br>
            <a:r>
              <a:rPr lang="en-US" sz="1700" dirty="0">
                <a:latin typeface="+mn-lt"/>
              </a:rPr>
              <a:t>12. Hearing things other people couldn’t hear, such as voices even when no one was around?</a:t>
            </a:r>
            <a:br>
              <a:rPr lang="en-US" sz="1700" b="1" dirty="0">
                <a:latin typeface="+mn-lt"/>
              </a:rPr>
            </a:br>
            <a:r>
              <a:rPr lang="en-US" sz="1700" dirty="0">
                <a:latin typeface="+mn-lt"/>
              </a:rPr>
              <a:t>13. Feeling that someone could hear your thoughts, or that you could hear what another person was thinking?</a:t>
            </a:r>
            <a:br>
              <a:rPr lang="en-US" sz="1700" b="1" dirty="0">
                <a:latin typeface="+mn-lt"/>
              </a:rPr>
            </a:br>
            <a:endParaRPr lang="en-IN" sz="17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495300"/>
            <a:ext cx="9674224" cy="5867400"/>
          </a:xfrm>
        </p:spPr>
        <p:txBody>
          <a:bodyPr>
            <a:noAutofit/>
          </a:bodyPr>
          <a:lstStyle/>
          <a:p>
            <a:pPr algn="l">
              <a:lnSpc>
                <a:spcPct val="150000"/>
              </a:lnSpc>
            </a:pPr>
            <a:r>
              <a:rPr lang="en-US" sz="1700" dirty="0">
                <a:latin typeface="+mn-lt"/>
              </a:rPr>
              <a:t>14. Problems with sleep that affected your sleep quality over all? </a:t>
            </a:r>
            <a:br>
              <a:rPr lang="en-US" sz="1700" dirty="0">
                <a:latin typeface="+mn-lt"/>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15. Problems with memory (e.g., learning new information) or with location (e.g., finding your way home)?</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16. Unpleasant thoughts, urges, or images that repeatedly enter your mind</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17. Feeling driven to perform certain behaviors or mental acts over and over again?</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18. Feeling detached or distant from yourself, your body, your physical surroundings, or your memories? </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19. Not knowing who you really are or what you want out of life?</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20. Not feeling close to other people or enjoying your relationships with them?</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21. Drinking at least 4 drinks of any kind of alcohol in a single day? </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22. Smoking any cigarettes, a cigar, or pipe, or using snuff or chewing tobacco?</a:t>
            </a:r>
            <a:b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1700" b="0" i="0" u="none" strike="noStrike" kern="1200" cap="none" spc="0" normalizeH="0" baseline="0" noProof="0" dirty="0">
                <a:ln w="3175" cmpd="sng">
                  <a:noFill/>
                </a:ln>
                <a:solidFill>
                  <a:prstClr val="black"/>
                </a:solidFill>
                <a:effectLst/>
                <a:uLnTx/>
                <a:uFillTx/>
                <a:latin typeface="Corbel" panose="020B0503020204020204"/>
                <a:ea typeface="+mj-ea"/>
                <a:cs typeface="+mj-cs"/>
              </a:rPr>
              <a:t>23. Using any of the following medicines ON YOUR OWN, that is, without a doctor’s prescription, in greater amounts or longer than prescribed [e.g., painkillers (like Vicodin), stimulants (like Ritalin or Adderall), sedatives or tranquilizers (like sleeping pills or Valium), or drugs like marijuana, cocaine or crack, club drugs (like ecstasy), hallucinogens (like LSD), heroin, inhalants or solvents (like glue), or methamphetamine (like speed)]?</a:t>
            </a:r>
            <a:endParaRPr lang="en-IN"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175" y="533400"/>
            <a:ext cx="9573259" cy="5200649"/>
          </a:xfrm>
        </p:spPr>
        <p:txBody>
          <a:bodyPr>
            <a:normAutofit/>
          </a:bodyPr>
          <a:lstStyle/>
          <a:p>
            <a:pPr algn="l"/>
            <a:r>
              <a:rPr lang="en-US" sz="2800" b="1" u="sng" dirty="0"/>
              <a:t>DATA SET ANALYSIS :</a:t>
            </a:r>
            <a:br>
              <a:rPr lang="en-US" sz="2800" b="1" u="sng" dirty="0"/>
            </a:br>
            <a:br>
              <a:rPr lang="en-US" sz="2800" dirty="0"/>
            </a:br>
            <a:r>
              <a:rPr lang="en-US" sz="2200" dirty="0"/>
              <a:t>The given dataset contains (89 rows X 202 columns). There are 541 NULL values in the whole dataset.</a:t>
            </a:r>
            <a:br>
              <a:rPr lang="en-US" sz="2200" dirty="0"/>
            </a:br>
            <a:br>
              <a:rPr lang="en-US" sz="2200" dirty="0"/>
            </a:br>
            <a:r>
              <a:rPr lang="en-US" sz="2200" dirty="0"/>
              <a:t>With some preliminary cleaning done on the dataset, we have added  two additional columns named “Age Group” and “AAO category” which categorizes the  numerical data(Age)  into categorical data groups as youth, adults  and </a:t>
            </a:r>
            <a:br>
              <a:rPr lang="en-US" sz="2200" dirty="0"/>
            </a:br>
            <a:r>
              <a:rPr lang="en-US" sz="2200" dirty="0"/>
              <a:t>seniors. </a:t>
            </a:r>
            <a:br>
              <a:rPr lang="en-US" sz="2200" dirty="0"/>
            </a:br>
            <a:br>
              <a:rPr lang="en-US" sz="2200" dirty="0"/>
            </a:br>
            <a:r>
              <a:rPr lang="en-US" sz="2200" dirty="0"/>
              <a:t>While there is an unnamed column or attribute in the data set which contains 28 null values . As this attribute adds no value for our analysis , we have removed this column. </a:t>
            </a:r>
            <a:endParaRPr lang="en-IN"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0" y="203200"/>
            <a:ext cx="9885680" cy="6512560"/>
          </a:xfrm>
        </p:spPr>
        <p:txBody>
          <a:bodyPr/>
          <a:lstStyle/>
          <a:p>
            <a:pPr algn="l"/>
            <a:br>
              <a:rPr lang="en-US" dirty="0"/>
            </a:br>
            <a:br>
              <a:rPr lang="en-IN" dirty="0"/>
            </a:br>
            <a:br>
              <a:rPr lang="en-IN" dirty="0"/>
            </a:br>
            <a:br>
              <a:rPr lang="en-IN" dirty="0"/>
            </a:br>
            <a:br>
              <a:rPr lang="en-IN" dirty="0"/>
            </a:br>
            <a:br>
              <a:rPr lang="en-IN" dirty="0"/>
            </a:br>
            <a:r>
              <a:rPr lang="en-IN" sz="2000" dirty="0"/>
              <a:t>The pie chart depicts the additional column of Age group added. It categorises the numerical “AGE” attribute into categorical data. Thus dividing it into groups of Adults(</a:t>
            </a:r>
            <a:r>
              <a:rPr lang="en-US" sz="2000" dirty="0"/>
              <a:t>30-60years), Senior(more than 60 years) and Youth(less than 30 years).</a:t>
            </a:r>
            <a:r>
              <a:rPr lang="en-IN" sz="2000" dirty="0"/>
              <a:t> There are 75 adults in the data set and thus contributing of the 84.27% of the sample  population. While there are two senior people in the whole data set constituting of 2.25%. And 13.48% of youth are present </a:t>
            </a:r>
            <a:r>
              <a:rPr lang="en-IN" sz="2000" dirty="0" err="1"/>
              <a:t>i.e</a:t>
            </a:r>
            <a:r>
              <a:rPr lang="en-IN" sz="2000" dirty="0"/>
              <a:t> there are 12 youths in the data set.</a:t>
            </a:r>
            <a:endParaRPr lang="en-IN" sz="20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4720" y="142240"/>
            <a:ext cx="5545106" cy="48519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71" y="386008"/>
            <a:ext cx="11073450" cy="6319592"/>
          </a:xfrm>
        </p:spPr>
        <p:txBody>
          <a:bodyPr>
            <a:normAutofit/>
          </a:bodyPr>
          <a:lstStyle/>
          <a:p>
            <a:pPr algn="l"/>
            <a:br>
              <a:rPr lang="en-US" dirty="0"/>
            </a:br>
            <a:br>
              <a:rPr lang="en-IN" dirty="0"/>
            </a:br>
            <a:br>
              <a:rPr lang="en-IN" dirty="0"/>
            </a:br>
            <a:br>
              <a:rPr lang="en-IN" dirty="0"/>
            </a:br>
            <a:br>
              <a:rPr lang="en-IN" dirty="0"/>
            </a:br>
            <a:br>
              <a:rPr lang="en-IN" dirty="0"/>
            </a:br>
            <a:r>
              <a:rPr lang="en-IN" sz="2200" dirty="0"/>
              <a:t>The pie chart shows the Relation of the attribute “AAO of Alcohol”  along the range of years. Thus it is found that more number of patients have started consuming alcohol in their 20-30’s of age </a:t>
            </a:r>
            <a:r>
              <a:rPr lang="en-IN" sz="2200" dirty="0" err="1"/>
              <a:t>i.e</a:t>
            </a:r>
            <a:r>
              <a:rPr lang="en-IN" sz="2200" dirty="0"/>
              <a:t>  constituting up to 58.67% of population of the data set. While 26.67% have started consuming in their  10-20’s of age. Thus it is evident that the offset of alcohol consumption has occurred in the early age for more than half of the population of the given data set.</a:t>
            </a:r>
            <a:endParaRPr lang="en-IN" sz="22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6560" y="421703"/>
            <a:ext cx="4124960" cy="3969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731" y="479501"/>
            <a:ext cx="10363200" cy="6173547"/>
          </a:xfrm>
        </p:spPr>
        <p:txBody>
          <a:bodyPr/>
          <a:lstStyle/>
          <a:p>
            <a:pPr algn="l"/>
            <a:br>
              <a:rPr lang="en-US" dirty="0"/>
            </a:br>
            <a:br>
              <a:rPr lang="en-IN" dirty="0"/>
            </a:br>
            <a:br>
              <a:rPr lang="en-IN" dirty="0"/>
            </a:br>
            <a:br>
              <a:rPr lang="en-IN" dirty="0"/>
            </a:br>
            <a:br>
              <a:rPr lang="en-IN" dirty="0"/>
            </a:br>
            <a:br>
              <a:rPr lang="en-IN" dirty="0"/>
            </a:br>
            <a:br>
              <a:rPr lang="en-IN" dirty="0"/>
            </a:br>
            <a:r>
              <a:rPr lang="en-IN" sz="2000" dirty="0"/>
              <a:t>The Pie Chart depicts the percentage of the occurrence of denial  of substance use in the patients.</a:t>
            </a:r>
            <a:br>
              <a:rPr lang="en-IN" sz="2000" dirty="0"/>
            </a:br>
            <a:r>
              <a:rPr lang="en-IN" sz="2000" dirty="0"/>
              <a:t>58.4% people experience mild range of denial of substance use related problems </a:t>
            </a:r>
            <a:r>
              <a:rPr lang="en-IN" sz="2000" dirty="0" err="1"/>
              <a:t>i.e</a:t>
            </a:r>
            <a:r>
              <a:rPr lang="en-IN" sz="2000" dirty="0"/>
              <a:t> more than half of the population experiences mild rather than severe or moderate problems.</a:t>
            </a:r>
            <a:endParaRPr lang="en-IN" sz="20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8111" y="204952"/>
            <a:ext cx="5528440" cy="4818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311" y="350686"/>
            <a:ext cx="9275723" cy="5176354"/>
          </a:xfrm>
        </p:spPr>
        <p:txBody>
          <a:bodyPr>
            <a:normAutofit fontScale="90000"/>
          </a:bodyPr>
          <a:lstStyle/>
          <a:p>
            <a:br>
              <a:rPr lang="en-US"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2240" y="71120"/>
            <a:ext cx="10952480" cy="6436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991" y="822358"/>
            <a:ext cx="10228406" cy="5527641"/>
          </a:xfrm>
        </p:spPr>
        <p:txBody>
          <a:bodyPr>
            <a:normAutofit/>
          </a:bodyPr>
          <a:lstStyle/>
          <a:p>
            <a:pPr algn="l"/>
            <a:br>
              <a:rPr lang="en-US" dirty="0"/>
            </a:br>
            <a:br>
              <a:rPr lang="en-IN" dirty="0"/>
            </a:br>
            <a:br>
              <a:rPr lang="en-IN" dirty="0"/>
            </a:br>
            <a:br>
              <a:rPr lang="en-IN" dirty="0"/>
            </a:br>
            <a:br>
              <a:rPr lang="en-IN" dirty="0"/>
            </a:br>
            <a:r>
              <a:rPr lang="en-IN" sz="2200" dirty="0"/>
              <a:t>The bar plot interprets the relation of the attribute “average alcohol consumed in last 30 days” with the “age group”. Thus it is seen that adults have consumed on an average of 613.467 ml of alcohol in the last 30 days before the assessment while youths have consumed 427ml of alcohol and seniors have consumed 360ml of alcohol. We can interpret that adults contribute about 43.78% of average consumption  of the alcohol with respect to the last 30 days.</a:t>
            </a:r>
            <a:endParaRPr lang="en-IN" sz="2000"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09950" y="908083"/>
            <a:ext cx="6127684" cy="3063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92760"/>
            <a:ext cx="10626409" cy="5872480"/>
          </a:xfrm>
        </p:spPr>
        <p:txBody>
          <a:bodyPr>
            <a:normAutofit/>
          </a:bodyPr>
          <a:lstStyle/>
          <a:p>
            <a:pPr marL="0" indent="0" algn="l"/>
            <a:r>
              <a:rPr lang="en-US" sz="2800" b="1" u="sng" dirty="0"/>
              <a:t>PROBLEM  STATEMENT :</a:t>
            </a:r>
            <a:br>
              <a:rPr lang="en-US" sz="2800" dirty="0"/>
            </a:br>
            <a:r>
              <a:rPr lang="en-US" sz="2500" dirty="0"/>
              <a:t>To explore and  analyze the dataset of the relapsed patients who took treatment for the deaddiction of alcohol and nicotine from a rehabilitation organization</a:t>
            </a:r>
            <a:r>
              <a:rPr lang="en-US" sz="2800" dirty="0"/>
              <a:t>.</a:t>
            </a:r>
            <a:br>
              <a:rPr lang="en-US" sz="2800" dirty="0"/>
            </a:br>
            <a:br>
              <a:rPr lang="en-US" sz="2800" dirty="0"/>
            </a:br>
            <a:r>
              <a:rPr lang="en-IN" altLang="en-US" sz="2800" b="1" u="sng" dirty="0"/>
              <a:t>DATA SOURCE :</a:t>
            </a:r>
            <a:r>
              <a:rPr lang="en-IN" altLang="en-US" sz="2800" b="1" dirty="0"/>
              <a:t> </a:t>
            </a:r>
            <a:r>
              <a:rPr lang="en-IN" altLang="en-US" sz="2800" dirty="0"/>
              <a:t>SDM Alcohol </a:t>
            </a:r>
            <a:br>
              <a:rPr lang="en-IN" altLang="en-US" sz="2800" dirty="0"/>
            </a:br>
            <a:r>
              <a:rPr lang="en-IN" altLang="en-US" sz="2800" dirty="0"/>
              <a:t>Deaddiction Camp Ujire,Dharmasthala,D.K</a:t>
            </a:r>
            <a:br>
              <a:rPr lang="en-US" sz="2800" dirty="0"/>
            </a:br>
            <a:br>
              <a:rPr lang="en-US" sz="2800" dirty="0"/>
            </a:br>
            <a:r>
              <a:rPr lang="en-US" sz="2800" b="1" u="sng" dirty="0"/>
              <a:t>DOMAIN  KNOWLEDGE :</a:t>
            </a:r>
            <a:br>
              <a:rPr lang="en-US" sz="2800" b="1" dirty="0"/>
            </a:br>
            <a:r>
              <a:rPr lang="en-US" sz="2500" dirty="0"/>
              <a:t>Alcohol addiction or Alcoholism</a:t>
            </a:r>
            <a:r>
              <a:rPr lang="en-IN" altLang="en-US" sz="2500" dirty="0"/>
              <a:t>.</a:t>
            </a:r>
            <a:br>
              <a:rPr lang="en-US" sz="2500" dirty="0"/>
            </a:br>
            <a:r>
              <a:rPr lang="en-IN" altLang="en-US" sz="2500" dirty="0"/>
              <a:t>Reasons behind </a:t>
            </a:r>
            <a:r>
              <a:rPr lang="en-US" sz="2500" dirty="0">
                <a:latin typeface="+mn-lt"/>
                <a:sym typeface="+mn-ea"/>
              </a:rPr>
              <a:t>people get</a:t>
            </a:r>
            <a:r>
              <a:rPr lang="en-IN" altLang="en-US" sz="2500" dirty="0">
                <a:latin typeface="+mn-lt"/>
                <a:sym typeface="+mn-ea"/>
              </a:rPr>
              <a:t>ting</a:t>
            </a:r>
            <a:r>
              <a:rPr lang="en-US" sz="2500" dirty="0">
                <a:latin typeface="+mn-lt"/>
                <a:sym typeface="+mn-ea"/>
              </a:rPr>
              <a:t> addicted to alcohol or drugs </a:t>
            </a:r>
            <a:r>
              <a:rPr lang="en-IN" altLang="en-US" sz="2500" dirty="0">
                <a:latin typeface="+mn-lt"/>
                <a:sym typeface="+mn-ea"/>
              </a:rPr>
              <a:t>.</a:t>
            </a:r>
            <a:br>
              <a:rPr lang="en-IN" altLang="en-US" sz="2500" dirty="0">
                <a:latin typeface="+mn-lt"/>
                <a:sym typeface="+mn-ea"/>
              </a:rPr>
            </a:br>
            <a:r>
              <a:rPr lang="en-IN" altLang="en-US" sz="2500" dirty="0">
                <a:latin typeface="+mn-lt"/>
                <a:sym typeface="+mn-ea"/>
              </a:rPr>
              <a:t>Reasons  behind </a:t>
            </a:r>
            <a:r>
              <a:rPr lang="en-US" sz="2500" dirty="0">
                <a:latin typeface="+mn-lt"/>
                <a:sym typeface="+mn-ea"/>
              </a:rPr>
              <a:t>people relaps</a:t>
            </a:r>
            <a:r>
              <a:rPr lang="en-IN" altLang="en-US" sz="2500" dirty="0">
                <a:latin typeface="+mn-lt"/>
                <a:sym typeface="+mn-ea"/>
              </a:rPr>
              <a:t>ing</a:t>
            </a:r>
            <a:r>
              <a:rPr lang="en-US" sz="2500" dirty="0">
                <a:latin typeface="+mn-lt"/>
                <a:sym typeface="+mn-ea"/>
              </a:rPr>
              <a:t> even after joining rehabilitation or alcohol deaddiction camps and taking treatment</a:t>
            </a:r>
            <a:r>
              <a:rPr lang="en-IN" altLang="en-US" sz="2500" dirty="0">
                <a:latin typeface="+mn-lt"/>
                <a:sym typeface="+mn-ea"/>
              </a:rPr>
              <a:t>.</a:t>
            </a:r>
            <a:br>
              <a:rPr lang="en-US" sz="2500" dirty="0"/>
            </a:br>
            <a:endParaRPr lang="en-IN" sz="25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87535" y="2629429"/>
            <a:ext cx="2062480" cy="1116436"/>
          </a:xfrm>
          <a:prstGeom prst="rect">
            <a:avLst/>
          </a:prstGeom>
        </p:spPr>
      </p:pic>
      <p:sp>
        <p:nvSpPr>
          <p:cNvPr id="5" name="TextBox 4"/>
          <p:cNvSpPr txBox="1"/>
          <p:nvPr/>
        </p:nvSpPr>
        <p:spPr>
          <a:xfrm>
            <a:off x="0" y="6488668"/>
            <a:ext cx="1945640" cy="369332"/>
          </a:xfrm>
          <a:prstGeom prst="rect">
            <a:avLst/>
          </a:prstGeom>
          <a:noFill/>
        </p:spPr>
        <p:txBody>
          <a:bodyPr wrap="square" rtlCol="0">
            <a:spAutoFit/>
          </a:bodyPr>
          <a:lstStyle/>
          <a:p>
            <a:r>
              <a:rPr lang="en-IN" sz="900" dirty="0">
                <a:hlinkClick r:id="rId2" tooltip="http://theconversation.com/alcohol-fuelled-violence-on-the-rise-despite-falling-consumption-9892"/>
              </a:rPr>
              <a:t>This Photo</a:t>
            </a:r>
            <a:r>
              <a:rPr lang="en-IN" sz="900" dirty="0"/>
              <a:t> by Unknown Author is licensed under CC BY-ND</a:t>
            </a:r>
            <a:endParaRPr lang="en-IN"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97840"/>
            <a:ext cx="10250489" cy="6177280"/>
          </a:xfrm>
        </p:spPr>
        <p:txBody>
          <a:bodyPr>
            <a:normAutofit/>
          </a:bodyPr>
          <a:lstStyle/>
          <a:p>
            <a:pPr algn="l"/>
            <a:br>
              <a:rPr lang="en-US" dirty="0"/>
            </a:br>
            <a:br>
              <a:rPr lang="en-IN" dirty="0"/>
            </a:br>
            <a:br>
              <a:rPr lang="en-IN" dirty="0"/>
            </a:br>
            <a:br>
              <a:rPr lang="en-IN" dirty="0"/>
            </a:br>
            <a:br>
              <a:rPr lang="en-IN" dirty="0"/>
            </a:br>
            <a:br>
              <a:rPr lang="en-IN" dirty="0"/>
            </a:br>
            <a:br>
              <a:rPr lang="en-IN" dirty="0"/>
            </a:br>
            <a:r>
              <a:rPr lang="en-IN" sz="2000" dirty="0"/>
              <a:t>The pie chart shows the variation of the reasons of the patients cause for starting of alcohol. Among that 62% constitute the reason “Someone in friends or family were using”. This factor has influenced people more than any other factor. And 12% people have been influenced by the</a:t>
            </a:r>
            <a:br>
              <a:rPr lang="en-IN" sz="2000" dirty="0"/>
            </a:br>
            <a:r>
              <a:rPr lang="en-IN" sz="2000" dirty="0"/>
              <a:t>“Someone in family or friends were using, to feel better and confident or happy”.</a:t>
            </a:r>
            <a:endParaRPr lang="en-IN" sz="20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4410" y="182880"/>
            <a:ext cx="11037590" cy="482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60" y="233680"/>
            <a:ext cx="10708640" cy="6278880"/>
          </a:xfrm>
        </p:spPr>
        <p:txBody>
          <a:bodyPr/>
          <a:lstStyle/>
          <a:p>
            <a:pPr algn="l"/>
            <a:br>
              <a:rPr lang="en-US" dirty="0"/>
            </a:br>
            <a:br>
              <a:rPr lang="en-IN" dirty="0"/>
            </a:br>
            <a:br>
              <a:rPr lang="en-IN" dirty="0"/>
            </a:br>
            <a:br>
              <a:rPr lang="en-IN" dirty="0"/>
            </a:br>
            <a:br>
              <a:rPr lang="en-IN" dirty="0"/>
            </a:br>
            <a:r>
              <a:rPr lang="en-IN" sz="2000" dirty="0"/>
              <a:t>The bar plot shows the variation of the count of the people who have experienced the past health problems and also the people who were experiencing health problems(present condition) during the course of assessment. </a:t>
            </a:r>
            <a:br>
              <a:rPr lang="en-IN" sz="2000" dirty="0"/>
            </a:br>
            <a:r>
              <a:rPr lang="en-IN" sz="2000" dirty="0"/>
              <a:t>In the past condition :</a:t>
            </a:r>
            <a:br>
              <a:rPr lang="en-IN" sz="2000" dirty="0"/>
            </a:br>
            <a:r>
              <a:rPr lang="en-IN" sz="2000" dirty="0"/>
              <a:t>There are 43 people with no health issues , while there are 46 people with health problems.</a:t>
            </a:r>
            <a:br>
              <a:rPr lang="en-IN" sz="2000" dirty="0"/>
            </a:br>
            <a:r>
              <a:rPr lang="en-IN" sz="2000" dirty="0"/>
              <a:t>In the present condition :</a:t>
            </a:r>
            <a:br>
              <a:rPr lang="en-IN" sz="2000" dirty="0"/>
            </a:br>
            <a:r>
              <a:rPr lang="en-IN" sz="2000" dirty="0"/>
              <a:t>There are  65 people with no health issues, while there are 24 people with health problems.</a:t>
            </a:r>
            <a:endParaRPr lang="en-IN" sz="20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3788" y="324327"/>
            <a:ext cx="6462712" cy="3333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1" y="41276"/>
            <a:ext cx="10801350" cy="6705600"/>
          </a:xfrm>
        </p:spPr>
        <p:txBody>
          <a:bodyPr>
            <a:normAutofit/>
          </a:bodyPr>
          <a:lstStyle/>
          <a:p>
            <a:pPr algn="l"/>
            <a:br>
              <a:rPr lang="en-US" dirty="0"/>
            </a:br>
            <a:br>
              <a:rPr lang="en-IN" dirty="0"/>
            </a:br>
            <a:br>
              <a:rPr lang="en-IN" dirty="0"/>
            </a:br>
            <a:br>
              <a:rPr lang="en-IN" dirty="0"/>
            </a:br>
            <a:br>
              <a:rPr lang="en-IN" dirty="0"/>
            </a:br>
            <a:br>
              <a:rPr lang="en-IN" dirty="0"/>
            </a:br>
            <a:br>
              <a:rPr lang="en-IN" dirty="0"/>
            </a:br>
            <a:br>
              <a:rPr lang="en-IN" dirty="0"/>
            </a:br>
            <a:r>
              <a:rPr lang="en-IN" sz="2000" dirty="0"/>
              <a:t>This is the </a:t>
            </a:r>
            <a:r>
              <a:rPr lang="en-IN" sz="2000" dirty="0" err="1"/>
              <a:t>catplot</a:t>
            </a:r>
            <a:r>
              <a:rPr lang="en-IN" sz="2000" dirty="0"/>
              <a:t> plotted against “Age” attribute with “Nicotine(yes/No)” attribute to find out the count of the people who consume nicotine along with alcohol or substance. From the plot we find that 59 people of the given data set </a:t>
            </a:r>
            <a:r>
              <a:rPr lang="en-IN" sz="2000" dirty="0" err="1"/>
              <a:t>i.e</a:t>
            </a:r>
            <a:r>
              <a:rPr lang="en-IN" sz="2000" dirty="0"/>
              <a:t> 66.29% of the population consume nicotine along with alcohol. And remaining 33.71% of the population consumes only alcohol and not nicotine.</a:t>
            </a:r>
            <a:endParaRPr lang="en-IN" sz="20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97225" y="0"/>
            <a:ext cx="5797550" cy="5264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66700"/>
            <a:ext cx="11334751" cy="6422468"/>
          </a:xfrm>
        </p:spPr>
        <p:txBody>
          <a:bodyPr>
            <a:normAutofit/>
          </a:bodyPr>
          <a:lstStyle/>
          <a:p>
            <a:pPr algn="l">
              <a:lnSpc>
                <a:spcPct val="150000"/>
              </a:lnSpc>
            </a:pP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These two scatter plots shows the correlation between the duration of consumption of alcohol done by the people according to there age and age groups. The maximum duration of consumption of alcohol done by a person is 36 years (and he is an adult) in the data set and while minimum duration of consumption of  alcohol done by a person is  1 year and he is an adult(can be interpreted from the graph).</a:t>
            </a:r>
            <a:endParaRPr lang="en-IN"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498" y="429765"/>
            <a:ext cx="4116502" cy="37162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571" y="525014"/>
            <a:ext cx="4539208" cy="3513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1450"/>
            <a:ext cx="10412414" cy="6429375"/>
          </a:xfrm>
        </p:spPr>
        <p:txBody>
          <a:bodyPr/>
          <a:lstStyle/>
          <a:p>
            <a:br>
              <a:rPr lang="en-US" dirty="0"/>
            </a:br>
            <a:br>
              <a:rPr lang="en-IN" dirty="0"/>
            </a:br>
            <a:br>
              <a:rPr lang="en-IN" dirty="0"/>
            </a:br>
            <a:br>
              <a:rPr lang="en-IN" dirty="0"/>
            </a:br>
            <a:br>
              <a:rPr lang="en-IN" dirty="0"/>
            </a:br>
            <a:r>
              <a:rPr lang="en-IN" sz="2200" dirty="0"/>
              <a:t>The line graph depicts the comparison between the age of person at which he has starting working with the age at which he has starting drinking. Majority of the patients have got addicted only after they started earning. There is one Nan value identified.</a:t>
            </a:r>
            <a:endParaRPr lang="en-IN" sz="2200" dirty="0"/>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775" y="95250"/>
            <a:ext cx="628168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512409" y="0"/>
            <a:ext cx="6409398" cy="4162425"/>
          </a:xfrm>
          <a:prstGeom prst="rect">
            <a:avLst/>
          </a:prstGeom>
        </p:spPr>
      </p:pic>
      <p:sp>
        <p:nvSpPr>
          <p:cNvPr id="3" name="Title 2"/>
          <p:cNvSpPr>
            <a:spLocks noGrp="1"/>
          </p:cNvSpPr>
          <p:nvPr>
            <p:ph type="title"/>
          </p:nvPr>
        </p:nvSpPr>
        <p:spPr>
          <a:xfrm>
            <a:off x="1484311" y="295275"/>
            <a:ext cx="10080627" cy="6448425"/>
          </a:xfrm>
        </p:spPr>
        <p:txBody>
          <a:bodyPr/>
          <a:lstStyle/>
          <a:p>
            <a:r>
              <a:rPr lang="en-US" dirty="0"/>
              <a:t>   </a:t>
            </a:r>
            <a:br>
              <a:rPr lang="en-US" dirty="0"/>
            </a:br>
            <a:br>
              <a:rPr lang="en-US" dirty="0"/>
            </a:br>
            <a:endParaRPr lang="en-IN" dirty="0"/>
          </a:p>
        </p:txBody>
      </p:sp>
      <p:sp>
        <p:nvSpPr>
          <p:cNvPr id="5" name="Title 1"/>
          <p:cNvSpPr txBox="1"/>
          <p:nvPr/>
        </p:nvSpPr>
        <p:spPr>
          <a:xfrm>
            <a:off x="627062" y="-1314450"/>
            <a:ext cx="11248578" cy="805815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br>
              <a:rPr lang="en-US" dirty="0"/>
            </a:br>
            <a:r>
              <a:rPr lang="en-US" dirty="0"/>
              <a:t>                                                                                                        </a:t>
            </a:r>
            <a:endParaRPr lang="en-US" dirty="0"/>
          </a:p>
          <a:p>
            <a:endParaRPr lang="en-US" dirty="0"/>
          </a:p>
          <a:p>
            <a:endParaRPr lang="en-US" dirty="0"/>
          </a:p>
          <a:p>
            <a:endParaRPr lang="en-US" dirty="0"/>
          </a:p>
          <a:p>
            <a:endParaRPr lang="en-US" dirty="0"/>
          </a:p>
          <a:p>
            <a:endParaRPr lang="en-US" sz="2200" dirty="0"/>
          </a:p>
          <a:p>
            <a:endParaRPr lang="en-US" sz="2200" dirty="0"/>
          </a:p>
          <a:p>
            <a:endParaRPr lang="en-US" sz="2200" dirty="0"/>
          </a:p>
          <a:p>
            <a:endParaRPr lang="en-US" sz="2200" dirty="0"/>
          </a:p>
          <a:p>
            <a:r>
              <a:rPr lang="en-US" sz="2200" dirty="0"/>
              <a:t>The line graph shows the variation in recent drinking habits with average units of consumption in the last 30 days. We can see that the people of age group 25-54 have reduced the consumption whereas  people of age group 55-60 and above have increased drinking. </a:t>
            </a:r>
            <a:endParaRPr lang="en-US" sz="2200" dirty="0"/>
          </a:p>
          <a:p>
            <a:r>
              <a:rPr lang="en-US" sz="2200" dirty="0"/>
              <a:t>There is an outlier of 1500 ml of average consumption which exceeds the normal limit of consumption of alcohol for a person. </a:t>
            </a:r>
            <a:endParaRPr lang="en-IN"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861" y="666750"/>
            <a:ext cx="10018713" cy="5305425"/>
          </a:xfrm>
        </p:spPr>
        <p:txBody>
          <a:bodyPr>
            <a:normAutofit fontScale="90000"/>
          </a:bodyPr>
          <a:lstStyle/>
          <a:p>
            <a:pPr algn="l"/>
            <a:r>
              <a:rPr lang="en-US" sz="2500" b="1" u="sng" dirty="0"/>
              <a:t>Some Key Analysis on the data set :</a:t>
            </a:r>
            <a:br>
              <a:rPr lang="en-US" sz="2500" b="1" u="sng" dirty="0"/>
            </a:br>
            <a:br>
              <a:rPr lang="en-US" sz="2500" b="1" u="sng" dirty="0"/>
            </a:br>
            <a:r>
              <a:rPr lang="en-US" sz="2400" dirty="0"/>
              <a:t>In the data set, there are 79 patients who have relapsed once after taking treatment for a certain period of time.</a:t>
            </a:r>
            <a:br>
              <a:rPr lang="en-US" sz="2400" dirty="0"/>
            </a:br>
            <a:r>
              <a:rPr lang="en-US" sz="2400" dirty="0"/>
              <a:t>While there are 10 patients who have relapsed twice back to alcohol consumption after taking treatment twice and being in sober period for some duration. </a:t>
            </a:r>
            <a:br>
              <a:rPr lang="en-US" sz="2400" dirty="0"/>
            </a:br>
            <a:r>
              <a:rPr lang="en-US" sz="2400" dirty="0"/>
              <a:t>The reasons that have made the people to relapse back to alcohol consumption majorly include medicine effects, psychological reasons like friendship issues, for happiness and because of the stressed life.</a:t>
            </a:r>
            <a:br>
              <a:rPr lang="en-US" sz="2400" dirty="0"/>
            </a:br>
            <a:br>
              <a:rPr lang="en-US" sz="2400" dirty="0"/>
            </a:br>
            <a:r>
              <a:rPr lang="en-US" sz="2400" dirty="0"/>
              <a:t>Among these patients , there are 69 patients who joined for the treatment were willing to take treatment and 14 people were ambivalent to take the treatment.</a:t>
            </a:r>
            <a:br>
              <a:rPr lang="en-US" sz="2400" dirty="0"/>
            </a:br>
            <a:r>
              <a:rPr lang="en-US" sz="2400" dirty="0"/>
              <a:t>And 6 people were unwilling to take the treatment but were admitted by their </a:t>
            </a:r>
            <a:br>
              <a:rPr lang="en-US" sz="2400" dirty="0"/>
            </a:br>
            <a:r>
              <a:rPr lang="en-US" sz="2400" dirty="0"/>
              <a:t>family/friends/well wishers.</a:t>
            </a: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685801"/>
            <a:ext cx="10018713" cy="457200"/>
          </a:xfrm>
        </p:spPr>
        <p:txBody>
          <a:bodyPr>
            <a:normAutofit fontScale="90000"/>
          </a:bodyPr>
          <a:lstStyle/>
          <a:p>
            <a:r>
              <a:rPr lang="en-US" b="1" dirty="0">
                <a:solidFill>
                  <a:schemeClr val="accent1">
                    <a:lumMod val="75000"/>
                  </a:schemeClr>
                </a:solidFill>
              </a:rPr>
              <a:t>FURTHER ANALYSIS</a:t>
            </a:r>
            <a:endParaRPr lang="en-IN" b="1" dirty="0">
              <a:solidFill>
                <a:schemeClr val="accent1">
                  <a:lumMod val="75000"/>
                </a:schemeClr>
              </a:solidFill>
            </a:endParaRPr>
          </a:p>
        </p:txBody>
      </p:sp>
      <p:sp>
        <p:nvSpPr>
          <p:cNvPr id="4" name="Text Placeholder 3"/>
          <p:cNvSpPr>
            <a:spLocks noGrp="1"/>
          </p:cNvSpPr>
          <p:nvPr>
            <p:ph idx="1"/>
          </p:nvPr>
        </p:nvSpPr>
        <p:spPr>
          <a:xfrm>
            <a:off x="1484310" y="1238251"/>
            <a:ext cx="10018713" cy="4933948"/>
          </a:xfrm>
        </p:spPr>
        <p:txBody>
          <a:bodyPr>
            <a:normAutofit fontScale="92500" lnSpcReduction="20000"/>
          </a:bodyPr>
          <a:lstStyle/>
          <a:p>
            <a:pPr marL="457200" indent="-457200">
              <a:buAutoNum type="arabicPeriod"/>
            </a:pPr>
            <a:r>
              <a:rPr lang="en-US" dirty="0"/>
              <a:t>Removing NULL values or filling the missing values with appropriate data using standard preprocessing techniques.</a:t>
            </a:r>
            <a:endParaRPr lang="en-US" dirty="0"/>
          </a:p>
          <a:p>
            <a:pPr marL="457200" indent="-457200">
              <a:buAutoNum type="arabicPeriod"/>
            </a:pPr>
            <a:r>
              <a:rPr lang="en-US" dirty="0"/>
              <a:t> Finding correlation among the attributes and combining the closely related data as a measure of reducing the data.</a:t>
            </a:r>
            <a:endParaRPr lang="en-US" dirty="0"/>
          </a:p>
          <a:p>
            <a:pPr marL="457200" indent="-457200">
              <a:buAutoNum type="arabicPeriod"/>
            </a:pPr>
            <a:r>
              <a:rPr lang="en-US" dirty="0"/>
              <a:t> Cleaning the data. Ensuring the attributes contain appropriate data and not any random erroneous data or values of other attributes.</a:t>
            </a:r>
            <a:endParaRPr lang="en-US" dirty="0"/>
          </a:p>
          <a:p>
            <a:pPr marL="457200" indent="-457200">
              <a:buAutoNum type="arabicPeriod"/>
            </a:pPr>
            <a:r>
              <a:rPr lang="en-US" dirty="0"/>
              <a:t>Selecting different attributes and analyzing the relation between them and inferring the result we get.</a:t>
            </a:r>
            <a:endParaRPr lang="en-US" dirty="0"/>
          </a:p>
          <a:p>
            <a:pPr marL="457200" indent="-457200">
              <a:buAutoNum type="arabicPeriod"/>
            </a:pPr>
            <a:r>
              <a:rPr lang="en-US" dirty="0"/>
              <a:t> Explore the data with different plots and graphs . Identifying outliers and eliminating them.</a:t>
            </a:r>
            <a:endParaRPr lang="en-US" dirty="0"/>
          </a:p>
          <a:p>
            <a:pPr marL="457200" indent="-457200">
              <a:buAutoNum type="arabicPeriod"/>
            </a:pPr>
            <a:r>
              <a:rPr lang="en-US" dirty="0"/>
              <a:t> Infer the reasons for the patient to relapse. How the person’s personal and professional life has influenced his sobriety and in relapsing. </a:t>
            </a:r>
            <a:endParaRPr lang="en-US" dirty="0"/>
          </a:p>
          <a:p>
            <a:pPr marL="457200" indent="-457200">
              <a:buAutoNum type="arabicPeriod"/>
            </a:pPr>
            <a:r>
              <a:rPr lang="en-US" dirty="0"/>
              <a:t>Exploring the questionnaire or DSM5 measure.</a:t>
            </a: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981700"/>
          </a:xfrm>
        </p:spPr>
        <p:txBody>
          <a:bodyPr>
            <a:normAutofit fontScale="90000"/>
          </a:bodyPr>
          <a:lstStyle/>
          <a:p>
            <a:r>
              <a:rPr lang="en-US" sz="4000" b="1" u="sng" dirty="0"/>
              <a:t> DATA UNDERSTANDING :</a:t>
            </a:r>
            <a:br>
              <a:rPr lang="en-US" sz="4000" b="1" u="sng" dirty="0"/>
            </a:br>
            <a:r>
              <a:rPr lang="en-US" sz="4000" b="1" u="sng" dirty="0"/>
              <a:t> </a:t>
            </a:r>
            <a:br>
              <a:rPr lang="en-US" sz="4000" b="1" u="sng" dirty="0"/>
            </a:br>
            <a:br>
              <a:rPr lang="en-US" sz="4000" b="1" u="sng" dirty="0"/>
            </a:br>
            <a:br>
              <a:rPr lang="en-US" sz="4000" b="1" u="sng" dirty="0"/>
            </a:br>
            <a:br>
              <a:rPr lang="en-US" sz="4000" b="1" u="sng" dirty="0"/>
            </a:br>
            <a:br>
              <a:rPr lang="en-US" sz="4000" b="1" u="sng" dirty="0"/>
            </a:br>
            <a:br>
              <a:rPr lang="en-US" sz="4000" b="1" u="sng" dirty="0"/>
            </a:br>
            <a:br>
              <a:rPr lang="en-US" sz="4000" b="1" u="sng" dirty="0"/>
            </a:br>
            <a:br>
              <a:rPr lang="en-US" sz="4000" b="1" u="sng" dirty="0"/>
            </a:br>
            <a:br>
              <a:rPr lang="en-US" sz="4000" b="1" u="sng" dirty="0"/>
            </a:br>
            <a:br>
              <a:rPr lang="en-US" sz="4000" b="1" u="sng" dirty="0"/>
            </a:br>
            <a:br>
              <a:rPr lang="en-US" sz="4000" b="1" u="sng" dirty="0"/>
            </a:br>
            <a:endParaRPr lang="en-IN" dirty="0"/>
          </a:p>
        </p:txBody>
      </p:sp>
      <p:graphicFrame>
        <p:nvGraphicFramePr>
          <p:cNvPr id="3" name="Table 3"/>
          <p:cNvGraphicFramePr>
            <a:graphicFrameLocks noGrp="1"/>
          </p:cNvGraphicFramePr>
          <p:nvPr/>
        </p:nvGraphicFramePr>
        <p:xfrm>
          <a:off x="2368707" y="1000760"/>
          <a:ext cx="8644733" cy="5078790"/>
        </p:xfrm>
        <a:graphic>
          <a:graphicData uri="http://schemas.openxmlformats.org/drawingml/2006/table">
            <a:tbl>
              <a:tblPr firstRow="1" bandRow="1">
                <a:tableStyleId>{5C22544A-7EE6-4342-B048-85BDC9FD1C3A}</a:tableStyleId>
              </a:tblPr>
              <a:tblGrid>
                <a:gridCol w="3912551"/>
                <a:gridCol w="4732182"/>
              </a:tblGrid>
              <a:tr h="375678">
                <a:tc>
                  <a:txBody>
                    <a:bodyPr/>
                    <a:lstStyle/>
                    <a:p>
                      <a:pPr algn="l" fontAlgn="ctr"/>
                      <a:r>
                        <a:rPr lang="en-US" sz="1900" b="1" i="0" u="none" strike="noStrike" dirty="0">
                          <a:solidFill>
                            <a:srgbClr val="000000"/>
                          </a:solidFill>
                          <a:effectLst/>
                          <a:latin typeface="Calibri" panose="020F0502020204030204" pitchFamily="34" charset="0"/>
                        </a:rPr>
                        <a:t> Attributes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solidFill>
                            <a:schemeClr val="tx1"/>
                          </a:solidFill>
                        </a:rPr>
                        <a:t>Description</a:t>
                      </a:r>
                      <a:endParaRPr lang="en-IN" dirty="0">
                        <a:solidFill>
                          <a:schemeClr val="tx1"/>
                        </a:solidFill>
                      </a:endParaRPr>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Age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 Age of the person at the time of             assessment.</a:t>
                      </a:r>
                      <a:endParaRPr lang="en-IN"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Sex</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Sex/gender  of the  person.</a:t>
                      </a:r>
                      <a:endParaRPr lang="en-IN"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Education in year</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 The highest qualification </a:t>
                      </a:r>
                      <a:r>
                        <a:rPr lang="en-IN" altLang="en-US" dirty="0"/>
                        <a:t>of </a:t>
                      </a:r>
                      <a:r>
                        <a:rPr lang="en-US" dirty="0"/>
                        <a:t>a person.</a:t>
                      </a:r>
                      <a:endParaRPr lang="en-IN"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Occupation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primary source of income.</a:t>
                      </a:r>
                      <a:endParaRPr lang="en-IN"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Annual Income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total income per year that a person earns.</a:t>
                      </a:r>
                      <a:endParaRPr lang="en-IN"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Marital Status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Person’s Marriage Status.</a:t>
                      </a:r>
                      <a:endParaRPr lang="en-US" dirty="0"/>
                    </a:p>
                    <a:p>
                      <a:r>
                        <a:rPr lang="en-US" dirty="0"/>
                        <a:t>- Unmarried, Married, Divorced.</a:t>
                      </a:r>
                      <a:endParaRPr lang="en-IN"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Living arrangement</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main support for that person’s livelihood.</a:t>
                      </a:r>
                      <a:endParaRPr lang="en-US" dirty="0"/>
                    </a:p>
                    <a:p>
                      <a:r>
                        <a:rPr lang="en-US" dirty="0"/>
                        <a:t>-Family, Friends, Relatives etc.</a:t>
                      </a:r>
                      <a:endParaRPr lang="en-US"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Referral</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 The referral  reason for the person to join the camp.</a:t>
                      </a:r>
                      <a:endParaRPr lang="en-US" dirty="0"/>
                    </a:p>
                  </a:txBody>
                  <a:tcPr/>
                </a:tc>
              </a:tr>
              <a:tr h="375678">
                <a:tc>
                  <a:txBody>
                    <a:bodyPr/>
                    <a:lstStyle/>
                    <a:p>
                      <a:pPr algn="l" fontAlgn="ctr"/>
                      <a:r>
                        <a:rPr lang="en-IN" sz="1900" b="1" i="0" u="none" strike="noStrike" dirty="0">
                          <a:solidFill>
                            <a:srgbClr val="000000"/>
                          </a:solidFill>
                          <a:effectLst/>
                          <a:latin typeface="Calibri" panose="020F0502020204030204" pitchFamily="34" charset="0"/>
                        </a:rPr>
                        <a:t> Alcohol</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type of alcohol that person has consumed.</a:t>
                      </a:r>
                      <a:endParaRPr lang="en-US" dirty="0"/>
                    </a:p>
                    <a:p>
                      <a:r>
                        <a:rPr lang="en-US" dirty="0"/>
                        <a:t>- Beer, Whisky, Brandy etc.</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IN" dirty="0"/>
          </a:p>
        </p:txBody>
      </p:sp>
      <p:graphicFrame>
        <p:nvGraphicFramePr>
          <p:cNvPr id="3" name="Object 2"/>
          <p:cNvGraphicFramePr>
            <a:graphicFrameLocks noChangeAspect="1"/>
          </p:cNvGraphicFramePr>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spid="_x0000_s1029" name="Worksheet" r:id="rId1" imgW="1068705" imgH="330200" progId="Excel.Sheet.12">
                  <p:embed/>
                </p:oleObj>
              </mc:Choice>
              <mc:Fallback>
                <p:oleObj name="Worksheet" r:id="rId1" imgW="1068705" imgH="330200" progId="Excel.Sheet.12">
                  <p:embed/>
                  <p:pic>
                    <p:nvPicPr>
                      <p:cNvPr id="0" name="Object 2"/>
                      <p:cNvPicPr/>
                      <p:nvPr/>
                    </p:nvPicPr>
                    <p:blipFill>
                      <a:blip r:embed="rId2"/>
                      <a:stretch>
                        <a:fillRect/>
                      </a:stretch>
                    </p:blipFill>
                    <p:spPr>
                      <a:xfrm>
                        <a:off x="5483225" y="3240088"/>
                        <a:ext cx="1225550" cy="374650"/>
                      </a:xfrm>
                      <a:prstGeom prst="rect">
                        <a:avLst/>
                      </a:prstGeom>
                    </p:spPr>
                  </p:pic>
                </p:oleObj>
              </mc:Fallback>
            </mc:AlternateContent>
          </a:graphicData>
        </a:graphic>
      </p:graphicFrame>
      <p:graphicFrame>
        <p:nvGraphicFramePr>
          <p:cNvPr id="4" name="Table 4"/>
          <p:cNvGraphicFramePr>
            <a:graphicFrameLocks noGrp="1"/>
          </p:cNvGraphicFramePr>
          <p:nvPr/>
        </p:nvGraphicFramePr>
        <p:xfrm>
          <a:off x="1673205" y="485702"/>
          <a:ext cx="10071139" cy="5686498"/>
        </p:xfrm>
        <a:graphic>
          <a:graphicData uri="http://schemas.openxmlformats.org/drawingml/2006/table">
            <a:tbl>
              <a:tblPr bandRow="1">
                <a:tableStyleId>{5C22544A-7EE6-4342-B048-85BDC9FD1C3A}</a:tableStyleId>
              </a:tblPr>
              <a:tblGrid>
                <a:gridCol w="4176563"/>
                <a:gridCol w="5894576"/>
              </a:tblGrid>
              <a:tr h="629300">
                <a:tc>
                  <a:txBody>
                    <a:bodyPr/>
                    <a:lstStyle/>
                    <a:p>
                      <a:r>
                        <a:rPr lang="en-US" sz="1800" b="1" i="0" u="none" strike="noStrike" dirty="0">
                          <a:solidFill>
                            <a:srgbClr val="000000"/>
                          </a:solidFill>
                          <a:effectLst/>
                          <a:latin typeface="+mn-lt"/>
                        </a:rPr>
                        <a:t>AAO for  alcohol in  year</a:t>
                      </a:r>
                      <a:r>
                        <a:rPr lang="en-US" sz="1800" b="1" dirty="0">
                          <a:latin typeface="+mn-lt"/>
                        </a:rPr>
                        <a:t> </a:t>
                      </a:r>
                      <a:endParaRPr lang="en-IN" dirty="0"/>
                    </a:p>
                  </a:txBody>
                  <a:tcPr/>
                </a:tc>
                <a:tc>
                  <a:txBody>
                    <a:bodyPr/>
                    <a:lstStyle/>
                    <a:p>
                      <a:r>
                        <a:rPr lang="en-US" sz="1800" dirty="0">
                          <a:latin typeface="+mn-lt"/>
                        </a:rPr>
                        <a:t>Alcohol  Addiction offset indicates the  age of the  person when he/she started consuming alcohol.</a:t>
                      </a:r>
                      <a:endParaRPr lang="en-IN" dirty="0"/>
                    </a:p>
                  </a:txBody>
                  <a:tcPr/>
                </a:tc>
              </a:tr>
              <a:tr h="664528">
                <a:tc>
                  <a:txBody>
                    <a:bodyPr/>
                    <a:lstStyle/>
                    <a:p>
                      <a:pPr algn="l" fontAlgn="ctr"/>
                      <a:r>
                        <a:rPr lang="en-US" sz="1900" b="1" i="0" u="none" strike="noStrike" dirty="0">
                          <a:solidFill>
                            <a:srgbClr val="000000"/>
                          </a:solidFill>
                          <a:effectLst/>
                          <a:latin typeface="Calibri" panose="020F0502020204030204" pitchFamily="34" charset="0"/>
                        </a:rPr>
                        <a:t> Duration of excessive use of alcohol</a:t>
                      </a:r>
                      <a:endParaRPr lang="en-US" sz="1900" b="1" i="0" u="none" strike="noStrike" dirty="0">
                        <a:solidFill>
                          <a:srgbClr val="000000"/>
                        </a:solidFill>
                        <a:effectLst/>
                        <a:latin typeface="Calibri" panose="020F0502020204030204" pitchFamily="34" charset="0"/>
                      </a:endParaRPr>
                    </a:p>
                    <a:p>
                      <a:pPr algn="l" fontAlgn="ct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total time for which the person has consumed alcohol excessively.</a:t>
                      </a:r>
                      <a:endParaRPr lang="en-US" dirty="0"/>
                    </a:p>
                  </a:txBody>
                  <a:tcPr/>
                </a:tc>
              </a:tr>
              <a:tr h="629300">
                <a:tc>
                  <a:txBody>
                    <a:bodyPr/>
                    <a:lstStyle/>
                    <a:p>
                      <a:r>
                        <a:rPr lang="en-US" sz="1800" b="1" dirty="0">
                          <a:solidFill>
                            <a:srgbClr val="000000"/>
                          </a:solidFill>
                          <a:latin typeface="+mn-lt"/>
                        </a:rPr>
                        <a:t>D</a:t>
                      </a:r>
                      <a:r>
                        <a:rPr lang="en-US" sz="1800" b="1" i="0" u="none" strike="noStrike" dirty="0">
                          <a:solidFill>
                            <a:srgbClr val="000000"/>
                          </a:solidFill>
                          <a:effectLst/>
                          <a:latin typeface="+mn-lt"/>
                        </a:rPr>
                        <a:t>uration of use of alcohol</a:t>
                      </a:r>
                      <a:r>
                        <a:rPr lang="en-US" sz="1800" dirty="0">
                          <a:latin typeface="+mn-lt"/>
                        </a:rPr>
                        <a:t> </a:t>
                      </a:r>
                      <a:endParaRPr lang="en-IN" dirty="0"/>
                    </a:p>
                  </a:txBody>
                  <a:tcPr/>
                </a:tc>
                <a:tc>
                  <a:txBody>
                    <a:bodyPr/>
                    <a:lstStyle/>
                    <a:p>
                      <a:r>
                        <a:rPr lang="en-US" sz="1800" dirty="0">
                          <a:latin typeface="+mn-lt"/>
                        </a:rPr>
                        <a:t>The total time for which  the person has been consuming alcohol.</a:t>
                      </a:r>
                      <a:endParaRPr lang="en-IN" dirty="0"/>
                    </a:p>
                  </a:txBody>
                  <a:tcPr/>
                </a:tc>
              </a:tr>
              <a:tr h="629300">
                <a:tc>
                  <a:txBody>
                    <a:bodyPr/>
                    <a:lstStyle/>
                    <a:p>
                      <a:pPr algn="l" fontAlgn="ctr"/>
                      <a:r>
                        <a:rPr lang="en-US" sz="1900" b="1" i="0" u="none" strike="noStrike" dirty="0">
                          <a:solidFill>
                            <a:srgbClr val="000000"/>
                          </a:solidFill>
                          <a:effectLst/>
                          <a:latin typeface="Calibri" panose="020F0502020204030204" pitchFamily="34" charset="0"/>
                        </a:rPr>
                        <a:t> Average units used in last 30days</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average amount of alcohol consumed in last 30 days before the assessment.</a:t>
                      </a:r>
                      <a:endParaRPr lang="en-IN" dirty="0"/>
                    </a:p>
                  </a:txBody>
                  <a:tcPr/>
                </a:tc>
              </a:tr>
              <a:tr h="355600">
                <a:tc>
                  <a:txBody>
                    <a:bodyPr/>
                    <a:lstStyle/>
                    <a:p>
                      <a:pPr algn="l" fontAlgn="ctr"/>
                      <a:r>
                        <a:rPr lang="en-IN" sz="1900" b="1" i="0" u="none" strike="noStrike" dirty="0">
                          <a:solidFill>
                            <a:srgbClr val="000000"/>
                          </a:solidFill>
                          <a:effectLst/>
                          <a:latin typeface="Calibri" panose="020F0502020204030204" pitchFamily="34" charset="0"/>
                        </a:rPr>
                        <a:t> Last </a:t>
                      </a:r>
                      <a:r>
                        <a:rPr lang="en-IN" sz="1900" b="1" i="0" u="none" strike="noStrike" dirty="0" err="1">
                          <a:solidFill>
                            <a:srgbClr val="000000"/>
                          </a:solidFill>
                          <a:effectLst/>
                          <a:latin typeface="Calibri" panose="020F0502020204030204" pitchFamily="34" charset="0"/>
                        </a:rPr>
                        <a:t>drink_Date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last day when the person had alcohol.</a:t>
                      </a:r>
                      <a:endParaRPr lang="en-IN" dirty="0"/>
                    </a:p>
                  </a:txBody>
                  <a:tcPr/>
                </a:tc>
              </a:tr>
              <a:tr h="419178">
                <a:tc>
                  <a:txBody>
                    <a:bodyPr/>
                    <a:lstStyle/>
                    <a:p>
                      <a:pPr algn="l" fontAlgn="ctr"/>
                      <a:r>
                        <a:rPr lang="en-IN" sz="1900" b="1" i="0" u="none" strike="noStrike" dirty="0">
                          <a:solidFill>
                            <a:srgbClr val="000000"/>
                          </a:solidFill>
                          <a:effectLst/>
                          <a:latin typeface="Calibri" panose="020F0502020204030204" pitchFamily="34" charset="0"/>
                        </a:rPr>
                        <a:t> Assessment Date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date of assessment held.</a:t>
                      </a:r>
                      <a:endParaRPr lang="en-US" dirty="0"/>
                    </a:p>
                  </a:txBody>
                  <a:tcPr/>
                </a:tc>
              </a:tr>
              <a:tr h="419178">
                <a:tc>
                  <a:txBody>
                    <a:bodyPr/>
                    <a:lstStyle/>
                    <a:p>
                      <a:pPr algn="l" fontAlgn="ctr"/>
                      <a:r>
                        <a:rPr lang="en-IN" sz="1900" b="1" i="0" u="none" strike="noStrike" dirty="0">
                          <a:solidFill>
                            <a:srgbClr val="000000"/>
                          </a:solidFill>
                          <a:effectLst/>
                          <a:latin typeface="Calibri" panose="020F0502020204030204" pitchFamily="34" charset="0"/>
                        </a:rPr>
                        <a:t>  Quantity of last drink</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amount of drink consumed in the last drink.</a:t>
                      </a:r>
                      <a:endParaRPr lang="en-IN" dirty="0"/>
                    </a:p>
                  </a:txBody>
                  <a:tcPr/>
                </a:tc>
              </a:tr>
              <a:tr h="419178">
                <a:tc>
                  <a:txBody>
                    <a:bodyPr/>
                    <a:lstStyle/>
                    <a:p>
                      <a:pPr algn="l" fontAlgn="ctr"/>
                      <a:r>
                        <a:rPr lang="en-IN" sz="1900" b="1" i="0" u="none" strike="noStrike" dirty="0">
                          <a:solidFill>
                            <a:srgbClr val="000000"/>
                          </a:solidFill>
                          <a:effectLst/>
                          <a:latin typeface="Calibri" panose="020F0502020204030204" pitchFamily="34" charset="0"/>
                        </a:rPr>
                        <a:t>  Reason for starting alcohol</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cause for starting consuming alcohol.</a:t>
                      </a:r>
                      <a:endParaRPr lang="en-IN" dirty="0"/>
                    </a:p>
                  </a:txBody>
                  <a:tcPr/>
                </a:tc>
              </a:tr>
              <a:tr h="419178">
                <a:tc>
                  <a:txBody>
                    <a:bodyPr/>
                    <a:lstStyle/>
                    <a:p>
                      <a:pPr algn="l" fontAlgn="ctr"/>
                      <a:r>
                        <a:rPr lang="en-US" sz="1900" b="1" i="0" u="none" strike="noStrike" dirty="0">
                          <a:solidFill>
                            <a:srgbClr val="000000"/>
                          </a:solidFill>
                          <a:effectLst/>
                          <a:latin typeface="Calibri" panose="020F0502020204030204" pitchFamily="34" charset="0"/>
                        </a:rPr>
                        <a:t>  Reasons for continued use of    alcohol</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factors which influenced the continuation of alcohol</a:t>
                      </a:r>
                      <a:endParaRPr lang="en-IN" dirty="0"/>
                    </a:p>
                  </a:txBody>
                  <a:tcPr/>
                </a:tc>
              </a:tr>
              <a:tr h="419178">
                <a:tc>
                  <a:txBody>
                    <a:bodyPr/>
                    <a:lstStyle/>
                    <a:p>
                      <a:pPr algn="l" fontAlgn="ctr"/>
                      <a:r>
                        <a:rPr lang="en-IN" sz="1900" b="1" i="0" u="none" strike="noStrike" dirty="0">
                          <a:solidFill>
                            <a:srgbClr val="000000"/>
                          </a:solidFill>
                          <a:effectLst/>
                          <a:latin typeface="Calibri" panose="020F0502020204030204" pitchFamily="34" charset="0"/>
                        </a:rPr>
                        <a:t>  Nicotine (yes/NO)</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consumption of Nicotine.</a:t>
                      </a:r>
                      <a:endParaRPr lang="en-US" dirty="0"/>
                    </a:p>
                    <a:p>
                      <a:r>
                        <a:rPr lang="en-US" dirty="0"/>
                        <a:t>-Yes if consuming and No, if not.</a:t>
                      </a:r>
                      <a:endParaRPr lang="en-IN" dirty="0"/>
                    </a:p>
                  </a:txBody>
                  <a:tcPr/>
                </a:tc>
              </a:tr>
              <a:tr h="419178">
                <a:tc>
                  <a:txBody>
                    <a:bodyPr/>
                    <a:lstStyle/>
                    <a:p>
                      <a:pPr algn="l" fontAlgn="ctr"/>
                      <a:r>
                        <a:rPr lang="en-IN" sz="1900" b="1" i="0" u="none" strike="noStrike" dirty="0">
                          <a:solidFill>
                            <a:srgbClr val="000000"/>
                          </a:solidFill>
                          <a:effectLst/>
                          <a:latin typeface="Calibri" panose="020F0502020204030204" pitchFamily="34" charset="0"/>
                        </a:rPr>
                        <a:t>  smoking/smokeless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Whether the person was smoker or not.</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nvGraphicFramePr>
        <p:xfrm>
          <a:off x="1695450" y="395922"/>
          <a:ext cx="10193147" cy="5554980"/>
        </p:xfrm>
        <a:graphic>
          <a:graphicData uri="http://schemas.openxmlformats.org/drawingml/2006/table">
            <a:tbl>
              <a:tblPr bandRow="1">
                <a:tableStyleId>{5C22544A-7EE6-4342-B048-85BDC9FD1C3A}</a:tableStyleId>
              </a:tblPr>
              <a:tblGrid>
                <a:gridCol w="4686427"/>
                <a:gridCol w="5506720"/>
              </a:tblGrid>
              <a:tr h="370840">
                <a:tc>
                  <a:txBody>
                    <a:bodyPr/>
                    <a:lstStyle/>
                    <a:p>
                      <a:pPr algn="l" fontAlgn="ctr"/>
                      <a:r>
                        <a:rPr lang="en-IN" sz="1900" b="1" i="0" u="none" strike="noStrike" dirty="0">
                          <a:solidFill>
                            <a:srgbClr val="000000"/>
                          </a:solidFill>
                          <a:effectLst/>
                          <a:latin typeface="Calibri" panose="020F0502020204030204" pitchFamily="34" charset="0"/>
                        </a:rPr>
                        <a:t>  Quantity/day</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amount of smoking done per day.</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Last Use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last date when the person smoked.</a:t>
                      </a:r>
                      <a:endParaRPr lang="en-IN" dirty="0"/>
                    </a:p>
                  </a:txBody>
                  <a:tcPr/>
                </a:tc>
              </a:tr>
              <a:tr h="370840">
                <a:tc>
                  <a:txBody>
                    <a:bodyPr/>
                    <a:lstStyle/>
                    <a:p>
                      <a:r>
                        <a:rPr lang="en-US" sz="1800" b="1" dirty="0">
                          <a:latin typeface="+mn-lt"/>
                        </a:rPr>
                        <a:t> Stressors </a:t>
                      </a:r>
                      <a:endParaRPr lang="en-IN" dirty="0"/>
                    </a:p>
                  </a:txBody>
                  <a:tcPr/>
                </a:tc>
                <a:tc>
                  <a:txBody>
                    <a:bodyPr/>
                    <a:lstStyle/>
                    <a:p>
                      <a:r>
                        <a:rPr lang="en-US" sz="1800" dirty="0">
                          <a:latin typeface="+mn-lt"/>
                        </a:rPr>
                        <a:t>Something that causes a state of strain or tension to make the person addicted to alcohol or substance use</a:t>
                      </a:r>
                      <a:endParaRPr lang="en-US" sz="1800" dirty="0">
                        <a:latin typeface="+mn-lt"/>
                      </a:endParaRPr>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Impression of Camp officer about patient</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feeling of the Camp officer towards the patient.</a:t>
                      </a:r>
                      <a:endParaRPr lang="en-IN"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Calibri" panose="020F0502020204030204" pitchFamily="34" charset="0"/>
                          <a:cs typeface="Calibri" panose="020F0502020204030204" pitchFamily="34" charset="0"/>
                        </a:rPr>
                        <a:t> </a:t>
                      </a:r>
                      <a:r>
                        <a:rPr lang="en-US" sz="1800" b="1" i="0" u="none" strike="noStrike" dirty="0">
                          <a:solidFill>
                            <a:srgbClr val="000000"/>
                          </a:solidFill>
                          <a:effectLst/>
                          <a:latin typeface="Calibri" panose="020F0502020204030204" pitchFamily="34" charset="0"/>
                          <a:cs typeface="Calibri" panose="020F0502020204030204" pitchFamily="34" charset="0"/>
                        </a:rPr>
                        <a:t>Denial of substance use related  problems</a:t>
                      </a:r>
                      <a:r>
                        <a:rPr lang="en-US" sz="1800"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0" i="0" dirty="0">
                          <a:solidFill>
                            <a:srgbClr val="212121"/>
                          </a:solidFill>
                          <a:effectLst/>
                          <a:latin typeface="+mn-lt"/>
                        </a:rPr>
                        <a:t>Denial is when someone ignores, downplays, or distorts reality or Refusal to admit the truth or reality of the condition which is seen in alcohol addicts.</a:t>
                      </a:r>
                      <a:endParaRPr lang="en-IN" dirty="0"/>
                    </a:p>
                  </a:txBody>
                  <a:tcPr/>
                </a:tc>
              </a:tr>
              <a:tr h="391795">
                <a:tc>
                  <a:txBody>
                    <a:bodyPr/>
                    <a:lstStyle/>
                    <a:p>
                      <a:pPr algn="l" fontAlgn="ctr"/>
                      <a:r>
                        <a:rPr lang="en-IN" sz="1900" b="1" i="0" u="none" strike="noStrike" dirty="0">
                          <a:solidFill>
                            <a:srgbClr val="000000"/>
                          </a:solidFill>
                          <a:effectLst/>
                          <a:latin typeface="Calibri" panose="020F0502020204030204" pitchFamily="34" charset="0"/>
                        </a:rPr>
                        <a:t>  Motivation factor</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feeling of the person and its extent which triggered</a:t>
                      </a:r>
                      <a:endParaRPr lang="en-US" dirty="0"/>
                    </a:p>
                    <a:p>
                      <a:r>
                        <a:rPr lang="en-US" dirty="0"/>
                        <a:t>Him to join the camp.</a:t>
                      </a:r>
                      <a:endParaRPr lang="en-US" dirty="0"/>
                    </a:p>
                    <a:p>
                      <a:r>
                        <a:rPr lang="en-US" dirty="0"/>
                        <a:t>-Low, Moderate, High</a:t>
                      </a:r>
                      <a:endParaRPr lang="en-IN" dirty="0"/>
                    </a:p>
                  </a:txBody>
                  <a:tcPr/>
                </a:tc>
              </a:tr>
              <a:tr h="391795">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 </a:t>
                      </a:r>
                      <a:r>
                        <a:rPr lang="en-IN" sz="1800" b="1" i="0" u="none" strike="noStrike" dirty="0">
                          <a:solidFill>
                            <a:srgbClr val="000000"/>
                          </a:solidFill>
                          <a:effectLst/>
                          <a:latin typeface="Calibri" panose="020F0502020204030204" pitchFamily="34" charset="0"/>
                        </a:rPr>
                        <a:t>Willingness for treatment</a:t>
                      </a:r>
                      <a:endParaRPr lang="en-IN" sz="1800" b="1" i="0" u="none" strike="noStrike" dirty="0">
                        <a:solidFill>
                          <a:srgbClr val="000000"/>
                        </a:solidFill>
                        <a:effectLst/>
                        <a:latin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The feeling or wanting to take treatment that a person has. –Willing, Unwilling, Ambivalent.</a:t>
                      </a:r>
                      <a:endParaRPr lang="en-IN" dirty="0"/>
                    </a:p>
                  </a:txBody>
                  <a:tcPr/>
                </a:tc>
              </a:tr>
              <a:tr h="444500">
                <a:tc>
                  <a:txBody>
                    <a:bodyPr/>
                    <a:lstStyle/>
                    <a:p>
                      <a:r>
                        <a:rPr lang="en-US" dirty="0"/>
                        <a:t> </a:t>
                      </a:r>
                      <a:r>
                        <a:rPr lang="en-US" b="1" dirty="0">
                          <a:latin typeface="Calibri" panose="020F0502020204030204" pitchFamily="34" charset="0"/>
                          <a:cs typeface="Calibri" panose="020F0502020204030204" pitchFamily="34" charset="0"/>
                        </a:rPr>
                        <a:t>Action Taken</a:t>
                      </a:r>
                      <a:endParaRPr lang="en-IN" b="1" dirty="0">
                        <a:latin typeface="Calibri" panose="020F0502020204030204" pitchFamily="34" charset="0"/>
                        <a:cs typeface="Calibri" panose="020F0502020204030204" pitchFamily="34" charset="0"/>
                      </a:endParaRPr>
                    </a:p>
                  </a:txBody>
                  <a:tcPr/>
                </a:tc>
                <a:tc>
                  <a:txBody>
                    <a:bodyPr/>
                    <a:lstStyle/>
                    <a:p>
                      <a:r>
                        <a:rPr lang="en-US" dirty="0"/>
                        <a:t>The action taken by the patient. – Admitted or not.</a:t>
                      </a:r>
                      <a:endParaRPr lang="en-IN" dirty="0"/>
                    </a:p>
                  </a:txBody>
                  <a:tcPr/>
                </a:tc>
              </a:tr>
              <a:tr h="444500">
                <a:tc>
                  <a:txBody>
                    <a:bodyPr/>
                    <a:lstStyle/>
                    <a:p>
                      <a:pPr algn="l" fontAlgn="ctr"/>
                      <a:r>
                        <a:rPr lang="en-US" sz="1900" b="1" i="0" u="none" strike="noStrike" dirty="0">
                          <a:solidFill>
                            <a:srgbClr val="000000"/>
                          </a:solidFill>
                          <a:effectLst/>
                          <a:latin typeface="Calibri" panose="020F0502020204030204" pitchFamily="34" charset="0"/>
                        </a:rPr>
                        <a:t>  Weight while admission (In Kg)</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Weight at the time of admission to the camp.</a:t>
                      </a:r>
                      <a:endParaRPr lang="en-IN" dirty="0"/>
                    </a:p>
                  </a:txBody>
                  <a:tcPr/>
                </a:tc>
              </a:tr>
              <a:tr h="444500">
                <a:tc>
                  <a:txBody>
                    <a:bodyPr/>
                    <a:lstStyle/>
                    <a:p>
                      <a:pPr algn="l" fontAlgn="ctr"/>
                      <a:r>
                        <a:rPr lang="en-US" sz="1900" b="1" i="0" u="none" strike="noStrike" dirty="0">
                          <a:solidFill>
                            <a:srgbClr val="000000"/>
                          </a:solidFill>
                          <a:effectLst/>
                          <a:latin typeface="Calibri" panose="020F0502020204030204" pitchFamily="34" charset="0"/>
                        </a:rPr>
                        <a:t>  Weight while discharge (In Kg)</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Weight after the treatment.</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936750" y="209549"/>
          <a:ext cx="9693275" cy="6069652"/>
        </p:xfrm>
        <a:graphic>
          <a:graphicData uri="http://schemas.openxmlformats.org/drawingml/2006/table">
            <a:tbl>
              <a:tblPr bandRow="1">
                <a:tableStyleId>{5C22544A-7EE6-4342-B048-85BDC9FD1C3A}</a:tableStyleId>
              </a:tblPr>
              <a:tblGrid>
                <a:gridCol w="4064000"/>
                <a:gridCol w="5629275"/>
              </a:tblGrid>
              <a:tr h="369888">
                <a:tc>
                  <a:txBody>
                    <a:bodyPr/>
                    <a:lstStyle/>
                    <a:p>
                      <a:pPr algn="l" fontAlgn="ctr"/>
                      <a:r>
                        <a:rPr lang="en-IN" sz="1900" b="1" i="0" u="none" strike="noStrike" dirty="0">
                          <a:solidFill>
                            <a:srgbClr val="000000"/>
                          </a:solidFill>
                          <a:effectLst/>
                          <a:latin typeface="Calibri" panose="020F0502020204030204" pitchFamily="34" charset="0"/>
                        </a:rPr>
                        <a:t>  Height(In Ft)</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Height of the patient.</a:t>
                      </a:r>
                      <a:endParaRPr lang="en-IN" dirty="0"/>
                    </a:p>
                  </a:txBody>
                  <a:tcPr/>
                </a:tc>
              </a:tr>
              <a:tr h="369888">
                <a:tc>
                  <a:txBody>
                    <a:bodyPr/>
                    <a:lstStyle/>
                    <a:p>
                      <a:pPr algn="l" fontAlgn="ctr"/>
                      <a:r>
                        <a:rPr lang="en-IN" sz="1900" b="1" i="0" u="none" strike="noStrike" dirty="0">
                          <a:solidFill>
                            <a:srgbClr val="000000"/>
                          </a:solidFill>
                          <a:effectLst/>
                          <a:latin typeface="Calibri" panose="020F0502020204030204" pitchFamily="34" charset="0"/>
                        </a:rPr>
                        <a:t>  Sugar(mg)</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Sugar level of the patient.</a:t>
                      </a:r>
                      <a:endParaRPr lang="en-IN" dirty="0"/>
                    </a:p>
                  </a:txBody>
                  <a:tcPr/>
                </a:tc>
              </a:tr>
              <a:tr h="369888">
                <a:tc>
                  <a:txBody>
                    <a:bodyPr/>
                    <a:lstStyle/>
                    <a:p>
                      <a:pPr algn="l" fontAlgn="ctr"/>
                      <a:r>
                        <a:rPr lang="en-IN" sz="1900" b="1" i="0" u="none" strike="noStrike" dirty="0">
                          <a:solidFill>
                            <a:srgbClr val="000000"/>
                          </a:solidFill>
                          <a:effectLst/>
                          <a:latin typeface="Calibri" panose="020F0502020204030204" pitchFamily="34" charset="0"/>
                        </a:rPr>
                        <a:t>  Other Issues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Any other health related issues.</a:t>
                      </a:r>
                      <a:endParaRPr lang="en-IN" dirty="0"/>
                    </a:p>
                  </a:txBody>
                  <a:tcPr/>
                </a:tc>
              </a:tr>
              <a:tr h="638437">
                <a:tc>
                  <a:txBody>
                    <a:bodyPr/>
                    <a:lstStyle/>
                    <a:p>
                      <a:pPr algn="l" fontAlgn="ctr"/>
                      <a:r>
                        <a:rPr lang="en-US" sz="1900" b="1" i="0" u="none" strike="noStrike" dirty="0">
                          <a:solidFill>
                            <a:srgbClr val="000000"/>
                          </a:solidFill>
                          <a:effectLst/>
                          <a:latin typeface="+mn-lt"/>
                        </a:rPr>
                        <a:t>  Withdrawal symptoms experience </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dirty="0"/>
                        <a:t>These are the physical and psychological experience person experiences when he/she stops drinking.</a:t>
                      </a:r>
                      <a:endParaRPr lang="en-IN" dirty="0"/>
                    </a:p>
                  </a:txBody>
                  <a:tcPr/>
                </a:tc>
              </a:tr>
              <a:tr h="369888">
                <a:tc>
                  <a:txBody>
                    <a:bodyPr/>
                    <a:lstStyle/>
                    <a:p>
                      <a:pPr algn="l" fontAlgn="ctr"/>
                      <a:r>
                        <a:rPr lang="en-IN" sz="1900" b="1" i="0" u="none" strike="noStrike" dirty="0">
                          <a:solidFill>
                            <a:srgbClr val="000000"/>
                          </a:solidFill>
                          <a:effectLst/>
                          <a:latin typeface="Calibri" panose="020F0502020204030204" pitchFamily="34" charset="0"/>
                        </a:rPr>
                        <a:t>  Medical Problem experienced(Past )</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Medical problems present in the past.</a:t>
                      </a:r>
                      <a:endParaRPr lang="en-IN" dirty="0"/>
                    </a:p>
                  </a:txBody>
                  <a:tcPr/>
                </a:tc>
              </a:tr>
              <a:tr h="369888">
                <a:tc>
                  <a:txBody>
                    <a:bodyPr/>
                    <a:lstStyle/>
                    <a:p>
                      <a:pPr algn="ctr" fontAlgn="ctr"/>
                      <a:r>
                        <a:rPr lang="en-IN" sz="1900" b="1" i="0" u="none" strike="noStrike" dirty="0">
                          <a:solidFill>
                            <a:srgbClr val="000000"/>
                          </a:solidFill>
                          <a:effectLst/>
                          <a:latin typeface="Calibri" panose="020F0502020204030204" pitchFamily="34" charset="0"/>
                        </a:rPr>
                        <a:t>Medical Problem experienced(Present)</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Medical problems present at the time of assessment.</a:t>
                      </a:r>
                      <a:endParaRPr lang="en-IN" dirty="0"/>
                    </a:p>
                  </a:txBody>
                  <a:tcPr/>
                </a:tc>
              </a:tr>
              <a:tr h="369888">
                <a:tc>
                  <a:txBody>
                    <a:bodyPr/>
                    <a:lstStyle/>
                    <a:p>
                      <a:pPr algn="l" fontAlgn="ctr"/>
                      <a:r>
                        <a:rPr lang="en-IN" sz="1900" b="1" i="0" u="none" strike="noStrike" dirty="0">
                          <a:solidFill>
                            <a:srgbClr val="000000"/>
                          </a:solidFill>
                          <a:effectLst/>
                          <a:latin typeface="Calibri" panose="020F0502020204030204" pitchFamily="34" charset="0"/>
                        </a:rPr>
                        <a:t>  Chronic health problem</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Severe health issues of the patient.</a:t>
                      </a:r>
                      <a:endParaRPr lang="en-IN" dirty="0"/>
                    </a:p>
                  </a:txBody>
                  <a:tcPr/>
                </a:tc>
              </a:tr>
              <a:tr h="369888">
                <a:tc>
                  <a:txBody>
                    <a:bodyPr/>
                    <a:lstStyle/>
                    <a:p>
                      <a:pPr algn="l" fontAlgn="ctr"/>
                      <a:r>
                        <a:rPr lang="en-IN" sz="1900" b="1" i="0" u="none" strike="noStrike" dirty="0">
                          <a:solidFill>
                            <a:srgbClr val="000000"/>
                          </a:solidFill>
                          <a:effectLst/>
                          <a:latin typeface="Calibri" panose="020F0502020204030204" pitchFamily="34" charset="0"/>
                        </a:rPr>
                        <a:t>  Psychiatric </a:t>
                      </a:r>
                      <a:r>
                        <a:rPr lang="en-IN" sz="1900" b="1" i="0" u="none" strike="noStrike" dirty="0" err="1">
                          <a:solidFill>
                            <a:srgbClr val="000000"/>
                          </a:solidFill>
                          <a:effectLst/>
                          <a:latin typeface="Calibri" panose="020F0502020204030204" pitchFamily="34" charset="0"/>
                        </a:rPr>
                        <a:t>complication_Past</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Mental health issues present in the past.</a:t>
                      </a:r>
                      <a:endParaRPr lang="en-IN" dirty="0"/>
                    </a:p>
                  </a:txBody>
                  <a:tcPr/>
                </a:tc>
              </a:tr>
              <a:tr h="369888">
                <a:tc>
                  <a:txBody>
                    <a:bodyPr/>
                    <a:lstStyle/>
                    <a:p>
                      <a:pPr algn="l" fontAlgn="ctr"/>
                      <a:r>
                        <a:rPr lang="en-IN" sz="1900" b="1" i="0" u="none" strike="noStrike" dirty="0">
                          <a:solidFill>
                            <a:srgbClr val="000000"/>
                          </a:solidFill>
                          <a:effectLst/>
                          <a:latin typeface="Calibri" panose="020F0502020204030204" pitchFamily="34" charset="0"/>
                        </a:rPr>
                        <a:t>  Psychiatric </a:t>
                      </a:r>
                      <a:r>
                        <a:rPr lang="en-IN" sz="1900" b="1" i="0" u="none" strike="noStrike" dirty="0" err="1">
                          <a:solidFill>
                            <a:srgbClr val="000000"/>
                          </a:solidFill>
                          <a:effectLst/>
                          <a:latin typeface="Calibri" panose="020F0502020204030204" pitchFamily="34" charset="0"/>
                        </a:rPr>
                        <a:t>complication_Present</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Mental health issues present at the time of assessment.</a:t>
                      </a:r>
                      <a:endParaRPr lang="en-IN" dirty="0"/>
                    </a:p>
                  </a:txBody>
                  <a:tcPr/>
                </a:tc>
              </a:tr>
              <a:tr h="369888">
                <a:tc>
                  <a:txBody>
                    <a:bodyPr/>
                    <a:lstStyle/>
                    <a:p>
                      <a:pPr algn="l" fontAlgn="ctr"/>
                      <a:r>
                        <a:rPr lang="en-US" sz="1900" b="1" i="0" u="none" strike="noStrike" dirty="0">
                          <a:solidFill>
                            <a:srgbClr val="000000"/>
                          </a:solidFill>
                          <a:effectLst/>
                          <a:latin typeface="Calibri" panose="020F0502020204030204" pitchFamily="34" charset="0"/>
                        </a:rPr>
                        <a:t>  History of previous head injuries, if any</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 If patient had any head injuries before, then mention it.</a:t>
                      </a:r>
                      <a:endParaRPr lang="en-IN" dirty="0"/>
                    </a:p>
                  </a:txBody>
                  <a:tcPr/>
                </a:tc>
              </a:tr>
              <a:tr h="369888">
                <a:tc>
                  <a:txBody>
                    <a:bodyPr/>
                    <a:lstStyle/>
                    <a:p>
                      <a:pPr algn="l" fontAlgn="ctr"/>
                      <a:r>
                        <a:rPr lang="en-US" sz="1900" b="1" i="0" u="none" strike="noStrike" dirty="0">
                          <a:solidFill>
                            <a:srgbClr val="000000"/>
                          </a:solidFill>
                          <a:effectLst/>
                          <a:latin typeface="Calibri" panose="020F0502020204030204" pitchFamily="34" charset="0"/>
                        </a:rPr>
                        <a:t>  Knowledge of allergy to specific   drugs(if known)</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allergic conditions of the person to drugs.</a:t>
                      </a:r>
                      <a:endParaRPr lang="en-US" dirty="0"/>
                    </a:p>
                  </a:txBody>
                  <a:tcPr/>
                </a:tc>
              </a:tr>
              <a:tr h="369888">
                <a:tc>
                  <a:txBody>
                    <a:bodyPr/>
                    <a:lstStyle/>
                    <a:p>
                      <a:pPr algn="l" fontAlgn="ctr"/>
                      <a:r>
                        <a:rPr lang="en-US" sz="1900" b="1" i="0" u="none" strike="noStrike" dirty="0">
                          <a:solidFill>
                            <a:srgbClr val="000000"/>
                          </a:solidFill>
                          <a:effectLst/>
                          <a:latin typeface="Calibri" panose="020F0502020204030204" pitchFamily="34" charset="0"/>
                        </a:rPr>
                        <a:t>  Family history of alcoholism / drug abuse, if any (who and which type of drug)</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person who was addicted to alcohol in the family and the type he consumed.</a:t>
                      </a:r>
                      <a:endParaRPr lang="en-IN" dirty="0"/>
                    </a:p>
                  </a:txBody>
                  <a:tcPr/>
                </a:tc>
              </a:tr>
              <a:tr h="369888">
                <a:tc>
                  <a:txBody>
                    <a:bodyPr/>
                    <a:lstStyle/>
                    <a:p>
                      <a:pPr algn="l" fontAlgn="ctr"/>
                      <a:r>
                        <a:rPr lang="en-US" sz="1900" b="1" i="0" u="none" strike="noStrike" dirty="0">
                          <a:solidFill>
                            <a:srgbClr val="000000"/>
                          </a:solidFill>
                          <a:effectLst/>
                          <a:latin typeface="Calibri" panose="020F0502020204030204" pitchFamily="34" charset="0"/>
                        </a:rPr>
                        <a:t>  If any </a:t>
                      </a:r>
                      <a:r>
                        <a:rPr lang="en-US" sz="1900" b="1" i="0" u="none" strike="noStrike" dirty="0" err="1">
                          <a:solidFill>
                            <a:srgbClr val="000000"/>
                          </a:solidFill>
                          <a:effectLst/>
                          <a:latin typeface="Calibri" panose="020F0502020204030204" pitchFamily="34" charset="0"/>
                        </a:rPr>
                        <a:t>SpecV</a:t>
                      </a:r>
                      <a:r>
                        <a:rPr lang="en-US" sz="1900" b="1" i="0" u="none" strike="noStrike" dirty="0">
                          <a:solidFill>
                            <a:srgbClr val="000000"/>
                          </a:solidFill>
                          <a:effectLst/>
                          <a:latin typeface="Calibri" panose="020F0502020204030204" pitchFamily="34" charset="0"/>
                        </a:rPr>
                        <a:t>(Who and which type of drug)</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person who was addicted in the family and the drug he/she consumed.</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847850" y="419866"/>
          <a:ext cx="9877425" cy="5445342"/>
        </p:xfrm>
        <a:graphic>
          <a:graphicData uri="http://schemas.openxmlformats.org/drawingml/2006/table">
            <a:tbl>
              <a:tblPr bandRow="1">
                <a:tableStyleId>{5C22544A-7EE6-4342-B048-85BDC9FD1C3A}</a:tableStyleId>
              </a:tblPr>
              <a:tblGrid>
                <a:gridCol w="4943475"/>
                <a:gridCol w="4933950"/>
              </a:tblGrid>
              <a:tr h="552396">
                <a:tc>
                  <a:txBody>
                    <a:bodyPr/>
                    <a:lstStyle/>
                    <a:p>
                      <a:pPr algn="l" fontAlgn="ctr"/>
                      <a:r>
                        <a:rPr lang="en-US" sz="1900" b="1" i="0" u="none" strike="noStrike" dirty="0">
                          <a:solidFill>
                            <a:srgbClr val="000000"/>
                          </a:solidFill>
                          <a:effectLst/>
                          <a:latin typeface="Calibri" panose="020F0502020204030204" pitchFamily="34" charset="0"/>
                        </a:rPr>
                        <a:t>  Family history of psychiatric illness in family, if any specify (who)  </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history of the person’s family who had mental health issues.</a:t>
                      </a:r>
                      <a:endParaRPr lang="en-IN" dirty="0"/>
                    </a:p>
                  </a:txBody>
                  <a:tcPr/>
                </a:tc>
              </a:tr>
              <a:tr h="580124">
                <a:tc>
                  <a:txBody>
                    <a:bodyPr/>
                    <a:lstStyle/>
                    <a:p>
                      <a:pPr algn="l" fontAlgn="ctr"/>
                      <a:r>
                        <a:rPr lang="en-US" sz="1900" b="1" i="0" u="none" strike="noStrike" dirty="0">
                          <a:solidFill>
                            <a:srgbClr val="000000"/>
                          </a:solidFill>
                          <a:effectLst/>
                          <a:latin typeface="Calibri" panose="020F0502020204030204" pitchFamily="34" charset="0"/>
                        </a:rPr>
                        <a:t>  Any untoward incident occurred during treatment(Yes/No): If Yes Then Describe: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bad incident  or misery which took place during treatment.</a:t>
                      </a:r>
                      <a:endParaRPr lang="en-IN" dirty="0"/>
                    </a:p>
                  </a:txBody>
                  <a:tcPr/>
                </a:tc>
              </a:tr>
              <a:tr h="367454">
                <a:tc>
                  <a:txBody>
                    <a:bodyPr/>
                    <a:lstStyle/>
                    <a:p>
                      <a:pPr algn="l" fontAlgn="ctr"/>
                      <a:r>
                        <a:rPr lang="en-IN" sz="1900" b="1" i="0" u="none" strike="noStrike" dirty="0">
                          <a:solidFill>
                            <a:srgbClr val="000000"/>
                          </a:solidFill>
                          <a:effectLst/>
                          <a:latin typeface="Calibri" panose="020F0502020204030204" pitchFamily="34" charset="0"/>
                        </a:rPr>
                        <a:t>  Action Taken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Whether the person took admission or not.</a:t>
                      </a:r>
                      <a:endParaRPr lang="en-IN" dirty="0"/>
                    </a:p>
                  </a:txBody>
                  <a:tcPr/>
                </a:tc>
              </a:tr>
              <a:tr h="367454">
                <a:tc>
                  <a:txBody>
                    <a:bodyPr/>
                    <a:lstStyle/>
                    <a:p>
                      <a:pPr algn="l" fontAlgn="ctr"/>
                      <a:r>
                        <a:rPr lang="en-US" sz="1900" b="1" i="0" u="none" strike="noStrike" dirty="0">
                          <a:solidFill>
                            <a:srgbClr val="000000"/>
                          </a:solidFill>
                          <a:effectLst/>
                          <a:latin typeface="Calibri" panose="020F0502020204030204" pitchFamily="34" charset="0"/>
                        </a:rPr>
                        <a:t>  Past deaddiction treatments received/not</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Whether the person had taken treatment earlier.</a:t>
                      </a:r>
                      <a:endParaRPr lang="en-IN" dirty="0"/>
                    </a:p>
                  </a:txBody>
                  <a:tcPr/>
                </a:tc>
              </a:tr>
              <a:tr h="367454">
                <a:tc>
                  <a:txBody>
                    <a:bodyPr/>
                    <a:lstStyle/>
                    <a:p>
                      <a:pPr algn="l" fontAlgn="ctr"/>
                      <a:r>
                        <a:rPr lang="en-US" sz="1900" b="1" i="0" u="none" strike="noStrike" dirty="0">
                          <a:solidFill>
                            <a:srgbClr val="000000"/>
                          </a:solidFill>
                          <a:effectLst/>
                          <a:latin typeface="Calibri" panose="020F0502020204030204" pitchFamily="34" charset="0"/>
                        </a:rPr>
                        <a:t>  Name of the Hospital/ Deaddiction Center</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Name of the center where he took treatment.</a:t>
                      </a:r>
                      <a:endParaRPr lang="en-IN" dirty="0"/>
                    </a:p>
                  </a:txBody>
                  <a:tcPr/>
                </a:tc>
              </a:tr>
              <a:tr h="367454">
                <a:tc>
                  <a:txBody>
                    <a:bodyPr/>
                    <a:lstStyle/>
                    <a:p>
                      <a:pPr algn="l" fontAlgn="ctr"/>
                      <a:r>
                        <a:rPr lang="en-IN" sz="1900" b="1" i="0" u="none" strike="noStrike" dirty="0">
                          <a:solidFill>
                            <a:srgbClr val="000000"/>
                          </a:solidFill>
                          <a:effectLst/>
                          <a:latin typeface="Calibri" panose="020F0502020204030204" pitchFamily="34" charset="0"/>
                        </a:rPr>
                        <a:t>  Year of Treated</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year of the treatment taken.</a:t>
                      </a:r>
                      <a:endParaRPr lang="en-IN" dirty="0"/>
                    </a:p>
                  </a:txBody>
                  <a:tcPr/>
                </a:tc>
              </a:tr>
              <a:tr h="367454">
                <a:tc>
                  <a:txBody>
                    <a:bodyPr/>
                    <a:lstStyle/>
                    <a:p>
                      <a:pPr algn="l" fontAlgn="ctr"/>
                      <a:r>
                        <a:rPr lang="en-IN" sz="1900" b="1" i="0" u="none" strike="noStrike" dirty="0">
                          <a:solidFill>
                            <a:srgbClr val="000000"/>
                          </a:solidFill>
                          <a:effectLst/>
                          <a:latin typeface="Calibri" panose="020F0502020204030204" pitchFamily="34" charset="0"/>
                        </a:rPr>
                        <a:t>  Period of Treatment</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duration of the treatment taken.</a:t>
                      </a:r>
                      <a:endParaRPr lang="en-IN" dirty="0"/>
                    </a:p>
                  </a:txBody>
                  <a:tcPr/>
                </a:tc>
              </a:tr>
              <a:tr h="367454">
                <a:tc>
                  <a:txBody>
                    <a:bodyPr/>
                    <a:lstStyle/>
                    <a:p>
                      <a:pPr algn="l" fontAlgn="ctr"/>
                      <a:r>
                        <a:rPr lang="en-IN" sz="1900" b="1" i="0" u="none" strike="noStrike" dirty="0">
                          <a:solidFill>
                            <a:srgbClr val="000000"/>
                          </a:solidFill>
                          <a:effectLst/>
                          <a:latin typeface="Calibri" panose="020F0502020204030204" pitchFamily="34" charset="0"/>
                        </a:rPr>
                        <a:t>  Period of sober</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sz="1800" dirty="0">
                          <a:latin typeface="+mn-lt"/>
                        </a:rPr>
                        <a:t>Refers to someone having an extended period without alcohol or other drugs in their body.</a:t>
                      </a:r>
                      <a:endParaRPr lang="en-IN" dirty="0"/>
                    </a:p>
                  </a:txBody>
                  <a:tcPr/>
                </a:tc>
              </a:tr>
              <a:tr h="367454">
                <a:tc>
                  <a:txBody>
                    <a:bodyPr/>
                    <a:lstStyle/>
                    <a:p>
                      <a:pPr algn="l" fontAlgn="ctr"/>
                      <a:r>
                        <a:rPr lang="en-US" sz="1900" b="1" i="0" u="none" strike="noStrike" dirty="0">
                          <a:solidFill>
                            <a:srgbClr val="000000"/>
                          </a:solidFill>
                          <a:effectLst/>
                          <a:latin typeface="Calibri" panose="020F0502020204030204" pitchFamily="34" charset="0"/>
                        </a:rPr>
                        <a:t>  Remark</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The remarks which helped to overcome addiction.</a:t>
                      </a:r>
                      <a:endParaRPr lang="en-IN" dirty="0"/>
                    </a:p>
                  </a:txBody>
                  <a:tcPr/>
                </a:tc>
              </a:tr>
              <a:tr h="367454">
                <a:tc>
                  <a:txBody>
                    <a:bodyPr/>
                    <a:lstStyle/>
                    <a:p>
                      <a:pPr algn="l" fontAlgn="ctr"/>
                      <a:r>
                        <a:rPr lang="en-IN" sz="1900" b="1" i="0" u="none" strike="noStrike" dirty="0">
                          <a:solidFill>
                            <a:srgbClr val="000000"/>
                          </a:solidFill>
                          <a:effectLst/>
                          <a:latin typeface="Calibri" panose="020F0502020204030204" pitchFamily="34" charset="0"/>
                        </a:rPr>
                        <a:t>  Record extra marital experiences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person’s extra affairs if present.</a:t>
                      </a:r>
                      <a:endParaRPr lang="en-IN" dirty="0"/>
                    </a:p>
                  </a:txBody>
                  <a:tcPr/>
                </a:tc>
              </a:tr>
              <a:tr h="367454">
                <a:tc>
                  <a:txBody>
                    <a:bodyPr/>
                    <a:lstStyle/>
                    <a:p>
                      <a:pPr algn="l" fontAlgn="ctr"/>
                      <a:r>
                        <a:rPr lang="en-US" sz="1900" b="1" i="0" u="none" strike="noStrike" dirty="0">
                          <a:solidFill>
                            <a:srgbClr val="000000"/>
                          </a:solidFill>
                          <a:effectLst/>
                          <a:latin typeface="Calibri" panose="020F0502020204030204" pitchFamily="34" charset="0"/>
                        </a:rPr>
                        <a:t>  If unmarried, premarital sexual encounters</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Any sexual experiences before marriage.</a:t>
                      </a:r>
                      <a:endParaRPr lang="en-IN" dirty="0"/>
                    </a:p>
                  </a:txBody>
                  <a:tcPr/>
                </a:tc>
              </a:tr>
              <a:tr h="367454">
                <a:tc>
                  <a:txBody>
                    <a:bodyPr/>
                    <a:lstStyle/>
                    <a:p>
                      <a:pPr algn="l" fontAlgn="ctr"/>
                      <a:r>
                        <a:rPr lang="en-US" sz="1900" b="1" i="0" u="none" strike="noStrike" dirty="0">
                          <a:solidFill>
                            <a:srgbClr val="000000"/>
                          </a:solidFill>
                          <a:effectLst/>
                          <a:latin typeface="Calibri" panose="020F0502020204030204" pitchFamily="34" charset="0"/>
                        </a:rPr>
                        <a:t>  Have you involved in any high risk sexual   activities</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person’s </a:t>
                      </a:r>
                      <a:r>
                        <a:rPr lang="en-IN" altLang="en-US" dirty="0"/>
                        <a:t>sexual activity status.</a:t>
                      </a:r>
                      <a:endParaRPr lang="en-I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nvGraphicFramePr>
        <p:xfrm>
          <a:off x="1962150" y="500591"/>
          <a:ext cx="9334500" cy="5616999"/>
        </p:xfrm>
        <a:graphic>
          <a:graphicData uri="http://schemas.openxmlformats.org/drawingml/2006/table">
            <a:tbl>
              <a:tblPr bandRow="1">
                <a:tableStyleId>{5C22544A-7EE6-4342-B048-85BDC9FD1C3A}</a:tableStyleId>
              </a:tblPr>
              <a:tblGrid>
                <a:gridCol w="4600575"/>
                <a:gridCol w="4733925"/>
              </a:tblGrid>
              <a:tr h="370840">
                <a:tc>
                  <a:txBody>
                    <a:bodyPr/>
                    <a:lstStyle/>
                    <a:p>
                      <a:pPr algn="ctr" fontAlgn="ctr"/>
                      <a:r>
                        <a:rPr lang="en-US" sz="1900" b="1" i="0" u="none" strike="noStrike" dirty="0">
                          <a:solidFill>
                            <a:srgbClr val="000000"/>
                          </a:solidFill>
                          <a:effectLst/>
                          <a:latin typeface="Calibri" panose="020F0502020204030204" pitchFamily="34" charset="0"/>
                        </a:rPr>
                        <a:t>At present do you have any sexual problem </a:t>
                      </a:r>
                      <a:endParaRPr lang="en-US" sz="1900" b="1" i="0" u="none" strike="noStrike" dirty="0">
                        <a:solidFill>
                          <a:srgbClr val="000000"/>
                        </a:solidFill>
                        <a:effectLst/>
                        <a:latin typeface="Calibri" panose="020F0502020204030204" pitchFamily="34" charset="0"/>
                      </a:endParaRPr>
                    </a:p>
                    <a:p>
                      <a:pPr algn="ctr" fontAlgn="ctr"/>
                      <a:r>
                        <a:rPr lang="en-US" sz="1900" b="1" i="0" u="none" strike="noStrike" dirty="0">
                          <a:solidFill>
                            <a:srgbClr val="000000"/>
                          </a:solidFill>
                          <a:effectLst/>
                          <a:latin typeface="Calibri" panose="020F0502020204030204" pitchFamily="34" charset="0"/>
                        </a:rPr>
                        <a:t>( if yes mention)</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sexual  problems the patient has presently.</a:t>
                      </a:r>
                      <a:endParaRPr lang="en-IN" dirty="0"/>
                    </a:p>
                  </a:txBody>
                  <a:tcPr/>
                </a:tc>
              </a:tr>
              <a:tr h="370840">
                <a:tc>
                  <a:txBody>
                    <a:bodyPr/>
                    <a:lstStyle/>
                    <a:p>
                      <a:r>
                        <a:rPr lang="en-US" dirty="0"/>
                        <a:t>   </a:t>
                      </a:r>
                      <a:r>
                        <a:rPr lang="en-US" b="1" u="sng" dirty="0"/>
                        <a:t>SPOUSE  RELATIONSHIP </a:t>
                      </a:r>
                      <a:r>
                        <a:rPr lang="en-US" dirty="0"/>
                        <a:t>:</a:t>
                      </a:r>
                      <a:endParaRPr lang="en-IN" dirty="0"/>
                    </a:p>
                  </a:txBody>
                  <a:tcPr/>
                </a:tc>
                <a:tc>
                  <a:txBody>
                    <a:bodyPr/>
                    <a:lstStyle/>
                    <a:p>
                      <a:endParaRPr lang="en-IN" dirty="0"/>
                    </a:p>
                  </a:txBody>
                  <a:tcPr/>
                </a:tc>
              </a:tr>
              <a:tr h="371899">
                <a:tc>
                  <a:txBody>
                    <a:bodyPr/>
                    <a:lstStyle/>
                    <a:p>
                      <a:pPr algn="l" fontAlgn="ctr"/>
                      <a:r>
                        <a:rPr lang="en-IN" sz="1900" b="1" i="0" u="none" strike="noStrike" dirty="0">
                          <a:solidFill>
                            <a:srgbClr val="000000"/>
                          </a:solidFill>
                          <a:effectLst/>
                          <a:latin typeface="Calibri" panose="020F0502020204030204" pitchFamily="34" charset="0"/>
                        </a:rPr>
                        <a:t>  Name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Name of the patient’s spouse.</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Age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Age of the patient’s spouse.</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Religion/Community</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Religion of the patient’s spouse.</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Education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Education of the patient’s spouse.</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Occupation</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Occupation of the patient’s spouse.</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Monthly Income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Monthly income of the patient’s spouse.</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Arranged Marriage/Love marriage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type of marriage they had.</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Number of year of marriage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duration of the marriage.</a:t>
                      </a:r>
                      <a:endParaRPr lang="en-IN" dirty="0"/>
                    </a:p>
                  </a:txBody>
                  <a:tcPr/>
                </a:tc>
              </a:tr>
              <a:tr h="0">
                <a:tc>
                  <a:txBody>
                    <a:bodyPr/>
                    <a:lstStyle/>
                    <a:p>
                      <a:pPr algn="l" fontAlgn="ctr"/>
                      <a:r>
                        <a:rPr lang="en-IN" sz="1900" b="1" i="0" u="none" strike="noStrike" dirty="0">
                          <a:solidFill>
                            <a:srgbClr val="000000"/>
                          </a:solidFill>
                          <a:effectLst/>
                          <a:latin typeface="Calibri" panose="020F0502020204030204" pitchFamily="34" charset="0"/>
                        </a:rPr>
                        <a:t>  Multiple marriages</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patient had multiple marriages or not.</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Have you been separated from your spouse due to your addiction</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marriage condition of the patient.</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Are you suspicious of your wife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person’s feeling towards his/her spouse.</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Any instance of family violence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instance of family violence if occurred.</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885950" y="405341"/>
          <a:ext cx="9915525" cy="5920740"/>
        </p:xfrm>
        <a:graphic>
          <a:graphicData uri="http://schemas.openxmlformats.org/drawingml/2006/table">
            <a:tbl>
              <a:tblPr bandRow="1">
                <a:tableStyleId>{5C22544A-7EE6-4342-B048-85BDC9FD1C3A}</a:tableStyleId>
              </a:tblPr>
              <a:tblGrid>
                <a:gridCol w="4591050"/>
                <a:gridCol w="5324475"/>
              </a:tblGrid>
              <a:tr h="370840">
                <a:tc>
                  <a:txBody>
                    <a:bodyPr/>
                    <a:lstStyle/>
                    <a:p>
                      <a:pPr algn="l" fontAlgn="ctr"/>
                      <a:r>
                        <a:rPr lang="en-US" sz="1900" b="1" i="0" u="none" strike="noStrike" dirty="0">
                          <a:solidFill>
                            <a:srgbClr val="000000"/>
                          </a:solidFill>
                          <a:effectLst/>
                          <a:latin typeface="Calibri" panose="020F0502020204030204" pitchFamily="34" charset="0"/>
                        </a:rPr>
                        <a:t> Specify nature of current work</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 The nature or type of the work patient does.</a:t>
                      </a:r>
                      <a:endParaRPr lang="en-IN" dirty="0"/>
                    </a:p>
                  </a:txBody>
                  <a:tcPr/>
                </a:tc>
              </a:tr>
              <a:tr h="328719">
                <a:tc>
                  <a:txBody>
                    <a:bodyPr/>
                    <a:lstStyle/>
                    <a:p>
                      <a:pPr algn="l" fontAlgn="ctr"/>
                      <a:r>
                        <a:rPr lang="en-US" sz="1900" b="1" i="0" u="none" strike="noStrike" dirty="0">
                          <a:solidFill>
                            <a:srgbClr val="000000"/>
                          </a:solidFill>
                          <a:effectLst/>
                          <a:latin typeface="Calibri" panose="020F0502020204030204" pitchFamily="34" charset="0"/>
                        </a:rPr>
                        <a:t> At what age did you start working?</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age when patient started working.</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How long have you been working?</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time for how long the patient has been working.</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Have you received any special award, </a:t>
                      </a:r>
                      <a:r>
                        <a:rPr lang="en-US" sz="1900" b="1" i="0" u="none" strike="noStrike" dirty="0" err="1">
                          <a:solidFill>
                            <a:srgbClr val="000000"/>
                          </a:solidFill>
                          <a:effectLst/>
                          <a:latin typeface="Calibri" panose="020F0502020204030204" pitchFamily="34" charset="0"/>
                        </a:rPr>
                        <a:t>recogni</a:t>
                      </a:r>
                      <a:r>
                        <a:rPr lang="en-IN" altLang="en-US" sz="1900" b="1" i="0" u="none" strike="noStrike" dirty="0" err="1">
                          <a:solidFill>
                            <a:srgbClr val="000000"/>
                          </a:solidFill>
                          <a:effectLst/>
                          <a:latin typeface="Calibri" panose="020F0502020204030204" pitchFamily="34" charset="0"/>
                        </a:rPr>
                        <a:t>za</a:t>
                      </a:r>
                      <a:r>
                        <a:rPr lang="en-US" sz="1900" b="1" i="0" u="none" strike="noStrike" dirty="0" err="1">
                          <a:solidFill>
                            <a:srgbClr val="000000"/>
                          </a:solidFill>
                          <a:effectLst/>
                          <a:latin typeface="Calibri" panose="020F0502020204030204" pitchFamily="34" charset="0"/>
                        </a:rPr>
                        <a:t>tion</a:t>
                      </a:r>
                      <a:r>
                        <a:rPr lang="en-US" sz="1900" b="1" i="0" u="none" strike="noStrike" dirty="0">
                          <a:solidFill>
                            <a:srgbClr val="000000"/>
                          </a:solidFill>
                          <a:effectLst/>
                          <a:latin typeface="Calibri" panose="020F0502020204030204" pitchFamily="34" charset="0"/>
                        </a:rPr>
                        <a:t>, merit certificates or promotions</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patient’s achievement and promotions if any.</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Did you change Your job frequently due to addiction?</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patient’s job status.</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Did you have any period of unemployment?</a:t>
                      </a:r>
                      <a:br>
                        <a:rPr lang="en-US" sz="1900" b="1" i="0" u="none" strike="noStrike" dirty="0">
                          <a:solidFill>
                            <a:srgbClr val="000000"/>
                          </a:solidFill>
                          <a:effectLst/>
                          <a:latin typeface="Calibri" panose="020F0502020204030204" pitchFamily="34" charset="0"/>
                        </a:rPr>
                      </a:br>
                      <a:r>
                        <a:rPr lang="en-US" sz="1900" b="1" i="0" u="none" strike="noStrike" dirty="0">
                          <a:solidFill>
                            <a:srgbClr val="000000"/>
                          </a:solidFill>
                          <a:effectLst/>
                          <a:latin typeface="Calibri" panose="020F0502020204030204" pitchFamily="34" charset="0"/>
                        </a:rPr>
                        <a:t>If yes how long and for what reasons?</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time of unemployment, if happened and the reasons for it.</a:t>
                      </a:r>
                      <a:endParaRPr lang="en-IN" dirty="0"/>
                    </a:p>
                  </a:txBody>
                  <a:tcPr/>
                </a:tc>
              </a:tr>
              <a:tr h="370840">
                <a:tc>
                  <a:txBody>
                    <a:bodyPr/>
                    <a:lstStyle/>
                    <a:p>
                      <a:pPr algn="l" fontAlgn="ctr"/>
                      <a:r>
                        <a:rPr lang="en-IN" sz="1900" b="1" i="0" u="none" strike="noStrike" dirty="0">
                          <a:solidFill>
                            <a:srgbClr val="000000"/>
                          </a:solidFill>
                          <a:effectLst/>
                          <a:latin typeface="Calibri" panose="020F0502020204030204" pitchFamily="34" charset="0"/>
                        </a:rPr>
                        <a:t> Occupational damage</a:t>
                      </a:r>
                      <a:endParaRPr lang="en-IN"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condition of patient’s occupation.</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Details of Debts to be cleared. If any mention the amount</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bank and debt details of the patient.</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Legal complications yes/no</a:t>
                      </a:r>
                      <a:br>
                        <a:rPr lang="en-US" sz="1900" b="1" i="0" u="none" strike="noStrike" dirty="0">
                          <a:solidFill>
                            <a:srgbClr val="000000"/>
                          </a:solidFill>
                          <a:effectLst/>
                          <a:latin typeface="Calibri" panose="020F0502020204030204" pitchFamily="34" charset="0"/>
                        </a:rPr>
                      </a:br>
                      <a:r>
                        <a:rPr lang="en-US" sz="1900" b="1" i="0" u="none" strike="noStrike" dirty="0">
                          <a:solidFill>
                            <a:srgbClr val="000000"/>
                          </a:solidFill>
                          <a:effectLst/>
                          <a:latin typeface="Calibri" panose="020F0502020204030204" pitchFamily="34" charset="0"/>
                        </a:rPr>
                        <a:t>If yes mention</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legal complications patient has.</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Describe your childhood / teenage year? Did you experience the following </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childhood feelings and behavior of the patient.</a:t>
                      </a:r>
                      <a:endParaRPr lang="en-IN" dirty="0"/>
                    </a:p>
                  </a:txBody>
                  <a:tcPr/>
                </a:tc>
              </a:tr>
              <a:tr h="370840">
                <a:tc>
                  <a:txBody>
                    <a:bodyPr/>
                    <a:lstStyle/>
                    <a:p>
                      <a:pPr algn="l" fontAlgn="ctr"/>
                      <a:r>
                        <a:rPr lang="en-US" sz="1900" b="1" i="0" u="none" strike="noStrike" dirty="0">
                          <a:solidFill>
                            <a:srgbClr val="000000"/>
                          </a:solidFill>
                          <a:effectLst/>
                          <a:latin typeface="Calibri" panose="020F0502020204030204" pitchFamily="34" charset="0"/>
                        </a:rPr>
                        <a:t> Behavior problem identified in Childhood/ Adolescence</a:t>
                      </a:r>
                      <a:endParaRPr lang="en-US" sz="1900" b="1" i="0" u="none" strike="noStrike" dirty="0">
                        <a:solidFill>
                          <a:srgbClr val="000000"/>
                        </a:solidFill>
                        <a:effectLst/>
                        <a:latin typeface="Calibri" panose="020F0502020204030204" pitchFamily="34" charset="0"/>
                      </a:endParaRPr>
                    </a:p>
                  </a:txBody>
                  <a:tcPr marL="6350" marR="6350" marT="6350" marB="0" anchor="ctr"/>
                </a:tc>
                <a:tc>
                  <a:txBody>
                    <a:bodyPr/>
                    <a:lstStyle/>
                    <a:p>
                      <a:r>
                        <a:rPr lang="en-US" dirty="0"/>
                        <a:t>The problems and changes patient faced in teenage.</a:t>
                      </a:r>
                      <a:endParaRPr lang="en-IN"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17035</Words>
  <Application>WPS Presentation</Application>
  <PresentationFormat>Widescreen</PresentationFormat>
  <Paragraphs>503</Paragraphs>
  <Slides>27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8" baseType="lpstr">
      <vt:lpstr>Arial</vt:lpstr>
      <vt:lpstr>SimSun</vt:lpstr>
      <vt:lpstr>Wingdings</vt:lpstr>
      <vt:lpstr>Arial</vt:lpstr>
      <vt:lpstr>Calibri</vt:lpstr>
      <vt:lpstr>Corbel</vt:lpstr>
      <vt:lpstr>Microsoft YaHei</vt:lpstr>
      <vt:lpstr>Arial Unicode MS</vt:lpstr>
      <vt:lpstr>Corbel</vt:lpstr>
      <vt:lpstr>Parallax</vt:lpstr>
      <vt:lpstr>Excel.Sheet.12</vt:lpstr>
      <vt:lpstr>EXPLORATARY  DATA  ANALYSIS  ON   RELAPSED  PATIENTS  DATA</vt:lpstr>
      <vt:lpstr>PROBLEM  STATEMENT : To explore and  analyze the dataset of the relapsed patients who took treatment for the deaddiction of alcohol and nicotine from a rehabilitation organization.   DOMAIN  KNOWLEDGE : 1.What is Alcohol addiction or Alcoholism?  Alcoholism is a real disease. It can cause changes to the brain and neurochemistry, so a person with an alcohol addiction may not be able to control their actions. The severity of the disease, how often someone drinks, and the alcohol they consume varies from person to person. Some people drink heavily all day, while others binge drink and then stay sober for a while.  Regardless of how the addiction looks, someone typically has an alcohol addiction if they heavily rely on drinking and can’t stay sober for an extended period of time.</vt:lpstr>
      <vt:lpstr> DATA UNDERSTANDING :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QUESTIONNARE : 1. Little interest or pleasure in doing things? 2. Feeling down, depressed, or hopeless? 3. Feeling more irritated, grouchy, or angry than usual? 4. Sleeping less than usual, but still have a lot of energy ? 5. Starting lots more projects than usual or doing more risky things than usual? 6. Feeling nervous, anxious, frightened, worried, or on edge? 7. Feeling panic or being frightened? 8. Avoiding situations that make you anxious? 9. Unexplained aches and pains (e.g., head, back, joints, abdomen, legs)? 10. Feeling that your illnesses are not being taken seriously enough ? 11. Thoughts of actually hurting yourself? 12. Hearing things other people couldn’t hear, such as voices even when no one was around? 13. Feeling that someone could hear your thoughts, or that you could hear what another person was thinking? </vt:lpstr>
      <vt:lpstr>14. Problems with sleep that affected your sleep quality over all?  15. Problems with memory (e.g., learning new information) or with location (e.g., finding your way home)? 16. Unpleasant thoughts, urges, or images that repeatedly enter your mind 17. Feeling driven to perform certain behaviors or mental acts over and over again? 18. Feeling detached or distant from yourself, your body, your physical surroundings, or your memories?  19. Not knowing who you really are or what you want out of life? 20. Not feeling close to other people or enjoying your relationships with them? 21. Drinking at least 4 drinks of any kind of alcohol in a single day?  22. Smoking any cigarettes, a cigar, or pipe, or using snuff or chewing tobacco? 23. Using any of the following medicines ON YOUR OWN, that is, without a doctor’s prescription, in greater amounts or longer than prescribed [e.g., painkillers (like Vicodin), stimulants (like Ritalin or Adderall), sedatives or tranquilizers (like sleeping pills or Valium), or drugs like marijuana, cocaine or crack, club drugs (like ecstasy), hallucinogens (like LSD), heroin, inhalants or solvents (like glue), or methamphetamine (like speed)]?</vt:lpstr>
      <vt:lpstr>DATA SET ANALYSIS :  The given dataset contains (89 rows X 202 columns). There are 541 NULL values in the whole dataset.  With some preliminary cleaning done on the dataset, we have added  two additional columns named “Age Group” and “AAO category” which categorizes the  numerical data(Age)  into categorical data groups as youth, adults  and  seniors.   While there is an unnamed column or attribute in the data set which contains 28 null values . As this attribute adds no value for our analysis , we have removed this column. </vt:lpstr>
      <vt:lpstr>      The pie chart depicts the additional column of Age group added. It categorises the numerical “AGE” attribute into categorical data. Thus dividing it into groups of Adults(30-60years), Senior(more than 60 years) and Youth(less than 30 years). There are 75 adults in the data set and thus contributing of the 84.27% of the sample  population. While there are two senior people in the whole data set constituting of 2.25%. And 13.48% of youth are present i.e there are 12 youths in the data set.</vt:lpstr>
      <vt:lpstr>      The pie chart shows the Relation of the attribute “AAO of Alcohol”  along the range of years. Thus it is found that more number of patients have started consuming alcohol in their 20-30’s of age i.e  constituting up to 58.67% of population of the data set. While 26.67% have started consuming in their  10-20’s of age. Thus it is evident that the offset of alcohol consumption has occurred in the early age for more than half of the population of the given data set.</vt:lpstr>
      <vt:lpstr>       The Pie Chart depicts the percentage of the occurrence of denial  of substance use in the patients. 58.4% people experience mild range of denial of substance use related problems i.e more than half of the population experiences mild rather than severe or moderate problems.</vt:lpstr>
      <vt:lpstr>        </vt:lpstr>
      <vt:lpstr>     The bar plot interprets the relation of the attribute “average alcohol consumed in last 30 days” with the “age group”. Thus it is seen that adults have consumed on an average of 613.467 ml of alcohol in the last 30 days before the assessment while youths have consumed 427ml of alcohol and seniors have consumed 360ml of alcohol. We can interpret that adults contribute about 43.78% of average consumption  of the alcohol with respect to the last 30 days.</vt:lpstr>
      <vt:lpstr>       The pie chart shows the variation of the reasons of the patients cause for starting of alcohol. Among that 62% constitute the reason “Someone in friends or family were using”. This factor has influenced people more than any other factor. And 12% people have been influenced by the “Someone in family or friends were using, to feel better and confident or happy”.</vt:lpstr>
      <vt:lpstr>     The bar plot shows the variation of the count of the people who have experienced the past health problems and also the people who were experiencing health problems(present condition) during the course of assessment.  In the past condition : There are 43 people with no health issues , while there are 46 people with health problems. In the present condition : There are  65 people with no health issues, while there are 24 people with health problems.</vt:lpstr>
      <vt:lpstr>        This is the catplot plotted against “Age” attribute with “Nicotine(yes/No)” attribute to find out the count of the people who consume nicotine along with alcohol or substance. From the plot we find that 59 people of the given data set i.e 66.29% of the population consume nicotine along with alcohol. And remaining 33.71% of the population consumes only alcohol and not nicotine.</vt:lpstr>
      <vt:lpstr>       These two scatter plots shows the correlation between the duration of consumption of alcohol done by the people according to there age and age groups. The maximum duration of consumption of alcohol done by a person is 36 years (and he is an adult) in the data set and while minimum duration of consumption of  alcohol done by a person is  1 year and he is an adult(can be interpreted from the graph).</vt:lpstr>
      <vt:lpstr>     The line graph depicts the comparison between the age of person at which he has starting working with the age at which he has starting drinking. Majority of the patients have got addicted only after they started earning. There is one Nan value identified.</vt:lpstr>
      <vt:lpstr>     </vt:lpstr>
      <vt:lpstr>Some Key Analysis on the data set :  In the data set, there are 79 patients who have relapsed once after taking treatment for a certain period of time. While there are 10 patients who have relapsed twice back to alcohol consumption after taking treatment twice and being in sober period for some duration.  The reasons that have made the people to relapse back to alcohol consumption majorly include medicine effects, psychological reasons like friendship issues, for happiness and because of the stressed life.  Among these patients , there are 69 patients who joined for the treatment were willing to take treatment and 14 people were ambivalent to take the treatment. And 6 people were unwilling to take the treatment but were admitted by their  family/friends/well wishers.</vt:lpstr>
      <vt:lpstr>FURTHER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EXPLORATARY  DATA  ANALYSIS  ON   RELAPSED  PATIENTS  DATA</dc:title>
  <dc:creator>lavanya shahapur</dc:creator>
  <cp:lastModifiedBy>Madhura</cp:lastModifiedBy>
  <cp:revision>18</cp:revision>
  <dcterms:created xsi:type="dcterms:W3CDTF">2022-04-22T11:23:00Z</dcterms:created>
  <dcterms:modified xsi:type="dcterms:W3CDTF">2022-04-30T10:08:37Z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DAA73385C548451C8623225D10F1264D</vt:lpwstr>
  </property>
  <property fmtid="{D5CDD505-2E9C-101B-9397-08002B2CF9AE}" pid="3" name="KSOProductBuildVer">
    <vt:lpwstr>1033-11.2.0.11074</vt:lpwstr>
  </property>
</Properties>
</file>