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Pinyon Script" panose="020B0604020202020204" charset="0"/>
      <p:regular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qClFzmuKPVwzlhJx9uptWe6of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 </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dfdf84d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8dfdf84dc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88dfdf84dc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8dfdf84d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8dfdf84dc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88dfdf84dc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90f1b9d9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90f1b9d9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890f1b9d9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904ed0aa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904ed0aa9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8904ed0aa9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github.com/bbejeck/sql-for-luce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lucene.apache.org/" TargetMode="External"/><Relationship Id="rId11" Type="http://schemas.openxmlformats.org/officeDocument/2006/relationships/image" Target="../media/image6.png"/><Relationship Id="rId5" Type="http://schemas.openxmlformats.org/officeDocument/2006/relationships/hyperlink" Target="mailto:vanraj.vala@samsung.com" TargetMode="External"/><Relationship Id="rId10" Type="http://schemas.openxmlformats.org/officeDocument/2006/relationships/image" Target="../media/image5.png"/><Relationship Id="rId4" Type="http://schemas.openxmlformats.org/officeDocument/2006/relationships/hyperlink" Target="mailto:srevatsa@samsung.com" TargetMode="Externa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serre-lab.clps.brown.edu/resource/hmdb-a-large-human-motion-database/#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u/0/folders/1JvgsT08YpXjOcPW_YP5P6pY47Jy36Gzz"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275616" y="3254597"/>
            <a:ext cx="11591922" cy="2414684"/>
          </a:xfrm>
          <a:prstGeom prst="rect">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a:solidFill>
                  <a:schemeClr val="dk1"/>
                </a:solidFill>
                <a:latin typeface="Arial"/>
                <a:ea typeface="Arial"/>
                <a:cs typeface="Arial"/>
                <a:sym typeface="Arial"/>
              </a:rPr>
              <a:t>[Samsung PRISM] Mid Review Report</a:t>
            </a:r>
            <a:endParaRPr sz="3200" b="1">
              <a:solidFill>
                <a:schemeClr val="dk1"/>
              </a:solidFill>
              <a:latin typeface="Arial"/>
              <a:ea typeface="Arial"/>
              <a:cs typeface="Arial"/>
              <a:sym typeface="Arial"/>
            </a:endParaRPr>
          </a:p>
        </p:txBody>
      </p:sp>
      <p:sp>
        <p:nvSpPr>
          <p:cNvPr id="91" name="Google Shape;91;p1"/>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
          <p:cNvSpPr/>
          <p:nvPr/>
        </p:nvSpPr>
        <p:spPr>
          <a:xfrm>
            <a:off x="361938" y="3343028"/>
            <a:ext cx="7681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93" name="Google Shape;93;p1"/>
          <p:cNvSpPr/>
          <p:nvPr/>
        </p:nvSpPr>
        <p:spPr>
          <a:xfrm>
            <a:off x="472250" y="3343025"/>
            <a:ext cx="10892400" cy="2277506"/>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SzPts val="1800"/>
              <a:buFont typeface="Arial"/>
              <a:buAutoNum type="arabicPeriod"/>
            </a:pPr>
            <a:r>
              <a:rPr lang="en-IN" sz="1800" dirty="0">
                <a:latin typeface="Arial"/>
                <a:ea typeface="Arial"/>
                <a:cs typeface="Arial"/>
                <a:sym typeface="Arial"/>
              </a:rPr>
              <a:t>College Professor(s): </a:t>
            </a:r>
            <a:r>
              <a:rPr lang="en-IN" sz="1800" dirty="0" err="1"/>
              <a:t>Dr.</a:t>
            </a:r>
            <a:r>
              <a:rPr lang="en-IN" sz="1800" dirty="0"/>
              <a:t> J Sangeetha, </a:t>
            </a:r>
            <a:r>
              <a:rPr lang="en-IN" sz="1800" dirty="0" err="1"/>
              <a:t>Dr.</a:t>
            </a:r>
            <a:r>
              <a:rPr lang="en-IN" sz="1800" dirty="0"/>
              <a:t> Deepali </a:t>
            </a:r>
            <a:r>
              <a:rPr lang="en-IN" sz="1800" dirty="0" err="1"/>
              <a:t>Koppad</a:t>
            </a:r>
            <a:endParaRPr lang="en-IN" sz="1800" dirty="0"/>
          </a:p>
          <a:p>
            <a:pPr marL="228600" marR="0" lvl="0" indent="-228600" algn="l" rtl="0">
              <a:spcBef>
                <a:spcPts val="0"/>
              </a:spcBef>
              <a:spcAft>
                <a:spcPts val="0"/>
              </a:spcAft>
              <a:buSzPts val="1800"/>
              <a:buFont typeface="Arial"/>
              <a:buAutoNum type="arabicPeriod"/>
            </a:pPr>
            <a:endParaRPr lang="en-IN" sz="1800" dirty="0">
              <a:latin typeface="Arial"/>
              <a:ea typeface="Arial"/>
              <a:cs typeface="Arial"/>
              <a:sym typeface="Arial"/>
            </a:endParaRPr>
          </a:p>
          <a:p>
            <a:pPr marL="228600" marR="0" lvl="0" indent="-228600" algn="l" rtl="0">
              <a:spcBef>
                <a:spcPts val="0"/>
              </a:spcBef>
              <a:spcAft>
                <a:spcPts val="0"/>
              </a:spcAft>
              <a:buSzPts val="1800"/>
              <a:buFont typeface="Arial"/>
              <a:buAutoNum type="arabicPeriod"/>
            </a:pPr>
            <a:r>
              <a:rPr lang="en-IN" sz="1800" dirty="0">
                <a:latin typeface="Arial"/>
                <a:ea typeface="Arial"/>
                <a:cs typeface="Arial"/>
                <a:sym typeface="Arial"/>
              </a:rPr>
              <a:t>Students:</a:t>
            </a:r>
            <a:endParaRPr dirty="0"/>
          </a:p>
          <a:p>
            <a:pPr marL="685800" marR="0" lvl="1" indent="-228600" algn="l" rtl="0">
              <a:spcBef>
                <a:spcPts val="0"/>
              </a:spcBef>
              <a:spcAft>
                <a:spcPts val="0"/>
              </a:spcAft>
              <a:buSzPts val="1400"/>
              <a:buFont typeface="Arial"/>
              <a:buAutoNum type="arabicPeriod"/>
            </a:pPr>
            <a:r>
              <a:rPr lang="en-IN" dirty="0"/>
              <a:t>ROJA</a:t>
            </a:r>
            <a:endParaRPr sz="1400" b="0" i="0" u="none" strike="noStrike" cap="none" dirty="0">
              <a:latin typeface="Arial"/>
              <a:ea typeface="Arial"/>
              <a:cs typeface="Arial"/>
              <a:sym typeface="Arial"/>
            </a:endParaRPr>
          </a:p>
          <a:p>
            <a:pPr marL="685800" marR="0" lvl="1" indent="-228600" algn="l" rtl="0">
              <a:spcBef>
                <a:spcPts val="0"/>
              </a:spcBef>
              <a:spcAft>
                <a:spcPts val="0"/>
              </a:spcAft>
              <a:buSzPts val="1400"/>
              <a:buAutoNum type="arabicPeriod"/>
            </a:pPr>
            <a:r>
              <a:rPr lang="en-IN" dirty="0"/>
              <a:t>S SPANDANA</a:t>
            </a:r>
            <a:endParaRPr dirty="0"/>
          </a:p>
          <a:p>
            <a:pPr marL="685800" marR="0" lvl="1" indent="-228600" algn="l" rtl="0">
              <a:spcBef>
                <a:spcPts val="0"/>
              </a:spcBef>
              <a:spcAft>
                <a:spcPts val="0"/>
              </a:spcAft>
              <a:buSzPts val="1400"/>
              <a:buFont typeface="Arial"/>
              <a:buAutoNum type="arabicPeriod"/>
            </a:pPr>
            <a:r>
              <a:rPr lang="en-IN" dirty="0"/>
              <a:t>JASWANTH </a:t>
            </a:r>
            <a:endParaRPr dirty="0"/>
          </a:p>
          <a:p>
            <a:pPr marL="685800" marR="0" lvl="1" indent="-228600" algn="l" rtl="0">
              <a:spcBef>
                <a:spcPts val="0"/>
              </a:spcBef>
              <a:spcAft>
                <a:spcPts val="0"/>
              </a:spcAft>
              <a:buSzPts val="1400"/>
              <a:buFont typeface="Arial"/>
              <a:buAutoNum type="arabicPeriod"/>
            </a:pPr>
            <a:r>
              <a:rPr lang="en-IN" dirty="0"/>
              <a:t>MADHURA C S</a:t>
            </a:r>
            <a:endParaRPr dirty="0"/>
          </a:p>
          <a:p>
            <a:pPr marR="0" lvl="0" algn="l" rtl="0">
              <a:spcBef>
                <a:spcPts val="0"/>
              </a:spcBef>
              <a:spcAft>
                <a:spcPts val="0"/>
              </a:spcAft>
              <a:buSzPts val="1800"/>
            </a:pPr>
            <a:endParaRPr lang="en-IN" dirty="0"/>
          </a:p>
          <a:p>
            <a:pPr marR="0" lvl="0" algn="l" rtl="0">
              <a:spcBef>
                <a:spcPts val="0"/>
              </a:spcBef>
              <a:spcAft>
                <a:spcPts val="0"/>
              </a:spcAft>
              <a:buSzPts val="1800"/>
            </a:pPr>
            <a:r>
              <a:rPr lang="en-IN" sz="1800" dirty="0">
                <a:latin typeface="Arial"/>
                <a:ea typeface="Arial"/>
                <a:cs typeface="Arial"/>
                <a:sym typeface="Arial"/>
              </a:rPr>
              <a:t>3.Department:  </a:t>
            </a:r>
            <a:r>
              <a:rPr lang="en-IN" sz="1800" dirty="0"/>
              <a:t>Department of CSE and ECE</a:t>
            </a:r>
            <a:endParaRPr sz="1800" dirty="0">
              <a:latin typeface="Arial"/>
              <a:ea typeface="Arial"/>
              <a:cs typeface="Arial"/>
              <a:sym typeface="Arial"/>
            </a:endParaRPr>
          </a:p>
        </p:txBody>
      </p:sp>
      <p:pic>
        <p:nvPicPr>
          <p:cNvPr id="94" name="Google Shape;94;p1"/>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95" name="Google Shape;95;p1"/>
          <p:cNvSpPr txBox="1"/>
          <p:nvPr/>
        </p:nvSpPr>
        <p:spPr>
          <a:xfrm>
            <a:off x="300000" y="2244750"/>
            <a:ext cx="11592000" cy="7080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700" b="1" i="1">
                <a:solidFill>
                  <a:schemeClr val="dk1"/>
                </a:solidFill>
              </a:rPr>
              <a:t>Classification of Video into Actions and Events - Group Activity</a:t>
            </a:r>
            <a:endParaRPr sz="3700" b="1" i="1">
              <a:solidFill>
                <a:schemeClr val="dk1"/>
              </a:solidFill>
              <a:latin typeface="Arial"/>
              <a:ea typeface="Arial"/>
              <a:cs typeface="Arial"/>
              <a:sym typeface="Arial"/>
            </a:endParaRPr>
          </a:p>
        </p:txBody>
      </p:sp>
      <p:sp>
        <p:nvSpPr>
          <p:cNvPr id="96" name="Google Shape;96;p1"/>
          <p:cNvSpPr txBox="1"/>
          <p:nvPr/>
        </p:nvSpPr>
        <p:spPr>
          <a:xfrm>
            <a:off x="9967050" y="6148000"/>
            <a:ext cx="1900500" cy="7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900">
                <a:latin typeface="Calibri"/>
                <a:ea typeface="Calibri"/>
                <a:cs typeface="Calibri"/>
                <a:sym typeface="Calibri"/>
              </a:rPr>
              <a:t>Date: 17.06.2020</a:t>
            </a:r>
            <a:endParaRPr sz="19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2" name="Google Shape;202;p6"/>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Further Plan to Complete Project</a:t>
            </a:r>
            <a:endParaRPr sz="3200" b="1">
              <a:solidFill>
                <a:schemeClr val="dk1"/>
              </a:solidFill>
              <a:latin typeface="Arial"/>
              <a:ea typeface="Arial"/>
              <a:cs typeface="Arial"/>
              <a:sym typeface="Arial"/>
            </a:endParaRPr>
          </a:p>
        </p:txBody>
      </p:sp>
      <p:sp>
        <p:nvSpPr>
          <p:cNvPr id="203" name="Google Shape;203;p6"/>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6"/>
          <p:cNvSpPr txBox="1"/>
          <p:nvPr/>
        </p:nvSpPr>
        <p:spPr>
          <a:xfrm>
            <a:off x="1" y="806514"/>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387350" algn="just" rtl="0">
              <a:spcBef>
                <a:spcPts val="0"/>
              </a:spcBef>
              <a:spcAft>
                <a:spcPts val="0"/>
              </a:spcAft>
              <a:buClr>
                <a:srgbClr val="0E4094"/>
              </a:buClr>
              <a:buSzPts val="3200"/>
              <a:buFont typeface="Arial"/>
              <a:buChar char="•"/>
            </a:pPr>
            <a:r>
              <a:rPr lang="en-IN" sz="3200" b="1" u="sng">
                <a:solidFill>
                  <a:srgbClr val="0E4094"/>
                </a:solidFill>
                <a:latin typeface="Calibri"/>
                <a:ea typeface="Calibri"/>
                <a:cs typeface="Calibri"/>
                <a:sym typeface="Calibri"/>
              </a:rPr>
              <a:t>Final Probable Deliverables </a:t>
            </a:r>
            <a:r>
              <a:rPr lang="en-IN" sz="3200">
                <a:solidFill>
                  <a:srgbClr val="0E4094"/>
                </a:solidFill>
                <a:latin typeface="Calibri"/>
                <a:ea typeface="Calibri"/>
                <a:cs typeface="Calibri"/>
                <a:sym typeface="Calibri"/>
              </a:rPr>
              <a:t>: </a:t>
            </a:r>
            <a:endParaRPr sz="3000"/>
          </a:p>
          <a:p>
            <a:pPr marL="0" marR="0" lvl="0" indent="0" algn="just" rtl="0">
              <a:spcBef>
                <a:spcPts val="0"/>
              </a:spcBef>
              <a:spcAft>
                <a:spcPts val="0"/>
              </a:spcAft>
              <a:buNone/>
            </a:pPr>
            <a:r>
              <a:rPr lang="en-IN" sz="2800">
                <a:solidFill>
                  <a:srgbClr val="0E4094"/>
                </a:solidFill>
                <a:latin typeface="Calibri"/>
                <a:ea typeface="Calibri"/>
                <a:cs typeface="Calibri"/>
                <a:sym typeface="Calibri"/>
              </a:rPr>
              <a:t>     </a:t>
            </a:r>
            <a:endParaRPr sz="3000"/>
          </a:p>
        </p:txBody>
      </p:sp>
      <p:pic>
        <p:nvPicPr>
          <p:cNvPr id="205" name="Google Shape;205;p6"/>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206" name="Google Shape;206;p6"/>
          <p:cNvSpPr txBox="1"/>
          <p:nvPr/>
        </p:nvSpPr>
        <p:spPr>
          <a:xfrm>
            <a:off x="69825" y="1433600"/>
            <a:ext cx="12005100" cy="3457800"/>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SzPts val="2700"/>
              <a:buFont typeface="Calibri"/>
              <a:buChar char="●"/>
            </a:pPr>
            <a:r>
              <a:rPr lang="en-IN" sz="2700">
                <a:latin typeface="Calibri"/>
                <a:ea typeface="Calibri"/>
                <a:cs typeface="Calibri"/>
                <a:sym typeface="Calibri"/>
              </a:rPr>
              <a:t>Implement Temporal Shift Module which enables temporal reasoning, at the cost of zero parameters and zero flops.</a:t>
            </a:r>
            <a:endParaRPr sz="270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IN" sz="2700">
                <a:latin typeface="Calibri"/>
                <a:ea typeface="Calibri"/>
                <a:cs typeface="Calibri"/>
                <a:sym typeface="Calibri"/>
              </a:rPr>
              <a:t>Training the TSM model with </a:t>
            </a:r>
            <a:r>
              <a:rPr lang="en-IN" sz="2700">
                <a:solidFill>
                  <a:schemeClr val="dk1"/>
                </a:solidFill>
                <a:highlight>
                  <a:srgbClr val="FFFFFF"/>
                </a:highlight>
                <a:latin typeface="Calibri"/>
                <a:ea typeface="Calibri"/>
                <a:cs typeface="Calibri"/>
                <a:sym typeface="Calibri"/>
              </a:rPr>
              <a:t>MobileNetV2 as a backbone.</a:t>
            </a:r>
            <a:endParaRPr sz="2700">
              <a:solidFill>
                <a:schemeClr val="dk1"/>
              </a:solidFill>
              <a:highlight>
                <a:srgbClr val="FFFFFF"/>
              </a:highlight>
              <a:latin typeface="Calibri"/>
              <a:ea typeface="Calibri"/>
              <a:cs typeface="Calibri"/>
              <a:sym typeface="Calibri"/>
            </a:endParaRPr>
          </a:p>
          <a:p>
            <a:pPr marL="457200" lvl="0" indent="-400050" algn="l" rtl="0">
              <a:spcBef>
                <a:spcPts val="0"/>
              </a:spcBef>
              <a:spcAft>
                <a:spcPts val="0"/>
              </a:spcAft>
              <a:buClr>
                <a:schemeClr val="dk1"/>
              </a:buClr>
              <a:buSzPts val="2700"/>
              <a:buFont typeface="Calibri"/>
              <a:buChar char="●"/>
            </a:pPr>
            <a:r>
              <a:rPr lang="en-IN" sz="2700">
                <a:solidFill>
                  <a:schemeClr val="dk1"/>
                </a:solidFill>
                <a:highlight>
                  <a:srgbClr val="FFFFFF"/>
                </a:highlight>
                <a:latin typeface="Calibri"/>
                <a:ea typeface="Calibri"/>
                <a:cs typeface="Calibri"/>
                <a:sym typeface="Calibri"/>
              </a:rPr>
              <a:t>Testing the trained model.</a:t>
            </a:r>
            <a:endParaRPr sz="2700">
              <a:solidFill>
                <a:schemeClr val="dk1"/>
              </a:solidFill>
              <a:highlight>
                <a:srgbClr val="FFFFFF"/>
              </a:highlight>
              <a:latin typeface="Calibri"/>
              <a:ea typeface="Calibri"/>
              <a:cs typeface="Calibri"/>
              <a:sym typeface="Calibri"/>
            </a:endParaRPr>
          </a:p>
          <a:p>
            <a:pPr marL="457200" lvl="0" indent="-400050" algn="l" rtl="0">
              <a:spcBef>
                <a:spcPts val="0"/>
              </a:spcBef>
              <a:spcAft>
                <a:spcPts val="0"/>
              </a:spcAft>
              <a:buClr>
                <a:schemeClr val="dk1"/>
              </a:buClr>
              <a:buSzPts val="2700"/>
              <a:buFont typeface="Calibri"/>
              <a:buChar char="●"/>
            </a:pPr>
            <a:r>
              <a:rPr lang="en-IN" sz="2700">
                <a:solidFill>
                  <a:schemeClr val="dk1"/>
                </a:solidFill>
                <a:highlight>
                  <a:srgbClr val="FFFFFF"/>
                </a:highlight>
                <a:latin typeface="Calibri"/>
                <a:ea typeface="Calibri"/>
                <a:cs typeface="Calibri"/>
                <a:sym typeface="Calibri"/>
              </a:rPr>
              <a:t>Deploying the model on a device.</a:t>
            </a:r>
            <a:endParaRPr sz="32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7"/>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7"/>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Further Plan to Complete Project</a:t>
            </a:r>
            <a:endParaRPr sz="3200" b="1">
              <a:solidFill>
                <a:schemeClr val="dk1"/>
              </a:solidFill>
              <a:latin typeface="Arial"/>
              <a:ea typeface="Arial"/>
              <a:cs typeface="Arial"/>
              <a:sym typeface="Arial"/>
            </a:endParaRPr>
          </a:p>
        </p:txBody>
      </p:sp>
      <p:sp>
        <p:nvSpPr>
          <p:cNvPr id="213" name="Google Shape;213;p7"/>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7"/>
          <p:cNvSpPr txBox="1"/>
          <p:nvPr/>
        </p:nvSpPr>
        <p:spPr>
          <a:xfrm>
            <a:off x="1" y="882714"/>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3000" b="1" u="sng">
                <a:solidFill>
                  <a:srgbClr val="0E4094"/>
                </a:solidFill>
                <a:latin typeface="Calibri"/>
                <a:ea typeface="Calibri"/>
                <a:cs typeface="Calibri"/>
                <a:sym typeface="Calibri"/>
              </a:rPr>
              <a:t>Completion Plan</a:t>
            </a:r>
            <a:r>
              <a:rPr lang="en-IN" sz="3000">
                <a:solidFill>
                  <a:srgbClr val="0E4094"/>
                </a:solidFill>
                <a:latin typeface="Calibri"/>
                <a:ea typeface="Calibri"/>
                <a:cs typeface="Calibri"/>
                <a:sym typeface="Calibri"/>
              </a:rPr>
              <a:t>:</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a:t>
            </a:r>
            <a:endParaRPr/>
          </a:p>
        </p:txBody>
      </p:sp>
      <p:grpSp>
        <p:nvGrpSpPr>
          <p:cNvPr id="215" name="Google Shape;215;p7"/>
          <p:cNvGrpSpPr/>
          <p:nvPr/>
        </p:nvGrpSpPr>
        <p:grpSpPr>
          <a:xfrm>
            <a:off x="1115568" y="1760615"/>
            <a:ext cx="9363455" cy="2968846"/>
            <a:chOff x="0" y="436900"/>
            <a:chExt cx="9363455" cy="2968846"/>
          </a:xfrm>
        </p:grpSpPr>
        <p:sp>
          <p:nvSpPr>
            <p:cNvPr id="216" name="Google Shape;216;p7"/>
            <p:cNvSpPr/>
            <p:nvPr/>
          </p:nvSpPr>
          <p:spPr>
            <a:xfrm rot="5400000">
              <a:off x="6094158" y="-2286415"/>
              <a:ext cx="545982"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txBox="1"/>
            <p:nvPr/>
          </p:nvSpPr>
          <p:spPr>
            <a:xfrm>
              <a:off x="3370844" y="463552"/>
              <a:ext cx="5965958" cy="492676"/>
            </a:xfrm>
            <a:prstGeom prst="rect">
              <a:avLst/>
            </a:prstGeom>
            <a:noFill/>
            <a:ln>
              <a:noFill/>
            </a:ln>
          </p:spPr>
          <p:txBody>
            <a:bodyPr spcFirstLastPara="1" wrap="square" lIns="247650" tIns="123825" rIns="247650" bIns="123825" anchor="ctr" anchorCtr="0">
              <a:noAutofit/>
            </a:bodyPr>
            <a:lstStyle/>
            <a:p>
              <a:pPr marL="57150" marR="0" lvl="1" indent="-107950" algn="l" rtl="0">
                <a:lnSpc>
                  <a:spcPct val="90000"/>
                </a:lnSpc>
                <a:spcBef>
                  <a:spcPts val="0"/>
                </a:spcBef>
                <a:spcAft>
                  <a:spcPts val="0"/>
                </a:spcAft>
                <a:buClr>
                  <a:schemeClr val="dk1"/>
                </a:buClr>
                <a:buSzPts val="1700"/>
                <a:buFont typeface="Calibri"/>
                <a:buChar char="•"/>
              </a:pPr>
              <a:r>
                <a:rPr lang="en-IN" sz="1700" b="0" i="0" u="none" strike="noStrike" cap="none">
                  <a:solidFill>
                    <a:schemeClr val="dk1"/>
                  </a:solidFill>
                  <a:latin typeface="Calibri"/>
                  <a:ea typeface="Calibri"/>
                  <a:cs typeface="Calibri"/>
                  <a:sym typeface="Calibri"/>
                </a:rPr>
                <a:t> Step 1</a:t>
              </a:r>
              <a:r>
                <a:rPr lang="en-IN" sz="1700">
                  <a:solidFill>
                    <a:schemeClr val="dk1"/>
                  </a:solidFill>
                  <a:latin typeface="Calibri"/>
                  <a:ea typeface="Calibri"/>
                  <a:cs typeface="Calibri"/>
                  <a:sym typeface="Calibri"/>
                </a:rPr>
                <a:t> - </a:t>
              </a:r>
              <a:r>
                <a:rPr lang="en-IN" sz="1700" b="0" i="0" u="none" strike="noStrike" cap="none">
                  <a:solidFill>
                    <a:schemeClr val="dk1"/>
                  </a:solidFill>
                  <a:latin typeface="Calibri"/>
                  <a:ea typeface="Calibri"/>
                  <a:cs typeface="Calibri"/>
                  <a:sym typeface="Calibri"/>
                </a:rPr>
                <a:t> Collecting </a:t>
              </a:r>
              <a:r>
                <a:rPr lang="en-IN" sz="1700">
                  <a:solidFill>
                    <a:schemeClr val="dk1"/>
                  </a:solidFill>
                  <a:latin typeface="Calibri"/>
                  <a:ea typeface="Calibri"/>
                  <a:cs typeface="Calibri"/>
                  <a:sym typeface="Calibri"/>
                </a:rPr>
                <a:t>more</a:t>
              </a:r>
              <a:r>
                <a:rPr lang="en-IN" sz="1700" b="0" i="0" u="none" strike="noStrike" cap="none">
                  <a:solidFill>
                    <a:schemeClr val="dk1"/>
                  </a:solidFill>
                  <a:latin typeface="Calibri"/>
                  <a:ea typeface="Calibri"/>
                  <a:cs typeface="Calibri"/>
                  <a:sym typeface="Calibri"/>
                </a:rPr>
                <a:t> data</a:t>
              </a:r>
              <a:endParaRPr sz="1700" b="0" i="0" u="none" strike="noStrike" cap="none">
                <a:solidFill>
                  <a:schemeClr val="dk1"/>
                </a:solidFill>
                <a:latin typeface="Calibri"/>
                <a:ea typeface="Calibri"/>
                <a:cs typeface="Calibri"/>
                <a:sym typeface="Calibri"/>
              </a:endParaRPr>
            </a:p>
            <a:p>
              <a:pPr marL="57150" marR="0" lvl="1" indent="-107950" algn="l" rtl="0">
                <a:lnSpc>
                  <a:spcPct val="90000"/>
                </a:lnSpc>
                <a:spcBef>
                  <a:spcPts val="150"/>
                </a:spcBef>
                <a:spcAft>
                  <a:spcPts val="0"/>
                </a:spcAft>
                <a:buClr>
                  <a:schemeClr val="dk1"/>
                </a:buClr>
                <a:buSzPts val="1700"/>
                <a:buFont typeface="Calibri"/>
                <a:buChar char="•"/>
              </a:pPr>
              <a:r>
                <a:rPr lang="en-IN" sz="1700" b="0" i="0" u="none" strike="noStrike" cap="none">
                  <a:solidFill>
                    <a:schemeClr val="dk1"/>
                  </a:solidFill>
                  <a:latin typeface="Calibri"/>
                  <a:ea typeface="Calibri"/>
                  <a:cs typeface="Calibri"/>
                  <a:sym typeface="Calibri"/>
                </a:rPr>
                <a:t> Step 2 - </a:t>
              </a:r>
              <a:r>
                <a:rPr lang="en-IN" sz="1700">
                  <a:solidFill>
                    <a:schemeClr val="dk1"/>
                  </a:solidFill>
                  <a:latin typeface="Calibri"/>
                  <a:ea typeface="Calibri"/>
                  <a:cs typeface="Calibri"/>
                  <a:sym typeface="Calibri"/>
                </a:rPr>
                <a:t> Analysing the code</a:t>
              </a:r>
              <a:endParaRPr sz="1700" b="0" i="0" u="none" strike="noStrike" cap="none">
                <a:solidFill>
                  <a:schemeClr val="dk1"/>
                </a:solidFill>
                <a:latin typeface="Calibri"/>
                <a:ea typeface="Calibri"/>
                <a:cs typeface="Calibri"/>
                <a:sym typeface="Calibri"/>
              </a:endParaRPr>
            </a:p>
          </p:txBody>
        </p:sp>
        <p:sp>
          <p:nvSpPr>
            <p:cNvPr id="218" name="Google Shape;218;p7"/>
            <p:cNvSpPr/>
            <p:nvPr/>
          </p:nvSpPr>
          <p:spPr>
            <a:xfrm>
              <a:off x="0" y="436907"/>
              <a:ext cx="3370844" cy="545967"/>
            </a:xfrm>
            <a:prstGeom prst="roundRect">
              <a:avLst>
                <a:gd name="adj" fmla="val 16667"/>
              </a:avLst>
            </a:prstGeom>
            <a:solidFill>
              <a:srgbClr val="41709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txBox="1"/>
            <p:nvPr/>
          </p:nvSpPr>
          <p:spPr>
            <a:xfrm>
              <a:off x="26652" y="463559"/>
              <a:ext cx="3317540" cy="492663"/>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r>
                <a:rPr lang="en-IN" sz="1800">
                  <a:solidFill>
                    <a:schemeClr val="lt1"/>
                  </a:solidFill>
                  <a:latin typeface="Calibri"/>
                  <a:ea typeface="Calibri"/>
                  <a:cs typeface="Calibri"/>
                  <a:sym typeface="Calibri"/>
                </a:rPr>
                <a:t>Week 1 to 2</a:t>
              </a:r>
              <a:endParaRPr sz="1800">
                <a:solidFill>
                  <a:schemeClr val="lt1"/>
                </a:solidFill>
                <a:latin typeface="Calibri"/>
                <a:ea typeface="Calibri"/>
                <a:cs typeface="Calibri"/>
                <a:sym typeface="Calibri"/>
              </a:endParaRPr>
            </a:p>
          </p:txBody>
        </p:sp>
        <p:sp>
          <p:nvSpPr>
            <p:cNvPr id="220" name="Google Shape;220;p7"/>
            <p:cNvSpPr/>
            <p:nvPr/>
          </p:nvSpPr>
          <p:spPr>
            <a:xfrm rot="5400000">
              <a:off x="6060161" y="-1489368"/>
              <a:ext cx="613977"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txBox="1"/>
            <p:nvPr/>
          </p:nvSpPr>
          <p:spPr>
            <a:xfrm>
              <a:off x="3370844" y="1229921"/>
              <a:ext cx="5962639" cy="554033"/>
            </a:xfrm>
            <a:prstGeom prst="rect">
              <a:avLst/>
            </a:prstGeom>
            <a:noFill/>
            <a:ln>
              <a:noFill/>
            </a:ln>
          </p:spPr>
          <p:txBody>
            <a:bodyPr spcFirstLastPara="1" wrap="square" lIns="247650" tIns="123825" rIns="247650" bIns="123825" anchor="ctr" anchorCtr="0">
              <a:noAutofit/>
            </a:bodyPr>
            <a:lstStyle/>
            <a:p>
              <a:pPr marL="57150" marR="0" lvl="1" indent="-10160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1 - Preprocessing the data, </a:t>
              </a:r>
              <a:r>
                <a:rPr lang="en-IN" sz="1600">
                  <a:solidFill>
                    <a:schemeClr val="dk1"/>
                  </a:solidFill>
                  <a:latin typeface="Calibri"/>
                  <a:ea typeface="Calibri"/>
                  <a:cs typeface="Calibri"/>
                  <a:sym typeface="Calibri"/>
                </a:rPr>
                <a:t>extracting the frames</a:t>
              </a:r>
              <a:endParaRPr sz="1600">
                <a:solidFill>
                  <a:schemeClr val="dk1"/>
                </a:solidFill>
                <a:latin typeface="Calibri"/>
                <a:ea typeface="Calibri"/>
                <a:cs typeface="Calibri"/>
                <a:sym typeface="Calibri"/>
              </a:endParaRPr>
            </a:p>
            <a:p>
              <a:pPr marL="57150" marR="0" lvl="1" indent="-101600" algn="l" rtl="0">
                <a:lnSpc>
                  <a:spcPct val="90000"/>
                </a:lnSpc>
                <a:spcBef>
                  <a:spcPts val="15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2 - </a:t>
              </a:r>
              <a:r>
                <a:rPr lang="en-IN" sz="1600">
                  <a:solidFill>
                    <a:schemeClr val="dk1"/>
                  </a:solidFill>
                  <a:latin typeface="Calibri"/>
                  <a:ea typeface="Calibri"/>
                  <a:cs typeface="Calibri"/>
                  <a:sym typeface="Calibri"/>
                </a:rPr>
                <a:t>Generating the annotations needed for dataloader</a:t>
              </a:r>
              <a:endParaRPr sz="1600" b="0" i="0" u="none" strike="noStrike" cap="none">
                <a:solidFill>
                  <a:schemeClr val="dk1"/>
                </a:solidFill>
                <a:latin typeface="Calibri"/>
                <a:ea typeface="Calibri"/>
                <a:cs typeface="Calibri"/>
                <a:sym typeface="Calibri"/>
              </a:endParaRPr>
            </a:p>
          </p:txBody>
        </p:sp>
        <p:sp>
          <p:nvSpPr>
            <p:cNvPr id="222" name="Google Shape;222;p7"/>
            <p:cNvSpPr/>
            <p:nvPr/>
          </p:nvSpPr>
          <p:spPr>
            <a:xfrm>
              <a:off x="0" y="1216970"/>
              <a:ext cx="3370844" cy="529690"/>
            </a:xfrm>
            <a:prstGeom prst="roundRect">
              <a:avLst>
                <a:gd name="adj" fmla="val 16667"/>
              </a:avLst>
            </a:prstGeom>
            <a:solidFill>
              <a:srgbClr val="749DC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25857" y="1242827"/>
              <a:ext cx="3319130" cy="477976"/>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r>
                <a:rPr lang="en-IN" sz="1800">
                  <a:solidFill>
                    <a:schemeClr val="lt1"/>
                  </a:solidFill>
                  <a:latin typeface="Calibri"/>
                  <a:ea typeface="Calibri"/>
                  <a:cs typeface="Calibri"/>
                  <a:sym typeface="Calibri"/>
                </a:rPr>
                <a:t>Week 3 to 4</a:t>
              </a:r>
              <a:endParaRPr sz="1800">
                <a:solidFill>
                  <a:schemeClr val="lt1"/>
                </a:solidFill>
                <a:latin typeface="Calibri"/>
                <a:ea typeface="Calibri"/>
                <a:cs typeface="Calibri"/>
                <a:sym typeface="Calibri"/>
              </a:endParaRPr>
            </a:p>
          </p:txBody>
        </p:sp>
        <p:sp>
          <p:nvSpPr>
            <p:cNvPr id="224" name="Google Shape;224;p7"/>
            <p:cNvSpPr/>
            <p:nvPr/>
          </p:nvSpPr>
          <p:spPr>
            <a:xfrm rot="5400000">
              <a:off x="6087632" y="-678368"/>
              <a:ext cx="559034"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3370844" y="2065710"/>
              <a:ext cx="5965321" cy="504454"/>
            </a:xfrm>
            <a:prstGeom prst="rect">
              <a:avLst/>
            </a:prstGeom>
            <a:noFill/>
            <a:ln>
              <a:noFill/>
            </a:ln>
          </p:spPr>
          <p:txBody>
            <a:bodyPr spcFirstLastPara="1" wrap="square" lIns="247650" tIns="123825" rIns="247650" bIns="123825" anchor="ctr" anchorCtr="0">
              <a:noAutofit/>
            </a:bodyPr>
            <a:lstStyle/>
            <a:p>
              <a:pPr marL="57150" marR="0" lvl="1" indent="-10160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1 - Training t</a:t>
              </a:r>
              <a:r>
                <a:rPr lang="en-IN" sz="1600">
                  <a:solidFill>
                    <a:schemeClr val="dk1"/>
                  </a:solidFill>
                  <a:latin typeface="Calibri"/>
                  <a:ea typeface="Calibri"/>
                  <a:cs typeface="Calibri"/>
                  <a:sym typeface="Calibri"/>
                </a:rPr>
                <a:t>he model</a:t>
              </a:r>
              <a:endParaRPr sz="1600" b="0" i="0" u="none" strike="noStrike" cap="none">
                <a:solidFill>
                  <a:schemeClr val="dk1"/>
                </a:solidFill>
                <a:latin typeface="Calibri"/>
                <a:ea typeface="Calibri"/>
                <a:cs typeface="Calibri"/>
                <a:sym typeface="Calibri"/>
              </a:endParaRPr>
            </a:p>
            <a:p>
              <a:pPr marL="57150" marR="0" lvl="1" indent="-101600" algn="l" rtl="0">
                <a:lnSpc>
                  <a:spcPct val="90000"/>
                </a:lnSpc>
                <a:spcBef>
                  <a:spcPts val="15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2 - Fine tu</a:t>
              </a:r>
              <a:r>
                <a:rPr lang="en-IN" sz="1600">
                  <a:solidFill>
                    <a:schemeClr val="dk1"/>
                  </a:solidFill>
                  <a:latin typeface="Calibri"/>
                  <a:ea typeface="Calibri"/>
                  <a:cs typeface="Calibri"/>
                  <a:sym typeface="Calibri"/>
                </a:rPr>
                <a:t>ning the parameters if required</a:t>
              </a:r>
              <a:endParaRPr sz="1600" b="0" i="0" u="none" strike="noStrike" cap="none">
                <a:solidFill>
                  <a:schemeClr val="dk1"/>
                </a:solidFill>
                <a:latin typeface="Calibri"/>
                <a:ea typeface="Calibri"/>
                <a:cs typeface="Calibri"/>
                <a:sym typeface="Calibri"/>
              </a:endParaRPr>
            </a:p>
          </p:txBody>
        </p:sp>
        <p:sp>
          <p:nvSpPr>
            <p:cNvPr id="226" name="Google Shape;226;p7"/>
            <p:cNvSpPr/>
            <p:nvPr/>
          </p:nvSpPr>
          <p:spPr>
            <a:xfrm>
              <a:off x="0" y="1980748"/>
              <a:ext cx="3370844" cy="674378"/>
            </a:xfrm>
            <a:prstGeom prst="roundRect">
              <a:avLst>
                <a:gd name="adj" fmla="val 16667"/>
              </a:avLst>
            </a:prstGeom>
            <a:solidFill>
              <a:srgbClr val="BBCFE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32920" y="2013668"/>
              <a:ext cx="3305004" cy="608538"/>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r>
                <a:rPr lang="en-IN" sz="1800">
                  <a:solidFill>
                    <a:schemeClr val="lt1"/>
                  </a:solidFill>
                  <a:latin typeface="Calibri"/>
                  <a:ea typeface="Calibri"/>
                  <a:cs typeface="Calibri"/>
                  <a:sym typeface="Calibri"/>
                </a:rPr>
                <a:t>Week 5 to 6</a:t>
              </a:r>
              <a:endParaRPr sz="1800">
                <a:solidFill>
                  <a:schemeClr val="lt1"/>
                </a:solidFill>
                <a:latin typeface="Calibri"/>
                <a:ea typeface="Calibri"/>
                <a:cs typeface="Calibri"/>
                <a:sym typeface="Calibri"/>
              </a:endParaRPr>
            </a:p>
          </p:txBody>
        </p:sp>
        <p:sp>
          <p:nvSpPr>
            <p:cNvPr id="228" name="Google Shape;228;p7"/>
            <p:cNvSpPr/>
            <p:nvPr/>
          </p:nvSpPr>
          <p:spPr>
            <a:xfrm rot="5400000">
              <a:off x="6099517" y="130102"/>
              <a:ext cx="535264"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txBox="1"/>
            <p:nvPr/>
          </p:nvSpPr>
          <p:spPr>
            <a:xfrm>
              <a:off x="3370844" y="2884905"/>
              <a:ext cx="5966482" cy="483006"/>
            </a:xfrm>
            <a:prstGeom prst="rect">
              <a:avLst/>
            </a:prstGeom>
            <a:noFill/>
            <a:ln>
              <a:noFill/>
            </a:ln>
          </p:spPr>
          <p:txBody>
            <a:bodyPr spcFirstLastPara="1" wrap="square" lIns="247650" tIns="123825" rIns="247650" bIns="123825" anchor="ctr" anchorCtr="0">
              <a:noAutofit/>
            </a:bodyPr>
            <a:lstStyle/>
            <a:p>
              <a:pPr marL="57150" marR="0" lvl="1" indent="-10160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1 - Testi</a:t>
              </a:r>
              <a:r>
                <a:rPr lang="en-IN" sz="1600">
                  <a:solidFill>
                    <a:schemeClr val="dk1"/>
                  </a:solidFill>
                  <a:latin typeface="Calibri"/>
                  <a:ea typeface="Calibri"/>
                  <a:cs typeface="Calibri"/>
                  <a:sym typeface="Calibri"/>
                </a:rPr>
                <a:t>ng the model</a:t>
              </a:r>
              <a:endParaRPr sz="1600" b="0" i="0" u="none" strike="noStrike" cap="none">
                <a:solidFill>
                  <a:schemeClr val="dk1"/>
                </a:solidFill>
                <a:latin typeface="Calibri"/>
                <a:ea typeface="Calibri"/>
                <a:cs typeface="Calibri"/>
                <a:sym typeface="Calibri"/>
              </a:endParaRPr>
            </a:p>
            <a:p>
              <a:pPr marL="57150" marR="0" lvl="1" indent="-101600" algn="l" rtl="0">
                <a:lnSpc>
                  <a:spcPct val="90000"/>
                </a:lnSpc>
                <a:spcBef>
                  <a:spcPts val="15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 Step 2 - Deploying </a:t>
              </a:r>
              <a:r>
                <a:rPr lang="en-IN" sz="1600">
                  <a:solidFill>
                    <a:schemeClr val="dk1"/>
                  </a:solidFill>
                  <a:latin typeface="Calibri"/>
                  <a:ea typeface="Calibri"/>
                  <a:cs typeface="Calibri"/>
                  <a:sym typeface="Calibri"/>
                </a:rPr>
                <a:t>the model</a:t>
              </a:r>
              <a:r>
                <a:rPr lang="en-IN" sz="1600" b="0" i="0" u="none" strike="noStrike" cap="none">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on a device</a:t>
              </a:r>
              <a:endParaRPr sz="1600" b="0" i="0" u="none" strike="noStrike" cap="none">
                <a:solidFill>
                  <a:schemeClr val="dk1"/>
                </a:solidFill>
                <a:latin typeface="Calibri"/>
                <a:ea typeface="Calibri"/>
                <a:cs typeface="Calibri"/>
                <a:sym typeface="Calibri"/>
              </a:endParaRPr>
            </a:p>
          </p:txBody>
        </p:sp>
        <p:sp>
          <p:nvSpPr>
            <p:cNvPr id="230" name="Google Shape;230;p7"/>
            <p:cNvSpPr/>
            <p:nvPr/>
          </p:nvSpPr>
          <p:spPr>
            <a:xfrm>
              <a:off x="0" y="2847071"/>
              <a:ext cx="3370844" cy="558674"/>
            </a:xfrm>
            <a:prstGeom prst="roundRect">
              <a:avLst>
                <a:gd name="adj" fmla="val 16667"/>
              </a:avLst>
            </a:prstGeom>
            <a:solidFill>
              <a:srgbClr val="749DC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txBox="1"/>
            <p:nvPr/>
          </p:nvSpPr>
          <p:spPr>
            <a:xfrm>
              <a:off x="27272" y="2874343"/>
              <a:ext cx="3316300" cy="50413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r>
                <a:rPr lang="en-IN" sz="1800">
                  <a:solidFill>
                    <a:schemeClr val="lt1"/>
                  </a:solidFill>
                  <a:latin typeface="Calibri"/>
                  <a:ea typeface="Calibri"/>
                  <a:cs typeface="Calibri"/>
                  <a:sym typeface="Calibri"/>
                </a:rPr>
                <a:t>Week 7 to 8</a:t>
              </a:r>
              <a:endParaRPr sz="1800">
                <a:solidFill>
                  <a:schemeClr val="lt1"/>
                </a:solidFill>
                <a:latin typeface="Calibri"/>
                <a:ea typeface="Calibri"/>
                <a:cs typeface="Calibri"/>
                <a:sym typeface="Calibri"/>
              </a:endParaRPr>
            </a:p>
          </p:txBody>
        </p:sp>
      </p:grpSp>
      <p:pic>
        <p:nvPicPr>
          <p:cNvPr id="232" name="Google Shape;232;p7"/>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233" name="Google Shape;233;p7"/>
          <p:cNvSpPr txBox="1"/>
          <p:nvPr/>
        </p:nvSpPr>
        <p:spPr>
          <a:xfrm>
            <a:off x="0" y="4983854"/>
            <a:ext cx="12192000" cy="58470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349250" algn="just" rtl="0">
              <a:spcBef>
                <a:spcPts val="0"/>
              </a:spcBef>
              <a:spcAft>
                <a:spcPts val="0"/>
              </a:spcAft>
              <a:buClr>
                <a:srgbClr val="0E4094"/>
              </a:buClr>
              <a:buSzPts val="2600"/>
              <a:buFont typeface="Arial"/>
              <a:buChar char="•"/>
            </a:pPr>
            <a:r>
              <a:rPr lang="en-IN" sz="2600" b="1" u="sng">
                <a:solidFill>
                  <a:srgbClr val="0E4094"/>
                </a:solidFill>
                <a:latin typeface="Calibri"/>
                <a:ea typeface="Calibri"/>
                <a:cs typeface="Calibri"/>
                <a:sym typeface="Calibri"/>
              </a:rPr>
              <a:t>Challenges Anticipated:</a:t>
            </a:r>
            <a:endParaRPr sz="2600">
              <a:solidFill>
                <a:srgbClr val="0E4094"/>
              </a:solidFill>
              <a:latin typeface="Calibri"/>
              <a:ea typeface="Calibri"/>
              <a:cs typeface="Calibri"/>
              <a:sym typeface="Calibri"/>
            </a:endParaRPr>
          </a:p>
        </p:txBody>
      </p:sp>
      <p:sp>
        <p:nvSpPr>
          <p:cNvPr id="234" name="Google Shape;234;p7"/>
          <p:cNvSpPr txBox="1"/>
          <p:nvPr/>
        </p:nvSpPr>
        <p:spPr>
          <a:xfrm>
            <a:off x="167200" y="5822950"/>
            <a:ext cx="11824200" cy="8967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SzPts val="2600"/>
              <a:buFont typeface="Calibri"/>
              <a:buChar char="●"/>
            </a:pPr>
            <a:r>
              <a:rPr lang="en-IN" sz="2600">
                <a:latin typeface="Calibri"/>
                <a:ea typeface="Calibri"/>
                <a:cs typeface="Calibri"/>
                <a:sym typeface="Calibri"/>
              </a:rPr>
              <a:t>A device with good GPU might be required for computation.</a:t>
            </a:r>
            <a:endParaRPr sz="2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body" idx="1"/>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240" name="Google Shape;240;p8"/>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1" name="Google Shape;241;p8"/>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a:off x="0" y="851884"/>
            <a:ext cx="5012267" cy="6006116"/>
          </a:xfrm>
          <a:prstGeom prst="rect">
            <a:avLst/>
          </a:prstGeom>
          <a:solidFill>
            <a:srgbClr val="3F3F3F"/>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2"/>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2"/>
          <p:cNvSpPr txBox="1"/>
          <p:nvPr/>
        </p:nvSpPr>
        <p:spPr>
          <a:xfrm>
            <a:off x="381898" y="146254"/>
            <a:ext cx="8897569"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a:solidFill>
                  <a:schemeClr val="dk1"/>
                </a:solidFill>
                <a:latin typeface="Arial"/>
                <a:ea typeface="Arial"/>
                <a:cs typeface="Arial"/>
                <a:sym typeface="Arial"/>
              </a:rPr>
              <a:t> Information Retrieval </a:t>
            </a:r>
            <a:r>
              <a:rPr lang="en-IN" sz="2000">
                <a:solidFill>
                  <a:srgbClr val="0E4094"/>
                </a:solidFill>
                <a:latin typeface="Arial"/>
                <a:ea typeface="Arial"/>
                <a:cs typeface="Arial"/>
                <a:sym typeface="Arial"/>
              </a:rPr>
              <a:t>| </a:t>
            </a:r>
            <a:r>
              <a:rPr lang="en-IN" sz="2000">
                <a:solidFill>
                  <a:srgbClr val="7F7F7F"/>
                </a:solidFill>
                <a:latin typeface="Arial"/>
                <a:ea typeface="Arial"/>
                <a:cs typeface="Arial"/>
                <a:sym typeface="Arial"/>
              </a:rPr>
              <a:t>SQL to Lucene Query Parser</a:t>
            </a:r>
            <a:endParaRPr sz="2000">
              <a:solidFill>
                <a:srgbClr val="7F7F7F"/>
              </a:solidFill>
              <a:latin typeface="Arial"/>
              <a:ea typeface="Arial"/>
              <a:cs typeface="Arial"/>
              <a:sym typeface="Arial"/>
            </a:endParaRPr>
          </a:p>
        </p:txBody>
      </p:sp>
      <p:pic>
        <p:nvPicPr>
          <p:cNvPr id="105" name="Google Shape;105;p2"/>
          <p:cNvPicPr preferRelativeResize="0"/>
          <p:nvPr/>
        </p:nvPicPr>
        <p:blipFill rotWithShape="1">
          <a:blip r:embed="rId3">
            <a:alphaModFix/>
          </a:blip>
          <a:srcRect/>
          <a:stretch/>
        </p:blipFill>
        <p:spPr>
          <a:xfrm>
            <a:off x="10380133" y="206714"/>
            <a:ext cx="1811867" cy="380862"/>
          </a:xfrm>
          <a:prstGeom prst="rect">
            <a:avLst/>
          </a:prstGeom>
          <a:noFill/>
          <a:ln>
            <a:noFill/>
          </a:ln>
        </p:spPr>
      </p:pic>
      <p:sp>
        <p:nvSpPr>
          <p:cNvPr id="106" name="Google Shape;106;p2"/>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7" name="Google Shape;107;p2"/>
          <p:cNvGrpSpPr/>
          <p:nvPr/>
        </p:nvGrpSpPr>
        <p:grpSpPr>
          <a:xfrm>
            <a:off x="5333998" y="5596468"/>
            <a:ext cx="5435602" cy="143934"/>
            <a:chOff x="5926666" y="5681136"/>
            <a:chExt cx="5435602" cy="143934"/>
          </a:xfrm>
        </p:grpSpPr>
        <p:cxnSp>
          <p:nvCxnSpPr>
            <p:cNvPr id="108" name="Google Shape;108;p2"/>
            <p:cNvCxnSpPr/>
            <p:nvPr/>
          </p:nvCxnSpPr>
          <p:spPr>
            <a:xfrm rot="10800000">
              <a:off x="6002866" y="5753103"/>
              <a:ext cx="5317067" cy="0"/>
            </a:xfrm>
            <a:prstGeom prst="straightConnector1">
              <a:avLst/>
            </a:prstGeom>
            <a:noFill/>
            <a:ln w="9525" cap="flat" cmpd="sng">
              <a:solidFill>
                <a:schemeClr val="accent1"/>
              </a:solidFill>
              <a:prstDash val="solid"/>
              <a:miter lim="800000"/>
              <a:headEnd type="none" w="sm" len="sm"/>
              <a:tailEnd type="none" w="sm" len="sm"/>
            </a:ln>
          </p:spPr>
        </p:cxnSp>
        <p:sp>
          <p:nvSpPr>
            <p:cNvPr id="109" name="Google Shape;109;p2"/>
            <p:cNvSpPr/>
            <p:nvPr/>
          </p:nvSpPr>
          <p:spPr>
            <a:xfrm>
              <a:off x="5926666" y="5681136"/>
              <a:ext cx="144000" cy="14393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2"/>
            <p:cNvSpPr/>
            <p:nvPr/>
          </p:nvSpPr>
          <p:spPr>
            <a:xfrm>
              <a:off x="7690533" y="5681136"/>
              <a:ext cx="144000" cy="14393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2"/>
            <p:cNvSpPr/>
            <p:nvPr/>
          </p:nvSpPr>
          <p:spPr>
            <a:xfrm>
              <a:off x="9454400" y="5681136"/>
              <a:ext cx="144000" cy="14393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2"/>
            <p:cNvSpPr/>
            <p:nvPr/>
          </p:nvSpPr>
          <p:spPr>
            <a:xfrm>
              <a:off x="11218268" y="5681136"/>
              <a:ext cx="144000" cy="14393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3" name="Google Shape;113;p2"/>
          <p:cNvSpPr txBox="1"/>
          <p:nvPr/>
        </p:nvSpPr>
        <p:spPr>
          <a:xfrm>
            <a:off x="381898" y="896920"/>
            <a:ext cx="4452568"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00B0F0"/>
                </a:solidFill>
                <a:latin typeface="Arial"/>
                <a:ea typeface="Arial"/>
                <a:cs typeface="Arial"/>
                <a:sym typeface="Arial"/>
              </a:rPr>
              <a:t>Problem Statement</a:t>
            </a:r>
            <a:endParaRPr/>
          </a:p>
          <a:p>
            <a:pPr marL="177800" marR="0" lvl="0" indent="-107950" algn="l" rtl="0">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Lucene is a High Performance Text Search Engine implemented in Java.  </a:t>
            </a:r>
            <a:endParaRPr/>
          </a:p>
          <a:p>
            <a:pPr marL="177800" marR="0" lvl="0" indent="-10795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 Query to search Text has to be created using Lucene APIs .</a:t>
            </a:r>
            <a:endParaRPr/>
          </a:p>
          <a:p>
            <a:pPr marL="177800" marR="0" lvl="0" indent="-10795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There have been limited attempts to use SQL for forming Lucene Queries. While SQL query is quite famous among developers but lucene query not.</a:t>
            </a:r>
            <a:endParaRPr/>
          </a:p>
          <a:p>
            <a:pPr marL="177800" marR="0" lvl="0" indent="-10795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When giving Lucene engine API for text retrieval engine to 3</a:t>
            </a:r>
            <a:r>
              <a:rPr lang="en-IN" sz="1100" baseline="30000">
                <a:solidFill>
                  <a:schemeClr val="lt1"/>
                </a:solidFill>
                <a:latin typeface="Arial"/>
                <a:ea typeface="Arial"/>
                <a:cs typeface="Arial"/>
                <a:sym typeface="Arial"/>
              </a:rPr>
              <a:t>rd</a:t>
            </a:r>
            <a:r>
              <a:rPr lang="en-IN" sz="1100">
                <a:solidFill>
                  <a:schemeClr val="lt1"/>
                </a:solidFill>
                <a:latin typeface="Arial"/>
                <a:ea typeface="Arial"/>
                <a:cs typeface="Arial"/>
                <a:sym typeface="Arial"/>
              </a:rPr>
              <a:t> party there is learning curve from the developer end to adapt the Lucene query which can cause the integration delay.</a:t>
            </a:r>
            <a:endParaRPr/>
          </a:p>
          <a:p>
            <a:pPr marL="177800" marR="0" lvl="0" indent="-10795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 problem statement is to create a module which can take SQL queries as Input and Output an equivalent Lucene Query in real time processing speed so that developer can use the lucene engine without learning new query syntax (lucene in this case)</a:t>
            </a:r>
            <a:endParaRPr/>
          </a:p>
          <a:p>
            <a:pPr marL="177800" marR="0" lvl="0" indent="-107950" algn="l" rtl="0">
              <a:spcBef>
                <a:spcPts val="0"/>
              </a:spcBef>
              <a:spcAft>
                <a:spcPts val="0"/>
              </a:spcAft>
              <a:buClr>
                <a:schemeClr val="dk1"/>
              </a:buClr>
              <a:buSzPts val="1100"/>
              <a:buFont typeface="Arial"/>
              <a:buNone/>
            </a:pPr>
            <a:endParaRPr sz="1100">
              <a:solidFill>
                <a:schemeClr val="lt1"/>
              </a:solidFill>
              <a:latin typeface="Arial"/>
              <a:ea typeface="Arial"/>
              <a:cs typeface="Arial"/>
              <a:sym typeface="Arial"/>
            </a:endParaRPr>
          </a:p>
          <a:p>
            <a:pPr marL="177800" marR="0" lvl="0" indent="-177800" algn="l" rtl="0">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This will create the abstraction which allow less coupling with any indexing engine.</a:t>
            </a:r>
            <a:endParaRPr/>
          </a:p>
          <a:p>
            <a:pPr marL="177800" marR="0" lvl="0" indent="-107950" algn="l" rtl="0">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177800" marR="0" lvl="0" indent="-107950" algn="l" rtl="0">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177800" marR="0" lvl="0" indent="-107950" algn="l" rtl="0">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p:txBody>
      </p:sp>
      <p:sp>
        <p:nvSpPr>
          <p:cNvPr id="114" name="Google Shape;114;p2"/>
          <p:cNvSpPr txBox="1"/>
          <p:nvPr/>
        </p:nvSpPr>
        <p:spPr>
          <a:xfrm>
            <a:off x="295749" y="5841997"/>
            <a:ext cx="1261534"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Srevatsa, Director</a:t>
            </a:r>
            <a:endParaRPr/>
          </a:p>
          <a:p>
            <a:pPr marL="0" marR="0" lvl="0" indent="0" algn="ctr" rtl="0">
              <a:spcBef>
                <a:spcPts val="0"/>
              </a:spcBef>
              <a:spcAft>
                <a:spcPts val="0"/>
              </a:spcAft>
              <a:buNone/>
            </a:pPr>
            <a:r>
              <a:rPr lang="en-IN" sz="800" u="sng">
                <a:solidFill>
                  <a:schemeClr val="dk1"/>
                </a:solidFill>
                <a:latin typeface="Arial"/>
                <a:ea typeface="Arial"/>
                <a:cs typeface="Arial"/>
                <a:sym typeface="Arial"/>
                <a:hlinkClick r:id="rId4"/>
              </a:rPr>
              <a:t>srevatsa@samsung.com</a:t>
            </a:r>
            <a:endParaRPr sz="800">
              <a:solidFill>
                <a:schemeClr val="dk1"/>
              </a:solidFill>
              <a:latin typeface="Arial"/>
              <a:ea typeface="Arial"/>
              <a:cs typeface="Arial"/>
              <a:sym typeface="Arial"/>
            </a:endParaRPr>
          </a:p>
        </p:txBody>
      </p:sp>
      <p:sp>
        <p:nvSpPr>
          <p:cNvPr id="115" name="Google Shape;115;p2"/>
          <p:cNvSpPr txBox="1"/>
          <p:nvPr/>
        </p:nvSpPr>
        <p:spPr>
          <a:xfrm>
            <a:off x="1567158" y="5841997"/>
            <a:ext cx="141213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Vanraj, Manager</a:t>
            </a:r>
            <a:endParaRPr sz="800">
              <a:solidFill>
                <a:schemeClr val="lt1"/>
              </a:solidFill>
              <a:latin typeface="Arial"/>
              <a:ea typeface="Arial"/>
              <a:cs typeface="Arial"/>
              <a:sym typeface="Arial"/>
            </a:endParaRPr>
          </a:p>
          <a:p>
            <a:pPr marL="0" marR="0" lvl="0" indent="0" algn="ctr" rtl="0">
              <a:spcBef>
                <a:spcPts val="0"/>
              </a:spcBef>
              <a:spcAft>
                <a:spcPts val="0"/>
              </a:spcAft>
              <a:buNone/>
            </a:pPr>
            <a:r>
              <a:rPr lang="en-IN" sz="800" u="sng">
                <a:solidFill>
                  <a:schemeClr val="lt1"/>
                </a:solidFill>
                <a:latin typeface="Arial"/>
                <a:ea typeface="Arial"/>
                <a:cs typeface="Arial"/>
                <a:sym typeface="Arial"/>
                <a:hlinkClick r:id="rId5"/>
              </a:rPr>
              <a:t>vanraj.vala@samsung.com</a:t>
            </a:r>
            <a:endParaRPr sz="800">
              <a:solidFill>
                <a:schemeClr val="lt1"/>
              </a:solidFill>
              <a:latin typeface="Arial"/>
              <a:ea typeface="Arial"/>
              <a:cs typeface="Arial"/>
              <a:sym typeface="Arial"/>
            </a:endParaRPr>
          </a:p>
        </p:txBody>
      </p:sp>
      <p:cxnSp>
        <p:nvCxnSpPr>
          <p:cNvPr id="116" name="Google Shape;116;p2"/>
          <p:cNvCxnSpPr/>
          <p:nvPr/>
        </p:nvCxnSpPr>
        <p:spPr>
          <a:xfrm>
            <a:off x="2949267" y="4833201"/>
            <a:ext cx="0" cy="1584532"/>
          </a:xfrm>
          <a:prstGeom prst="straightConnector1">
            <a:avLst/>
          </a:prstGeom>
          <a:noFill/>
          <a:ln w="9525" cap="flat" cmpd="sng">
            <a:solidFill>
              <a:srgbClr val="D8D8D8"/>
            </a:solidFill>
            <a:prstDash val="solid"/>
            <a:miter lim="800000"/>
            <a:headEnd type="none" w="sm" len="sm"/>
            <a:tailEnd type="none" w="sm" len="sm"/>
          </a:ln>
        </p:spPr>
      </p:cxnSp>
      <p:sp>
        <p:nvSpPr>
          <p:cNvPr id="117" name="Google Shape;117;p2"/>
          <p:cNvSpPr txBox="1"/>
          <p:nvPr/>
        </p:nvSpPr>
        <p:spPr>
          <a:xfrm>
            <a:off x="5223931" y="5816601"/>
            <a:ext cx="1363133" cy="669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dk1"/>
                </a:solidFill>
                <a:latin typeface="Arial"/>
                <a:ea typeface="Arial"/>
                <a:cs typeface="Arial"/>
                <a:sym typeface="Arial"/>
              </a:rPr>
              <a:t>Kick Off  15 Sep 18</a:t>
            </a:r>
            <a:endParaRPr sz="1050" b="1">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Understand Lucene </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Implement Lucene Queries</a:t>
            </a:r>
            <a:endParaRPr sz="900">
              <a:solidFill>
                <a:schemeClr val="dk1"/>
              </a:solidFill>
              <a:latin typeface="Arial"/>
              <a:ea typeface="Arial"/>
              <a:cs typeface="Arial"/>
              <a:sym typeface="Arial"/>
            </a:endParaRPr>
          </a:p>
        </p:txBody>
      </p:sp>
      <p:sp>
        <p:nvSpPr>
          <p:cNvPr id="118" name="Google Shape;118;p2"/>
          <p:cNvSpPr txBox="1"/>
          <p:nvPr/>
        </p:nvSpPr>
        <p:spPr>
          <a:xfrm>
            <a:off x="6949720" y="5816601"/>
            <a:ext cx="1542345" cy="80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dk1"/>
                </a:solidFill>
                <a:latin typeface="Arial"/>
                <a:ea typeface="Arial"/>
                <a:cs typeface="Arial"/>
                <a:sym typeface="Arial"/>
              </a:rPr>
              <a:t>Milestone 1 15 Oct 18</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Basic Select Statements to Lucene Query working with projection and selection args.</a:t>
            </a:r>
            <a:endParaRPr/>
          </a:p>
        </p:txBody>
      </p:sp>
      <p:sp>
        <p:nvSpPr>
          <p:cNvPr id="119" name="Google Shape;119;p2"/>
          <p:cNvSpPr txBox="1"/>
          <p:nvPr/>
        </p:nvSpPr>
        <p:spPr>
          <a:xfrm>
            <a:off x="8675509" y="5816601"/>
            <a:ext cx="1603023" cy="80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dk1"/>
                </a:solidFill>
                <a:latin typeface="Arial"/>
                <a:ea typeface="Arial"/>
                <a:cs typeface="Arial"/>
                <a:sym typeface="Arial"/>
              </a:rPr>
              <a:t>Milestone 2 15 Nov 18</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Insert , Update and Delete SQL Query to Lucene Query Working</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p:txBody>
      </p:sp>
      <p:sp>
        <p:nvSpPr>
          <p:cNvPr id="120" name="Google Shape;120;p2"/>
          <p:cNvSpPr txBox="1"/>
          <p:nvPr/>
        </p:nvSpPr>
        <p:spPr>
          <a:xfrm>
            <a:off x="10401298" y="5816601"/>
            <a:ext cx="1363133" cy="6694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dk1"/>
                </a:solidFill>
                <a:latin typeface="Arial"/>
                <a:ea typeface="Arial"/>
                <a:cs typeface="Arial"/>
                <a:sym typeface="Arial"/>
              </a:rPr>
              <a:t>Closure 31st Dec 18</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Project Report</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a:p>
            <a:pPr marL="171450" marR="0" lvl="0" indent="-171450" algn="l" rtl="0">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Demonstration</a:t>
            </a:r>
            <a:endParaRPr/>
          </a:p>
        </p:txBody>
      </p:sp>
      <p:sp>
        <p:nvSpPr>
          <p:cNvPr id="121" name="Google Shape;121;p2"/>
          <p:cNvSpPr/>
          <p:nvPr/>
        </p:nvSpPr>
        <p:spPr>
          <a:xfrm>
            <a:off x="3029697" y="5129484"/>
            <a:ext cx="199244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a:solidFill>
                  <a:srgbClr val="00B0F0"/>
                </a:solidFill>
                <a:latin typeface="Arial"/>
                <a:ea typeface="Arial"/>
                <a:cs typeface="Arial"/>
                <a:sym typeface="Arial"/>
              </a:rPr>
              <a:t>Additional Documentation:</a:t>
            </a:r>
            <a:endParaRPr/>
          </a:p>
          <a:p>
            <a:pPr marL="0" marR="0" lvl="0" indent="0" algn="l" rtl="0">
              <a:spcBef>
                <a:spcPts val="0"/>
              </a:spcBef>
              <a:spcAft>
                <a:spcPts val="0"/>
              </a:spcAft>
              <a:buNone/>
            </a:pPr>
            <a:r>
              <a:rPr lang="en-IN" sz="1000" b="1">
                <a:solidFill>
                  <a:schemeClr val="lt1"/>
                </a:solidFill>
                <a:latin typeface="Arial"/>
                <a:ea typeface="Arial"/>
                <a:cs typeface="Arial"/>
                <a:sym typeface="Arial"/>
              </a:rPr>
              <a:t>Lucene:</a:t>
            </a:r>
            <a:endParaRPr/>
          </a:p>
          <a:p>
            <a:pPr marL="0" marR="0" lvl="0" indent="0" algn="l" rtl="0">
              <a:spcBef>
                <a:spcPts val="0"/>
              </a:spcBef>
              <a:spcAft>
                <a:spcPts val="0"/>
              </a:spcAft>
              <a:buNone/>
            </a:pPr>
            <a:r>
              <a:rPr lang="en-IN" sz="1000" u="sng">
                <a:solidFill>
                  <a:schemeClr val="lt1"/>
                </a:solidFill>
                <a:latin typeface="Arial"/>
                <a:ea typeface="Arial"/>
                <a:cs typeface="Arial"/>
                <a:sym typeface="Arial"/>
                <a:hlinkClick r:id="rId6"/>
              </a:rPr>
              <a:t>https://lucene.apache.org/</a:t>
            </a:r>
            <a:endParaRPr sz="1000">
              <a:solidFill>
                <a:schemeClr val="lt1"/>
              </a:solidFill>
              <a:latin typeface="Arial"/>
              <a:ea typeface="Arial"/>
              <a:cs typeface="Arial"/>
              <a:sym typeface="Arial"/>
            </a:endParaRPr>
          </a:p>
          <a:p>
            <a:pPr marL="0" marR="0" lvl="0" indent="0" algn="l" rtl="0">
              <a:spcBef>
                <a:spcPts val="0"/>
              </a:spcBef>
              <a:spcAft>
                <a:spcPts val="0"/>
              </a:spcAft>
              <a:buNone/>
            </a:pPr>
            <a:endParaRPr sz="1000">
              <a:solidFill>
                <a:schemeClr val="lt1"/>
              </a:solidFill>
              <a:latin typeface="Arial"/>
              <a:ea typeface="Arial"/>
              <a:cs typeface="Arial"/>
              <a:sym typeface="Arial"/>
            </a:endParaRPr>
          </a:p>
          <a:p>
            <a:pPr marL="0" marR="0" lvl="0" indent="0" algn="l" rtl="0">
              <a:spcBef>
                <a:spcPts val="0"/>
              </a:spcBef>
              <a:spcAft>
                <a:spcPts val="0"/>
              </a:spcAft>
              <a:buNone/>
            </a:pPr>
            <a:r>
              <a:rPr lang="en-IN" sz="1000" b="1">
                <a:solidFill>
                  <a:schemeClr val="lt1"/>
                </a:solidFill>
                <a:latin typeface="Arial"/>
                <a:ea typeface="Arial"/>
                <a:cs typeface="Arial"/>
                <a:sym typeface="Arial"/>
              </a:rPr>
              <a:t>SQL To Lucene Sample :</a:t>
            </a:r>
            <a:endParaRPr/>
          </a:p>
          <a:p>
            <a:pPr marL="0" marR="0" lvl="0" indent="0" algn="l" rtl="0">
              <a:spcBef>
                <a:spcPts val="0"/>
              </a:spcBef>
              <a:spcAft>
                <a:spcPts val="0"/>
              </a:spcAft>
              <a:buNone/>
            </a:pPr>
            <a:r>
              <a:rPr lang="en-IN" sz="1000" u="sng">
                <a:solidFill>
                  <a:schemeClr val="lt1"/>
                </a:solidFill>
                <a:latin typeface="Arial"/>
                <a:ea typeface="Arial"/>
                <a:cs typeface="Arial"/>
                <a:sym typeface="Arial"/>
                <a:hlinkClick r:id="rId7"/>
              </a:rPr>
              <a:t>https://github.com/bbejeck/sql-for-lucene</a:t>
            </a:r>
            <a:endParaRPr sz="1000">
              <a:solidFill>
                <a:schemeClr val="lt1"/>
              </a:solidFill>
              <a:latin typeface="Arial"/>
              <a:ea typeface="Arial"/>
              <a:cs typeface="Arial"/>
              <a:sym typeface="Arial"/>
            </a:endParaRPr>
          </a:p>
          <a:p>
            <a:pPr marL="0" marR="0" lvl="0" indent="0" algn="l" rtl="0">
              <a:spcBef>
                <a:spcPts val="0"/>
              </a:spcBef>
              <a:spcAft>
                <a:spcPts val="0"/>
              </a:spcAft>
              <a:buNone/>
            </a:pPr>
            <a:endParaRPr sz="1000">
              <a:solidFill>
                <a:srgbClr val="000000"/>
              </a:solidFill>
              <a:latin typeface="Arial"/>
              <a:ea typeface="Arial"/>
              <a:cs typeface="Arial"/>
              <a:sym typeface="Arial"/>
            </a:endParaRPr>
          </a:p>
        </p:txBody>
      </p:sp>
      <p:sp>
        <p:nvSpPr>
          <p:cNvPr id="122" name="Google Shape;122;p2"/>
          <p:cNvSpPr txBox="1"/>
          <p:nvPr/>
        </p:nvSpPr>
        <p:spPr>
          <a:xfrm>
            <a:off x="5227001" y="896920"/>
            <a:ext cx="6846466"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accent6"/>
                </a:solidFill>
                <a:latin typeface="Arial"/>
                <a:ea typeface="Arial"/>
                <a:cs typeface="Arial"/>
                <a:sym typeface="Arial"/>
              </a:rPr>
              <a:t>Expectations</a:t>
            </a:r>
            <a:endParaRPr/>
          </a:p>
          <a:p>
            <a:pPr marL="228600" marR="0" lvl="0" indent="-228600" algn="l" rtl="0">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 java library with API (s) to take SQL text query as Input and return a valid equivalent Lucene Query.  Mapping Simple and Complex SQL queries to Lucene Query</a:t>
            </a:r>
            <a:endParaRPr/>
          </a:p>
          <a:p>
            <a:pPr marL="228600" marR="0" lvl="0" indent="-158750" algn="l" rtl="0">
              <a:spcBef>
                <a:spcPts val="0"/>
              </a:spcBef>
              <a:spcAft>
                <a:spcPts val="0"/>
              </a:spcAft>
              <a:buClr>
                <a:schemeClr val="dk1"/>
              </a:buClr>
              <a:buSzPts val="1100"/>
              <a:buFont typeface="Calibri"/>
              <a:buNone/>
            </a:pPr>
            <a:endParaRPr sz="1100">
              <a:solidFill>
                <a:srgbClr val="7F7F7F"/>
              </a:solidFill>
              <a:latin typeface="Arial"/>
              <a:ea typeface="Arial"/>
              <a:cs typeface="Arial"/>
              <a:sym typeface="Arial"/>
            </a:endParaRPr>
          </a:p>
          <a:p>
            <a:pPr marL="228600" marR="0" lvl="0" indent="-228600" algn="l" rtl="0">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The SELECT, UPDATE, INSERT and DELETE APIs should be implemented.</a:t>
            </a:r>
            <a:endParaRPr/>
          </a:p>
          <a:p>
            <a:pPr marL="228600" marR="0" lvl="0" indent="-158750" algn="l" rtl="0">
              <a:spcBef>
                <a:spcPts val="0"/>
              </a:spcBef>
              <a:spcAft>
                <a:spcPts val="0"/>
              </a:spcAft>
              <a:buClr>
                <a:schemeClr val="dk1"/>
              </a:buClr>
              <a:buSzPts val="1100"/>
              <a:buFont typeface="Calibri"/>
              <a:buNone/>
            </a:pPr>
            <a:endParaRPr sz="1100">
              <a:solidFill>
                <a:srgbClr val="7F7F7F"/>
              </a:solidFill>
              <a:latin typeface="Arial"/>
              <a:ea typeface="Arial"/>
              <a:cs typeface="Arial"/>
              <a:sym typeface="Arial"/>
            </a:endParaRPr>
          </a:p>
          <a:p>
            <a:pPr marL="228600" marR="0" lvl="0" indent="-228600" algn="l" rtl="0">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Sufficient level of argument complexity should be taken care of. (e.g. Range Query with BETWEEN etc.)</a:t>
            </a:r>
            <a:endParaRPr/>
          </a:p>
          <a:p>
            <a:pPr marL="228600" marR="0" lvl="0" indent="-158750" algn="l" rtl="0">
              <a:spcBef>
                <a:spcPts val="0"/>
              </a:spcBef>
              <a:spcAft>
                <a:spcPts val="0"/>
              </a:spcAft>
              <a:buClr>
                <a:schemeClr val="dk1"/>
              </a:buClr>
              <a:buSzPts val="1100"/>
              <a:buFont typeface="Calibri"/>
              <a:buNone/>
            </a:pPr>
            <a:endParaRPr sz="1100">
              <a:solidFill>
                <a:srgbClr val="7F7F7F"/>
              </a:solidFill>
              <a:latin typeface="Arial"/>
              <a:ea typeface="Arial"/>
              <a:cs typeface="Arial"/>
              <a:sym typeface="Arial"/>
            </a:endParaRPr>
          </a:p>
          <a:p>
            <a:pPr marL="228600" marR="0" lvl="0" indent="-228600" algn="l" rtl="0">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Automatic Unit Test cases running various combinations of SQL Queries and Testing Lucene Query Equivalence.</a:t>
            </a:r>
            <a:endParaRPr sz="1100">
              <a:solidFill>
                <a:srgbClr val="7F7F7F"/>
              </a:solidFill>
              <a:latin typeface="Arial"/>
              <a:ea typeface="Arial"/>
              <a:cs typeface="Arial"/>
              <a:sym typeface="Arial"/>
            </a:endParaRPr>
          </a:p>
          <a:p>
            <a:pPr marL="228600" marR="0" lvl="0" indent="-158750" algn="l" rtl="0">
              <a:spcBef>
                <a:spcPts val="0"/>
              </a:spcBef>
              <a:spcAft>
                <a:spcPts val="0"/>
              </a:spcAft>
              <a:buClr>
                <a:schemeClr val="dk1"/>
              </a:buClr>
              <a:buSzPts val="1100"/>
              <a:buFont typeface="Calibri"/>
              <a:buNone/>
            </a:pPr>
            <a:endParaRPr sz="1100">
              <a:solidFill>
                <a:srgbClr val="7F7F7F"/>
              </a:solidFill>
              <a:latin typeface="Arial"/>
              <a:ea typeface="Arial"/>
              <a:cs typeface="Arial"/>
              <a:sym typeface="Arial"/>
            </a:endParaRPr>
          </a:p>
          <a:p>
            <a:pPr marL="228600" marR="0" lvl="0" indent="-228600" algn="l" rtl="0">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API Document, Design Document, Implemented Project Code, Unit Test Report.</a:t>
            </a:r>
            <a:endParaRPr/>
          </a:p>
          <a:p>
            <a:pPr marL="0" marR="0" lvl="0" indent="0" algn="l" rtl="0">
              <a:spcBef>
                <a:spcPts val="0"/>
              </a:spcBef>
              <a:spcAft>
                <a:spcPts val="0"/>
              </a:spcAft>
              <a:buNone/>
            </a:pPr>
            <a:endParaRPr sz="1100">
              <a:solidFill>
                <a:srgbClr val="7F7F7F"/>
              </a:solidFill>
              <a:latin typeface="Arial"/>
              <a:ea typeface="Arial"/>
              <a:cs typeface="Arial"/>
              <a:sym typeface="Arial"/>
            </a:endParaRPr>
          </a:p>
          <a:p>
            <a:pPr marL="0" marR="0" lvl="0" indent="0" algn="l" rtl="0">
              <a:spcBef>
                <a:spcPts val="0"/>
              </a:spcBef>
              <a:spcAft>
                <a:spcPts val="0"/>
              </a:spcAft>
              <a:buNone/>
            </a:pPr>
            <a:r>
              <a:rPr lang="en-IN" sz="1400" b="1">
                <a:solidFill>
                  <a:schemeClr val="accent6"/>
                </a:solidFill>
                <a:latin typeface="Arial"/>
                <a:ea typeface="Arial"/>
                <a:cs typeface="Arial"/>
                <a:sym typeface="Arial"/>
              </a:rPr>
              <a:t>Training/ Pre-requisites</a:t>
            </a:r>
            <a:endParaRPr sz="1400" b="1">
              <a:solidFill>
                <a:schemeClr val="accent6"/>
              </a:solidFill>
              <a:latin typeface="Arial"/>
              <a:ea typeface="Arial"/>
              <a:cs typeface="Arial"/>
              <a:sym typeface="Arial"/>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Trained in Java</a:t>
            </a:r>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Completed Courses:</a:t>
            </a:r>
            <a:endParaRPr/>
          </a:p>
          <a:p>
            <a:pPr marL="635000" marR="0" lvl="1" indent="-177800" algn="l" rtl="0">
              <a:spcBef>
                <a:spcPts val="0"/>
              </a:spcBef>
              <a:spcAft>
                <a:spcPts val="0"/>
              </a:spcAft>
              <a:buClr>
                <a:srgbClr val="7F7F7F"/>
              </a:buClr>
              <a:buSzPts val="1100"/>
              <a:buFont typeface="Arial"/>
              <a:buChar char="-"/>
            </a:pPr>
            <a:r>
              <a:rPr lang="en-IN" sz="1100" b="0" i="0" u="none" strike="noStrike" cap="none">
                <a:solidFill>
                  <a:srgbClr val="7F7F7F"/>
                </a:solidFill>
                <a:latin typeface="Arial"/>
                <a:ea typeface="Arial"/>
                <a:cs typeface="Arial"/>
                <a:sym typeface="Arial"/>
              </a:rPr>
              <a:t>Data Structures</a:t>
            </a:r>
            <a:endParaRPr/>
          </a:p>
          <a:p>
            <a:pPr marL="635000" marR="0" lvl="1" indent="-177800" algn="l" rtl="0">
              <a:spcBef>
                <a:spcPts val="0"/>
              </a:spcBef>
              <a:spcAft>
                <a:spcPts val="0"/>
              </a:spcAft>
              <a:buClr>
                <a:srgbClr val="7F7F7F"/>
              </a:buClr>
              <a:buSzPts val="1100"/>
              <a:buFont typeface="Arial"/>
              <a:buChar char="-"/>
            </a:pPr>
            <a:r>
              <a:rPr lang="en-IN" sz="1100" b="0" i="0" u="none" strike="noStrike" cap="none">
                <a:solidFill>
                  <a:srgbClr val="7F7F7F"/>
                </a:solidFill>
                <a:latin typeface="Arial"/>
                <a:ea typeface="Arial"/>
                <a:cs typeface="Arial"/>
                <a:sym typeface="Arial"/>
              </a:rPr>
              <a:t>Databases</a:t>
            </a:r>
            <a:endParaRPr/>
          </a:p>
          <a:p>
            <a:pPr marL="635000" marR="0" lvl="1" indent="-177800" algn="l" rtl="0">
              <a:spcBef>
                <a:spcPts val="0"/>
              </a:spcBef>
              <a:spcAft>
                <a:spcPts val="0"/>
              </a:spcAft>
              <a:buClr>
                <a:srgbClr val="7F7F7F"/>
              </a:buClr>
              <a:buSzPts val="1100"/>
              <a:buFont typeface="Arial"/>
              <a:buChar char="-"/>
            </a:pPr>
            <a:r>
              <a:rPr lang="en-IN" sz="1100" b="0" i="0" u="none" strike="noStrike" cap="none">
                <a:solidFill>
                  <a:srgbClr val="7F7F7F"/>
                </a:solidFill>
                <a:latin typeface="Arial"/>
                <a:ea typeface="Arial"/>
                <a:cs typeface="Arial"/>
                <a:sym typeface="Arial"/>
              </a:rPr>
              <a:t>Algorithms</a:t>
            </a:r>
            <a:endParaRPr/>
          </a:p>
          <a:p>
            <a:pPr marL="0" marR="0" lvl="0" indent="0" algn="l" rtl="0">
              <a:spcBef>
                <a:spcPts val="0"/>
              </a:spcBef>
              <a:spcAft>
                <a:spcPts val="0"/>
              </a:spcAft>
              <a:buNone/>
            </a:pPr>
            <a:endParaRPr sz="1400" b="1">
              <a:solidFill>
                <a:schemeClr val="accent6"/>
              </a:solidFill>
              <a:latin typeface="Arial"/>
              <a:ea typeface="Arial"/>
              <a:cs typeface="Arial"/>
              <a:sym typeface="Arial"/>
            </a:endParaRPr>
          </a:p>
          <a:p>
            <a:pPr marL="0" marR="0" lvl="0" indent="0" algn="l" rtl="0">
              <a:spcBef>
                <a:spcPts val="0"/>
              </a:spcBef>
              <a:spcAft>
                <a:spcPts val="0"/>
              </a:spcAft>
              <a:buNone/>
            </a:pPr>
            <a:r>
              <a:rPr lang="en-IN" sz="1400" b="1">
                <a:solidFill>
                  <a:schemeClr val="accent6"/>
                </a:solidFill>
                <a:latin typeface="Arial"/>
                <a:ea typeface="Arial"/>
                <a:cs typeface="Arial"/>
                <a:sym typeface="Arial"/>
              </a:rPr>
              <a:t>Student Learning</a:t>
            </a:r>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Information Retrieval Concepts.</a:t>
            </a:r>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Lucence Text Search Engine Usage.</a:t>
            </a:r>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Design of Interfaces.</a:t>
            </a:r>
            <a:endParaRPr/>
          </a:p>
          <a:p>
            <a:pPr marL="177800" marR="0" lvl="0" indent="-177800" algn="l" rtl="0">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Test Driven Development.</a:t>
            </a:r>
            <a:endParaRPr/>
          </a:p>
        </p:txBody>
      </p:sp>
      <p:pic>
        <p:nvPicPr>
          <p:cNvPr id="123" name="Google Shape;123;p2"/>
          <p:cNvPicPr preferRelativeResize="0"/>
          <p:nvPr/>
        </p:nvPicPr>
        <p:blipFill rotWithShape="1">
          <a:blip r:embed="rId8">
            <a:alphaModFix/>
          </a:blip>
          <a:srcRect/>
          <a:stretch/>
        </p:blipFill>
        <p:spPr>
          <a:xfrm>
            <a:off x="602666" y="5034215"/>
            <a:ext cx="647700" cy="685800"/>
          </a:xfrm>
          <a:prstGeom prst="rect">
            <a:avLst/>
          </a:prstGeom>
          <a:noFill/>
          <a:ln>
            <a:noFill/>
          </a:ln>
        </p:spPr>
      </p:pic>
      <p:pic>
        <p:nvPicPr>
          <p:cNvPr id="124" name="Google Shape;124;p2"/>
          <p:cNvPicPr preferRelativeResize="0"/>
          <p:nvPr/>
        </p:nvPicPr>
        <p:blipFill rotWithShape="1">
          <a:blip r:embed="rId9">
            <a:alphaModFix/>
          </a:blip>
          <a:srcRect l="5063" t="6220" r="6659" b="6214"/>
          <a:stretch/>
        </p:blipFill>
        <p:spPr>
          <a:xfrm>
            <a:off x="1820091" y="5085806"/>
            <a:ext cx="731520" cy="592183"/>
          </a:xfrm>
          <a:prstGeom prst="rect">
            <a:avLst/>
          </a:prstGeom>
          <a:noFill/>
          <a:ln>
            <a:noFill/>
          </a:ln>
        </p:spPr>
      </p:pic>
      <p:pic>
        <p:nvPicPr>
          <p:cNvPr id="125" name="Google Shape;125;p2"/>
          <p:cNvPicPr preferRelativeResize="0"/>
          <p:nvPr/>
        </p:nvPicPr>
        <p:blipFill rotWithShape="1">
          <a:blip r:embed="rId10">
            <a:alphaModFix/>
          </a:blip>
          <a:srcRect/>
          <a:stretch/>
        </p:blipFill>
        <p:spPr>
          <a:xfrm>
            <a:off x="8634702" y="3340891"/>
            <a:ext cx="2651364" cy="1744915"/>
          </a:xfrm>
          <a:prstGeom prst="rect">
            <a:avLst/>
          </a:prstGeom>
          <a:noFill/>
          <a:ln>
            <a:noFill/>
          </a:ln>
        </p:spPr>
      </p:pic>
      <p:sp>
        <p:nvSpPr>
          <p:cNvPr id="126" name="Google Shape;126;p2"/>
          <p:cNvSpPr/>
          <p:nvPr/>
        </p:nvSpPr>
        <p:spPr>
          <a:xfrm>
            <a:off x="11490925" y="3031114"/>
            <a:ext cx="255639" cy="275303"/>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Arial"/>
                <a:ea typeface="Arial"/>
                <a:cs typeface="Arial"/>
                <a:sym typeface="Arial"/>
              </a:rPr>
              <a:t>2</a:t>
            </a:r>
            <a:endParaRPr/>
          </a:p>
        </p:txBody>
      </p:sp>
      <p:sp>
        <p:nvSpPr>
          <p:cNvPr id="127" name="Google Shape;127;p2"/>
          <p:cNvSpPr txBox="1"/>
          <p:nvPr/>
        </p:nvSpPr>
        <p:spPr>
          <a:xfrm>
            <a:off x="11231055" y="3297470"/>
            <a:ext cx="8291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a:solidFill>
                  <a:schemeClr val="dk1"/>
                </a:solidFill>
                <a:latin typeface="Arial"/>
                <a:ea typeface="Arial"/>
                <a:cs typeface="Arial"/>
                <a:sym typeface="Arial"/>
              </a:rPr>
              <a:t>Members</a:t>
            </a:r>
            <a:endParaRPr sz="1200" b="1">
              <a:solidFill>
                <a:schemeClr val="dk1"/>
              </a:solidFill>
              <a:latin typeface="Arial"/>
              <a:ea typeface="Arial"/>
              <a:cs typeface="Arial"/>
              <a:sym typeface="Arial"/>
            </a:endParaRPr>
          </a:p>
        </p:txBody>
      </p:sp>
      <p:sp>
        <p:nvSpPr>
          <p:cNvPr id="128" name="Google Shape;128;p2"/>
          <p:cNvSpPr/>
          <p:nvPr/>
        </p:nvSpPr>
        <p:spPr>
          <a:xfrm rot="-1440256">
            <a:off x="2493405" y="2950509"/>
            <a:ext cx="6975179" cy="80467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a:solidFill>
                  <a:schemeClr val="lt1"/>
                </a:solidFill>
                <a:latin typeface="Calibri"/>
                <a:ea typeface="Calibri"/>
                <a:cs typeface="Calibri"/>
                <a:sym typeface="Calibri"/>
              </a:rPr>
              <a:t>[ INSERT YOUR WORK-LET TEMPLATE HERE ]</a:t>
            </a:r>
            <a:endParaRPr sz="2800">
              <a:solidFill>
                <a:schemeClr val="lt1"/>
              </a:solidFill>
              <a:latin typeface="Calibri"/>
              <a:ea typeface="Calibri"/>
              <a:cs typeface="Calibri"/>
              <a:sym typeface="Calibri"/>
            </a:endParaRPr>
          </a:p>
        </p:txBody>
      </p:sp>
      <p:pic>
        <p:nvPicPr>
          <p:cNvPr id="129" name="Google Shape;129;p2"/>
          <p:cNvPicPr preferRelativeResize="0"/>
          <p:nvPr/>
        </p:nvPicPr>
        <p:blipFill>
          <a:blip r:embed="rId11">
            <a:alphaModFix/>
          </a:blip>
          <a:stretch>
            <a:fillRect/>
          </a:stretch>
        </p:blipFill>
        <p:spPr>
          <a:xfrm>
            <a:off x="4763" y="33338"/>
            <a:ext cx="12182475" cy="679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8dfdf84dc_0_1"/>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endParaRPr/>
          </a:p>
        </p:txBody>
      </p:sp>
      <p:sp>
        <p:nvSpPr>
          <p:cNvPr id="136" name="Google Shape;136;g88dfdf84dc_0_1"/>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pic>
        <p:nvPicPr>
          <p:cNvPr id="137" name="Google Shape;137;g88dfdf84dc_0_1"/>
          <p:cNvPicPr preferRelativeResize="0"/>
          <p:nvPr/>
        </p:nvPicPr>
        <p:blipFill>
          <a:blip r:embed="rId3">
            <a:alphaModFix/>
          </a:blip>
          <a:stretch>
            <a:fillRect/>
          </a:stretch>
        </p:blipFill>
        <p:spPr>
          <a:xfrm>
            <a:off x="1190625" y="642950"/>
            <a:ext cx="10002307" cy="522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8dfdf84dc_0_8"/>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endParaRPr/>
          </a:p>
        </p:txBody>
      </p:sp>
      <p:sp>
        <p:nvSpPr>
          <p:cNvPr id="144" name="Google Shape;144;g88dfdf84dc_0_8"/>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pic>
        <p:nvPicPr>
          <p:cNvPr id="145" name="Google Shape;145;g88dfdf84dc_0_8"/>
          <p:cNvPicPr preferRelativeResize="0"/>
          <p:nvPr/>
        </p:nvPicPr>
        <p:blipFill>
          <a:blip r:embed="rId3">
            <a:alphaModFix/>
          </a:blip>
          <a:stretch>
            <a:fillRect/>
          </a:stretch>
        </p:blipFill>
        <p:spPr>
          <a:xfrm>
            <a:off x="505050" y="472075"/>
            <a:ext cx="11160750" cy="618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4"/>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Dataset(s) Analysis / Description</a:t>
            </a:r>
            <a:endParaRPr sz="3200" b="1">
              <a:solidFill>
                <a:schemeClr val="dk1"/>
              </a:solidFill>
              <a:latin typeface="Arial"/>
              <a:ea typeface="Arial"/>
              <a:cs typeface="Arial"/>
              <a:sym typeface="Arial"/>
            </a:endParaRPr>
          </a:p>
        </p:txBody>
      </p:sp>
      <p:sp>
        <p:nvSpPr>
          <p:cNvPr id="152" name="Google Shape;152;p4"/>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4"/>
          <p:cNvSpPr txBox="1"/>
          <p:nvPr/>
        </p:nvSpPr>
        <p:spPr>
          <a:xfrm>
            <a:off x="0" y="806514"/>
            <a:ext cx="12191999" cy="523220"/>
          </a:xfrm>
          <a:prstGeom prst="rect">
            <a:avLst/>
          </a:prstGeom>
          <a:solidFill>
            <a:srgbClr val="F2F2F2"/>
          </a:solidFill>
          <a:ln>
            <a:noFill/>
          </a:ln>
        </p:spPr>
        <p:txBody>
          <a:bodyPr spcFirstLastPara="1" wrap="square" lIns="91425" tIns="45700" rIns="91425" bIns="45700" anchor="t" anchorCtr="0">
            <a:spAutoFit/>
          </a:bodyPr>
          <a:lstStyle/>
          <a:p>
            <a:pPr marL="285750" marR="0" lvl="0" indent="-374650" algn="just" rtl="0">
              <a:spcBef>
                <a:spcPts val="0"/>
              </a:spcBef>
              <a:spcAft>
                <a:spcPts val="0"/>
              </a:spcAft>
              <a:buClr>
                <a:srgbClr val="0E4094"/>
              </a:buClr>
              <a:buSzPts val="3000"/>
              <a:buFont typeface="Arial"/>
              <a:buChar char="•"/>
            </a:pPr>
            <a:r>
              <a:rPr lang="en-IN" sz="3000" b="1" u="sng">
                <a:solidFill>
                  <a:srgbClr val="0E4094"/>
                </a:solidFill>
                <a:latin typeface="Calibri"/>
                <a:ea typeface="Calibri"/>
                <a:cs typeface="Calibri"/>
                <a:sym typeface="Calibri"/>
              </a:rPr>
              <a:t>Dataset Capture / Preparation / Generation </a:t>
            </a:r>
            <a:r>
              <a:rPr lang="en-IN" sz="3000">
                <a:solidFill>
                  <a:srgbClr val="0E4094"/>
                </a:solidFill>
                <a:latin typeface="Calibri"/>
                <a:ea typeface="Calibri"/>
                <a:cs typeface="Calibri"/>
                <a:sym typeface="Calibri"/>
              </a:rPr>
              <a:t>: </a:t>
            </a:r>
            <a:endParaRPr sz="3800"/>
          </a:p>
        </p:txBody>
      </p:sp>
      <p:sp>
        <p:nvSpPr>
          <p:cNvPr id="154" name="Google Shape;154;p4"/>
          <p:cNvSpPr txBox="1"/>
          <p:nvPr/>
        </p:nvSpPr>
        <p:spPr>
          <a:xfrm>
            <a:off x="1" y="2828862"/>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381000" algn="just" rtl="0">
              <a:spcBef>
                <a:spcPts val="0"/>
              </a:spcBef>
              <a:spcAft>
                <a:spcPts val="0"/>
              </a:spcAft>
              <a:buClr>
                <a:srgbClr val="0E4094"/>
              </a:buClr>
              <a:buSzPts val="3100"/>
              <a:buFont typeface="Arial"/>
              <a:buChar char="•"/>
            </a:pPr>
            <a:r>
              <a:rPr lang="en-IN" sz="3100" b="1" u="sng">
                <a:solidFill>
                  <a:srgbClr val="0E4094"/>
                </a:solidFill>
                <a:latin typeface="Calibri"/>
                <a:ea typeface="Calibri"/>
                <a:cs typeface="Calibri"/>
                <a:sym typeface="Calibri"/>
              </a:rPr>
              <a:t>Dataset Understanding / Analysis </a:t>
            </a:r>
            <a:r>
              <a:rPr lang="en-IN" sz="3100">
                <a:solidFill>
                  <a:srgbClr val="0E4094"/>
                </a:solidFill>
                <a:latin typeface="Calibri"/>
                <a:ea typeface="Calibri"/>
                <a:cs typeface="Calibri"/>
                <a:sym typeface="Calibri"/>
              </a:rPr>
              <a:t>: </a:t>
            </a:r>
            <a:endParaRPr sz="2900"/>
          </a:p>
          <a:p>
            <a:pPr marL="0" marR="0" lvl="0" indent="0" algn="just" rtl="0">
              <a:spcBef>
                <a:spcPts val="0"/>
              </a:spcBef>
              <a:spcAft>
                <a:spcPts val="0"/>
              </a:spcAft>
              <a:buNone/>
            </a:pPr>
            <a:r>
              <a:rPr lang="en-IN" sz="3100">
                <a:solidFill>
                  <a:srgbClr val="0E4094"/>
                </a:solidFill>
                <a:latin typeface="Calibri"/>
                <a:ea typeface="Calibri"/>
                <a:cs typeface="Calibri"/>
                <a:sym typeface="Calibri"/>
              </a:rPr>
              <a:t>     </a:t>
            </a:r>
            <a:endParaRPr sz="2900"/>
          </a:p>
        </p:txBody>
      </p:sp>
      <p:sp>
        <p:nvSpPr>
          <p:cNvPr id="155" name="Google Shape;155;p4"/>
          <p:cNvSpPr txBox="1"/>
          <p:nvPr/>
        </p:nvSpPr>
        <p:spPr>
          <a:xfrm>
            <a:off x="0" y="4851174"/>
            <a:ext cx="12192000" cy="65490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412750" algn="just" rtl="0">
              <a:spcBef>
                <a:spcPts val="0"/>
              </a:spcBef>
              <a:spcAft>
                <a:spcPts val="0"/>
              </a:spcAft>
              <a:buClr>
                <a:srgbClr val="0E4094"/>
              </a:buClr>
              <a:buSzPts val="3600"/>
              <a:buFont typeface="Arial"/>
              <a:buChar char="•"/>
            </a:pPr>
            <a:r>
              <a:rPr lang="en-IN" sz="3600" b="1" u="sng">
                <a:solidFill>
                  <a:srgbClr val="0E4094"/>
                </a:solidFill>
                <a:latin typeface="Calibri"/>
                <a:ea typeface="Calibri"/>
                <a:cs typeface="Calibri"/>
                <a:sym typeface="Calibri"/>
              </a:rPr>
              <a:t>Dataset Pre-Processing / Related Challenges (if any) </a:t>
            </a:r>
            <a:r>
              <a:rPr lang="en-IN" sz="3600">
                <a:solidFill>
                  <a:srgbClr val="0E4094"/>
                </a:solidFill>
                <a:latin typeface="Calibri"/>
                <a:ea typeface="Calibri"/>
                <a:cs typeface="Calibri"/>
                <a:sym typeface="Calibri"/>
              </a:rPr>
              <a:t>: </a:t>
            </a:r>
            <a:endParaRPr sz="3400"/>
          </a:p>
          <a:p>
            <a:pPr marL="0" marR="0" lvl="0" indent="0" algn="just" rtl="0">
              <a:spcBef>
                <a:spcPts val="0"/>
              </a:spcBef>
              <a:spcAft>
                <a:spcPts val="0"/>
              </a:spcAft>
              <a:buNone/>
            </a:pPr>
            <a:r>
              <a:rPr lang="en-IN" sz="3200">
                <a:solidFill>
                  <a:srgbClr val="0E4094"/>
                </a:solidFill>
                <a:latin typeface="Calibri"/>
                <a:ea typeface="Calibri"/>
                <a:cs typeface="Calibri"/>
                <a:sym typeface="Calibri"/>
              </a:rPr>
              <a:t>      </a:t>
            </a:r>
            <a:endParaRPr sz="3400"/>
          </a:p>
        </p:txBody>
      </p:sp>
      <p:pic>
        <p:nvPicPr>
          <p:cNvPr id="156" name="Google Shape;156;p4"/>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57" name="Google Shape;157;p4"/>
          <p:cNvSpPr txBox="1"/>
          <p:nvPr/>
        </p:nvSpPr>
        <p:spPr>
          <a:xfrm>
            <a:off x="208325" y="1335325"/>
            <a:ext cx="11983800" cy="14364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Some of the videos were generated and some were downloaded from shuttershock.com, </a:t>
            </a:r>
            <a:r>
              <a:rPr lang="en-IN" sz="2000" u="sng">
                <a:solidFill>
                  <a:schemeClr val="hlink"/>
                </a:solidFill>
                <a:latin typeface="Calibri"/>
                <a:ea typeface="Calibri"/>
                <a:cs typeface="Calibri"/>
                <a:sym typeface="Calibri"/>
                <a:hlinkClick r:id="rId4"/>
              </a:rPr>
              <a:t>https://serre-lab.clps.brown.edu/resource/hmdb-a-large-human-motion-database/#overview</a:t>
            </a:r>
            <a:r>
              <a:rPr lang="en-IN" sz="2000">
                <a:latin typeface="Calibri"/>
                <a:ea typeface="Calibri"/>
                <a:cs typeface="Calibri"/>
                <a:sym typeface="Calibri"/>
              </a:rPr>
              <a:t>, youtube.com</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The classes that the data contain are hugging, laughing, cakecuting, screaming, blowing candles</a:t>
            </a:r>
            <a:endParaRPr sz="2000">
              <a:latin typeface="Calibri"/>
              <a:ea typeface="Calibri"/>
              <a:cs typeface="Calibri"/>
              <a:sym typeface="Calibri"/>
            </a:endParaRPr>
          </a:p>
        </p:txBody>
      </p:sp>
      <p:sp>
        <p:nvSpPr>
          <p:cNvPr id="158" name="Google Shape;158;p4"/>
          <p:cNvSpPr txBox="1"/>
          <p:nvPr/>
        </p:nvSpPr>
        <p:spPr>
          <a:xfrm>
            <a:off x="191825" y="3511425"/>
            <a:ext cx="11983800" cy="13398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Dataset is not uniform.</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Some of the videos in dataset has no audio.</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Some of the videos in dataset has noise.</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p:txBody>
      </p:sp>
      <p:sp>
        <p:nvSpPr>
          <p:cNvPr id="159" name="Google Shape;159;p4"/>
          <p:cNvSpPr txBox="1"/>
          <p:nvPr/>
        </p:nvSpPr>
        <p:spPr>
          <a:xfrm>
            <a:off x="-16375" y="5518050"/>
            <a:ext cx="12192000" cy="174870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Extracting the frames.</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Resizing the frames.</a:t>
            </a:r>
            <a:r>
              <a:rPr lang="en-IN" sz="2000" b="1">
                <a:latin typeface="Calibri"/>
                <a:ea typeface="Calibri"/>
                <a:cs typeface="Calibri"/>
                <a:sym typeface="Calibri"/>
              </a:rPr>
              <a:t>         </a:t>
            </a:r>
            <a:endParaRPr sz="2000" b="1">
              <a:latin typeface="Calibri"/>
              <a:ea typeface="Calibri"/>
              <a:cs typeface="Calibri"/>
              <a:sym typeface="Calibri"/>
            </a:endParaRPr>
          </a:p>
          <a:p>
            <a:pPr marL="0" lvl="0" indent="0" algn="l" rtl="0">
              <a:spcBef>
                <a:spcPts val="0"/>
              </a:spcBef>
              <a:spcAft>
                <a:spcPts val="0"/>
              </a:spcAft>
              <a:buNone/>
            </a:pPr>
            <a:r>
              <a:rPr lang="en-IN" sz="2000" b="1">
                <a:latin typeface="Calibri"/>
                <a:ea typeface="Calibri"/>
                <a:cs typeface="Calibri"/>
                <a:sym typeface="Calibri"/>
              </a:rPr>
              <a:t>  Difficulties faced:</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a:latin typeface="Calibri"/>
                <a:ea typeface="Calibri"/>
                <a:cs typeface="Calibri"/>
                <a:sym typeface="Calibri"/>
              </a:rPr>
              <a:t>Accessing all the dataset collected from the team members which are uploaded to the google drive requires a large amount of internet connectivity both to upload and to download. </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890f1b9d9a_0_0"/>
          <p:cNvSpPr txBox="1"/>
          <p:nvPr/>
        </p:nvSpPr>
        <p:spPr>
          <a:xfrm>
            <a:off x="0" y="0"/>
            <a:ext cx="11859300" cy="60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Calibri"/>
                <a:ea typeface="Calibri"/>
                <a:cs typeface="Calibri"/>
                <a:sym typeface="Calibri"/>
              </a:rPr>
              <a:t>Total number of Videos Collected:</a:t>
            </a:r>
            <a:endParaRPr sz="2800" b="1">
              <a:solidFill>
                <a:schemeClr val="dk1"/>
              </a:solidFill>
              <a:latin typeface="Calibri"/>
              <a:ea typeface="Calibri"/>
              <a:cs typeface="Calibri"/>
              <a:sym typeface="Calibri"/>
            </a:endParaRPr>
          </a:p>
          <a:p>
            <a:pPr marL="0" lvl="0" indent="0" algn="l" rtl="0">
              <a:spcBef>
                <a:spcPts val="0"/>
              </a:spcBef>
              <a:spcAft>
                <a:spcPts val="0"/>
              </a:spcAft>
              <a:buNone/>
            </a:pPr>
            <a:endParaRPr sz="2800" b="1">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The google drive link: </a:t>
            </a:r>
            <a:r>
              <a:rPr lang="en-IN" sz="2000" u="sng">
                <a:solidFill>
                  <a:schemeClr val="hlink"/>
                </a:solidFill>
                <a:hlinkClick r:id="rId3"/>
              </a:rPr>
              <a:t>https://drive.google.com/drive/u/0/folders/1JvgsT08YpXjOcPW_YP5P6pY47Jy36Gzz</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Blowing candles 192</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Cake cutting 285</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Hugging 165</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Laughing 547</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Screaming loud 427</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Total number of frames extracted are  9600</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1502 frames on Blowing candles.</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1850 frames on Cake cutting</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1488 frames on screaming</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3606 frames on laughing</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1150 frames on hugging</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Proposed Approach / Solution</a:t>
            </a:r>
            <a:endParaRPr sz="3200" b="1">
              <a:solidFill>
                <a:schemeClr val="dk1"/>
              </a:solidFill>
              <a:latin typeface="Arial"/>
              <a:ea typeface="Arial"/>
              <a:cs typeface="Arial"/>
              <a:sym typeface="Arial"/>
            </a:endParaRPr>
          </a:p>
        </p:txBody>
      </p:sp>
      <p:sp>
        <p:nvSpPr>
          <p:cNvPr id="172" name="Google Shape;172;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3"/>
          <p:cNvSpPr txBox="1"/>
          <p:nvPr/>
        </p:nvSpPr>
        <p:spPr>
          <a:xfrm>
            <a:off x="1" y="806514"/>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419100" algn="just" rtl="0">
              <a:spcBef>
                <a:spcPts val="0"/>
              </a:spcBef>
              <a:spcAft>
                <a:spcPts val="0"/>
              </a:spcAft>
              <a:buClr>
                <a:srgbClr val="0E4094"/>
              </a:buClr>
              <a:buSzPts val="3700"/>
              <a:buFont typeface="Arial"/>
              <a:buChar char="•"/>
            </a:pPr>
            <a:r>
              <a:rPr lang="en-IN" sz="3700" b="1" u="sng">
                <a:solidFill>
                  <a:srgbClr val="0E4094"/>
                </a:solidFill>
                <a:latin typeface="Calibri"/>
                <a:ea typeface="Calibri"/>
                <a:cs typeface="Calibri"/>
                <a:sym typeface="Calibri"/>
              </a:rPr>
              <a:t>Concept Diagram </a:t>
            </a:r>
            <a:r>
              <a:rPr lang="en-IN" sz="3700">
                <a:solidFill>
                  <a:srgbClr val="0E4094"/>
                </a:solidFill>
                <a:latin typeface="Calibri"/>
                <a:ea typeface="Calibri"/>
                <a:cs typeface="Calibri"/>
                <a:sym typeface="Calibri"/>
              </a:rPr>
              <a:t>: </a:t>
            </a:r>
            <a:endParaRPr sz="3500"/>
          </a:p>
        </p:txBody>
      </p:sp>
      <p:pic>
        <p:nvPicPr>
          <p:cNvPr id="174" name="Google Shape;174;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pic>
        <p:nvPicPr>
          <p:cNvPr id="175" name="Google Shape;175;p3"/>
          <p:cNvPicPr preferRelativeResize="0"/>
          <p:nvPr/>
        </p:nvPicPr>
        <p:blipFill>
          <a:blip r:embed="rId4">
            <a:alphaModFix/>
          </a:blip>
          <a:stretch>
            <a:fillRect/>
          </a:stretch>
        </p:blipFill>
        <p:spPr>
          <a:xfrm>
            <a:off x="152400" y="1949975"/>
            <a:ext cx="11887200" cy="4081750"/>
          </a:xfrm>
          <a:prstGeom prst="rect">
            <a:avLst/>
          </a:prstGeom>
          <a:noFill/>
          <a:ln>
            <a:noFill/>
          </a:ln>
        </p:spPr>
      </p:pic>
      <p:sp>
        <p:nvSpPr>
          <p:cNvPr id="176" name="Google Shape;176;p3"/>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50">
                <a:highlight>
                  <a:srgbClr val="FFFFFF"/>
                </a:highlight>
                <a:latin typeface="Trebuchet MS"/>
                <a:ea typeface="Trebuchet MS"/>
                <a:cs typeface="Trebuchet MS"/>
                <a:sym typeface="Trebuchet MS"/>
              </a:rPr>
              <a:t>MIT    </a:t>
            </a:r>
            <a:r>
              <a:rPr lang="en-IN" sz="1300" baseline="30000">
                <a:highlight>
                  <a:srgbClr val="FFFFFF"/>
                </a:highlight>
                <a:latin typeface="Trebuchet MS"/>
                <a:ea typeface="Trebuchet MS"/>
                <a:cs typeface="Trebuchet MS"/>
                <a:sym typeface="Trebuchet MS"/>
              </a:rPr>
              <a:t>2</a:t>
            </a:r>
            <a:r>
              <a:rPr lang="en-IN" sz="1050">
                <a:highlight>
                  <a:srgbClr val="FFFFFF"/>
                </a:highlight>
                <a:latin typeface="Trebuchet MS"/>
                <a:ea typeface="Trebuchet MS"/>
                <a:cs typeface="Trebuchet MS"/>
                <a:sym typeface="Trebuchet MS"/>
              </a:rPr>
              <a:t>MIT-IBM Watson AI Lab</a:t>
            </a:r>
            <a:endParaRPr sz="1050">
              <a:highlight>
                <a:srgbClr val="FFFFFF"/>
              </a:highlight>
              <a:latin typeface="Trebuchet MS"/>
              <a:ea typeface="Trebuchet MS"/>
              <a:cs typeface="Trebuchet MS"/>
              <a:sym typeface="Trebuchet MS"/>
            </a:endParaRPr>
          </a:p>
          <a:p>
            <a:pPr marL="0" lvl="0" indent="0" algn="l" rtl="0">
              <a:spcBef>
                <a:spcPts val="0"/>
              </a:spcBef>
              <a:spcAft>
                <a:spcPts val="0"/>
              </a:spcAft>
              <a:buNone/>
            </a:pPr>
            <a:endParaRPr sz="1100"/>
          </a:p>
        </p:txBody>
      </p:sp>
      <p:sp>
        <p:nvSpPr>
          <p:cNvPr id="177" name="Google Shape;177;p3"/>
          <p:cNvSpPr txBox="1"/>
          <p:nvPr/>
        </p:nvSpPr>
        <p:spPr>
          <a:xfrm>
            <a:off x="307975" y="6279625"/>
            <a:ext cx="11551200" cy="7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Reference: TSM: Temporal Shift Module for Efficient Video Understanding</a:t>
            </a:r>
            <a:endParaRPr>
              <a:latin typeface="Calibri"/>
              <a:ea typeface="Calibri"/>
              <a:cs typeface="Calibri"/>
              <a:sym typeface="Calibri"/>
            </a:endParaRPr>
          </a:p>
          <a:p>
            <a:pPr marL="0" lvl="0" indent="0" algn="l" rtl="0">
              <a:spcBef>
                <a:spcPts val="0"/>
              </a:spcBef>
              <a:spcAft>
                <a:spcPts val="0"/>
              </a:spcAft>
              <a:buNone/>
            </a:pPr>
            <a:r>
              <a:rPr lang="en-IN">
                <a:latin typeface="Calibri"/>
                <a:ea typeface="Calibri"/>
                <a:cs typeface="Calibri"/>
                <a:sym typeface="Calibri"/>
              </a:rPr>
              <a:t>Authors: Ji Lin MIT(jilin@mit.edu) Chuang Gan( MIT-IBM Watson AI Lab ganchuang@csail.mit.edu) Song Han MIT (songhan@mit.edu)</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8904ed0aa9_0_4"/>
          <p:cNvSpPr txBox="1">
            <a:spLocks noGrp="1"/>
          </p:cNvSpPr>
          <p:nvPr>
            <p:ph type="subTitle" idx="1"/>
          </p:nvPr>
        </p:nvSpPr>
        <p:spPr>
          <a:xfrm>
            <a:off x="1028250" y="594915"/>
            <a:ext cx="9144000" cy="3753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3100"/>
              <a:t>Models we implemented  before we were informed to focus on tsm model. </a:t>
            </a:r>
            <a:endParaRPr sz="3100"/>
          </a:p>
          <a:p>
            <a:pPr marL="457200" lvl="0" indent="-425450" algn="l" rtl="0">
              <a:spcBef>
                <a:spcPts val="1000"/>
              </a:spcBef>
              <a:spcAft>
                <a:spcPts val="0"/>
              </a:spcAft>
              <a:buSzPts val="3100"/>
              <a:buChar char="●"/>
            </a:pPr>
            <a:r>
              <a:rPr lang="en-IN" sz="3100"/>
              <a:t>Vgg 16(completed till training)</a:t>
            </a:r>
            <a:endParaRPr sz="3100"/>
          </a:p>
          <a:p>
            <a:pPr marL="457200" lvl="0" indent="-425450" algn="l" rtl="0">
              <a:spcBef>
                <a:spcPts val="0"/>
              </a:spcBef>
              <a:spcAft>
                <a:spcPts val="0"/>
              </a:spcAft>
              <a:buSzPts val="3100"/>
              <a:buChar char="●"/>
            </a:pPr>
            <a:r>
              <a:rPr lang="en-IN" sz="3100"/>
              <a:t>Google inception v3(incomplete)</a:t>
            </a:r>
            <a:endParaRPr sz="3100"/>
          </a:p>
          <a:p>
            <a:pPr marL="457200" lvl="0" indent="-425450" algn="l" rtl="0">
              <a:spcBef>
                <a:spcPts val="0"/>
              </a:spcBef>
              <a:spcAft>
                <a:spcPts val="0"/>
              </a:spcAft>
              <a:buSzPts val="3100"/>
              <a:buChar char="●"/>
            </a:pPr>
            <a:r>
              <a:rPr lang="en-IN" sz="3100"/>
              <a:t>Resnet50(incomplete)</a:t>
            </a:r>
            <a:endParaRPr sz="3100"/>
          </a:p>
          <a:p>
            <a:pPr marL="457200" lvl="0" indent="-425450" algn="l" rtl="0">
              <a:spcBef>
                <a:spcPts val="0"/>
              </a:spcBef>
              <a:spcAft>
                <a:spcPts val="0"/>
              </a:spcAft>
              <a:buSzPts val="3100"/>
              <a:buChar char="●"/>
            </a:pPr>
            <a:r>
              <a:rPr lang="en-IN" sz="3100"/>
              <a:t>Mobilenet(incomplete)</a:t>
            </a:r>
            <a:endParaRPr sz="3100"/>
          </a:p>
          <a:p>
            <a:pPr marL="0" lvl="0" indent="0" algn="ctr"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5"/>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Experimental Results / Simulations / Observations</a:t>
            </a:r>
            <a:endParaRPr sz="3200" b="1">
              <a:solidFill>
                <a:schemeClr val="dk1"/>
              </a:solidFill>
              <a:latin typeface="Arial"/>
              <a:ea typeface="Arial"/>
              <a:cs typeface="Arial"/>
              <a:sym typeface="Arial"/>
            </a:endParaRPr>
          </a:p>
        </p:txBody>
      </p:sp>
      <p:sp>
        <p:nvSpPr>
          <p:cNvPr id="190" name="Google Shape;190;p5"/>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5"/>
          <p:cNvSpPr txBox="1"/>
          <p:nvPr/>
        </p:nvSpPr>
        <p:spPr>
          <a:xfrm>
            <a:off x="1" y="806514"/>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387350" algn="just" rtl="0">
              <a:spcBef>
                <a:spcPts val="0"/>
              </a:spcBef>
              <a:spcAft>
                <a:spcPts val="0"/>
              </a:spcAft>
              <a:buClr>
                <a:srgbClr val="0E4094"/>
              </a:buClr>
              <a:buSzPts val="3200"/>
              <a:buFont typeface="Arial"/>
              <a:buChar char="•"/>
            </a:pPr>
            <a:r>
              <a:rPr lang="en-IN" sz="3200" b="1" u="sng">
                <a:solidFill>
                  <a:srgbClr val="0E4094"/>
                </a:solidFill>
                <a:latin typeface="Calibri"/>
                <a:ea typeface="Calibri"/>
                <a:cs typeface="Calibri"/>
                <a:sym typeface="Calibri"/>
              </a:rPr>
              <a:t>Results  </a:t>
            </a:r>
            <a:r>
              <a:rPr lang="en-IN" sz="3200">
                <a:solidFill>
                  <a:srgbClr val="0E4094"/>
                </a:solidFill>
                <a:latin typeface="Calibri"/>
                <a:ea typeface="Calibri"/>
                <a:cs typeface="Calibri"/>
                <a:sym typeface="Calibri"/>
              </a:rPr>
              <a:t>: </a:t>
            </a:r>
            <a:endParaRPr sz="3000"/>
          </a:p>
          <a:p>
            <a:pPr marL="0" marR="0" lvl="0" indent="0" algn="just" rtl="0">
              <a:spcBef>
                <a:spcPts val="0"/>
              </a:spcBef>
              <a:spcAft>
                <a:spcPts val="0"/>
              </a:spcAft>
              <a:buNone/>
            </a:pPr>
            <a:r>
              <a:rPr lang="en-IN" sz="2800">
                <a:solidFill>
                  <a:srgbClr val="0E4094"/>
                </a:solidFill>
                <a:latin typeface="Calibri"/>
                <a:ea typeface="Calibri"/>
                <a:cs typeface="Calibri"/>
                <a:sym typeface="Calibri"/>
              </a:rPr>
              <a:t>      </a:t>
            </a:r>
            <a:endParaRPr sz="3000"/>
          </a:p>
        </p:txBody>
      </p:sp>
      <p:pic>
        <p:nvPicPr>
          <p:cNvPr id="192" name="Google Shape;192;p5"/>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93" name="Google Shape;193;p5"/>
          <p:cNvSpPr txBox="1"/>
          <p:nvPr/>
        </p:nvSpPr>
        <p:spPr>
          <a:xfrm>
            <a:off x="208825" y="1669050"/>
            <a:ext cx="11666700" cy="4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Calibri"/>
              <a:ea typeface="Calibri"/>
              <a:cs typeface="Calibri"/>
              <a:sym typeface="Calibri"/>
            </a:endParaRPr>
          </a:p>
        </p:txBody>
      </p:sp>
      <p:sp>
        <p:nvSpPr>
          <p:cNvPr id="194" name="Google Shape;194;p5"/>
          <p:cNvSpPr txBox="1">
            <a:spLocks noGrp="1"/>
          </p:cNvSpPr>
          <p:nvPr>
            <p:ph type="subTitle" idx="4294967295"/>
          </p:nvPr>
        </p:nvSpPr>
        <p:spPr>
          <a:xfrm>
            <a:off x="627041" y="5932199"/>
            <a:ext cx="10458900" cy="925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500"/>
              <a:t>We have stopped continuing with the models as we were told to concentrate only Temporal Shift Module (TSM). </a:t>
            </a:r>
            <a:endParaRPr sz="2500"/>
          </a:p>
        </p:txBody>
      </p:sp>
      <p:pic>
        <p:nvPicPr>
          <p:cNvPr id="195" name="Google Shape;195;p5"/>
          <p:cNvPicPr preferRelativeResize="0"/>
          <p:nvPr/>
        </p:nvPicPr>
        <p:blipFill>
          <a:blip r:embed="rId4">
            <a:alphaModFix/>
          </a:blip>
          <a:stretch>
            <a:fillRect/>
          </a:stretch>
        </p:blipFill>
        <p:spPr>
          <a:xfrm>
            <a:off x="478077" y="2408276"/>
            <a:ext cx="11128199" cy="3297241"/>
          </a:xfrm>
          <a:prstGeom prst="rect">
            <a:avLst/>
          </a:prstGeom>
          <a:noFill/>
          <a:ln>
            <a:noFill/>
          </a:ln>
        </p:spPr>
      </p:pic>
      <p:sp>
        <p:nvSpPr>
          <p:cNvPr id="196" name="Google Shape;196;p5"/>
          <p:cNvSpPr txBox="1"/>
          <p:nvPr/>
        </p:nvSpPr>
        <p:spPr>
          <a:xfrm>
            <a:off x="412691" y="1669050"/>
            <a:ext cx="10887600" cy="11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700" b="1">
                <a:latin typeface="Calibri"/>
                <a:ea typeface="Calibri"/>
                <a:cs typeface="Calibri"/>
                <a:sym typeface="Calibri"/>
              </a:rPr>
              <a:t>Results of </a:t>
            </a:r>
            <a:r>
              <a:rPr lang="en-IN" sz="2000">
                <a:latin typeface="Calibri"/>
                <a:ea typeface="Calibri"/>
                <a:cs typeface="Calibri"/>
                <a:sym typeface="Calibri"/>
              </a:rPr>
              <a:t> </a:t>
            </a:r>
            <a:r>
              <a:rPr lang="en-IN" sz="2700" b="1">
                <a:latin typeface="Calibri"/>
                <a:ea typeface="Calibri"/>
                <a:cs typeface="Calibri"/>
                <a:sym typeface="Calibri"/>
              </a:rPr>
              <a:t>VGG16 model training</a:t>
            </a:r>
            <a:endParaRPr sz="27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Widescreen</PresentationFormat>
  <Paragraphs>157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Pinyon Script</vt:lpstr>
      <vt:lpstr>Calibri</vt:lpstr>
      <vt:lpstr>Trebuchet MS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Madhura C S</cp:lastModifiedBy>
  <cp:revision>2</cp:revision>
  <dcterms:created xsi:type="dcterms:W3CDTF">2019-07-24T12:22:39Z</dcterms:created>
  <dcterms:modified xsi:type="dcterms:W3CDTF">2020-06-17T07:02:03Z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ies>
</file>