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2" r:id="rId2"/>
    <p:sldId id="256"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7B525FE-388F-4DAB-AF5A-3A35561DF400}"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166122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412211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3298332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7143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990873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B525FE-388F-4DAB-AF5A-3A35561DF400}"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20132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B525FE-388F-4DAB-AF5A-3A35561DF400}"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165498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525FE-388F-4DAB-AF5A-3A35561DF400}"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3547864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525FE-388F-4DAB-AF5A-3A35561DF400}"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286162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525FE-388F-4DAB-AF5A-3A35561DF400}"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281382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B525FE-388F-4DAB-AF5A-3A35561DF400}"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372871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135655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525FE-388F-4DAB-AF5A-3A35561DF400}"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38254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B525FE-388F-4DAB-AF5A-3A35561DF400}"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94635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525FE-388F-4DAB-AF5A-3A35561DF400}"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286247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422941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525FE-388F-4DAB-AF5A-3A35561DF400}"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90A29-1D24-4006-86CD-F93C052A0BC0}" type="slidenum">
              <a:rPr lang="en-IN" smtClean="0"/>
              <a:t>‹#›</a:t>
            </a:fld>
            <a:endParaRPr lang="en-IN"/>
          </a:p>
        </p:txBody>
      </p:sp>
    </p:spTree>
    <p:extLst>
      <p:ext uri="{BB962C8B-B14F-4D97-AF65-F5344CB8AC3E}">
        <p14:creationId xmlns:p14="http://schemas.microsoft.com/office/powerpoint/2010/main" val="391300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525FE-388F-4DAB-AF5A-3A35561DF400}" type="datetimeFigureOut">
              <a:rPr lang="en-IN" smtClean="0"/>
              <a:t>10-04-2024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2B90A29-1D24-4006-86CD-F93C052A0BC0}" type="slidenum">
              <a:rPr lang="en-IN" smtClean="0"/>
              <a:t>‹#›</a:t>
            </a:fld>
            <a:endParaRPr lang="en-IN"/>
          </a:p>
        </p:txBody>
      </p:sp>
    </p:spTree>
    <p:extLst>
      <p:ext uri="{BB962C8B-B14F-4D97-AF65-F5344CB8AC3E}">
        <p14:creationId xmlns:p14="http://schemas.microsoft.com/office/powerpoint/2010/main" val="6665268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97940-6383-4C94-A59A-23D5E7D75364}"/>
              </a:ext>
            </a:extLst>
          </p:cNvPr>
          <p:cNvSpPr txBox="1"/>
          <p:nvPr/>
        </p:nvSpPr>
        <p:spPr>
          <a:xfrm>
            <a:off x="1595717" y="480314"/>
            <a:ext cx="9206754" cy="2123658"/>
          </a:xfrm>
          <a:prstGeom prst="rect">
            <a:avLst/>
          </a:prstGeom>
          <a:noFill/>
        </p:spPr>
        <p:txBody>
          <a:bodyPr wrap="square">
            <a:spAutoFit/>
          </a:bodyPr>
          <a:lstStyle/>
          <a:p>
            <a:pPr algn="ctr"/>
            <a:r>
              <a:rPr lang="en-IN" sz="4400" dirty="0">
                <a:latin typeface="Arial Black" panose="020B0A04020102020204" pitchFamily="34" charset="0"/>
              </a:rPr>
              <a:t>Comprehensive Analysis </a:t>
            </a:r>
            <a:r>
              <a:rPr lang="en-US" sz="4400" dirty="0">
                <a:latin typeface="Arial Black" panose="020B0A04020102020204" pitchFamily="34" charset="0"/>
              </a:rPr>
              <a:t>Bird Strikes between</a:t>
            </a:r>
          </a:p>
          <a:p>
            <a:pPr algn="ctr"/>
            <a:r>
              <a:rPr lang="en-US" sz="4400" dirty="0">
                <a:latin typeface="Arial Black" panose="020B0A04020102020204" pitchFamily="34" charset="0"/>
              </a:rPr>
              <a:t> 2000 – 2011</a:t>
            </a:r>
            <a:endParaRPr lang="en-IN" sz="4400" dirty="0">
              <a:latin typeface="Arial Black" panose="020B0A04020102020204" pitchFamily="34" charset="0"/>
            </a:endParaRPr>
          </a:p>
        </p:txBody>
      </p:sp>
      <p:pic>
        <p:nvPicPr>
          <p:cNvPr id="5" name="Picture 4">
            <a:extLst>
              <a:ext uri="{FF2B5EF4-FFF2-40B4-BE49-F238E27FC236}">
                <a16:creationId xmlns:a16="http://schemas.microsoft.com/office/drawing/2014/main" id="{14E781B9-9325-4743-A0AA-69A9C460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783104"/>
            <a:ext cx="6042212" cy="2868708"/>
          </a:xfrm>
          <a:prstGeom prst="rect">
            <a:avLst/>
          </a:prstGeom>
          <a:ln>
            <a:noFill/>
          </a:ln>
          <a:effectLst>
            <a:softEdge rad="112500"/>
          </a:effectLst>
        </p:spPr>
      </p:pic>
      <p:pic>
        <p:nvPicPr>
          <p:cNvPr id="8" name="Picture 7">
            <a:extLst>
              <a:ext uri="{FF2B5EF4-FFF2-40B4-BE49-F238E27FC236}">
                <a16:creationId xmlns:a16="http://schemas.microsoft.com/office/drawing/2014/main" id="{2DE60BFD-2EE8-4946-B323-EC57575E27C4}"/>
              </a:ext>
            </a:extLst>
          </p:cNvPr>
          <p:cNvPicPr>
            <a:picLocks noChangeAspect="1"/>
          </p:cNvPicPr>
          <p:nvPr/>
        </p:nvPicPr>
        <p:blipFill>
          <a:blip r:embed="rId3"/>
          <a:stretch>
            <a:fillRect/>
          </a:stretch>
        </p:blipFill>
        <p:spPr>
          <a:xfrm>
            <a:off x="6096000" y="2818150"/>
            <a:ext cx="5330272" cy="3331639"/>
          </a:xfrm>
          <a:prstGeom prst="rect">
            <a:avLst/>
          </a:prstGeom>
          <a:ln>
            <a:noFill/>
          </a:ln>
          <a:effectLst>
            <a:softEdge rad="112500"/>
          </a:effectLst>
        </p:spPr>
      </p:pic>
    </p:spTree>
    <p:extLst>
      <p:ext uri="{BB962C8B-B14F-4D97-AF65-F5344CB8AC3E}">
        <p14:creationId xmlns:p14="http://schemas.microsoft.com/office/powerpoint/2010/main" val="75172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721B55-DB72-46C7-B11D-D518C4CA4981}"/>
              </a:ext>
            </a:extLst>
          </p:cNvPr>
          <p:cNvSpPr txBox="1"/>
          <p:nvPr/>
        </p:nvSpPr>
        <p:spPr>
          <a:xfrm>
            <a:off x="546847" y="2263169"/>
            <a:ext cx="6427694" cy="3416320"/>
          </a:xfrm>
          <a:prstGeom prst="rect">
            <a:avLst/>
          </a:prstGeom>
          <a:noFill/>
        </p:spPr>
        <p:txBody>
          <a:bodyPr wrap="square">
            <a:spAutoFit/>
          </a:bodyPr>
          <a:lstStyle/>
          <a:p>
            <a:pPr algn="l"/>
            <a:r>
              <a:rPr lang="en-IN" b="1" i="0" dirty="0">
                <a:effectLst/>
                <a:latin typeface="-apple-system"/>
              </a:rPr>
              <a:t>Project </a:t>
            </a:r>
            <a:r>
              <a:rPr lang="en-US" b="1" i="0" dirty="0">
                <a:effectLst/>
                <a:latin typeface="-apple-system"/>
              </a:rPr>
              <a:t>Overview</a:t>
            </a:r>
            <a:r>
              <a:rPr lang="en-US" b="0" i="0" dirty="0">
                <a:effectLst/>
                <a:latin typeface="-apple-system"/>
              </a:rPr>
              <a:t>:</a:t>
            </a:r>
          </a:p>
          <a:p>
            <a:pPr algn="l"/>
            <a:endParaRPr lang="en-US" b="0" i="0" dirty="0">
              <a:effectLst/>
              <a:latin typeface="-apple-system"/>
            </a:endParaRPr>
          </a:p>
          <a:p>
            <a:pPr marL="742950" lvl="1" indent="-285750" algn="just">
              <a:buFont typeface="Wingdings" panose="05000000000000000000" pitchFamily="2" charset="2"/>
              <a:buChar char="q"/>
            </a:pPr>
            <a:r>
              <a:rPr lang="en-US" b="0" i="0" dirty="0">
                <a:effectLst/>
                <a:latin typeface="-apple-system"/>
              </a:rPr>
              <a:t>The project focuses on analyzing bird strike data, which occurs when birds collide with aircraft engines.</a:t>
            </a:r>
          </a:p>
          <a:p>
            <a:pPr lvl="1" algn="just"/>
            <a:endParaRPr lang="en-US" b="0" i="0" dirty="0">
              <a:effectLst/>
              <a:latin typeface="-apple-system"/>
            </a:endParaRPr>
          </a:p>
          <a:p>
            <a:pPr marL="742950" lvl="1" indent="-285750" algn="just">
              <a:buFont typeface="Wingdings" panose="05000000000000000000" pitchFamily="2" charset="2"/>
              <a:buChar char="q"/>
            </a:pPr>
            <a:r>
              <a:rPr lang="en-US" b="0" i="0" dirty="0">
                <a:effectLst/>
                <a:latin typeface="-apple-system"/>
              </a:rPr>
              <a:t>The goal is to predict future bird strikes and enhance flight safety by understanding patterns and risk factors.</a:t>
            </a:r>
          </a:p>
          <a:p>
            <a:pPr lvl="1" algn="just"/>
            <a:endParaRPr lang="en-US" b="0" i="0" dirty="0">
              <a:effectLst/>
              <a:latin typeface="-apple-system"/>
            </a:endParaRPr>
          </a:p>
          <a:p>
            <a:pPr marL="742950" lvl="1" indent="-285750" algn="just">
              <a:buFont typeface="Wingdings" panose="05000000000000000000" pitchFamily="2" charset="2"/>
              <a:buChar char="q"/>
            </a:pPr>
            <a:r>
              <a:rPr lang="en-US" b="0" i="0" dirty="0">
                <a:effectLst/>
                <a:latin typeface="-apple-system"/>
              </a:rPr>
              <a:t>This project aims to analyze past years’ bird strike data concerning the phase of flight, time of day, pilot warning status, and various other parameters.</a:t>
            </a:r>
            <a:endParaRPr lang="en-IN" dirty="0"/>
          </a:p>
          <a:p>
            <a:pPr lvl="1" algn="l"/>
            <a:endParaRPr lang="en-US" b="0" i="0" dirty="0">
              <a:solidFill>
                <a:srgbClr val="111111"/>
              </a:solidFill>
              <a:effectLst/>
              <a:latin typeface="-apple-system"/>
            </a:endParaRPr>
          </a:p>
        </p:txBody>
      </p:sp>
      <p:sp>
        <p:nvSpPr>
          <p:cNvPr id="11" name="TextBox 10">
            <a:extLst>
              <a:ext uri="{FF2B5EF4-FFF2-40B4-BE49-F238E27FC236}">
                <a16:creationId xmlns:a16="http://schemas.microsoft.com/office/drawing/2014/main" id="{22938494-97FD-49DA-9C88-617EDB07A7EE}"/>
              </a:ext>
            </a:extLst>
          </p:cNvPr>
          <p:cNvSpPr txBox="1"/>
          <p:nvPr/>
        </p:nvSpPr>
        <p:spPr>
          <a:xfrm>
            <a:off x="457200" y="530577"/>
            <a:ext cx="11080377" cy="1295868"/>
          </a:xfrm>
          <a:prstGeom prst="rect">
            <a:avLst/>
          </a:prstGeom>
          <a:noFill/>
        </p:spPr>
        <p:txBody>
          <a:bodyPr wrap="square">
            <a:spAutoFit/>
          </a:bodyPr>
          <a:lstStyle/>
          <a:p>
            <a:pPr>
              <a:lnSpc>
                <a:spcPct val="150000"/>
              </a:lnSpc>
            </a:pPr>
            <a:r>
              <a:rPr lang="en-US" b="0" i="0" dirty="0">
                <a:effectLst/>
                <a:latin typeface="source-serif-pro"/>
              </a:rPr>
              <a:t>The interaction between aircraft and wildlife, particularly bird strikes, has been a longstanding concern in aviation safety. This analysis delves into a dataset spanning from 2000 to 2011, providing insights into the patterns, risks, and implications of bird strikes in aviation.</a:t>
            </a:r>
            <a:endParaRPr lang="en-IN" dirty="0"/>
          </a:p>
        </p:txBody>
      </p:sp>
      <p:pic>
        <p:nvPicPr>
          <p:cNvPr id="15" name="Picture 14">
            <a:extLst>
              <a:ext uri="{FF2B5EF4-FFF2-40B4-BE49-F238E27FC236}">
                <a16:creationId xmlns:a16="http://schemas.microsoft.com/office/drawing/2014/main" id="{70A8FBD1-3A17-42B6-82B3-577F4F1842FF}"/>
              </a:ext>
            </a:extLst>
          </p:cNvPr>
          <p:cNvPicPr>
            <a:picLocks noChangeAspect="1"/>
          </p:cNvPicPr>
          <p:nvPr/>
        </p:nvPicPr>
        <p:blipFill>
          <a:blip r:embed="rId2"/>
          <a:stretch>
            <a:fillRect/>
          </a:stretch>
        </p:blipFill>
        <p:spPr>
          <a:xfrm>
            <a:off x="7126941" y="2263169"/>
            <a:ext cx="4858871" cy="4042321"/>
          </a:xfrm>
          <a:prstGeom prst="rect">
            <a:avLst/>
          </a:prstGeom>
          <a:ln>
            <a:noFill/>
          </a:ln>
          <a:effectLst>
            <a:softEdge rad="112500"/>
          </a:effectLst>
        </p:spPr>
      </p:pic>
    </p:spTree>
    <p:extLst>
      <p:ext uri="{BB962C8B-B14F-4D97-AF65-F5344CB8AC3E}">
        <p14:creationId xmlns:p14="http://schemas.microsoft.com/office/powerpoint/2010/main" val="166226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1BAAA6-AE57-426E-9460-DB0FBF118E76}"/>
              </a:ext>
            </a:extLst>
          </p:cNvPr>
          <p:cNvSpPr txBox="1"/>
          <p:nvPr/>
        </p:nvSpPr>
        <p:spPr>
          <a:xfrm>
            <a:off x="322729" y="555813"/>
            <a:ext cx="11367247" cy="4524315"/>
          </a:xfrm>
          <a:prstGeom prst="rect">
            <a:avLst/>
          </a:prstGeom>
          <a:noFill/>
        </p:spPr>
        <p:txBody>
          <a:bodyPr wrap="square">
            <a:spAutoFit/>
          </a:bodyPr>
          <a:lstStyle/>
          <a:p>
            <a:pPr algn="l"/>
            <a:r>
              <a:rPr lang="en-US" b="1" i="0" dirty="0">
                <a:effectLst/>
                <a:latin typeface="-apple-system"/>
              </a:rPr>
              <a:t>Parameters Analyzed</a:t>
            </a:r>
            <a:r>
              <a:rPr lang="en-US" b="0" i="0" dirty="0">
                <a:effectLst/>
                <a:latin typeface="-apple-system"/>
              </a:rPr>
              <a:t>:</a:t>
            </a:r>
          </a:p>
          <a:p>
            <a:pPr algn="l"/>
            <a:endParaRPr lang="en-US" b="0" i="0" dirty="0">
              <a:effectLst/>
              <a:latin typeface="-apple-system"/>
            </a:endParaRPr>
          </a:p>
          <a:p>
            <a:pPr lvl="1" algn="l"/>
            <a:r>
              <a:rPr lang="en-US" b="0" i="0" dirty="0">
                <a:effectLst/>
                <a:latin typeface="-apple-system"/>
              </a:rPr>
              <a:t>The analysis considers parameters such as:</a:t>
            </a:r>
          </a:p>
          <a:p>
            <a:pPr lvl="1" algn="l"/>
            <a:endParaRPr lang="en-US" b="0" i="0" dirty="0">
              <a:effectLst/>
              <a:latin typeface="-apple-system"/>
            </a:endParaRPr>
          </a:p>
          <a:p>
            <a:pPr lvl="2" algn="l"/>
            <a:r>
              <a:rPr lang="en-US" b="1" i="0" dirty="0">
                <a:effectLst/>
                <a:latin typeface="-apple-system"/>
              </a:rPr>
              <a:t>The phase of flight</a:t>
            </a:r>
            <a:r>
              <a:rPr lang="en-US" b="0" i="0" dirty="0">
                <a:effectLst/>
                <a:latin typeface="-apple-system"/>
              </a:rPr>
              <a:t>: When during the flight the bird strike occurred.</a:t>
            </a:r>
          </a:p>
          <a:p>
            <a:pPr lvl="2" algn="l"/>
            <a:endParaRPr lang="en-US" b="0" i="0" dirty="0">
              <a:effectLst/>
              <a:latin typeface="-apple-system"/>
            </a:endParaRPr>
          </a:p>
          <a:p>
            <a:pPr lvl="2" algn="l"/>
            <a:r>
              <a:rPr lang="en-US" b="1" i="0" dirty="0">
                <a:effectLst/>
                <a:latin typeface="-apple-system"/>
              </a:rPr>
              <a:t>Time of day</a:t>
            </a:r>
            <a:r>
              <a:rPr lang="en-US" b="0" i="0" dirty="0">
                <a:effectLst/>
                <a:latin typeface="-apple-system"/>
              </a:rPr>
              <a:t>: The time window when bird strikes are more likely.</a:t>
            </a:r>
          </a:p>
          <a:p>
            <a:pPr lvl="2" algn="l"/>
            <a:endParaRPr lang="en-US" b="0" i="0" dirty="0">
              <a:effectLst/>
              <a:latin typeface="-apple-system"/>
            </a:endParaRPr>
          </a:p>
          <a:p>
            <a:pPr lvl="2" algn="l"/>
            <a:r>
              <a:rPr lang="en-US" b="1" i="0" dirty="0">
                <a:effectLst/>
                <a:latin typeface="-apple-system"/>
              </a:rPr>
              <a:t>Pilot warning status</a:t>
            </a:r>
            <a:r>
              <a:rPr lang="en-US" b="0" i="0" dirty="0">
                <a:effectLst/>
                <a:latin typeface="-apple-system"/>
              </a:rPr>
              <a:t>: Whether the pilot received any warnings related to bird activity.</a:t>
            </a:r>
          </a:p>
          <a:p>
            <a:pPr lvl="2" algn="l"/>
            <a:endParaRPr lang="en-US" dirty="0">
              <a:latin typeface="-apple-system"/>
            </a:endParaRPr>
          </a:p>
          <a:p>
            <a:pPr lvl="2" algn="l"/>
            <a:r>
              <a:rPr lang="en-US" b="1" i="0" dirty="0">
                <a:solidFill>
                  <a:srgbClr val="E6EDF3"/>
                </a:solidFill>
                <a:effectLst/>
                <a:latin typeface="-apple-system"/>
              </a:rPr>
              <a:t>The aviation industry</a:t>
            </a:r>
            <a:r>
              <a:rPr lang="en-US" b="0" i="0" dirty="0">
                <a:solidFill>
                  <a:srgbClr val="E6EDF3"/>
                </a:solidFill>
                <a:effectLst/>
                <a:latin typeface="-apple-system"/>
              </a:rPr>
              <a:t>:  aircraft and passenger safety is of utmost importance. Bird strikes pose a threat to the same.</a:t>
            </a:r>
          </a:p>
          <a:p>
            <a:pPr lvl="2" algn="l"/>
            <a:endParaRPr lang="en-US" dirty="0">
              <a:solidFill>
                <a:srgbClr val="E6EDF3"/>
              </a:solidFill>
              <a:latin typeface="-apple-system"/>
            </a:endParaRPr>
          </a:p>
          <a:p>
            <a:pPr lvl="2" algn="l"/>
            <a:r>
              <a:rPr lang="en-US" dirty="0">
                <a:solidFill>
                  <a:srgbClr val="E6EDF3"/>
                </a:solidFill>
                <a:latin typeface="-apple-system"/>
              </a:rPr>
              <a:t>A</a:t>
            </a:r>
            <a:r>
              <a:rPr lang="en-US" b="0" i="0" dirty="0">
                <a:solidFill>
                  <a:srgbClr val="E6EDF3"/>
                </a:solidFill>
                <a:effectLst/>
                <a:latin typeface="-apple-system"/>
              </a:rPr>
              <a:t>nalyses of the parameters that affect their occurrence would be of great assistance to the aviation industry in preventing future bird strikes, thereby increasing flight safety.</a:t>
            </a:r>
            <a:endParaRPr lang="en-US" b="0" i="0" dirty="0">
              <a:effectLst/>
              <a:latin typeface="-apple-system"/>
            </a:endParaRPr>
          </a:p>
          <a:p>
            <a:pPr marL="1143000" lvl="2" indent="-228600" algn="l">
              <a:buFont typeface="+mj-lt"/>
              <a:buAutoNum type="arabicPeriod"/>
            </a:pPr>
            <a:endParaRPr lang="en-US" b="0" i="0" dirty="0">
              <a:solidFill>
                <a:srgbClr val="111111"/>
              </a:solidFill>
              <a:effectLst/>
              <a:latin typeface="-apple-system"/>
            </a:endParaRPr>
          </a:p>
        </p:txBody>
      </p:sp>
    </p:spTree>
    <p:extLst>
      <p:ext uri="{BB962C8B-B14F-4D97-AF65-F5344CB8AC3E}">
        <p14:creationId xmlns:p14="http://schemas.microsoft.com/office/powerpoint/2010/main" val="268434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730D6-C60B-41BE-A8A8-CC0C6FD095D0}"/>
              </a:ext>
            </a:extLst>
          </p:cNvPr>
          <p:cNvSpPr txBox="1"/>
          <p:nvPr/>
        </p:nvSpPr>
        <p:spPr>
          <a:xfrm>
            <a:off x="905435" y="751344"/>
            <a:ext cx="10596282" cy="5355312"/>
          </a:xfrm>
          <a:prstGeom prst="rect">
            <a:avLst/>
          </a:prstGeom>
          <a:noFill/>
        </p:spPr>
        <p:txBody>
          <a:bodyPr wrap="square">
            <a:spAutoFit/>
          </a:bodyPr>
          <a:lstStyle/>
          <a:p>
            <a:pPr algn="l"/>
            <a:r>
              <a:rPr lang="en-US" b="1" i="0" dirty="0">
                <a:effectLst/>
                <a:latin typeface="source-serif-pro"/>
              </a:rPr>
              <a:t>Key Findings:</a:t>
            </a:r>
          </a:p>
          <a:p>
            <a:pPr algn="l"/>
            <a:endParaRPr lang="en-US" b="0" i="0" dirty="0">
              <a:effectLst/>
              <a:latin typeface="source-serif-pro"/>
            </a:endParaRPr>
          </a:p>
          <a:p>
            <a:pPr algn="l">
              <a:buFont typeface="+mj-lt"/>
              <a:buAutoNum type="arabicPeriod"/>
            </a:pPr>
            <a:r>
              <a:rPr lang="en-US" b="1" i="0" dirty="0">
                <a:effectLst/>
                <a:latin typeface="source-serif-pro"/>
              </a:rPr>
              <a:t>Rising Trend of Bird Strikes:</a:t>
            </a:r>
            <a:r>
              <a:rPr lang="en-US" b="0" i="0" dirty="0">
                <a:effectLst/>
                <a:latin typeface="source-serif-pro"/>
              </a:rPr>
              <a:t> The data reveals a concerning upward trend in bird strikes over the years. In 2000, there were </a:t>
            </a:r>
            <a:r>
              <a:rPr lang="en-US" dirty="0">
                <a:latin typeface="source-serif-pro"/>
              </a:rPr>
              <a:t>4,434 incidents</a:t>
            </a:r>
            <a:r>
              <a:rPr lang="en-US" b="0" i="0" dirty="0">
                <a:effectLst/>
                <a:latin typeface="source-serif-pro"/>
              </a:rPr>
              <a:t>, which escalated to </a:t>
            </a:r>
            <a:r>
              <a:rPr lang="en-US" dirty="0">
                <a:latin typeface="source-serif-pro"/>
              </a:rPr>
              <a:t>7492 by</a:t>
            </a:r>
            <a:r>
              <a:rPr lang="en-US" b="0" i="0" dirty="0">
                <a:effectLst/>
                <a:latin typeface="source-serif-pro"/>
              </a:rPr>
              <a:t> 2010. This increase highlights the growing challenge bird strikes pose to aviation safety. While considering the cost of damage, the highest damage occurred in 2001 when repairs cost $21m while the lowest was in 2000 at over $5m.</a:t>
            </a:r>
          </a:p>
          <a:p>
            <a:pPr algn="l"/>
            <a:endParaRPr lang="en-US" b="0" i="0" dirty="0">
              <a:effectLst/>
              <a:latin typeface="source-serif-pro"/>
            </a:endParaRPr>
          </a:p>
          <a:p>
            <a:pPr algn="l">
              <a:buFont typeface="+mj-lt"/>
              <a:buAutoNum type="arabicPeriod"/>
            </a:pPr>
            <a:r>
              <a:rPr lang="en-US" b="1" i="0" dirty="0">
                <a:effectLst/>
                <a:latin typeface="source-serif-pro"/>
              </a:rPr>
              <a:t>Pilot Awareness:</a:t>
            </a:r>
            <a:r>
              <a:rPr lang="en-US" b="0" i="0" dirty="0">
                <a:effectLst/>
                <a:latin typeface="source-serif-pro"/>
              </a:rPr>
              <a:t> In a significant number of incidents, pilots were warned about the presence of wildlife, suggesting awareness but also the limitations of preventative measures.</a:t>
            </a:r>
          </a:p>
          <a:p>
            <a:pPr algn="l"/>
            <a:endParaRPr lang="en-US" b="0" i="0" dirty="0">
              <a:effectLst/>
              <a:latin typeface="source-serif-pro"/>
            </a:endParaRPr>
          </a:p>
          <a:p>
            <a:pPr algn="l">
              <a:buFont typeface="+mj-lt"/>
              <a:buAutoNum type="arabicPeriod"/>
            </a:pPr>
            <a:r>
              <a:rPr lang="en-US" b="1" i="0" dirty="0">
                <a:effectLst/>
                <a:latin typeface="source-serif-pro"/>
              </a:rPr>
              <a:t>Seasonal Variations:</a:t>
            </a:r>
            <a:r>
              <a:rPr lang="en-US" b="0" i="0" dirty="0">
                <a:effectLst/>
                <a:latin typeface="source-serif-pro"/>
              </a:rPr>
              <a:t> The analysis shows a clear seasonal pattern in bird strike incidents. August emerged as the most dangerous month, with 13,868 incidents, followed closely by September and October. This seasonal surge aligns with bird migration patterns.</a:t>
            </a:r>
          </a:p>
          <a:p>
            <a:pPr algn="l"/>
            <a:endParaRPr lang="en-US" dirty="0">
              <a:latin typeface="source-serif-pro"/>
            </a:endParaRPr>
          </a:p>
          <a:p>
            <a:pPr algn="l"/>
            <a:r>
              <a:rPr lang="en-US" b="0" i="0" dirty="0">
                <a:effectLst/>
                <a:latin typeface="source-serif-pro"/>
              </a:rPr>
              <a:t>Bird strikes by Airport name. Dallas/Fort Wort International Airport was mostly affected at about 10% followed by Sacramento International Airport in the top 20.</a:t>
            </a:r>
          </a:p>
          <a:p>
            <a:pPr algn="l"/>
            <a:endParaRPr lang="en-US" dirty="0">
              <a:latin typeface="source-serif-pro"/>
            </a:endParaRPr>
          </a:p>
          <a:p>
            <a:pPr algn="l"/>
            <a:r>
              <a:rPr lang="en-US" b="0" i="0" dirty="0">
                <a:effectLst/>
                <a:latin typeface="source-serif-pro"/>
              </a:rPr>
              <a:t>The number of bird strikes by flight phase shows Approach as the most occurring period at over 42%, followed by Landing roll at 17% with Parked at less than 1%.</a:t>
            </a:r>
          </a:p>
        </p:txBody>
      </p:sp>
    </p:spTree>
    <p:extLst>
      <p:ext uri="{BB962C8B-B14F-4D97-AF65-F5344CB8AC3E}">
        <p14:creationId xmlns:p14="http://schemas.microsoft.com/office/powerpoint/2010/main" val="300753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D753D-99BB-494B-A3A6-05A021630D84}"/>
              </a:ext>
            </a:extLst>
          </p:cNvPr>
          <p:cNvSpPr txBox="1"/>
          <p:nvPr/>
        </p:nvSpPr>
        <p:spPr>
          <a:xfrm>
            <a:off x="457200" y="564776"/>
            <a:ext cx="11277600" cy="1849865"/>
          </a:xfrm>
          <a:prstGeom prst="rect">
            <a:avLst/>
          </a:prstGeom>
          <a:noFill/>
        </p:spPr>
        <p:txBody>
          <a:bodyPr wrap="square">
            <a:spAutoFit/>
          </a:bodyPr>
          <a:lstStyle/>
          <a:p>
            <a:r>
              <a:rPr lang="en-US" b="1" i="0" dirty="0">
                <a:effectLst/>
                <a:latin typeface="source-serif-pro"/>
              </a:rPr>
              <a:t>Implications</a:t>
            </a:r>
            <a:r>
              <a:rPr lang="en-US" b="0" i="0" dirty="0">
                <a:effectLst/>
                <a:latin typeface="source-serif-pro"/>
              </a:rPr>
              <a:t>:</a:t>
            </a:r>
          </a:p>
          <a:p>
            <a:endParaRPr lang="en-US" dirty="0">
              <a:latin typeface="source-serif-pro"/>
            </a:endParaRPr>
          </a:p>
          <a:p>
            <a:pPr>
              <a:lnSpc>
                <a:spcPct val="150000"/>
              </a:lnSpc>
            </a:pPr>
            <a:r>
              <a:rPr lang="en-US" b="0" i="0" dirty="0">
                <a:effectLst/>
                <a:latin typeface="source-serif-pro"/>
              </a:rPr>
              <a:t> The findings underscore the need for improved wildlife management strategies around airports and enhanced aircraft design to mitigate bird strikes. The data-driven approach provides a foundation for targeted policies and research, aiming to enhance aviation safety in the face of wildlife hazards.</a:t>
            </a:r>
            <a:endParaRPr lang="en-IN" dirty="0"/>
          </a:p>
        </p:txBody>
      </p:sp>
      <p:sp>
        <p:nvSpPr>
          <p:cNvPr id="5" name="TextBox 4">
            <a:extLst>
              <a:ext uri="{FF2B5EF4-FFF2-40B4-BE49-F238E27FC236}">
                <a16:creationId xmlns:a16="http://schemas.microsoft.com/office/drawing/2014/main" id="{EF1D5A88-F5EB-4301-B192-40E6ECB51A40}"/>
              </a:ext>
            </a:extLst>
          </p:cNvPr>
          <p:cNvSpPr txBox="1"/>
          <p:nvPr/>
        </p:nvSpPr>
        <p:spPr>
          <a:xfrm>
            <a:off x="457200" y="3046224"/>
            <a:ext cx="8686800" cy="2265364"/>
          </a:xfrm>
          <a:prstGeom prst="rect">
            <a:avLst/>
          </a:prstGeom>
          <a:noFill/>
        </p:spPr>
        <p:txBody>
          <a:bodyPr wrap="square">
            <a:spAutoFit/>
          </a:bodyPr>
          <a:lstStyle/>
          <a:p>
            <a:r>
              <a:rPr lang="en-US" b="1" i="0" dirty="0">
                <a:effectLst/>
                <a:latin typeface="source-serif-pro"/>
              </a:rPr>
              <a:t>Conclusion</a:t>
            </a:r>
            <a:r>
              <a:rPr lang="en-US" b="0" i="0" dirty="0">
                <a:effectLst/>
                <a:latin typeface="source-serif-pro"/>
              </a:rPr>
              <a:t>: </a:t>
            </a:r>
          </a:p>
          <a:p>
            <a:endParaRPr lang="en-US" dirty="0">
              <a:latin typeface="source-serif-pro"/>
            </a:endParaRPr>
          </a:p>
          <a:p>
            <a:pPr>
              <a:lnSpc>
                <a:spcPct val="150000"/>
              </a:lnSpc>
            </a:pPr>
            <a:r>
              <a:rPr lang="en-US" b="0" i="0" dirty="0">
                <a:effectLst/>
                <a:latin typeface="source-serif-pro"/>
              </a:rPr>
              <a:t>This analysis of bird strikes from 2000 to 2011 not only highlights the increasing frequency of such incidents but also sheds light on seasonal trends and the effectiveness of pilot warnings. As aviation continues to evolve, understanding and addressing these challenges becomes crucial for ensuring the safety of both passengers and wildlife.</a:t>
            </a:r>
            <a:endParaRPr lang="en-IN" dirty="0"/>
          </a:p>
        </p:txBody>
      </p:sp>
      <p:pic>
        <p:nvPicPr>
          <p:cNvPr id="7" name="Picture 6">
            <a:extLst>
              <a:ext uri="{FF2B5EF4-FFF2-40B4-BE49-F238E27FC236}">
                <a16:creationId xmlns:a16="http://schemas.microsoft.com/office/drawing/2014/main" id="{01C43CE7-1A8D-454A-8D4C-E01E3C0492D6}"/>
              </a:ext>
            </a:extLst>
          </p:cNvPr>
          <p:cNvPicPr>
            <a:picLocks noChangeAspect="1"/>
          </p:cNvPicPr>
          <p:nvPr/>
        </p:nvPicPr>
        <p:blipFill>
          <a:blip r:embed="rId2"/>
          <a:stretch>
            <a:fillRect/>
          </a:stretch>
        </p:blipFill>
        <p:spPr>
          <a:xfrm>
            <a:off x="8991600" y="2383156"/>
            <a:ext cx="2814918" cy="3910068"/>
          </a:xfrm>
          <a:prstGeom prst="rect">
            <a:avLst/>
          </a:prstGeom>
          <a:ln>
            <a:noFill/>
          </a:ln>
          <a:effectLst>
            <a:softEdge rad="112500"/>
          </a:effectLst>
        </p:spPr>
      </p:pic>
    </p:spTree>
    <p:extLst>
      <p:ext uri="{BB962C8B-B14F-4D97-AF65-F5344CB8AC3E}">
        <p14:creationId xmlns:p14="http://schemas.microsoft.com/office/powerpoint/2010/main" val="237872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358251-293A-482C-9771-BFA2D089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4" y="2268072"/>
            <a:ext cx="8202706" cy="4276163"/>
          </a:xfrm>
          <a:prstGeom prst="rect">
            <a:avLst/>
          </a:prstGeom>
          <a:ln>
            <a:noFill/>
          </a:ln>
          <a:effectLst>
            <a:softEdge rad="112500"/>
          </a:effectLst>
        </p:spPr>
      </p:pic>
      <p:pic>
        <p:nvPicPr>
          <p:cNvPr id="1026" name="Picture 2" descr="RRVI - Bird Strike Modeling">
            <a:extLst>
              <a:ext uri="{FF2B5EF4-FFF2-40B4-BE49-F238E27FC236}">
                <a16:creationId xmlns:a16="http://schemas.microsoft.com/office/drawing/2014/main" id="{24D3E146-9973-47BD-AE10-BAABC2AFC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51" y="1577789"/>
            <a:ext cx="4543985" cy="40923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2562F0A-71EB-462A-BD6C-D63C030BEFCA}"/>
              </a:ext>
            </a:extLst>
          </p:cNvPr>
          <p:cNvPicPr>
            <a:picLocks noChangeAspect="1"/>
          </p:cNvPicPr>
          <p:nvPr/>
        </p:nvPicPr>
        <p:blipFill>
          <a:blip r:embed="rId4"/>
          <a:stretch>
            <a:fillRect/>
          </a:stretch>
        </p:blipFill>
        <p:spPr>
          <a:xfrm>
            <a:off x="448235" y="313765"/>
            <a:ext cx="7539318" cy="2259106"/>
          </a:xfrm>
          <a:prstGeom prst="rect">
            <a:avLst/>
          </a:prstGeom>
          <a:ln>
            <a:noFill/>
          </a:ln>
          <a:effectLst>
            <a:softEdge rad="112500"/>
          </a:effectLst>
        </p:spPr>
      </p:pic>
    </p:spTree>
    <p:extLst>
      <p:ext uri="{BB962C8B-B14F-4D97-AF65-F5344CB8AC3E}">
        <p14:creationId xmlns:p14="http://schemas.microsoft.com/office/powerpoint/2010/main" val="128983758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77</TotalTime>
  <Words>549</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Arial Black</vt:lpstr>
      <vt:lpstr>Corbel</vt:lpstr>
      <vt:lpstr>source-serif-pro</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Kolekar</dc:creator>
  <cp:lastModifiedBy>Madhura Kolekar</cp:lastModifiedBy>
  <cp:revision>11</cp:revision>
  <dcterms:created xsi:type="dcterms:W3CDTF">2024-04-09T15:25:10Z</dcterms:created>
  <dcterms:modified xsi:type="dcterms:W3CDTF">2024-04-10T09:02:47Z</dcterms:modified>
</cp:coreProperties>
</file>