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9" r:id="rId3"/>
    <p:sldId id="264" r:id="rId4"/>
    <p:sldId id="261" r:id="rId5"/>
    <p:sldId id="266" r:id="rId6"/>
    <p:sldId id="268" r:id="rId7"/>
    <p:sldId id="281" r:id="rId8"/>
    <p:sldId id="271" r:id="rId9"/>
    <p:sldId id="273" r:id="rId10"/>
    <p:sldId id="275" r:id="rId11"/>
    <p:sldId id="276" r:id="rId12"/>
    <p:sldId id="277" r:id="rId13"/>
    <p:sldId id="278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3" d="100"/>
          <a:sy n="63" d="100"/>
        </p:scale>
        <p:origin x="84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79D24-5599-481B-9720-69449A59FE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1ABC08-C328-487D-B565-D14445D7BC89}">
      <dgm:prSet/>
      <dgm:spPr/>
      <dgm:t>
        <a:bodyPr/>
        <a:lstStyle/>
        <a:p>
          <a:r>
            <a:rPr lang="en-US"/>
            <a:t>Objective</a:t>
          </a:r>
        </a:p>
      </dgm:t>
    </dgm:pt>
    <dgm:pt modelId="{C36847F1-E14B-4579-9021-48EDF98F0EE7}" type="parTrans" cxnId="{9CF860AE-BDF9-49B8-8002-77D606E791F5}">
      <dgm:prSet/>
      <dgm:spPr/>
      <dgm:t>
        <a:bodyPr/>
        <a:lstStyle/>
        <a:p>
          <a:endParaRPr lang="en-US"/>
        </a:p>
      </dgm:t>
    </dgm:pt>
    <dgm:pt modelId="{AEB17C22-5560-4A98-BB90-2FB051C25F50}" type="sibTrans" cxnId="{9CF860AE-BDF9-49B8-8002-77D606E791F5}">
      <dgm:prSet/>
      <dgm:spPr/>
      <dgm:t>
        <a:bodyPr/>
        <a:lstStyle/>
        <a:p>
          <a:endParaRPr lang="en-US"/>
        </a:p>
      </dgm:t>
    </dgm:pt>
    <dgm:pt modelId="{516732FF-A0D0-4056-88C2-D8D0D1F327C8}">
      <dgm:prSet/>
      <dgm:spPr/>
      <dgm:t>
        <a:bodyPr/>
        <a:lstStyle/>
        <a:p>
          <a:r>
            <a:rPr lang="en-US"/>
            <a:t>Background</a:t>
          </a:r>
        </a:p>
      </dgm:t>
    </dgm:pt>
    <dgm:pt modelId="{63A20516-B549-4661-8F94-78BF8BB8BD31}" type="parTrans" cxnId="{B6871950-8AF2-4135-8602-522EA4866512}">
      <dgm:prSet/>
      <dgm:spPr/>
      <dgm:t>
        <a:bodyPr/>
        <a:lstStyle/>
        <a:p>
          <a:endParaRPr lang="en-US"/>
        </a:p>
      </dgm:t>
    </dgm:pt>
    <dgm:pt modelId="{0E49F254-0D5E-4FAD-B3D4-B9F659F95F14}" type="sibTrans" cxnId="{B6871950-8AF2-4135-8602-522EA4866512}">
      <dgm:prSet/>
      <dgm:spPr/>
      <dgm:t>
        <a:bodyPr/>
        <a:lstStyle/>
        <a:p>
          <a:endParaRPr lang="en-US"/>
        </a:p>
      </dgm:t>
    </dgm:pt>
    <dgm:pt modelId="{13312409-8107-4208-AFDD-B01002D7EA00}">
      <dgm:prSet/>
      <dgm:spPr/>
      <dgm:t>
        <a:bodyPr/>
        <a:lstStyle/>
        <a:p>
          <a:r>
            <a:rPr lang="en-US"/>
            <a:t>Key findings </a:t>
          </a:r>
        </a:p>
      </dgm:t>
    </dgm:pt>
    <dgm:pt modelId="{09609F13-AB71-40F6-887D-1CBB4CB19855}" type="parTrans" cxnId="{73C85466-DDDA-44F2-90F6-48AE6A2195A2}">
      <dgm:prSet/>
      <dgm:spPr/>
      <dgm:t>
        <a:bodyPr/>
        <a:lstStyle/>
        <a:p>
          <a:endParaRPr lang="en-US"/>
        </a:p>
      </dgm:t>
    </dgm:pt>
    <dgm:pt modelId="{B44F062E-A593-490E-8193-6C791B3F2D7D}" type="sibTrans" cxnId="{73C85466-DDDA-44F2-90F6-48AE6A2195A2}">
      <dgm:prSet/>
      <dgm:spPr/>
      <dgm:t>
        <a:bodyPr/>
        <a:lstStyle/>
        <a:p>
          <a:endParaRPr lang="en-US"/>
        </a:p>
      </dgm:t>
    </dgm:pt>
    <dgm:pt modelId="{C558F71C-1781-49CF-8047-CFDFC66DBB28}">
      <dgm:prSet/>
      <dgm:spPr/>
      <dgm:t>
        <a:bodyPr/>
        <a:lstStyle/>
        <a:p>
          <a:r>
            <a:rPr lang="en-US"/>
            <a:t>Recommendations </a:t>
          </a:r>
        </a:p>
      </dgm:t>
    </dgm:pt>
    <dgm:pt modelId="{81F250B3-651D-473C-B384-94268E3A5401}" type="parTrans" cxnId="{D7E9A5E7-35BF-4AEC-BCD2-0E714AB124FC}">
      <dgm:prSet/>
      <dgm:spPr/>
      <dgm:t>
        <a:bodyPr/>
        <a:lstStyle/>
        <a:p>
          <a:endParaRPr lang="en-US"/>
        </a:p>
      </dgm:t>
    </dgm:pt>
    <dgm:pt modelId="{A07944EE-8DC3-4336-B6C1-B07CD17DF5E9}" type="sibTrans" cxnId="{D7E9A5E7-35BF-4AEC-BCD2-0E714AB124FC}">
      <dgm:prSet/>
      <dgm:spPr/>
      <dgm:t>
        <a:bodyPr/>
        <a:lstStyle/>
        <a:p>
          <a:endParaRPr lang="en-US"/>
        </a:p>
      </dgm:t>
    </dgm:pt>
    <dgm:pt modelId="{3BAE342D-24BF-47B2-9686-A9D8E7D41339}">
      <dgm:prSet/>
      <dgm:spPr/>
      <dgm:t>
        <a:bodyPr/>
        <a:lstStyle/>
        <a:p>
          <a:r>
            <a:rPr lang="en-US"/>
            <a:t>Appendix : </a:t>
          </a:r>
        </a:p>
      </dgm:t>
    </dgm:pt>
    <dgm:pt modelId="{A19D276A-4F34-49CC-9C6E-B76FF27DD4F8}" type="parTrans" cxnId="{5D3B7856-1644-4B5F-AE99-8EBB41B9DD11}">
      <dgm:prSet/>
      <dgm:spPr/>
      <dgm:t>
        <a:bodyPr/>
        <a:lstStyle/>
        <a:p>
          <a:endParaRPr lang="en-US"/>
        </a:p>
      </dgm:t>
    </dgm:pt>
    <dgm:pt modelId="{ED8BE6C0-13CF-46E3-8C3E-026EEEB0DD5D}" type="sibTrans" cxnId="{5D3B7856-1644-4B5F-AE99-8EBB41B9DD11}">
      <dgm:prSet/>
      <dgm:spPr/>
      <dgm:t>
        <a:bodyPr/>
        <a:lstStyle/>
        <a:p>
          <a:endParaRPr lang="en-US"/>
        </a:p>
      </dgm:t>
    </dgm:pt>
    <dgm:pt modelId="{A449DE87-630A-4295-A356-DD5BC1B6A6C3}">
      <dgm:prSet/>
      <dgm:spPr/>
      <dgm:t>
        <a:bodyPr/>
        <a:lstStyle/>
        <a:p>
          <a:r>
            <a:rPr lang="en-US"/>
            <a:t>Data Sources </a:t>
          </a:r>
        </a:p>
      </dgm:t>
    </dgm:pt>
    <dgm:pt modelId="{CDFBA930-4FA1-47D4-A9B3-C9AC06E91BE7}" type="parTrans" cxnId="{C239CB68-F731-45AB-8959-9F8943E5ABCB}">
      <dgm:prSet/>
      <dgm:spPr/>
      <dgm:t>
        <a:bodyPr/>
        <a:lstStyle/>
        <a:p>
          <a:endParaRPr lang="en-US"/>
        </a:p>
      </dgm:t>
    </dgm:pt>
    <dgm:pt modelId="{3409FED8-95D1-4F96-9616-05C96965D814}" type="sibTrans" cxnId="{C239CB68-F731-45AB-8959-9F8943E5ABCB}">
      <dgm:prSet/>
      <dgm:spPr/>
      <dgm:t>
        <a:bodyPr/>
        <a:lstStyle/>
        <a:p>
          <a:endParaRPr lang="en-US"/>
        </a:p>
      </dgm:t>
    </dgm:pt>
    <dgm:pt modelId="{464CB0FB-DBF3-4DF0-9775-62C33625842C}">
      <dgm:prSet/>
      <dgm:spPr/>
      <dgm:t>
        <a:bodyPr/>
        <a:lstStyle/>
        <a:p>
          <a:r>
            <a:rPr lang="en-US"/>
            <a:t>Data Methodology</a:t>
          </a:r>
        </a:p>
      </dgm:t>
    </dgm:pt>
    <dgm:pt modelId="{A59E995E-D2C6-4D2E-8839-4B50DCD51481}" type="parTrans" cxnId="{CC3B4C55-28BF-4D2E-AE54-870D9F855C4D}">
      <dgm:prSet/>
      <dgm:spPr/>
      <dgm:t>
        <a:bodyPr/>
        <a:lstStyle/>
        <a:p>
          <a:endParaRPr lang="en-US"/>
        </a:p>
      </dgm:t>
    </dgm:pt>
    <dgm:pt modelId="{449C3DB4-1090-4A9A-80D3-2DF56906F788}" type="sibTrans" cxnId="{CC3B4C55-28BF-4D2E-AE54-870D9F855C4D}">
      <dgm:prSet/>
      <dgm:spPr/>
      <dgm:t>
        <a:bodyPr/>
        <a:lstStyle/>
        <a:p>
          <a:endParaRPr lang="en-US"/>
        </a:p>
      </dgm:t>
    </dgm:pt>
    <dgm:pt modelId="{FEAAC86E-0AF3-406E-A0BA-E3300DAF9359}">
      <dgm:prSet/>
      <dgm:spPr/>
      <dgm:t>
        <a:bodyPr/>
        <a:lstStyle/>
        <a:p>
          <a:r>
            <a:rPr lang="en-US"/>
            <a:t>Data Assumptions	</a:t>
          </a:r>
        </a:p>
      </dgm:t>
    </dgm:pt>
    <dgm:pt modelId="{7711BC19-5417-46E6-B42D-FE629FF5AC84}" type="parTrans" cxnId="{D5894B67-A55E-4E26-989B-D148EBC472AE}">
      <dgm:prSet/>
      <dgm:spPr/>
      <dgm:t>
        <a:bodyPr/>
        <a:lstStyle/>
        <a:p>
          <a:endParaRPr lang="en-US"/>
        </a:p>
      </dgm:t>
    </dgm:pt>
    <dgm:pt modelId="{5C0D15D1-5BFE-4FAA-8AF9-3A0DFBA1D658}" type="sibTrans" cxnId="{D5894B67-A55E-4E26-989B-D148EBC472AE}">
      <dgm:prSet/>
      <dgm:spPr/>
      <dgm:t>
        <a:bodyPr/>
        <a:lstStyle/>
        <a:p>
          <a:endParaRPr lang="en-US"/>
        </a:p>
      </dgm:t>
    </dgm:pt>
    <dgm:pt modelId="{8857B427-D2C5-4F9D-9684-F319B0FB11A1}" type="pres">
      <dgm:prSet presAssocID="{43579D24-5599-481B-9720-69449A59FE11}" presName="linear" presStyleCnt="0">
        <dgm:presLayoutVars>
          <dgm:animLvl val="lvl"/>
          <dgm:resizeHandles val="exact"/>
        </dgm:presLayoutVars>
      </dgm:prSet>
      <dgm:spPr/>
    </dgm:pt>
    <dgm:pt modelId="{C08B627C-19F9-42C7-8D11-D73D256211F2}" type="pres">
      <dgm:prSet presAssocID="{B41ABC08-C328-487D-B565-D14445D7BC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9F02FF-59D6-4A24-A9F1-015B3C8CF562}" type="pres">
      <dgm:prSet presAssocID="{AEB17C22-5560-4A98-BB90-2FB051C25F50}" presName="spacer" presStyleCnt="0"/>
      <dgm:spPr/>
    </dgm:pt>
    <dgm:pt modelId="{26E65362-688E-405B-A341-B25CCA7C5A2A}" type="pres">
      <dgm:prSet presAssocID="{516732FF-A0D0-4056-88C2-D8D0D1F327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9C00A2-C796-4125-9A60-53C55DCD6C1A}" type="pres">
      <dgm:prSet presAssocID="{0E49F254-0D5E-4FAD-B3D4-B9F659F95F14}" presName="spacer" presStyleCnt="0"/>
      <dgm:spPr/>
    </dgm:pt>
    <dgm:pt modelId="{0079B683-F191-4A6A-A9A7-038CCB7E46EA}" type="pres">
      <dgm:prSet presAssocID="{13312409-8107-4208-AFDD-B01002D7EA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803350-9DFC-462B-99DD-AF7B7F76D509}" type="pres">
      <dgm:prSet presAssocID="{B44F062E-A593-490E-8193-6C791B3F2D7D}" presName="spacer" presStyleCnt="0"/>
      <dgm:spPr/>
    </dgm:pt>
    <dgm:pt modelId="{AD99D932-6722-4DE0-9D2C-74B9C83A1F7B}" type="pres">
      <dgm:prSet presAssocID="{C558F71C-1781-49CF-8047-CFDFC66DBB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672530-108A-4D0E-96A5-9B941E00E812}" type="pres">
      <dgm:prSet presAssocID="{A07944EE-8DC3-4336-B6C1-B07CD17DF5E9}" presName="spacer" presStyleCnt="0"/>
      <dgm:spPr/>
    </dgm:pt>
    <dgm:pt modelId="{491CEAC4-7075-4C3F-9B4B-586BB0AE1735}" type="pres">
      <dgm:prSet presAssocID="{3BAE342D-24BF-47B2-9686-A9D8E7D413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B29A99-231F-474E-9DCD-A366B497A171}" type="pres">
      <dgm:prSet presAssocID="{3BAE342D-24BF-47B2-9686-A9D8E7D413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5B1708-0FEB-444B-B66E-FA4036805A56}" type="presOf" srcId="{516732FF-A0D0-4056-88C2-D8D0D1F327C8}" destId="{26E65362-688E-405B-A341-B25CCA7C5A2A}" srcOrd="0" destOrd="0" presId="urn:microsoft.com/office/officeart/2005/8/layout/vList2"/>
    <dgm:cxn modelId="{6007AD0E-F758-4EF3-816E-3D88B71C6558}" type="presOf" srcId="{B41ABC08-C328-487D-B565-D14445D7BC89}" destId="{C08B627C-19F9-42C7-8D11-D73D256211F2}" srcOrd="0" destOrd="0" presId="urn:microsoft.com/office/officeart/2005/8/layout/vList2"/>
    <dgm:cxn modelId="{83A49929-7FA8-4012-8A06-E104C9880135}" type="presOf" srcId="{3BAE342D-24BF-47B2-9686-A9D8E7D41339}" destId="{491CEAC4-7075-4C3F-9B4B-586BB0AE1735}" srcOrd="0" destOrd="0" presId="urn:microsoft.com/office/officeart/2005/8/layout/vList2"/>
    <dgm:cxn modelId="{73C85466-DDDA-44F2-90F6-48AE6A2195A2}" srcId="{43579D24-5599-481B-9720-69449A59FE11}" destId="{13312409-8107-4208-AFDD-B01002D7EA00}" srcOrd="2" destOrd="0" parTransId="{09609F13-AB71-40F6-887D-1CBB4CB19855}" sibTransId="{B44F062E-A593-490E-8193-6C791B3F2D7D}"/>
    <dgm:cxn modelId="{D5894B67-A55E-4E26-989B-D148EBC472AE}" srcId="{3BAE342D-24BF-47B2-9686-A9D8E7D41339}" destId="{FEAAC86E-0AF3-406E-A0BA-E3300DAF9359}" srcOrd="2" destOrd="0" parTransId="{7711BC19-5417-46E6-B42D-FE629FF5AC84}" sibTransId="{5C0D15D1-5BFE-4FAA-8AF9-3A0DFBA1D658}"/>
    <dgm:cxn modelId="{C239CB68-F731-45AB-8959-9F8943E5ABCB}" srcId="{3BAE342D-24BF-47B2-9686-A9D8E7D41339}" destId="{A449DE87-630A-4295-A356-DD5BC1B6A6C3}" srcOrd="0" destOrd="0" parTransId="{CDFBA930-4FA1-47D4-A9B3-C9AC06E91BE7}" sibTransId="{3409FED8-95D1-4F96-9616-05C96965D814}"/>
    <dgm:cxn modelId="{B6871950-8AF2-4135-8602-522EA4866512}" srcId="{43579D24-5599-481B-9720-69449A59FE11}" destId="{516732FF-A0D0-4056-88C2-D8D0D1F327C8}" srcOrd="1" destOrd="0" parTransId="{63A20516-B549-4661-8F94-78BF8BB8BD31}" sibTransId="{0E49F254-0D5E-4FAD-B3D4-B9F659F95F14}"/>
    <dgm:cxn modelId="{15196A54-BDF7-413F-A47A-CD5703D4FD26}" type="presOf" srcId="{464CB0FB-DBF3-4DF0-9775-62C33625842C}" destId="{1AB29A99-231F-474E-9DCD-A366B497A171}" srcOrd="0" destOrd="1" presId="urn:microsoft.com/office/officeart/2005/8/layout/vList2"/>
    <dgm:cxn modelId="{CC3B4C55-28BF-4D2E-AE54-870D9F855C4D}" srcId="{3BAE342D-24BF-47B2-9686-A9D8E7D41339}" destId="{464CB0FB-DBF3-4DF0-9775-62C33625842C}" srcOrd="1" destOrd="0" parTransId="{A59E995E-D2C6-4D2E-8839-4B50DCD51481}" sibTransId="{449C3DB4-1090-4A9A-80D3-2DF56906F788}"/>
    <dgm:cxn modelId="{5D3B7856-1644-4B5F-AE99-8EBB41B9DD11}" srcId="{43579D24-5599-481B-9720-69449A59FE11}" destId="{3BAE342D-24BF-47B2-9686-A9D8E7D41339}" srcOrd="4" destOrd="0" parTransId="{A19D276A-4F34-49CC-9C6E-B76FF27DD4F8}" sibTransId="{ED8BE6C0-13CF-46E3-8C3E-026EEEB0DD5D}"/>
    <dgm:cxn modelId="{7648A17D-665E-4C9B-A7E4-A10277DFA1F7}" type="presOf" srcId="{A449DE87-630A-4295-A356-DD5BC1B6A6C3}" destId="{1AB29A99-231F-474E-9DCD-A366B497A171}" srcOrd="0" destOrd="0" presId="urn:microsoft.com/office/officeart/2005/8/layout/vList2"/>
    <dgm:cxn modelId="{B0FB6599-BA45-49D4-A5DB-FD8C5AD3D111}" type="presOf" srcId="{13312409-8107-4208-AFDD-B01002D7EA00}" destId="{0079B683-F191-4A6A-A9A7-038CCB7E46EA}" srcOrd="0" destOrd="0" presId="urn:microsoft.com/office/officeart/2005/8/layout/vList2"/>
    <dgm:cxn modelId="{4980F4A3-D183-43FE-A6C3-913E81020023}" type="presOf" srcId="{FEAAC86E-0AF3-406E-A0BA-E3300DAF9359}" destId="{1AB29A99-231F-474E-9DCD-A366B497A171}" srcOrd="0" destOrd="2" presId="urn:microsoft.com/office/officeart/2005/8/layout/vList2"/>
    <dgm:cxn modelId="{854BCEA5-D06A-43CF-9414-C6B0078A61A8}" type="presOf" srcId="{43579D24-5599-481B-9720-69449A59FE11}" destId="{8857B427-D2C5-4F9D-9684-F319B0FB11A1}" srcOrd="0" destOrd="0" presId="urn:microsoft.com/office/officeart/2005/8/layout/vList2"/>
    <dgm:cxn modelId="{9CF860AE-BDF9-49B8-8002-77D606E791F5}" srcId="{43579D24-5599-481B-9720-69449A59FE11}" destId="{B41ABC08-C328-487D-B565-D14445D7BC89}" srcOrd="0" destOrd="0" parTransId="{C36847F1-E14B-4579-9021-48EDF98F0EE7}" sibTransId="{AEB17C22-5560-4A98-BB90-2FB051C25F50}"/>
    <dgm:cxn modelId="{F79B4FDC-BE34-4C9E-8207-FC93229537C2}" type="presOf" srcId="{C558F71C-1781-49CF-8047-CFDFC66DBB28}" destId="{AD99D932-6722-4DE0-9D2C-74B9C83A1F7B}" srcOrd="0" destOrd="0" presId="urn:microsoft.com/office/officeart/2005/8/layout/vList2"/>
    <dgm:cxn modelId="{D7E9A5E7-35BF-4AEC-BCD2-0E714AB124FC}" srcId="{43579D24-5599-481B-9720-69449A59FE11}" destId="{C558F71C-1781-49CF-8047-CFDFC66DBB28}" srcOrd="3" destOrd="0" parTransId="{81F250B3-651D-473C-B384-94268E3A5401}" sibTransId="{A07944EE-8DC3-4336-B6C1-B07CD17DF5E9}"/>
    <dgm:cxn modelId="{5C43CE2F-0DE7-4EFC-8D86-8B89CB63AA25}" type="presParOf" srcId="{8857B427-D2C5-4F9D-9684-F319B0FB11A1}" destId="{C08B627C-19F9-42C7-8D11-D73D256211F2}" srcOrd="0" destOrd="0" presId="urn:microsoft.com/office/officeart/2005/8/layout/vList2"/>
    <dgm:cxn modelId="{9036AB8C-CFE6-44C3-84C5-B3E4FE477974}" type="presParOf" srcId="{8857B427-D2C5-4F9D-9684-F319B0FB11A1}" destId="{949F02FF-59D6-4A24-A9F1-015B3C8CF562}" srcOrd="1" destOrd="0" presId="urn:microsoft.com/office/officeart/2005/8/layout/vList2"/>
    <dgm:cxn modelId="{7816E78F-6D07-4F7B-90D8-B496C3336C0D}" type="presParOf" srcId="{8857B427-D2C5-4F9D-9684-F319B0FB11A1}" destId="{26E65362-688E-405B-A341-B25CCA7C5A2A}" srcOrd="2" destOrd="0" presId="urn:microsoft.com/office/officeart/2005/8/layout/vList2"/>
    <dgm:cxn modelId="{1EBACB74-60AB-451D-9CB7-70479FFE507B}" type="presParOf" srcId="{8857B427-D2C5-4F9D-9684-F319B0FB11A1}" destId="{199C00A2-C796-4125-9A60-53C55DCD6C1A}" srcOrd="3" destOrd="0" presId="urn:microsoft.com/office/officeart/2005/8/layout/vList2"/>
    <dgm:cxn modelId="{FD17FD63-A97A-427A-AB77-563C6EB89CDB}" type="presParOf" srcId="{8857B427-D2C5-4F9D-9684-F319B0FB11A1}" destId="{0079B683-F191-4A6A-A9A7-038CCB7E46EA}" srcOrd="4" destOrd="0" presId="urn:microsoft.com/office/officeart/2005/8/layout/vList2"/>
    <dgm:cxn modelId="{10CF5286-6DE1-4993-83E2-31CEAE848201}" type="presParOf" srcId="{8857B427-D2C5-4F9D-9684-F319B0FB11A1}" destId="{04803350-9DFC-462B-99DD-AF7B7F76D509}" srcOrd="5" destOrd="0" presId="urn:microsoft.com/office/officeart/2005/8/layout/vList2"/>
    <dgm:cxn modelId="{34C896E8-1125-41B7-8050-197CCC8AFCAD}" type="presParOf" srcId="{8857B427-D2C5-4F9D-9684-F319B0FB11A1}" destId="{AD99D932-6722-4DE0-9D2C-74B9C83A1F7B}" srcOrd="6" destOrd="0" presId="urn:microsoft.com/office/officeart/2005/8/layout/vList2"/>
    <dgm:cxn modelId="{99E635DB-0262-401D-8F2D-F1D13AA7F5A2}" type="presParOf" srcId="{8857B427-D2C5-4F9D-9684-F319B0FB11A1}" destId="{D3672530-108A-4D0E-96A5-9B941E00E812}" srcOrd="7" destOrd="0" presId="urn:microsoft.com/office/officeart/2005/8/layout/vList2"/>
    <dgm:cxn modelId="{EC54E452-E1E3-4872-8309-7DF0E11AEC84}" type="presParOf" srcId="{8857B427-D2C5-4F9D-9684-F319B0FB11A1}" destId="{491CEAC4-7075-4C3F-9B4B-586BB0AE1735}" srcOrd="8" destOrd="0" presId="urn:microsoft.com/office/officeart/2005/8/layout/vList2"/>
    <dgm:cxn modelId="{0A627564-23FA-4C29-AAD3-8535B06E33A1}" type="presParOf" srcId="{8857B427-D2C5-4F9D-9684-F319B0FB11A1}" destId="{1AB29A99-231F-474E-9DCD-A366B497A17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79D24-5599-481B-9720-69449A59FE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1ABC08-C328-487D-B565-D14445D7BC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top products that contribute to the revenue.</a:t>
          </a:r>
          <a:endParaRPr lang="en-US" dirty="0"/>
        </a:p>
      </dgm:t>
    </dgm:pt>
    <dgm:pt modelId="{C36847F1-E14B-4579-9021-48EDF98F0EE7}" type="parTrans" cxnId="{9CF860AE-BDF9-49B8-8002-77D606E791F5}">
      <dgm:prSet/>
      <dgm:spPr/>
      <dgm:t>
        <a:bodyPr/>
        <a:lstStyle/>
        <a:p>
          <a:endParaRPr lang="en-US"/>
        </a:p>
      </dgm:t>
    </dgm:pt>
    <dgm:pt modelId="{AEB17C22-5560-4A98-BB90-2FB051C25F50}" type="sibTrans" cxnId="{9CF860AE-BDF9-49B8-8002-77D606E791F5}">
      <dgm:prSet/>
      <dgm:spPr/>
      <dgm:t>
        <a:bodyPr/>
        <a:lstStyle/>
        <a:p>
          <a:endParaRPr lang="en-US"/>
        </a:p>
      </dgm:t>
    </dgm:pt>
    <dgm:pt modelId="{516732FF-A0D0-4056-88C2-D8D0D1F32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analyze which items are more likely to be purchased individually or in combination with some other products.</a:t>
          </a:r>
          <a:endParaRPr lang="en-US" dirty="0"/>
        </a:p>
      </dgm:t>
    </dgm:pt>
    <dgm:pt modelId="{63A20516-B549-4661-8F94-78BF8BB8BD31}" type="parTrans" cxnId="{B6871950-8AF2-4135-8602-522EA4866512}">
      <dgm:prSet/>
      <dgm:spPr/>
      <dgm:t>
        <a:bodyPr/>
        <a:lstStyle/>
        <a:p>
          <a:endParaRPr lang="en-US"/>
        </a:p>
      </dgm:t>
    </dgm:pt>
    <dgm:pt modelId="{0E49F254-0D5E-4FAD-B3D4-B9F659F95F14}" type="sibTrans" cxnId="{B6871950-8AF2-4135-8602-522EA4866512}">
      <dgm:prSet/>
      <dgm:spPr/>
      <dgm:t>
        <a:bodyPr/>
        <a:lstStyle/>
        <a:p>
          <a:endParaRPr lang="en-US"/>
        </a:p>
      </dgm:t>
    </dgm:pt>
    <dgm:pt modelId="{C558F71C-1781-49CF-8047-CFDFC66DB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know what is ideal category depth &amp; identify the product categories which they can get rid of without significantly impacting business. </a:t>
          </a:r>
          <a:endParaRPr lang="en-US" dirty="0"/>
        </a:p>
      </dgm:t>
    </dgm:pt>
    <dgm:pt modelId="{81F250B3-651D-473C-B384-94268E3A5401}" type="parTrans" cxnId="{D7E9A5E7-35BF-4AEC-BCD2-0E714AB124FC}">
      <dgm:prSet/>
      <dgm:spPr/>
      <dgm:t>
        <a:bodyPr/>
        <a:lstStyle/>
        <a:p>
          <a:endParaRPr lang="en-US"/>
        </a:p>
      </dgm:t>
    </dgm:pt>
    <dgm:pt modelId="{A07944EE-8DC3-4336-B6C1-B07CD17DF5E9}" type="sibTrans" cxnId="{D7E9A5E7-35BF-4AEC-BCD2-0E714AB124FC}">
      <dgm:prSet/>
      <dgm:spPr/>
      <dgm:t>
        <a:bodyPr/>
        <a:lstStyle/>
        <a:p>
          <a:endParaRPr lang="en-US"/>
        </a:p>
      </dgm:t>
    </dgm:pt>
    <dgm:pt modelId="{2CA9E6BD-F80D-48C9-8E26-192F78C81E34}" type="pres">
      <dgm:prSet presAssocID="{43579D24-5599-481B-9720-69449A59FE11}" presName="linear" presStyleCnt="0">
        <dgm:presLayoutVars>
          <dgm:animLvl val="lvl"/>
          <dgm:resizeHandles val="exact"/>
        </dgm:presLayoutVars>
      </dgm:prSet>
      <dgm:spPr/>
    </dgm:pt>
    <dgm:pt modelId="{677F402E-ABCF-4B28-B8A5-42E84B29928A}" type="pres">
      <dgm:prSet presAssocID="{B41ABC08-C328-487D-B565-D14445D7BC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3E1445-3392-4168-9BB6-ABD0E15A9A1C}" type="pres">
      <dgm:prSet presAssocID="{AEB17C22-5560-4A98-BB90-2FB051C25F50}" presName="spacer" presStyleCnt="0"/>
      <dgm:spPr/>
    </dgm:pt>
    <dgm:pt modelId="{272B546C-6978-4461-B61E-E84B51F1E771}" type="pres">
      <dgm:prSet presAssocID="{516732FF-A0D0-4056-88C2-D8D0D1F327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B58B0C-A515-4A50-B797-9BEF81341E89}" type="pres">
      <dgm:prSet presAssocID="{0E49F254-0D5E-4FAD-B3D4-B9F659F95F14}" presName="spacer" presStyleCnt="0"/>
      <dgm:spPr/>
    </dgm:pt>
    <dgm:pt modelId="{A4529498-AD8A-40EF-92F7-3F9A1ED128B5}" type="pres">
      <dgm:prSet presAssocID="{C558F71C-1781-49CF-8047-CFDFC66DB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8B2920-4E7E-4A35-8DA8-381F54B25310}" type="presOf" srcId="{516732FF-A0D0-4056-88C2-D8D0D1F327C8}" destId="{272B546C-6978-4461-B61E-E84B51F1E771}" srcOrd="0" destOrd="0" presId="urn:microsoft.com/office/officeart/2005/8/layout/vList2"/>
    <dgm:cxn modelId="{CDF5F722-BF70-4102-9778-AA3A957A1DB1}" type="presOf" srcId="{43579D24-5599-481B-9720-69449A59FE11}" destId="{2CA9E6BD-F80D-48C9-8E26-192F78C81E34}" srcOrd="0" destOrd="0" presId="urn:microsoft.com/office/officeart/2005/8/layout/vList2"/>
    <dgm:cxn modelId="{60CF8668-41FE-49CB-B856-7DA218BB17EE}" type="presOf" srcId="{B41ABC08-C328-487D-B565-D14445D7BC89}" destId="{677F402E-ABCF-4B28-B8A5-42E84B29928A}" srcOrd="0" destOrd="0" presId="urn:microsoft.com/office/officeart/2005/8/layout/vList2"/>
    <dgm:cxn modelId="{B6871950-8AF2-4135-8602-522EA4866512}" srcId="{43579D24-5599-481B-9720-69449A59FE11}" destId="{516732FF-A0D0-4056-88C2-D8D0D1F327C8}" srcOrd="1" destOrd="0" parTransId="{63A20516-B549-4661-8F94-78BF8BB8BD31}" sibTransId="{0E49F254-0D5E-4FAD-B3D4-B9F659F95F14}"/>
    <dgm:cxn modelId="{9CF860AE-BDF9-49B8-8002-77D606E791F5}" srcId="{43579D24-5599-481B-9720-69449A59FE11}" destId="{B41ABC08-C328-487D-B565-D14445D7BC89}" srcOrd="0" destOrd="0" parTransId="{C36847F1-E14B-4579-9021-48EDF98F0EE7}" sibTransId="{AEB17C22-5560-4A98-BB90-2FB051C25F50}"/>
    <dgm:cxn modelId="{D7E9A5E7-35BF-4AEC-BCD2-0E714AB124FC}" srcId="{43579D24-5599-481B-9720-69449A59FE11}" destId="{C558F71C-1781-49CF-8047-CFDFC66DBB28}" srcOrd="2" destOrd="0" parTransId="{81F250B3-651D-473C-B384-94268E3A5401}" sibTransId="{A07944EE-8DC3-4336-B6C1-B07CD17DF5E9}"/>
    <dgm:cxn modelId="{2462EAFF-E917-42E0-B43B-F91207EA04B9}" type="presOf" srcId="{C558F71C-1781-49CF-8047-CFDFC66DBB28}" destId="{A4529498-AD8A-40EF-92F7-3F9A1ED128B5}" srcOrd="0" destOrd="0" presId="urn:microsoft.com/office/officeart/2005/8/layout/vList2"/>
    <dgm:cxn modelId="{6A6686F6-B1B7-4806-B761-4D7DC90F7687}" type="presParOf" srcId="{2CA9E6BD-F80D-48C9-8E26-192F78C81E34}" destId="{677F402E-ABCF-4B28-B8A5-42E84B29928A}" srcOrd="0" destOrd="0" presId="urn:microsoft.com/office/officeart/2005/8/layout/vList2"/>
    <dgm:cxn modelId="{9AB64D0C-509F-4BA3-80C1-2313F0601F89}" type="presParOf" srcId="{2CA9E6BD-F80D-48C9-8E26-192F78C81E34}" destId="{903E1445-3392-4168-9BB6-ABD0E15A9A1C}" srcOrd="1" destOrd="0" presId="urn:microsoft.com/office/officeart/2005/8/layout/vList2"/>
    <dgm:cxn modelId="{FCA35DF9-43B3-41A5-9CD3-E8182D3DB59A}" type="presParOf" srcId="{2CA9E6BD-F80D-48C9-8E26-192F78C81E34}" destId="{272B546C-6978-4461-B61E-E84B51F1E771}" srcOrd="2" destOrd="0" presId="urn:microsoft.com/office/officeart/2005/8/layout/vList2"/>
    <dgm:cxn modelId="{869DA0A7-825A-460B-9791-9FC98FDA8C7D}" type="presParOf" srcId="{2CA9E6BD-F80D-48C9-8E26-192F78C81E34}" destId="{55B58B0C-A515-4A50-B797-9BEF81341E89}" srcOrd="3" destOrd="0" presId="urn:microsoft.com/office/officeart/2005/8/layout/vList2"/>
    <dgm:cxn modelId="{E758A101-8DD6-4A08-A40F-5E33F62BBC6F}" type="presParOf" srcId="{2CA9E6BD-F80D-48C9-8E26-192F78C81E34}" destId="{A4529498-AD8A-40EF-92F7-3F9A1ED128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579D24-5599-481B-9720-69449A59FE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1ABC08-C328-487D-B565-D14445D7BC89}">
      <dgm:prSet/>
      <dgm:spPr/>
      <dgm:t>
        <a:bodyPr/>
        <a:lstStyle/>
        <a:p>
          <a:r>
            <a:rPr lang="en-US" dirty="0"/>
            <a:t>There is too much dependency on one category i.e. Toys as we observed Toys form the major chunk of the ordered and revenue-generating category. We recommend to tone down its sales. We have to diversify the products to minimize the risk.</a:t>
          </a:r>
        </a:p>
      </dgm:t>
    </dgm:pt>
    <dgm:pt modelId="{C36847F1-E14B-4579-9021-48EDF98F0EE7}" type="parTrans" cxnId="{9CF860AE-BDF9-49B8-8002-77D606E791F5}">
      <dgm:prSet/>
      <dgm:spPr/>
      <dgm:t>
        <a:bodyPr/>
        <a:lstStyle/>
        <a:p>
          <a:endParaRPr lang="en-US"/>
        </a:p>
      </dgm:t>
    </dgm:pt>
    <dgm:pt modelId="{AEB17C22-5560-4A98-BB90-2FB051C25F50}" type="sibTrans" cxnId="{9CF860AE-BDF9-49B8-8002-77D606E791F5}">
      <dgm:prSet/>
      <dgm:spPr/>
      <dgm:t>
        <a:bodyPr/>
        <a:lstStyle/>
        <a:p>
          <a:endParaRPr lang="en-US"/>
        </a:p>
      </dgm:t>
    </dgm:pt>
    <dgm:pt modelId="{516732FF-A0D0-4056-88C2-D8D0D1F327C8}">
      <dgm:prSet/>
      <dgm:spPr/>
      <dgm:t>
        <a:bodyPr/>
        <a:lstStyle/>
        <a:p>
          <a:r>
            <a:rPr lang="en-US" dirty="0"/>
            <a:t>Focus should be shifted to increase order of remaining top 19 revenue generating categories, we can increase revenue &amp; balance the product stock too.</a:t>
          </a:r>
        </a:p>
      </dgm:t>
    </dgm:pt>
    <dgm:pt modelId="{63A20516-B549-4661-8F94-78BF8BB8BD31}" type="parTrans" cxnId="{B6871950-8AF2-4135-8602-522EA4866512}">
      <dgm:prSet/>
      <dgm:spPr/>
      <dgm:t>
        <a:bodyPr/>
        <a:lstStyle/>
        <a:p>
          <a:endParaRPr lang="en-US"/>
        </a:p>
      </dgm:t>
    </dgm:pt>
    <dgm:pt modelId="{0E49F254-0D5E-4FAD-B3D4-B9F659F95F14}" type="sibTrans" cxnId="{B6871950-8AF2-4135-8602-522EA4866512}">
      <dgm:prSet/>
      <dgm:spPr/>
      <dgm:t>
        <a:bodyPr/>
        <a:lstStyle/>
        <a:p>
          <a:endParaRPr lang="en-US"/>
        </a:p>
      </dgm:t>
    </dgm:pt>
    <dgm:pt modelId="{13312409-8107-4208-AFDD-B01002D7EA00}">
      <dgm:prSet/>
      <dgm:spPr/>
      <dgm:t>
        <a:bodyPr/>
        <a:lstStyle/>
        <a:p>
          <a:r>
            <a:rPr lang="en-US" dirty="0" err="1"/>
            <a:t>cool_stuff</a:t>
          </a:r>
          <a:r>
            <a:rPr lang="en-US" dirty="0"/>
            <a:t> is not in the Top 20 ordered products but is among the Top 20 revenue-generating products. We need to try to increase stock &amp; sale of these.	</a:t>
          </a:r>
        </a:p>
      </dgm:t>
    </dgm:pt>
    <dgm:pt modelId="{09609F13-AB71-40F6-887D-1CBB4CB19855}" type="parTrans" cxnId="{73C85466-DDDA-44F2-90F6-48AE6A2195A2}">
      <dgm:prSet/>
      <dgm:spPr/>
      <dgm:t>
        <a:bodyPr/>
        <a:lstStyle/>
        <a:p>
          <a:endParaRPr lang="en-US"/>
        </a:p>
      </dgm:t>
    </dgm:pt>
    <dgm:pt modelId="{B44F062E-A593-490E-8193-6C791B3F2D7D}" type="sibTrans" cxnId="{73C85466-DDDA-44F2-90F6-48AE6A2195A2}">
      <dgm:prSet/>
      <dgm:spPr/>
      <dgm:t>
        <a:bodyPr/>
        <a:lstStyle/>
        <a:p>
          <a:endParaRPr lang="en-US"/>
        </a:p>
      </dgm:t>
    </dgm:pt>
    <dgm:pt modelId="{C558F71C-1781-49CF-8047-CFDFC66DBB28}">
      <dgm:prSet/>
      <dgm:spPr/>
      <dgm:t>
        <a:bodyPr/>
        <a:lstStyle/>
        <a:p>
          <a:r>
            <a:rPr lang="en-US" dirty="0"/>
            <a:t>Similarly, Garden-tools and health_beauty are in the Top 20 ordered products but are not in the Top 20 revenue-generating products. We can increase price of this to increase profit.</a:t>
          </a:r>
        </a:p>
      </dgm:t>
    </dgm:pt>
    <dgm:pt modelId="{81F250B3-651D-473C-B384-94268E3A5401}" type="parTrans" cxnId="{D7E9A5E7-35BF-4AEC-BCD2-0E714AB124FC}">
      <dgm:prSet/>
      <dgm:spPr/>
      <dgm:t>
        <a:bodyPr/>
        <a:lstStyle/>
        <a:p>
          <a:endParaRPr lang="en-US"/>
        </a:p>
      </dgm:t>
    </dgm:pt>
    <dgm:pt modelId="{A07944EE-8DC3-4336-B6C1-B07CD17DF5E9}" type="sibTrans" cxnId="{D7E9A5E7-35BF-4AEC-BCD2-0E714AB124FC}">
      <dgm:prSet/>
      <dgm:spPr/>
      <dgm:t>
        <a:bodyPr/>
        <a:lstStyle/>
        <a:p>
          <a:endParaRPr lang="en-US"/>
        </a:p>
      </dgm:t>
    </dgm:pt>
    <dgm:pt modelId="{3BAE342D-24BF-47B2-9686-A9D8E7D41339}">
      <dgm:prSet/>
      <dgm:spPr/>
      <dgm:t>
        <a:bodyPr/>
        <a:lstStyle/>
        <a:p>
          <a:r>
            <a:rPr lang="en-US" dirty="0"/>
            <a:t>Product Categories have too many </a:t>
          </a:r>
          <a:r>
            <a:rPr lang="en-US" dirty="0" err="1"/>
            <a:t>products_ids</a:t>
          </a:r>
          <a:r>
            <a:rPr lang="en-US" dirty="0"/>
            <a:t> which has very low transaction level, those should be dropped off the list. Follow the </a:t>
          </a:r>
          <a:r>
            <a:rPr lang="en-US" b="1" dirty="0"/>
            <a:t>Pareto principle of 80/20</a:t>
          </a:r>
          <a:r>
            <a:rPr lang="en-US" dirty="0"/>
            <a:t>. Keep product_ids which contribute to 80% of the total individual category revenue and the shed rest 20% from the product repertoire. This will ensure optimum </a:t>
          </a:r>
          <a:r>
            <a:rPr lang="en-US" b="1" dirty="0"/>
            <a:t>Product Category depth </a:t>
          </a:r>
          <a:r>
            <a:rPr lang="en-US" dirty="0"/>
            <a:t>and reduce unnecessary costs on low-transaction products</a:t>
          </a:r>
        </a:p>
      </dgm:t>
    </dgm:pt>
    <dgm:pt modelId="{A19D276A-4F34-49CC-9C6E-B76FF27DD4F8}" type="parTrans" cxnId="{5D3B7856-1644-4B5F-AE99-8EBB41B9DD11}">
      <dgm:prSet/>
      <dgm:spPr/>
      <dgm:t>
        <a:bodyPr/>
        <a:lstStyle/>
        <a:p>
          <a:endParaRPr lang="en-US"/>
        </a:p>
      </dgm:t>
    </dgm:pt>
    <dgm:pt modelId="{ED8BE6C0-13CF-46E3-8C3E-026EEEB0DD5D}" type="sibTrans" cxnId="{5D3B7856-1644-4B5F-AE99-8EBB41B9DD11}">
      <dgm:prSet/>
      <dgm:spPr/>
      <dgm:t>
        <a:bodyPr/>
        <a:lstStyle/>
        <a:p>
          <a:endParaRPr lang="en-US"/>
        </a:p>
      </dgm:t>
    </dgm:pt>
    <dgm:pt modelId="{A449DE87-630A-4295-A356-DD5BC1B6A6C3}">
      <dgm:prSet/>
      <dgm:spPr/>
      <dgm:t>
        <a:bodyPr/>
        <a:lstStyle/>
        <a:p>
          <a:r>
            <a:rPr lang="en-US" dirty="0"/>
            <a:t>	</a:t>
          </a:r>
        </a:p>
      </dgm:t>
    </dgm:pt>
    <dgm:pt modelId="{CDFBA930-4FA1-47D4-A9B3-C9AC06E91BE7}" type="parTrans" cxnId="{C239CB68-F731-45AB-8959-9F8943E5ABCB}">
      <dgm:prSet/>
      <dgm:spPr/>
      <dgm:t>
        <a:bodyPr/>
        <a:lstStyle/>
        <a:p>
          <a:endParaRPr lang="en-US"/>
        </a:p>
      </dgm:t>
    </dgm:pt>
    <dgm:pt modelId="{3409FED8-95D1-4F96-9616-05C96965D814}" type="sibTrans" cxnId="{C239CB68-F731-45AB-8959-9F8943E5ABCB}">
      <dgm:prSet/>
      <dgm:spPr/>
      <dgm:t>
        <a:bodyPr/>
        <a:lstStyle/>
        <a:p>
          <a:endParaRPr lang="en-US"/>
        </a:p>
      </dgm:t>
    </dgm:pt>
    <dgm:pt modelId="{8857B427-D2C5-4F9D-9684-F319B0FB11A1}" type="pres">
      <dgm:prSet presAssocID="{43579D24-5599-481B-9720-69449A59FE11}" presName="linear" presStyleCnt="0">
        <dgm:presLayoutVars>
          <dgm:animLvl val="lvl"/>
          <dgm:resizeHandles val="exact"/>
        </dgm:presLayoutVars>
      </dgm:prSet>
      <dgm:spPr/>
    </dgm:pt>
    <dgm:pt modelId="{C08B627C-19F9-42C7-8D11-D73D256211F2}" type="pres">
      <dgm:prSet presAssocID="{B41ABC08-C328-487D-B565-D14445D7BC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9F02FF-59D6-4A24-A9F1-015B3C8CF562}" type="pres">
      <dgm:prSet presAssocID="{AEB17C22-5560-4A98-BB90-2FB051C25F50}" presName="spacer" presStyleCnt="0"/>
      <dgm:spPr/>
    </dgm:pt>
    <dgm:pt modelId="{26E65362-688E-405B-A341-B25CCA7C5A2A}" type="pres">
      <dgm:prSet presAssocID="{516732FF-A0D0-4056-88C2-D8D0D1F327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9C00A2-C796-4125-9A60-53C55DCD6C1A}" type="pres">
      <dgm:prSet presAssocID="{0E49F254-0D5E-4FAD-B3D4-B9F659F95F14}" presName="spacer" presStyleCnt="0"/>
      <dgm:spPr/>
    </dgm:pt>
    <dgm:pt modelId="{0079B683-F191-4A6A-A9A7-038CCB7E46EA}" type="pres">
      <dgm:prSet presAssocID="{13312409-8107-4208-AFDD-B01002D7EA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803350-9DFC-462B-99DD-AF7B7F76D509}" type="pres">
      <dgm:prSet presAssocID="{B44F062E-A593-490E-8193-6C791B3F2D7D}" presName="spacer" presStyleCnt="0"/>
      <dgm:spPr/>
    </dgm:pt>
    <dgm:pt modelId="{AD99D932-6722-4DE0-9D2C-74B9C83A1F7B}" type="pres">
      <dgm:prSet presAssocID="{C558F71C-1781-49CF-8047-CFDFC66DBB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672530-108A-4D0E-96A5-9B941E00E812}" type="pres">
      <dgm:prSet presAssocID="{A07944EE-8DC3-4336-B6C1-B07CD17DF5E9}" presName="spacer" presStyleCnt="0"/>
      <dgm:spPr/>
    </dgm:pt>
    <dgm:pt modelId="{491CEAC4-7075-4C3F-9B4B-586BB0AE1735}" type="pres">
      <dgm:prSet presAssocID="{3BAE342D-24BF-47B2-9686-A9D8E7D413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B29A99-231F-474E-9DCD-A366B497A171}" type="pres">
      <dgm:prSet presAssocID="{3BAE342D-24BF-47B2-9686-A9D8E7D413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94E629-4E77-4715-8107-8BF8CB529F2D}" type="presOf" srcId="{3BAE342D-24BF-47B2-9686-A9D8E7D41339}" destId="{491CEAC4-7075-4C3F-9B4B-586BB0AE1735}" srcOrd="0" destOrd="0" presId="urn:microsoft.com/office/officeart/2005/8/layout/vList2"/>
    <dgm:cxn modelId="{73C85466-DDDA-44F2-90F6-48AE6A2195A2}" srcId="{43579D24-5599-481B-9720-69449A59FE11}" destId="{13312409-8107-4208-AFDD-B01002D7EA00}" srcOrd="2" destOrd="0" parTransId="{09609F13-AB71-40F6-887D-1CBB4CB19855}" sibTransId="{B44F062E-A593-490E-8193-6C791B3F2D7D}"/>
    <dgm:cxn modelId="{9185E066-9280-411D-8C4F-C929EA1B0A1A}" type="presOf" srcId="{B41ABC08-C328-487D-B565-D14445D7BC89}" destId="{C08B627C-19F9-42C7-8D11-D73D256211F2}" srcOrd="0" destOrd="0" presId="urn:microsoft.com/office/officeart/2005/8/layout/vList2"/>
    <dgm:cxn modelId="{C239CB68-F731-45AB-8959-9F8943E5ABCB}" srcId="{3BAE342D-24BF-47B2-9686-A9D8E7D41339}" destId="{A449DE87-630A-4295-A356-DD5BC1B6A6C3}" srcOrd="0" destOrd="0" parTransId="{CDFBA930-4FA1-47D4-A9B3-C9AC06E91BE7}" sibTransId="{3409FED8-95D1-4F96-9616-05C96965D814}"/>
    <dgm:cxn modelId="{B6871950-8AF2-4135-8602-522EA4866512}" srcId="{43579D24-5599-481B-9720-69449A59FE11}" destId="{516732FF-A0D0-4056-88C2-D8D0D1F327C8}" srcOrd="1" destOrd="0" parTransId="{63A20516-B549-4661-8F94-78BF8BB8BD31}" sibTransId="{0E49F254-0D5E-4FAD-B3D4-B9F659F95F14}"/>
    <dgm:cxn modelId="{B5074273-4F0E-49FA-AC8D-6167FCAFBB2B}" type="presOf" srcId="{516732FF-A0D0-4056-88C2-D8D0D1F327C8}" destId="{26E65362-688E-405B-A341-B25CCA7C5A2A}" srcOrd="0" destOrd="0" presId="urn:microsoft.com/office/officeart/2005/8/layout/vList2"/>
    <dgm:cxn modelId="{5D3B7856-1644-4B5F-AE99-8EBB41B9DD11}" srcId="{43579D24-5599-481B-9720-69449A59FE11}" destId="{3BAE342D-24BF-47B2-9686-A9D8E7D41339}" srcOrd="4" destOrd="0" parTransId="{A19D276A-4F34-49CC-9C6E-B76FF27DD4F8}" sibTransId="{ED8BE6C0-13CF-46E3-8C3E-026EEEB0DD5D}"/>
    <dgm:cxn modelId="{9CF860AE-BDF9-49B8-8002-77D606E791F5}" srcId="{43579D24-5599-481B-9720-69449A59FE11}" destId="{B41ABC08-C328-487D-B565-D14445D7BC89}" srcOrd="0" destOrd="0" parTransId="{C36847F1-E14B-4579-9021-48EDF98F0EE7}" sibTransId="{AEB17C22-5560-4A98-BB90-2FB051C25F50}"/>
    <dgm:cxn modelId="{67F128B2-FCF0-48BE-B400-DF30316460DA}" type="presOf" srcId="{A449DE87-630A-4295-A356-DD5BC1B6A6C3}" destId="{1AB29A99-231F-474E-9DCD-A366B497A171}" srcOrd="0" destOrd="0" presId="urn:microsoft.com/office/officeart/2005/8/layout/vList2"/>
    <dgm:cxn modelId="{EF6C97CA-8D91-4C13-8C57-14BD265F0D37}" type="presOf" srcId="{43579D24-5599-481B-9720-69449A59FE11}" destId="{8857B427-D2C5-4F9D-9684-F319B0FB11A1}" srcOrd="0" destOrd="0" presId="urn:microsoft.com/office/officeart/2005/8/layout/vList2"/>
    <dgm:cxn modelId="{76A331E6-38FB-4442-AB3B-8F27E9A0E320}" type="presOf" srcId="{C558F71C-1781-49CF-8047-CFDFC66DBB28}" destId="{AD99D932-6722-4DE0-9D2C-74B9C83A1F7B}" srcOrd="0" destOrd="0" presId="urn:microsoft.com/office/officeart/2005/8/layout/vList2"/>
    <dgm:cxn modelId="{D7E9A5E7-35BF-4AEC-BCD2-0E714AB124FC}" srcId="{43579D24-5599-481B-9720-69449A59FE11}" destId="{C558F71C-1781-49CF-8047-CFDFC66DBB28}" srcOrd="3" destOrd="0" parTransId="{81F250B3-651D-473C-B384-94268E3A5401}" sibTransId="{A07944EE-8DC3-4336-B6C1-B07CD17DF5E9}"/>
    <dgm:cxn modelId="{0E0637F8-45AC-44E3-BDD1-213C7B630032}" type="presOf" srcId="{13312409-8107-4208-AFDD-B01002D7EA00}" destId="{0079B683-F191-4A6A-A9A7-038CCB7E46EA}" srcOrd="0" destOrd="0" presId="urn:microsoft.com/office/officeart/2005/8/layout/vList2"/>
    <dgm:cxn modelId="{C92944CB-9CB0-48FF-A9E8-1E4CAF55D56D}" type="presParOf" srcId="{8857B427-D2C5-4F9D-9684-F319B0FB11A1}" destId="{C08B627C-19F9-42C7-8D11-D73D256211F2}" srcOrd="0" destOrd="0" presId="urn:microsoft.com/office/officeart/2005/8/layout/vList2"/>
    <dgm:cxn modelId="{28E7F226-330F-4AC7-8EC4-95C5E4176573}" type="presParOf" srcId="{8857B427-D2C5-4F9D-9684-F319B0FB11A1}" destId="{949F02FF-59D6-4A24-A9F1-015B3C8CF562}" srcOrd="1" destOrd="0" presId="urn:microsoft.com/office/officeart/2005/8/layout/vList2"/>
    <dgm:cxn modelId="{1B41C4E4-3B35-4C90-A2DD-CCF2E9A65EE2}" type="presParOf" srcId="{8857B427-D2C5-4F9D-9684-F319B0FB11A1}" destId="{26E65362-688E-405B-A341-B25CCA7C5A2A}" srcOrd="2" destOrd="0" presId="urn:microsoft.com/office/officeart/2005/8/layout/vList2"/>
    <dgm:cxn modelId="{11761CEF-8647-407D-A729-11574574D66D}" type="presParOf" srcId="{8857B427-D2C5-4F9D-9684-F319B0FB11A1}" destId="{199C00A2-C796-4125-9A60-53C55DCD6C1A}" srcOrd="3" destOrd="0" presId="urn:microsoft.com/office/officeart/2005/8/layout/vList2"/>
    <dgm:cxn modelId="{AB34F157-C76D-4D57-8E42-4194F71268F1}" type="presParOf" srcId="{8857B427-D2C5-4F9D-9684-F319B0FB11A1}" destId="{0079B683-F191-4A6A-A9A7-038CCB7E46EA}" srcOrd="4" destOrd="0" presId="urn:microsoft.com/office/officeart/2005/8/layout/vList2"/>
    <dgm:cxn modelId="{713616F4-06BD-43F4-BE1C-367E6FF2CCF4}" type="presParOf" srcId="{8857B427-D2C5-4F9D-9684-F319B0FB11A1}" destId="{04803350-9DFC-462B-99DD-AF7B7F76D509}" srcOrd="5" destOrd="0" presId="urn:microsoft.com/office/officeart/2005/8/layout/vList2"/>
    <dgm:cxn modelId="{DE33BCDD-7A21-4054-A71D-D3EA91DC6E39}" type="presParOf" srcId="{8857B427-D2C5-4F9D-9684-F319B0FB11A1}" destId="{AD99D932-6722-4DE0-9D2C-74B9C83A1F7B}" srcOrd="6" destOrd="0" presId="urn:microsoft.com/office/officeart/2005/8/layout/vList2"/>
    <dgm:cxn modelId="{427C275C-9F1C-4FA4-84A8-3F3F63A3704E}" type="presParOf" srcId="{8857B427-D2C5-4F9D-9684-F319B0FB11A1}" destId="{D3672530-108A-4D0E-96A5-9B941E00E812}" srcOrd="7" destOrd="0" presId="urn:microsoft.com/office/officeart/2005/8/layout/vList2"/>
    <dgm:cxn modelId="{BD098977-B5B8-40E9-8EB3-EC894D84E82F}" type="presParOf" srcId="{8857B427-D2C5-4F9D-9684-F319B0FB11A1}" destId="{491CEAC4-7075-4C3F-9B4B-586BB0AE1735}" srcOrd="8" destOrd="0" presId="urn:microsoft.com/office/officeart/2005/8/layout/vList2"/>
    <dgm:cxn modelId="{DE283984-7CAD-4E9F-A937-1774F66BA255}" type="presParOf" srcId="{8857B427-D2C5-4F9D-9684-F319B0FB11A1}" destId="{1AB29A99-231F-474E-9DCD-A366B497A17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90B51-F840-4966-8DB9-EA6D7ED0C0D9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AB66CB-3148-4D14-9128-BD86EDC8469B}">
      <dgm:prSet/>
      <dgm:spPr/>
      <dgm:t>
        <a:bodyPr/>
        <a:lstStyle/>
        <a:p>
          <a:r>
            <a:rPr lang="en-US"/>
            <a:t>Cleaning the data by checking to remove the null values of columns with median values. </a:t>
          </a:r>
        </a:p>
      </dgm:t>
    </dgm:pt>
    <dgm:pt modelId="{7183D428-91AD-4EDF-A119-ED2F207B7DAD}" type="parTrans" cxnId="{79D5F79B-2212-46F2-81AE-1C6CCACE5B09}">
      <dgm:prSet/>
      <dgm:spPr/>
      <dgm:t>
        <a:bodyPr/>
        <a:lstStyle/>
        <a:p>
          <a:endParaRPr lang="en-US"/>
        </a:p>
      </dgm:t>
    </dgm:pt>
    <dgm:pt modelId="{DD97D3A0-2F01-4FC2-8FA0-2DDB38A6A7A0}" type="sibTrans" cxnId="{79D5F79B-2212-46F2-81AE-1C6CCACE5B09}">
      <dgm:prSet/>
      <dgm:spPr/>
      <dgm:t>
        <a:bodyPr/>
        <a:lstStyle/>
        <a:p>
          <a:endParaRPr lang="en-US"/>
        </a:p>
      </dgm:t>
    </dgm:pt>
    <dgm:pt modelId="{37AB7EDA-0276-482E-9756-92F0A76A965E}">
      <dgm:prSet/>
      <dgm:spPr/>
      <dgm:t>
        <a:bodyPr/>
        <a:lstStyle/>
        <a:p>
          <a:r>
            <a:rPr lang="en-US"/>
            <a:t>Outliers were not dealt with as we felt that each data point was necessary for the analysis.</a:t>
          </a:r>
        </a:p>
      </dgm:t>
    </dgm:pt>
    <dgm:pt modelId="{28948A74-5C8C-4468-A4B1-A302134CE1EB}" type="parTrans" cxnId="{AA94F574-1604-49D3-9B94-5EDB9CDB94C8}">
      <dgm:prSet/>
      <dgm:spPr/>
      <dgm:t>
        <a:bodyPr/>
        <a:lstStyle/>
        <a:p>
          <a:endParaRPr lang="en-US"/>
        </a:p>
      </dgm:t>
    </dgm:pt>
    <dgm:pt modelId="{829AE253-4103-43B1-A5E9-CA0CB1D77E2C}" type="sibTrans" cxnId="{AA94F574-1604-49D3-9B94-5EDB9CDB94C8}">
      <dgm:prSet/>
      <dgm:spPr/>
      <dgm:t>
        <a:bodyPr/>
        <a:lstStyle/>
        <a:p>
          <a:endParaRPr lang="en-US"/>
        </a:p>
      </dgm:t>
    </dgm:pt>
    <dgm:pt modelId="{9164E5E0-2D8F-43BE-BF07-FEF13DBBE491}">
      <dgm:prSet/>
      <dgm:spPr/>
      <dgm:t>
        <a:bodyPr/>
        <a:lstStyle/>
        <a:p>
          <a:r>
            <a:rPr lang="en-US"/>
            <a:t>Retail_dataset_cleaned was imported into Tableau with the relationship defined as per the ERD diagram provided</a:t>
          </a:r>
        </a:p>
      </dgm:t>
    </dgm:pt>
    <dgm:pt modelId="{596F61C9-92BD-47BB-BA3B-D80B9105DFFA}" type="parTrans" cxnId="{BF752A32-EF88-4273-B782-D319C97D5093}">
      <dgm:prSet/>
      <dgm:spPr/>
      <dgm:t>
        <a:bodyPr/>
        <a:lstStyle/>
        <a:p>
          <a:endParaRPr lang="en-US"/>
        </a:p>
      </dgm:t>
    </dgm:pt>
    <dgm:pt modelId="{1ECDC6DE-7D7A-49E7-9951-76F53740C0B0}" type="sibTrans" cxnId="{BF752A32-EF88-4273-B782-D319C97D5093}">
      <dgm:prSet/>
      <dgm:spPr/>
      <dgm:t>
        <a:bodyPr/>
        <a:lstStyle/>
        <a:p>
          <a:endParaRPr lang="en-US"/>
        </a:p>
      </dgm:t>
    </dgm:pt>
    <dgm:pt modelId="{8CDD1624-F1B6-4F9F-8C8B-C679D0F71C67}">
      <dgm:prSet/>
      <dgm:spPr/>
      <dgm:t>
        <a:bodyPr/>
        <a:lstStyle/>
        <a:p>
          <a:r>
            <a:rPr lang="en-US"/>
            <a:t>For MBA, the Market_Basket_Analysis dataset was separately created, exported to excel and then imported to tableau. Self-join (inner) was done on order_id and the second join was done on product_category_name  less than product_category_name.</a:t>
          </a:r>
        </a:p>
      </dgm:t>
    </dgm:pt>
    <dgm:pt modelId="{424F29C7-4018-4D17-BE8B-853EE369F1BD}" type="parTrans" cxnId="{E6A9758F-061B-4CDB-AA8B-9C4FF739F388}">
      <dgm:prSet/>
      <dgm:spPr/>
      <dgm:t>
        <a:bodyPr/>
        <a:lstStyle/>
        <a:p>
          <a:endParaRPr lang="en-US"/>
        </a:p>
      </dgm:t>
    </dgm:pt>
    <dgm:pt modelId="{8E37123D-F944-4ECF-BD51-A52F903ED139}" type="sibTrans" cxnId="{E6A9758F-061B-4CDB-AA8B-9C4FF739F388}">
      <dgm:prSet/>
      <dgm:spPr/>
      <dgm:t>
        <a:bodyPr/>
        <a:lstStyle/>
        <a:p>
          <a:endParaRPr lang="en-US"/>
        </a:p>
      </dgm:t>
    </dgm:pt>
    <dgm:pt modelId="{826A7B4F-0050-47CE-98BE-FB497CBCB56B}">
      <dgm:prSet/>
      <dgm:spPr/>
      <dgm:t>
        <a:bodyPr/>
        <a:lstStyle/>
        <a:p>
          <a:r>
            <a:rPr lang="en-US"/>
            <a:t>The cleaning of data was conducted in Python and the visualizations were done in Tableau</a:t>
          </a:r>
        </a:p>
      </dgm:t>
    </dgm:pt>
    <dgm:pt modelId="{85B3F709-776F-42FE-AD57-D85D671FD984}" type="parTrans" cxnId="{3C3D8979-571A-4A6D-910A-FD349C600A01}">
      <dgm:prSet/>
      <dgm:spPr/>
      <dgm:t>
        <a:bodyPr/>
        <a:lstStyle/>
        <a:p>
          <a:endParaRPr lang="en-US"/>
        </a:p>
      </dgm:t>
    </dgm:pt>
    <dgm:pt modelId="{A7D61DB4-FD04-4642-8A8E-BAE1039B2E03}" type="sibTrans" cxnId="{3C3D8979-571A-4A6D-910A-FD349C600A01}">
      <dgm:prSet/>
      <dgm:spPr/>
      <dgm:t>
        <a:bodyPr/>
        <a:lstStyle/>
        <a:p>
          <a:endParaRPr lang="en-US"/>
        </a:p>
      </dgm:t>
    </dgm:pt>
    <dgm:pt modelId="{387C83FB-743B-4B7F-98DF-85A66C4C86DA}" type="pres">
      <dgm:prSet presAssocID="{D9B90B51-F840-4966-8DB9-EA6D7ED0C0D9}" presName="outerComposite" presStyleCnt="0">
        <dgm:presLayoutVars>
          <dgm:chMax val="5"/>
          <dgm:dir/>
          <dgm:resizeHandles val="exact"/>
        </dgm:presLayoutVars>
      </dgm:prSet>
      <dgm:spPr/>
    </dgm:pt>
    <dgm:pt modelId="{449D656C-4A12-45DD-90E7-897B8F922A04}" type="pres">
      <dgm:prSet presAssocID="{D9B90B51-F840-4966-8DB9-EA6D7ED0C0D9}" presName="dummyMaxCanvas" presStyleCnt="0">
        <dgm:presLayoutVars/>
      </dgm:prSet>
      <dgm:spPr/>
    </dgm:pt>
    <dgm:pt modelId="{4A86F9C8-4C99-46A9-8B70-8DD6B0C4E09A}" type="pres">
      <dgm:prSet presAssocID="{D9B90B51-F840-4966-8DB9-EA6D7ED0C0D9}" presName="FiveNodes_1" presStyleLbl="node1" presStyleIdx="0" presStyleCnt="5">
        <dgm:presLayoutVars>
          <dgm:bulletEnabled val="1"/>
        </dgm:presLayoutVars>
      </dgm:prSet>
      <dgm:spPr/>
    </dgm:pt>
    <dgm:pt modelId="{25F3EEB8-3F78-4104-BD94-3F309017C9BD}" type="pres">
      <dgm:prSet presAssocID="{D9B90B51-F840-4966-8DB9-EA6D7ED0C0D9}" presName="FiveNodes_2" presStyleLbl="node1" presStyleIdx="1" presStyleCnt="5">
        <dgm:presLayoutVars>
          <dgm:bulletEnabled val="1"/>
        </dgm:presLayoutVars>
      </dgm:prSet>
      <dgm:spPr/>
    </dgm:pt>
    <dgm:pt modelId="{570E2209-67EA-48E1-92FD-F77835CF2EC5}" type="pres">
      <dgm:prSet presAssocID="{D9B90B51-F840-4966-8DB9-EA6D7ED0C0D9}" presName="FiveNodes_3" presStyleLbl="node1" presStyleIdx="2" presStyleCnt="5">
        <dgm:presLayoutVars>
          <dgm:bulletEnabled val="1"/>
        </dgm:presLayoutVars>
      </dgm:prSet>
      <dgm:spPr/>
    </dgm:pt>
    <dgm:pt modelId="{33A39751-30F4-4BB1-B7E5-E23EAECDC829}" type="pres">
      <dgm:prSet presAssocID="{D9B90B51-F840-4966-8DB9-EA6D7ED0C0D9}" presName="FiveNodes_4" presStyleLbl="node1" presStyleIdx="3" presStyleCnt="5">
        <dgm:presLayoutVars>
          <dgm:bulletEnabled val="1"/>
        </dgm:presLayoutVars>
      </dgm:prSet>
      <dgm:spPr/>
    </dgm:pt>
    <dgm:pt modelId="{8AEFBC20-0BEB-4E80-8BEC-0656912E46BF}" type="pres">
      <dgm:prSet presAssocID="{D9B90B51-F840-4966-8DB9-EA6D7ED0C0D9}" presName="FiveNodes_5" presStyleLbl="node1" presStyleIdx="4" presStyleCnt="5">
        <dgm:presLayoutVars>
          <dgm:bulletEnabled val="1"/>
        </dgm:presLayoutVars>
      </dgm:prSet>
      <dgm:spPr/>
    </dgm:pt>
    <dgm:pt modelId="{1EBF4EC7-A1B2-4936-AB94-B732ED4A3E1F}" type="pres">
      <dgm:prSet presAssocID="{D9B90B51-F840-4966-8DB9-EA6D7ED0C0D9}" presName="FiveConn_1-2" presStyleLbl="fgAccFollowNode1" presStyleIdx="0" presStyleCnt="4">
        <dgm:presLayoutVars>
          <dgm:bulletEnabled val="1"/>
        </dgm:presLayoutVars>
      </dgm:prSet>
      <dgm:spPr/>
    </dgm:pt>
    <dgm:pt modelId="{80687C9C-2063-4E86-8EDE-6CEA53D21DD9}" type="pres">
      <dgm:prSet presAssocID="{D9B90B51-F840-4966-8DB9-EA6D7ED0C0D9}" presName="FiveConn_2-3" presStyleLbl="fgAccFollowNode1" presStyleIdx="1" presStyleCnt="4">
        <dgm:presLayoutVars>
          <dgm:bulletEnabled val="1"/>
        </dgm:presLayoutVars>
      </dgm:prSet>
      <dgm:spPr/>
    </dgm:pt>
    <dgm:pt modelId="{8CD9DB91-2C67-4AFA-BAEA-CA08CD7E2B6F}" type="pres">
      <dgm:prSet presAssocID="{D9B90B51-F840-4966-8DB9-EA6D7ED0C0D9}" presName="FiveConn_3-4" presStyleLbl="fgAccFollowNode1" presStyleIdx="2" presStyleCnt="4">
        <dgm:presLayoutVars>
          <dgm:bulletEnabled val="1"/>
        </dgm:presLayoutVars>
      </dgm:prSet>
      <dgm:spPr/>
    </dgm:pt>
    <dgm:pt modelId="{582EBF50-7727-40BE-81B5-09137A0A3778}" type="pres">
      <dgm:prSet presAssocID="{D9B90B51-F840-4966-8DB9-EA6D7ED0C0D9}" presName="FiveConn_4-5" presStyleLbl="fgAccFollowNode1" presStyleIdx="3" presStyleCnt="4">
        <dgm:presLayoutVars>
          <dgm:bulletEnabled val="1"/>
        </dgm:presLayoutVars>
      </dgm:prSet>
      <dgm:spPr/>
    </dgm:pt>
    <dgm:pt modelId="{5F681BF3-6ADB-41A0-B074-AE5692B5F003}" type="pres">
      <dgm:prSet presAssocID="{D9B90B51-F840-4966-8DB9-EA6D7ED0C0D9}" presName="FiveNodes_1_text" presStyleLbl="node1" presStyleIdx="4" presStyleCnt="5">
        <dgm:presLayoutVars>
          <dgm:bulletEnabled val="1"/>
        </dgm:presLayoutVars>
      </dgm:prSet>
      <dgm:spPr/>
    </dgm:pt>
    <dgm:pt modelId="{02B977BF-1DF4-47B5-84F3-FE0647AA4689}" type="pres">
      <dgm:prSet presAssocID="{D9B90B51-F840-4966-8DB9-EA6D7ED0C0D9}" presName="FiveNodes_2_text" presStyleLbl="node1" presStyleIdx="4" presStyleCnt="5">
        <dgm:presLayoutVars>
          <dgm:bulletEnabled val="1"/>
        </dgm:presLayoutVars>
      </dgm:prSet>
      <dgm:spPr/>
    </dgm:pt>
    <dgm:pt modelId="{6A772690-6EFB-42D0-9AC4-8D76439273A4}" type="pres">
      <dgm:prSet presAssocID="{D9B90B51-F840-4966-8DB9-EA6D7ED0C0D9}" presName="FiveNodes_3_text" presStyleLbl="node1" presStyleIdx="4" presStyleCnt="5">
        <dgm:presLayoutVars>
          <dgm:bulletEnabled val="1"/>
        </dgm:presLayoutVars>
      </dgm:prSet>
      <dgm:spPr/>
    </dgm:pt>
    <dgm:pt modelId="{592922FF-C790-4D17-8E38-B6BC40E8324B}" type="pres">
      <dgm:prSet presAssocID="{D9B90B51-F840-4966-8DB9-EA6D7ED0C0D9}" presName="FiveNodes_4_text" presStyleLbl="node1" presStyleIdx="4" presStyleCnt="5">
        <dgm:presLayoutVars>
          <dgm:bulletEnabled val="1"/>
        </dgm:presLayoutVars>
      </dgm:prSet>
      <dgm:spPr/>
    </dgm:pt>
    <dgm:pt modelId="{460DA9DD-3FF5-42DD-9A06-520D84C53E5C}" type="pres">
      <dgm:prSet presAssocID="{D9B90B51-F840-4966-8DB9-EA6D7ED0C0D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8ADB09-C5D3-4A33-9E9D-25DB6101A73A}" type="presOf" srcId="{9164E5E0-2D8F-43BE-BF07-FEF13DBBE491}" destId="{570E2209-67EA-48E1-92FD-F77835CF2EC5}" srcOrd="0" destOrd="0" presId="urn:microsoft.com/office/officeart/2005/8/layout/vProcess5"/>
    <dgm:cxn modelId="{37935414-BAE2-43DE-98BC-4E19D2DB3F50}" type="presOf" srcId="{826A7B4F-0050-47CE-98BE-FB497CBCB56B}" destId="{460DA9DD-3FF5-42DD-9A06-520D84C53E5C}" srcOrd="1" destOrd="0" presId="urn:microsoft.com/office/officeart/2005/8/layout/vProcess5"/>
    <dgm:cxn modelId="{2D9E2B27-EC6E-4349-A31B-794F9E194CFD}" type="presOf" srcId="{826A7B4F-0050-47CE-98BE-FB497CBCB56B}" destId="{8AEFBC20-0BEB-4E80-8BEC-0656912E46BF}" srcOrd="0" destOrd="0" presId="urn:microsoft.com/office/officeart/2005/8/layout/vProcess5"/>
    <dgm:cxn modelId="{BF752A32-EF88-4273-B782-D319C97D5093}" srcId="{D9B90B51-F840-4966-8DB9-EA6D7ED0C0D9}" destId="{9164E5E0-2D8F-43BE-BF07-FEF13DBBE491}" srcOrd="2" destOrd="0" parTransId="{596F61C9-92BD-47BB-BA3B-D80B9105DFFA}" sibTransId="{1ECDC6DE-7D7A-49E7-9951-76F53740C0B0}"/>
    <dgm:cxn modelId="{73A5AF38-948F-4E47-BCF4-2AB4D1A72462}" type="presOf" srcId="{D9B90B51-F840-4966-8DB9-EA6D7ED0C0D9}" destId="{387C83FB-743B-4B7F-98DF-85A66C4C86DA}" srcOrd="0" destOrd="0" presId="urn:microsoft.com/office/officeart/2005/8/layout/vProcess5"/>
    <dgm:cxn modelId="{6B4C0762-DEDD-4099-B60D-50F215B2331E}" type="presOf" srcId="{8CDD1624-F1B6-4F9F-8C8B-C679D0F71C67}" destId="{592922FF-C790-4D17-8E38-B6BC40E8324B}" srcOrd="1" destOrd="0" presId="urn:microsoft.com/office/officeart/2005/8/layout/vProcess5"/>
    <dgm:cxn modelId="{ADA38B42-FBDD-4DD5-89B4-28F9E58FF0FE}" type="presOf" srcId="{829AE253-4103-43B1-A5E9-CA0CB1D77E2C}" destId="{80687C9C-2063-4E86-8EDE-6CEA53D21DD9}" srcOrd="0" destOrd="0" presId="urn:microsoft.com/office/officeart/2005/8/layout/vProcess5"/>
    <dgm:cxn modelId="{62B4F862-603C-4437-A4E3-2B5C3B483A23}" type="presOf" srcId="{37AB7EDA-0276-482E-9756-92F0A76A965E}" destId="{02B977BF-1DF4-47B5-84F3-FE0647AA4689}" srcOrd="1" destOrd="0" presId="urn:microsoft.com/office/officeart/2005/8/layout/vProcess5"/>
    <dgm:cxn modelId="{AA94F574-1604-49D3-9B94-5EDB9CDB94C8}" srcId="{D9B90B51-F840-4966-8DB9-EA6D7ED0C0D9}" destId="{37AB7EDA-0276-482E-9756-92F0A76A965E}" srcOrd="1" destOrd="0" parTransId="{28948A74-5C8C-4468-A4B1-A302134CE1EB}" sibTransId="{829AE253-4103-43B1-A5E9-CA0CB1D77E2C}"/>
    <dgm:cxn modelId="{3C3D8979-571A-4A6D-910A-FD349C600A01}" srcId="{D9B90B51-F840-4966-8DB9-EA6D7ED0C0D9}" destId="{826A7B4F-0050-47CE-98BE-FB497CBCB56B}" srcOrd="4" destOrd="0" parTransId="{85B3F709-776F-42FE-AD57-D85D671FD984}" sibTransId="{A7D61DB4-FD04-4642-8A8E-BAE1039B2E03}"/>
    <dgm:cxn modelId="{33FAB47A-62D2-424D-9369-9AA3F31F23DF}" type="presOf" srcId="{1ECDC6DE-7D7A-49E7-9951-76F53740C0B0}" destId="{8CD9DB91-2C67-4AFA-BAEA-CA08CD7E2B6F}" srcOrd="0" destOrd="0" presId="urn:microsoft.com/office/officeart/2005/8/layout/vProcess5"/>
    <dgm:cxn modelId="{D652A27B-22C3-4819-8FDC-A1C640ABDBC4}" type="presOf" srcId="{9164E5E0-2D8F-43BE-BF07-FEF13DBBE491}" destId="{6A772690-6EFB-42D0-9AC4-8D76439273A4}" srcOrd="1" destOrd="0" presId="urn:microsoft.com/office/officeart/2005/8/layout/vProcess5"/>
    <dgm:cxn modelId="{E6A9758F-061B-4CDB-AA8B-9C4FF739F388}" srcId="{D9B90B51-F840-4966-8DB9-EA6D7ED0C0D9}" destId="{8CDD1624-F1B6-4F9F-8C8B-C679D0F71C67}" srcOrd="3" destOrd="0" parTransId="{424F29C7-4018-4D17-BE8B-853EE369F1BD}" sibTransId="{8E37123D-F944-4ECF-BD51-A52F903ED139}"/>
    <dgm:cxn modelId="{44278C98-8872-4308-9C22-4CFC4C6599E9}" type="presOf" srcId="{A3AB66CB-3148-4D14-9128-BD86EDC8469B}" destId="{4A86F9C8-4C99-46A9-8B70-8DD6B0C4E09A}" srcOrd="0" destOrd="0" presId="urn:microsoft.com/office/officeart/2005/8/layout/vProcess5"/>
    <dgm:cxn modelId="{79D5F79B-2212-46F2-81AE-1C6CCACE5B09}" srcId="{D9B90B51-F840-4966-8DB9-EA6D7ED0C0D9}" destId="{A3AB66CB-3148-4D14-9128-BD86EDC8469B}" srcOrd="0" destOrd="0" parTransId="{7183D428-91AD-4EDF-A119-ED2F207B7DAD}" sibTransId="{DD97D3A0-2F01-4FC2-8FA0-2DDB38A6A7A0}"/>
    <dgm:cxn modelId="{6EE299A5-BF22-4524-B4F3-A5DC34E20749}" type="presOf" srcId="{37AB7EDA-0276-482E-9756-92F0A76A965E}" destId="{25F3EEB8-3F78-4104-BD94-3F309017C9BD}" srcOrd="0" destOrd="0" presId="urn:microsoft.com/office/officeart/2005/8/layout/vProcess5"/>
    <dgm:cxn modelId="{BD2096C3-00C6-4A76-9E05-0676E573CC4B}" type="presOf" srcId="{A3AB66CB-3148-4D14-9128-BD86EDC8469B}" destId="{5F681BF3-6ADB-41A0-B074-AE5692B5F003}" srcOrd="1" destOrd="0" presId="urn:microsoft.com/office/officeart/2005/8/layout/vProcess5"/>
    <dgm:cxn modelId="{EF4ADBC6-F44C-4C3E-B732-DAA1B87E12A9}" type="presOf" srcId="{DD97D3A0-2F01-4FC2-8FA0-2DDB38A6A7A0}" destId="{1EBF4EC7-A1B2-4936-AB94-B732ED4A3E1F}" srcOrd="0" destOrd="0" presId="urn:microsoft.com/office/officeart/2005/8/layout/vProcess5"/>
    <dgm:cxn modelId="{069A16D3-AD98-430C-9F1B-5F32B991E06C}" type="presOf" srcId="{8CDD1624-F1B6-4F9F-8C8B-C679D0F71C67}" destId="{33A39751-30F4-4BB1-B7E5-E23EAECDC829}" srcOrd="0" destOrd="0" presId="urn:microsoft.com/office/officeart/2005/8/layout/vProcess5"/>
    <dgm:cxn modelId="{FCB94AD4-63DD-4040-A472-C99A0B994E5F}" type="presOf" srcId="{8E37123D-F944-4ECF-BD51-A52F903ED139}" destId="{582EBF50-7727-40BE-81B5-09137A0A3778}" srcOrd="0" destOrd="0" presId="urn:microsoft.com/office/officeart/2005/8/layout/vProcess5"/>
    <dgm:cxn modelId="{7EB4102F-09EB-41DB-81F6-3CF5477B9565}" type="presParOf" srcId="{387C83FB-743B-4B7F-98DF-85A66C4C86DA}" destId="{449D656C-4A12-45DD-90E7-897B8F922A04}" srcOrd="0" destOrd="0" presId="urn:microsoft.com/office/officeart/2005/8/layout/vProcess5"/>
    <dgm:cxn modelId="{138CF8A4-6524-445C-8737-0BDF4EEE5EC5}" type="presParOf" srcId="{387C83FB-743B-4B7F-98DF-85A66C4C86DA}" destId="{4A86F9C8-4C99-46A9-8B70-8DD6B0C4E09A}" srcOrd="1" destOrd="0" presId="urn:microsoft.com/office/officeart/2005/8/layout/vProcess5"/>
    <dgm:cxn modelId="{018B44E0-E806-40B5-8DCB-81B770C6EC43}" type="presParOf" srcId="{387C83FB-743B-4B7F-98DF-85A66C4C86DA}" destId="{25F3EEB8-3F78-4104-BD94-3F309017C9BD}" srcOrd="2" destOrd="0" presId="urn:microsoft.com/office/officeart/2005/8/layout/vProcess5"/>
    <dgm:cxn modelId="{4949D0A9-6A57-44F1-B0A8-C05B1C9899C8}" type="presParOf" srcId="{387C83FB-743B-4B7F-98DF-85A66C4C86DA}" destId="{570E2209-67EA-48E1-92FD-F77835CF2EC5}" srcOrd="3" destOrd="0" presId="urn:microsoft.com/office/officeart/2005/8/layout/vProcess5"/>
    <dgm:cxn modelId="{CD1D8FEE-75E1-47F8-974A-D5F50A1F2D26}" type="presParOf" srcId="{387C83FB-743B-4B7F-98DF-85A66C4C86DA}" destId="{33A39751-30F4-4BB1-B7E5-E23EAECDC829}" srcOrd="4" destOrd="0" presId="urn:microsoft.com/office/officeart/2005/8/layout/vProcess5"/>
    <dgm:cxn modelId="{5637A399-E97C-4941-B8DE-0AA0023C8C18}" type="presParOf" srcId="{387C83FB-743B-4B7F-98DF-85A66C4C86DA}" destId="{8AEFBC20-0BEB-4E80-8BEC-0656912E46BF}" srcOrd="5" destOrd="0" presId="urn:microsoft.com/office/officeart/2005/8/layout/vProcess5"/>
    <dgm:cxn modelId="{C7F12E97-AF8E-470B-8D65-EDF6560F2CAD}" type="presParOf" srcId="{387C83FB-743B-4B7F-98DF-85A66C4C86DA}" destId="{1EBF4EC7-A1B2-4936-AB94-B732ED4A3E1F}" srcOrd="6" destOrd="0" presId="urn:microsoft.com/office/officeart/2005/8/layout/vProcess5"/>
    <dgm:cxn modelId="{44978B9D-86FB-4EC2-82D5-85922AB1558E}" type="presParOf" srcId="{387C83FB-743B-4B7F-98DF-85A66C4C86DA}" destId="{80687C9C-2063-4E86-8EDE-6CEA53D21DD9}" srcOrd="7" destOrd="0" presId="urn:microsoft.com/office/officeart/2005/8/layout/vProcess5"/>
    <dgm:cxn modelId="{BBDCE004-A2F2-4BDF-A903-1995E60B780E}" type="presParOf" srcId="{387C83FB-743B-4B7F-98DF-85A66C4C86DA}" destId="{8CD9DB91-2C67-4AFA-BAEA-CA08CD7E2B6F}" srcOrd="8" destOrd="0" presId="urn:microsoft.com/office/officeart/2005/8/layout/vProcess5"/>
    <dgm:cxn modelId="{CA793A36-DEA0-4C4A-A22B-A2DEE5A1F95B}" type="presParOf" srcId="{387C83FB-743B-4B7F-98DF-85A66C4C86DA}" destId="{582EBF50-7727-40BE-81B5-09137A0A3778}" srcOrd="9" destOrd="0" presId="urn:microsoft.com/office/officeart/2005/8/layout/vProcess5"/>
    <dgm:cxn modelId="{76D66969-48F7-4B08-8A4F-ACC6B4898634}" type="presParOf" srcId="{387C83FB-743B-4B7F-98DF-85A66C4C86DA}" destId="{5F681BF3-6ADB-41A0-B074-AE5692B5F003}" srcOrd="10" destOrd="0" presId="urn:microsoft.com/office/officeart/2005/8/layout/vProcess5"/>
    <dgm:cxn modelId="{280B80CF-F6B3-4D35-9904-3798879598D0}" type="presParOf" srcId="{387C83FB-743B-4B7F-98DF-85A66C4C86DA}" destId="{02B977BF-1DF4-47B5-84F3-FE0647AA4689}" srcOrd="11" destOrd="0" presId="urn:microsoft.com/office/officeart/2005/8/layout/vProcess5"/>
    <dgm:cxn modelId="{82F8ABEC-1442-4BAB-AE1D-A8DE79F720CA}" type="presParOf" srcId="{387C83FB-743B-4B7F-98DF-85A66C4C86DA}" destId="{6A772690-6EFB-42D0-9AC4-8D76439273A4}" srcOrd="12" destOrd="0" presId="urn:microsoft.com/office/officeart/2005/8/layout/vProcess5"/>
    <dgm:cxn modelId="{FAF8947E-9207-455C-9848-8312270E1439}" type="presParOf" srcId="{387C83FB-743B-4B7F-98DF-85A66C4C86DA}" destId="{592922FF-C790-4D17-8E38-B6BC40E8324B}" srcOrd="13" destOrd="0" presId="urn:microsoft.com/office/officeart/2005/8/layout/vProcess5"/>
    <dgm:cxn modelId="{A61FEE20-2E9E-4D18-A1B4-BE5DAD017379}" type="presParOf" srcId="{387C83FB-743B-4B7F-98DF-85A66C4C86DA}" destId="{460DA9DD-3FF5-42DD-9A06-520D84C53E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0D4D8D-6E9D-44E9-B404-4986A30E134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772D66-9B44-40E4-A732-D2A6A1FED404}">
      <dgm:prSet custT="1"/>
      <dgm:spPr/>
      <dgm:t>
        <a:bodyPr/>
        <a:lstStyle/>
        <a:p>
          <a:r>
            <a:rPr lang="en-US" sz="2000" dirty="0"/>
            <a:t>Sum of Price is assumed to be the revenue generated for getting valuable insights.</a:t>
          </a:r>
        </a:p>
      </dgm:t>
    </dgm:pt>
    <dgm:pt modelId="{C131EB6F-DB4D-423B-952F-8891CA125106}" type="parTrans" cxnId="{DFE05596-6438-49C6-A41D-23A3A9D369A7}">
      <dgm:prSet/>
      <dgm:spPr/>
      <dgm:t>
        <a:bodyPr/>
        <a:lstStyle/>
        <a:p>
          <a:endParaRPr lang="en-US"/>
        </a:p>
      </dgm:t>
    </dgm:pt>
    <dgm:pt modelId="{7EDB69ED-C20A-4DEC-8B11-EDF436E2D7CE}" type="sibTrans" cxnId="{DFE05596-6438-49C6-A41D-23A3A9D369A7}">
      <dgm:prSet/>
      <dgm:spPr/>
      <dgm:t>
        <a:bodyPr/>
        <a:lstStyle/>
        <a:p>
          <a:endParaRPr lang="en-US"/>
        </a:p>
      </dgm:t>
    </dgm:pt>
    <dgm:pt modelId="{41377D25-EFF7-4B30-A09D-6A83A17566D3}">
      <dgm:prSet custT="1"/>
      <dgm:spPr/>
      <dgm:t>
        <a:bodyPr/>
        <a:lstStyle/>
        <a:p>
          <a:r>
            <a:rPr lang="en-US" sz="2000" dirty="0"/>
            <a:t>In some cases, we have assumed the Pareto principal rule as 85/15 instead of 80/20 based on the insights found.</a:t>
          </a:r>
        </a:p>
      </dgm:t>
    </dgm:pt>
    <dgm:pt modelId="{634E9F5C-EA8F-48C8-B231-C04CDED6B88B}" type="parTrans" cxnId="{A9761C5B-2BFF-45F6-A3C0-4901F298C4B4}">
      <dgm:prSet/>
      <dgm:spPr/>
      <dgm:t>
        <a:bodyPr/>
        <a:lstStyle/>
        <a:p>
          <a:endParaRPr lang="en-US"/>
        </a:p>
      </dgm:t>
    </dgm:pt>
    <dgm:pt modelId="{1B9B67BB-0491-477E-A2BB-3F0D83C0AB72}" type="sibTrans" cxnId="{A9761C5B-2BFF-45F6-A3C0-4901F298C4B4}">
      <dgm:prSet/>
      <dgm:spPr/>
      <dgm:t>
        <a:bodyPr/>
        <a:lstStyle/>
        <a:p>
          <a:endParaRPr lang="en-US"/>
        </a:p>
      </dgm:t>
    </dgm:pt>
    <dgm:pt modelId="{02F9AFB0-61A4-4E08-8490-582C08198265}" type="pres">
      <dgm:prSet presAssocID="{7C0D4D8D-6E9D-44E9-B404-4986A30E134F}" presName="linear" presStyleCnt="0">
        <dgm:presLayoutVars>
          <dgm:animLvl val="lvl"/>
          <dgm:resizeHandles val="exact"/>
        </dgm:presLayoutVars>
      </dgm:prSet>
      <dgm:spPr/>
    </dgm:pt>
    <dgm:pt modelId="{2D94F68D-5F5D-459E-8A9A-F8F7EDF5E069}" type="pres">
      <dgm:prSet presAssocID="{36772D66-9B44-40E4-A732-D2A6A1FED4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3C3A86-7F03-40E6-BD68-12E98D217FA2}" type="pres">
      <dgm:prSet presAssocID="{7EDB69ED-C20A-4DEC-8B11-EDF436E2D7CE}" presName="spacer" presStyleCnt="0"/>
      <dgm:spPr/>
    </dgm:pt>
    <dgm:pt modelId="{56F8DF2A-FFD4-4E0E-BF33-A2F44944E718}" type="pres">
      <dgm:prSet presAssocID="{41377D25-EFF7-4B30-A09D-6A83A17566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CC4421B-4895-4956-B12E-D0CD22B010A7}" type="presOf" srcId="{36772D66-9B44-40E4-A732-D2A6A1FED404}" destId="{2D94F68D-5F5D-459E-8A9A-F8F7EDF5E069}" srcOrd="0" destOrd="0" presId="urn:microsoft.com/office/officeart/2005/8/layout/vList2"/>
    <dgm:cxn modelId="{48828920-4808-4908-B645-62B42C72FC68}" type="presOf" srcId="{41377D25-EFF7-4B30-A09D-6A83A17566D3}" destId="{56F8DF2A-FFD4-4E0E-BF33-A2F44944E718}" srcOrd="0" destOrd="0" presId="urn:microsoft.com/office/officeart/2005/8/layout/vList2"/>
    <dgm:cxn modelId="{A9761C5B-2BFF-45F6-A3C0-4901F298C4B4}" srcId="{7C0D4D8D-6E9D-44E9-B404-4986A30E134F}" destId="{41377D25-EFF7-4B30-A09D-6A83A17566D3}" srcOrd="1" destOrd="0" parTransId="{634E9F5C-EA8F-48C8-B231-C04CDED6B88B}" sibTransId="{1B9B67BB-0491-477E-A2BB-3F0D83C0AB72}"/>
    <dgm:cxn modelId="{5DB13279-948A-45A5-B757-759520659C58}" type="presOf" srcId="{7C0D4D8D-6E9D-44E9-B404-4986A30E134F}" destId="{02F9AFB0-61A4-4E08-8490-582C08198265}" srcOrd="0" destOrd="0" presId="urn:microsoft.com/office/officeart/2005/8/layout/vList2"/>
    <dgm:cxn modelId="{DFE05596-6438-49C6-A41D-23A3A9D369A7}" srcId="{7C0D4D8D-6E9D-44E9-B404-4986A30E134F}" destId="{36772D66-9B44-40E4-A732-D2A6A1FED404}" srcOrd="0" destOrd="0" parTransId="{C131EB6F-DB4D-423B-952F-8891CA125106}" sibTransId="{7EDB69ED-C20A-4DEC-8B11-EDF436E2D7CE}"/>
    <dgm:cxn modelId="{912D1CDC-45AE-4E42-98F3-DE55852C03CA}" type="presParOf" srcId="{02F9AFB0-61A4-4E08-8490-582C08198265}" destId="{2D94F68D-5F5D-459E-8A9A-F8F7EDF5E069}" srcOrd="0" destOrd="0" presId="urn:microsoft.com/office/officeart/2005/8/layout/vList2"/>
    <dgm:cxn modelId="{81C914FF-DC49-4789-8C07-CFEB06B59315}" type="presParOf" srcId="{02F9AFB0-61A4-4E08-8490-582C08198265}" destId="{113C3A86-7F03-40E6-BD68-12E98D217FA2}" srcOrd="1" destOrd="0" presId="urn:microsoft.com/office/officeart/2005/8/layout/vList2"/>
    <dgm:cxn modelId="{4B0C0F90-EEA8-4D8B-AF7D-4C98C6713978}" type="presParOf" srcId="{02F9AFB0-61A4-4E08-8490-582C08198265}" destId="{56F8DF2A-FFD4-4E0E-BF33-A2F44944E7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627C-19F9-42C7-8D11-D73D256211F2}">
      <dsp:nvSpPr>
        <dsp:cNvPr id="0" name=""/>
        <dsp:cNvSpPr/>
      </dsp:nvSpPr>
      <dsp:spPr>
        <a:xfrm>
          <a:off x="0" y="23851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Objective</a:t>
          </a:r>
        </a:p>
      </dsp:txBody>
      <dsp:txXfrm>
        <a:off x="28957" y="52808"/>
        <a:ext cx="6634834" cy="535276"/>
      </dsp:txXfrm>
    </dsp:sp>
    <dsp:sp modelId="{26E65362-688E-405B-A341-B25CCA7C5A2A}">
      <dsp:nvSpPr>
        <dsp:cNvPr id="0" name=""/>
        <dsp:cNvSpPr/>
      </dsp:nvSpPr>
      <dsp:spPr>
        <a:xfrm>
          <a:off x="0" y="691921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Background</a:t>
          </a:r>
        </a:p>
      </dsp:txBody>
      <dsp:txXfrm>
        <a:off x="28957" y="720878"/>
        <a:ext cx="6634834" cy="535276"/>
      </dsp:txXfrm>
    </dsp:sp>
    <dsp:sp modelId="{0079B683-F191-4A6A-A9A7-038CCB7E46EA}">
      <dsp:nvSpPr>
        <dsp:cNvPr id="0" name=""/>
        <dsp:cNvSpPr/>
      </dsp:nvSpPr>
      <dsp:spPr>
        <a:xfrm>
          <a:off x="0" y="1359991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 findings </a:t>
          </a:r>
        </a:p>
      </dsp:txBody>
      <dsp:txXfrm>
        <a:off x="28957" y="1388948"/>
        <a:ext cx="6634834" cy="535276"/>
      </dsp:txXfrm>
    </dsp:sp>
    <dsp:sp modelId="{AD99D932-6722-4DE0-9D2C-74B9C83A1F7B}">
      <dsp:nvSpPr>
        <dsp:cNvPr id="0" name=""/>
        <dsp:cNvSpPr/>
      </dsp:nvSpPr>
      <dsp:spPr>
        <a:xfrm>
          <a:off x="0" y="2028062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Recommendations </a:t>
          </a:r>
        </a:p>
      </dsp:txBody>
      <dsp:txXfrm>
        <a:off x="28957" y="2057019"/>
        <a:ext cx="6634834" cy="535276"/>
      </dsp:txXfrm>
    </dsp:sp>
    <dsp:sp modelId="{491CEAC4-7075-4C3F-9B4B-586BB0AE1735}">
      <dsp:nvSpPr>
        <dsp:cNvPr id="0" name=""/>
        <dsp:cNvSpPr/>
      </dsp:nvSpPr>
      <dsp:spPr>
        <a:xfrm>
          <a:off x="0" y="2696132"/>
          <a:ext cx="6692748" cy="59319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Appendix : </a:t>
          </a:r>
        </a:p>
      </dsp:txBody>
      <dsp:txXfrm>
        <a:off x="28957" y="2725089"/>
        <a:ext cx="6634834" cy="535276"/>
      </dsp:txXfrm>
    </dsp:sp>
    <dsp:sp modelId="{1AB29A99-231F-474E-9DCD-A366B497A171}">
      <dsp:nvSpPr>
        <dsp:cNvPr id="0" name=""/>
        <dsp:cNvSpPr/>
      </dsp:nvSpPr>
      <dsp:spPr>
        <a:xfrm>
          <a:off x="0" y="3289322"/>
          <a:ext cx="6692748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Sources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Methodology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Assumptions	</a:t>
          </a:r>
        </a:p>
      </dsp:txBody>
      <dsp:txXfrm>
        <a:off x="0" y="3289322"/>
        <a:ext cx="6692748" cy="941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F402E-ABCF-4B28-B8A5-42E84B29928A}">
      <dsp:nvSpPr>
        <dsp:cNvPr id="0" name=""/>
        <dsp:cNvSpPr/>
      </dsp:nvSpPr>
      <dsp:spPr>
        <a:xfrm>
          <a:off x="0" y="9667"/>
          <a:ext cx="9906000" cy="9931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top products that contribute to the revenue.</a:t>
          </a:r>
          <a:endParaRPr lang="en-US" sz="2500" kern="1200" dirty="0"/>
        </a:p>
      </dsp:txBody>
      <dsp:txXfrm>
        <a:off x="48481" y="58148"/>
        <a:ext cx="9809038" cy="896166"/>
      </dsp:txXfrm>
    </dsp:sp>
    <dsp:sp modelId="{272B546C-6978-4461-B61E-E84B51F1E771}">
      <dsp:nvSpPr>
        <dsp:cNvPr id="0" name=""/>
        <dsp:cNvSpPr/>
      </dsp:nvSpPr>
      <dsp:spPr>
        <a:xfrm>
          <a:off x="0" y="1074796"/>
          <a:ext cx="9906000" cy="993128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analyze which items are more likely to be purchased individually or in combination with some other products.</a:t>
          </a:r>
          <a:endParaRPr lang="en-US" sz="2500" kern="1200" dirty="0"/>
        </a:p>
      </dsp:txBody>
      <dsp:txXfrm>
        <a:off x="48481" y="1123277"/>
        <a:ext cx="9809038" cy="896166"/>
      </dsp:txXfrm>
    </dsp:sp>
    <dsp:sp modelId="{A4529498-AD8A-40EF-92F7-3F9A1ED128B5}">
      <dsp:nvSpPr>
        <dsp:cNvPr id="0" name=""/>
        <dsp:cNvSpPr/>
      </dsp:nvSpPr>
      <dsp:spPr>
        <a:xfrm>
          <a:off x="0" y="2139924"/>
          <a:ext cx="9906000" cy="993128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know what is ideal category depth &amp; identify the product categories which they can get rid of without significantly impacting business. </a:t>
          </a:r>
          <a:endParaRPr lang="en-US" sz="2500" kern="1200" dirty="0"/>
        </a:p>
      </dsp:txBody>
      <dsp:txXfrm>
        <a:off x="48481" y="2188405"/>
        <a:ext cx="9809038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627C-19F9-42C7-8D11-D73D256211F2}">
      <dsp:nvSpPr>
        <dsp:cNvPr id="0" name=""/>
        <dsp:cNvSpPr/>
      </dsp:nvSpPr>
      <dsp:spPr>
        <a:xfrm>
          <a:off x="0" y="520285"/>
          <a:ext cx="7530244" cy="9024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is too much dependency on one category i.e. Toys as we observed Toys form the major chunk of the ordered and revenue-generating category. We recommend to tone down its sales. We have to diversify the products to minimize the risk.</a:t>
          </a:r>
        </a:p>
      </dsp:txBody>
      <dsp:txXfrm>
        <a:off x="44053" y="564338"/>
        <a:ext cx="7442138" cy="814329"/>
      </dsp:txXfrm>
    </dsp:sp>
    <dsp:sp modelId="{26E65362-688E-405B-A341-B25CCA7C5A2A}">
      <dsp:nvSpPr>
        <dsp:cNvPr id="0" name=""/>
        <dsp:cNvSpPr/>
      </dsp:nvSpPr>
      <dsp:spPr>
        <a:xfrm>
          <a:off x="0" y="1463041"/>
          <a:ext cx="7530244" cy="902435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should be shifted to increase order of remaining top 19 revenue generating categories, we can increase revenue &amp; balance the product stock too.</a:t>
          </a:r>
        </a:p>
      </dsp:txBody>
      <dsp:txXfrm>
        <a:off x="44053" y="1507094"/>
        <a:ext cx="7442138" cy="814329"/>
      </dsp:txXfrm>
    </dsp:sp>
    <dsp:sp modelId="{0079B683-F191-4A6A-A9A7-038CCB7E46EA}">
      <dsp:nvSpPr>
        <dsp:cNvPr id="0" name=""/>
        <dsp:cNvSpPr/>
      </dsp:nvSpPr>
      <dsp:spPr>
        <a:xfrm>
          <a:off x="0" y="2405796"/>
          <a:ext cx="7530244" cy="90243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cool_stuff</a:t>
          </a:r>
          <a:r>
            <a:rPr lang="en-US" sz="1400" kern="1200" dirty="0"/>
            <a:t> is not in the Top 20 ordered products but is among the Top 20 revenue-generating products. We need to try to increase stock &amp; sale of these.	</a:t>
          </a:r>
        </a:p>
      </dsp:txBody>
      <dsp:txXfrm>
        <a:off x="44053" y="2449849"/>
        <a:ext cx="7442138" cy="814329"/>
      </dsp:txXfrm>
    </dsp:sp>
    <dsp:sp modelId="{AD99D932-6722-4DE0-9D2C-74B9C83A1F7B}">
      <dsp:nvSpPr>
        <dsp:cNvPr id="0" name=""/>
        <dsp:cNvSpPr/>
      </dsp:nvSpPr>
      <dsp:spPr>
        <a:xfrm>
          <a:off x="0" y="3348552"/>
          <a:ext cx="7530244" cy="902435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Similarly, Garden-tools and health_beauty are in the Top 20 ordered products but are not in the Top 20 revenue-generating products. We can increase price of this to increase profit.</a:t>
          </a:r>
        </a:p>
      </dsp:txBody>
      <dsp:txXfrm>
        <a:off x="44053" y="3392605"/>
        <a:ext cx="7442138" cy="814329"/>
      </dsp:txXfrm>
    </dsp:sp>
    <dsp:sp modelId="{491CEAC4-7075-4C3F-9B4B-586BB0AE1735}">
      <dsp:nvSpPr>
        <dsp:cNvPr id="0" name=""/>
        <dsp:cNvSpPr/>
      </dsp:nvSpPr>
      <dsp:spPr>
        <a:xfrm>
          <a:off x="0" y="4291307"/>
          <a:ext cx="7530244" cy="90243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Categories have too many </a:t>
          </a:r>
          <a:r>
            <a:rPr lang="en-US" sz="1400" kern="1200" dirty="0" err="1"/>
            <a:t>products_ids</a:t>
          </a:r>
          <a:r>
            <a:rPr lang="en-US" sz="1400" kern="1200" dirty="0"/>
            <a:t> which has very low transaction level, those should be dropped off the list. Follow the </a:t>
          </a:r>
          <a:r>
            <a:rPr lang="en-US" sz="1400" b="1" kern="1200" dirty="0"/>
            <a:t>Pareto principle of 80/20</a:t>
          </a:r>
          <a:r>
            <a:rPr lang="en-US" sz="1400" kern="1200" dirty="0"/>
            <a:t>. Keep product_ids which contribute to 80% of the total individual category revenue and the shed rest 20% from the product repertoire. This will ensure optimum </a:t>
          </a:r>
          <a:r>
            <a:rPr lang="en-US" sz="1400" b="1" kern="1200" dirty="0"/>
            <a:t>Product Category depth </a:t>
          </a:r>
          <a:r>
            <a:rPr lang="en-US" sz="1400" kern="1200" dirty="0"/>
            <a:t>and reduce unnecessary costs on low-transaction products</a:t>
          </a:r>
        </a:p>
      </dsp:txBody>
      <dsp:txXfrm>
        <a:off x="44053" y="4335360"/>
        <a:ext cx="7442138" cy="814329"/>
      </dsp:txXfrm>
    </dsp:sp>
    <dsp:sp modelId="{1AB29A99-231F-474E-9DCD-A366B497A171}">
      <dsp:nvSpPr>
        <dsp:cNvPr id="0" name=""/>
        <dsp:cNvSpPr/>
      </dsp:nvSpPr>
      <dsp:spPr>
        <a:xfrm>
          <a:off x="0" y="5193743"/>
          <a:ext cx="7530244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08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	</a:t>
          </a:r>
        </a:p>
      </dsp:txBody>
      <dsp:txXfrm>
        <a:off x="0" y="5193743"/>
        <a:ext cx="7530244" cy="23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F9C8-4C99-46A9-8B70-8DD6B0C4E09A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Cleaning the data by checking to remove the null values of columns with median values. </a:t>
          </a:r>
        </a:p>
      </dsp:txBody>
      <dsp:txXfrm>
        <a:off x="16568" y="16568"/>
        <a:ext cx="6951011" cy="532553"/>
      </dsp:txXfrm>
    </dsp:sp>
    <dsp:sp modelId="{25F3EEB8-3F78-4104-BD94-3F309017C9BD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Outliers were not dealt with as we felt that each data point was necessary for the analysis.</a:t>
          </a:r>
        </a:p>
      </dsp:txBody>
      <dsp:txXfrm>
        <a:off x="586163" y="660825"/>
        <a:ext cx="6657190" cy="532553"/>
      </dsp:txXfrm>
    </dsp:sp>
    <dsp:sp modelId="{570E2209-67EA-48E1-92FD-F77835CF2EC5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Retail_dataset_cleaned was imported into Tableau with the relationship defined as per the ERD diagram provided</a:t>
          </a:r>
        </a:p>
      </dsp:txBody>
      <dsp:txXfrm>
        <a:off x="1155757" y="1305083"/>
        <a:ext cx="6657190" cy="532553"/>
      </dsp:txXfrm>
    </dsp:sp>
    <dsp:sp modelId="{33A39751-30F4-4BB1-B7E5-E23EAECDC829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MBA, the Market_Basket_Analysis dataset was separately created, exported to excel and then imported to tableau. Self-join (inner) was done on order_id and the second join was done on product_category_name  less than product_category_name.</a:t>
          </a:r>
        </a:p>
      </dsp:txBody>
      <dsp:txXfrm>
        <a:off x="1725352" y="1949341"/>
        <a:ext cx="6657190" cy="532553"/>
      </dsp:txXfrm>
    </dsp:sp>
    <dsp:sp modelId="{8AEFBC20-0BEB-4E80-8BEC-0656912E46BF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cleaning of data was conducted in Python and the visualizations were done in Tableau</a:t>
          </a:r>
        </a:p>
      </dsp:txBody>
      <dsp:txXfrm>
        <a:off x="2294947" y="2593599"/>
        <a:ext cx="6657190" cy="532553"/>
      </dsp:txXfrm>
    </dsp:sp>
    <dsp:sp modelId="{1EBF4EC7-A1B2-4936-AB94-B732ED4A3E1F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80687C9C-2063-4E86-8EDE-6CEA53D21DD9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8CD9DB91-2C67-4AFA-BAEA-CA08CD7E2B6F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582EBF50-7727-40BE-81B5-09137A0A3778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4F68D-5F5D-459E-8A9A-F8F7EDF5E069}">
      <dsp:nvSpPr>
        <dsp:cNvPr id="0" name=""/>
        <dsp:cNvSpPr/>
      </dsp:nvSpPr>
      <dsp:spPr>
        <a:xfrm>
          <a:off x="0" y="817111"/>
          <a:ext cx="6692748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 of Price is assumed to be the revenue generated for getting valuable insights.</a:t>
          </a:r>
        </a:p>
      </dsp:txBody>
      <dsp:txXfrm>
        <a:off x="59399" y="876510"/>
        <a:ext cx="6573950" cy="1098002"/>
      </dsp:txXfrm>
    </dsp:sp>
    <dsp:sp modelId="{56F8DF2A-FFD4-4E0E-BF33-A2F44944E718}">
      <dsp:nvSpPr>
        <dsp:cNvPr id="0" name=""/>
        <dsp:cNvSpPr/>
      </dsp:nvSpPr>
      <dsp:spPr>
        <a:xfrm>
          <a:off x="0" y="2221112"/>
          <a:ext cx="6692748" cy="121680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some cases, we have assumed the Pareto principal rule as 85/15 instead of 80/20 based on the insights found.</a:t>
          </a:r>
        </a:p>
      </dsp:txBody>
      <dsp:txXfrm>
        <a:off x="59399" y="2280511"/>
        <a:ext cx="657395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10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E0DA-46DF-4F91-9B66-4D9FD56A66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ADCB-7E76-4928-ADAA-EA53DD0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3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847F-BA16-8F4C-6A80-1D57CA7E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sz="4400"/>
              <a:t>Marketing &amp; Retail Analytics</a:t>
            </a:r>
            <a:br>
              <a:rPr lang="en-US" sz="4400"/>
            </a:br>
            <a:r>
              <a:rPr lang="en-US" sz="440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75B0A-CD42-AE0F-0F73-2BC8CEE1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By Madhura Pathak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Cohort – DS INTL C2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1023EA4C-3784-3637-A2AB-4E5D9845B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7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+mn-lt"/>
              </a:rPr>
              <a:t>recommendations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E900B2F-83BA-694F-CAA8-B27398248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51659"/>
              </p:ext>
            </p:extLst>
          </p:nvPr>
        </p:nvGraphicFramePr>
        <p:xfrm>
          <a:off x="4448781" y="264160"/>
          <a:ext cx="7530244" cy="594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20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9EF6-EF79-8749-7E1F-FE07115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APPENDIX – Data source</a:t>
            </a:r>
          </a:p>
        </p:txBody>
      </p:sp>
      <p:sp>
        <p:nvSpPr>
          <p:cNvPr id="6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AA407-B710-3FC6-085A-63E2ACB0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1059148"/>
            <a:ext cx="2649873" cy="2961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3D20D-6C85-6F87-E6E2-A441419AB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417" y="1686560"/>
            <a:ext cx="4071473" cy="412010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492254-638A-672B-FAAE-82B8F5027DE7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We were provided with a Retail Dataset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 data dictionary and ERD diagram helped in getting the basic idea of the dataset and the relationship each sheet had</a:t>
            </a:r>
          </a:p>
        </p:txBody>
      </p:sp>
    </p:spTree>
    <p:extLst>
      <p:ext uri="{BB962C8B-B14F-4D97-AF65-F5344CB8AC3E}">
        <p14:creationId xmlns:p14="http://schemas.microsoft.com/office/powerpoint/2010/main" val="360202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9EF6-EF79-8749-7E1F-FE07115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Appendix – Data Methodology</a:t>
            </a:r>
          </a:p>
        </p:txBody>
      </p:sp>
      <p:graphicFrame>
        <p:nvGraphicFramePr>
          <p:cNvPr id="56" name="TextBox 51">
            <a:extLst>
              <a:ext uri="{FF2B5EF4-FFF2-40B4-BE49-F238E27FC236}">
                <a16:creationId xmlns:a16="http://schemas.microsoft.com/office/drawing/2014/main" id="{D6A401BB-B2E1-B823-7C7F-F18A709B6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49492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163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49EF6-EF79-8749-7E1F-FE07115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Appendix – Assumptions</a:t>
            </a:r>
          </a:p>
        </p:txBody>
      </p:sp>
      <p:graphicFrame>
        <p:nvGraphicFramePr>
          <p:cNvPr id="56" name="TextBox 51">
            <a:extLst>
              <a:ext uri="{FF2B5EF4-FFF2-40B4-BE49-F238E27FC236}">
                <a16:creationId xmlns:a16="http://schemas.microsoft.com/office/drawing/2014/main" id="{0E0A25A7-1B03-5506-CEEB-2401ED365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09429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84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DB6-AD16-06D9-131D-6EFC546F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 dirty="0"/>
              <a:t>Thank you 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7FC697C-CB2C-15F3-9338-D40F30A9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1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E900B2F-83BA-694F-CAA8-B27398248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5444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91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OBJECTIVE	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E900B2F-83BA-694F-CAA8-B27398248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414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21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4834-B266-10AC-9F45-E093571F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A0C1-0B12-7B00-8056-662C2B0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In the recent past, </a:t>
            </a:r>
            <a:r>
              <a:rPr lang="en-US" b="1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e-commerce companies have emerged and flourished </a:t>
            </a:r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in the industry. They offer the convenience to order from a </a:t>
            </a:r>
            <a:r>
              <a:rPr lang="en-US" b="1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wide variety</a:t>
            </a:r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 of options from the comfort of one’s home. But how do they offer these “wide variety of options or products”? 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Any e-commerce company would obviously </a:t>
            </a:r>
            <a:r>
              <a:rPr lang="en-US" b="1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need to store tons and tons of products </a:t>
            </a:r>
            <a:r>
              <a:rPr lang="en-US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in warehouses to meet the customers' demands. Now, some of these warehoused products might be fast-moving products that sell very quickly, and some others might be slow-moving. Each of the products being stored </a:t>
            </a:r>
            <a:r>
              <a:rPr lang="en-US" b="1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incurs a cost </a:t>
            </a:r>
            <a:r>
              <a:rPr lang="en-US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to the company in terms of space and maintenance. Since storing these products obviously adds to the costs that the company incurs, it is </a:t>
            </a:r>
            <a:r>
              <a:rPr lang="en-US" b="1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absolutely</a:t>
            </a:r>
            <a:r>
              <a:rPr lang="en-US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 necessary for the organizations to </a:t>
            </a:r>
            <a:r>
              <a:rPr lang="en-US" b="1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plan their inventory </a:t>
            </a:r>
            <a:r>
              <a:rPr lang="en-US">
                <a:solidFill>
                  <a:schemeClr val="tx1">
                    <a:lumMod val="95000"/>
                  </a:schemeClr>
                </a:solidFill>
                <a:latin typeface="freight-text-pro"/>
              </a:rPr>
              <a:t>well.</a:t>
            </a:r>
          </a:p>
          <a:p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freight-text-pro"/>
              </a:rPr>
              <a:t>OList is one such e-commerce company that has faced some losses recently and they want to manage their inventory very well so as to reduce any unnecessary costs that they might be bearing.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6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3" name="Group 167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9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85" name="Group 223">
            <a:extLst>
              <a:ext uri="{FF2B5EF4-FFF2-40B4-BE49-F238E27FC236}">
                <a16:creationId xmlns:a16="http://schemas.microsoft.com/office/drawing/2014/main" id="{CF925D43-1A26-4401-9967-957CF1780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5" name="Rectangle 224">
              <a:extLst>
                <a:ext uri="{FF2B5EF4-FFF2-40B4-BE49-F238E27FC236}">
                  <a16:creationId xmlns:a16="http://schemas.microsoft.com/office/drawing/2014/main" id="{D7381839-AD4A-4AD6-9151-40EC28036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Picture 2">
              <a:extLst>
                <a:ext uri="{FF2B5EF4-FFF2-40B4-BE49-F238E27FC236}">
                  <a16:creationId xmlns:a16="http://schemas.microsoft.com/office/drawing/2014/main" id="{CC8440AD-A752-44C6-AE12-32A543280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3768A44-4416-431A-A418-7429ABF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9" name="Rectangle 5">
              <a:extLst>
                <a:ext uri="{FF2B5EF4-FFF2-40B4-BE49-F238E27FC236}">
                  <a16:creationId xmlns:a16="http://schemas.microsoft.com/office/drawing/2014/main" id="{F334CA87-B7CA-4DA4-900A-46A94C72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2B3D1E13-A90F-40C5-955D-246DC1287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33F0F3FA-FA7C-4BAC-A31E-18C79C7CA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8">
              <a:extLst>
                <a:ext uri="{FF2B5EF4-FFF2-40B4-BE49-F238E27FC236}">
                  <a16:creationId xmlns:a16="http://schemas.microsoft.com/office/drawing/2014/main" id="{BD14A654-8640-4C98-9942-AAB13348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35340912-F653-4FC5-BD02-D0DAB0D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0">
              <a:extLst>
                <a:ext uri="{FF2B5EF4-FFF2-40B4-BE49-F238E27FC236}">
                  <a16:creationId xmlns:a16="http://schemas.microsoft.com/office/drawing/2014/main" id="{7463541A-103D-4BE7-A04E-23E53C67B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1">
              <a:extLst>
                <a:ext uri="{FF2B5EF4-FFF2-40B4-BE49-F238E27FC236}">
                  <a16:creationId xmlns:a16="http://schemas.microsoft.com/office/drawing/2014/main" id="{3D48CCE6-5FCF-434B-882C-BA826EED1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2">
              <a:extLst>
                <a:ext uri="{FF2B5EF4-FFF2-40B4-BE49-F238E27FC236}">
                  <a16:creationId xmlns:a16="http://schemas.microsoft.com/office/drawing/2014/main" id="{1E324076-DF02-442D-92F9-F93FDFDF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3">
              <a:extLst>
                <a:ext uri="{FF2B5EF4-FFF2-40B4-BE49-F238E27FC236}">
                  <a16:creationId xmlns:a16="http://schemas.microsoft.com/office/drawing/2014/main" id="{51FB68D0-EE15-4102-8A18-991047699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4">
              <a:extLst>
                <a:ext uri="{FF2B5EF4-FFF2-40B4-BE49-F238E27FC236}">
                  <a16:creationId xmlns:a16="http://schemas.microsoft.com/office/drawing/2014/main" id="{32388E6F-EAFE-4256-89BA-03BAA28A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A189F581-26DC-40D0-88E1-3C18E2E42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33823808-733C-4840-B6F1-0D6CF183C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E631C533-F33D-48CE-9D7F-F7FA0DDA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4BEF6205-2DFC-4DC0-86D0-498C167F0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BB453FE1-F95C-4479-9EDD-4DE1C75ED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0A26A519-7D63-4289-8E8F-95548372D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CF7C5266-F6D0-4AD6-8ACA-4BEE4664B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7B90DD27-B2B4-4D41-853C-9B1D0EA88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3">
              <a:extLst>
                <a:ext uri="{FF2B5EF4-FFF2-40B4-BE49-F238E27FC236}">
                  <a16:creationId xmlns:a16="http://schemas.microsoft.com/office/drawing/2014/main" id="{7CA27F5E-B11F-4F39-9789-C60DBEEAE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4">
              <a:extLst>
                <a:ext uri="{FF2B5EF4-FFF2-40B4-BE49-F238E27FC236}">
                  <a16:creationId xmlns:a16="http://schemas.microsoft.com/office/drawing/2014/main" id="{16CCC211-ABBA-4A99-800B-DF9FC6FE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5">
              <a:extLst>
                <a:ext uri="{FF2B5EF4-FFF2-40B4-BE49-F238E27FC236}">
                  <a16:creationId xmlns:a16="http://schemas.microsoft.com/office/drawing/2014/main" id="{A4C2B3C7-D389-406E-920D-CB777BC22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6">
              <a:extLst>
                <a:ext uri="{FF2B5EF4-FFF2-40B4-BE49-F238E27FC236}">
                  <a16:creationId xmlns:a16="http://schemas.microsoft.com/office/drawing/2014/main" id="{D85ED0E3-AEA4-4E3B-BAFE-18CB38DB9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7">
              <a:extLst>
                <a:ext uri="{FF2B5EF4-FFF2-40B4-BE49-F238E27FC236}">
                  <a16:creationId xmlns:a16="http://schemas.microsoft.com/office/drawing/2014/main" id="{32E42A09-0582-442C-A890-C92FDB00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8">
              <a:extLst>
                <a:ext uri="{FF2B5EF4-FFF2-40B4-BE49-F238E27FC236}">
                  <a16:creationId xmlns:a16="http://schemas.microsoft.com/office/drawing/2014/main" id="{4F914574-87E5-45A7-98F9-0AC8F5C4A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9">
              <a:extLst>
                <a:ext uri="{FF2B5EF4-FFF2-40B4-BE49-F238E27FC236}">
                  <a16:creationId xmlns:a16="http://schemas.microsoft.com/office/drawing/2014/main" id="{BA7B0FB7-B65A-4B89-AAD5-69C962B79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0">
              <a:extLst>
                <a:ext uri="{FF2B5EF4-FFF2-40B4-BE49-F238E27FC236}">
                  <a16:creationId xmlns:a16="http://schemas.microsoft.com/office/drawing/2014/main" id="{71842D90-0957-4AB4-AD62-4C7C6DA0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1">
              <a:extLst>
                <a:ext uri="{FF2B5EF4-FFF2-40B4-BE49-F238E27FC236}">
                  <a16:creationId xmlns:a16="http://schemas.microsoft.com/office/drawing/2014/main" id="{68B894F0-01AF-4201-BCA1-1F642676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F4232CD6-45E2-4BCE-A8AC-A73069FF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Rectangle 33">
              <a:extLst>
                <a:ext uri="{FF2B5EF4-FFF2-40B4-BE49-F238E27FC236}">
                  <a16:creationId xmlns:a16="http://schemas.microsoft.com/office/drawing/2014/main" id="{0139A38F-5D1E-49BA-95FD-8898B0B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8" name="Freeform 34">
              <a:extLst>
                <a:ext uri="{FF2B5EF4-FFF2-40B4-BE49-F238E27FC236}">
                  <a16:creationId xmlns:a16="http://schemas.microsoft.com/office/drawing/2014/main" id="{C0647174-BD1D-4E4B-A33A-05A21E4C1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5">
              <a:extLst>
                <a:ext uri="{FF2B5EF4-FFF2-40B4-BE49-F238E27FC236}">
                  <a16:creationId xmlns:a16="http://schemas.microsoft.com/office/drawing/2014/main" id="{45F81DA5-3162-45EA-9680-9D37B9F80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6">
              <a:extLst>
                <a:ext uri="{FF2B5EF4-FFF2-40B4-BE49-F238E27FC236}">
                  <a16:creationId xmlns:a16="http://schemas.microsoft.com/office/drawing/2014/main" id="{16B4EBBC-3FD2-4E6C-A1FD-F84B6240A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7">
              <a:extLst>
                <a:ext uri="{FF2B5EF4-FFF2-40B4-BE49-F238E27FC236}">
                  <a16:creationId xmlns:a16="http://schemas.microsoft.com/office/drawing/2014/main" id="{D3D7A2F0-3AFC-4DA2-9B87-2D7B436AD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8">
              <a:extLst>
                <a:ext uri="{FF2B5EF4-FFF2-40B4-BE49-F238E27FC236}">
                  <a16:creationId xmlns:a16="http://schemas.microsoft.com/office/drawing/2014/main" id="{238621F0-899A-40D6-8BAE-CBA7D6080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9">
              <a:extLst>
                <a:ext uri="{FF2B5EF4-FFF2-40B4-BE49-F238E27FC236}">
                  <a16:creationId xmlns:a16="http://schemas.microsoft.com/office/drawing/2014/main" id="{C9856426-BE60-4A4D-A005-973EAC494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0">
              <a:extLst>
                <a:ext uri="{FF2B5EF4-FFF2-40B4-BE49-F238E27FC236}">
                  <a16:creationId xmlns:a16="http://schemas.microsoft.com/office/drawing/2014/main" id="{3D3B76E6-84F2-4B8B-8AAA-B4A32B11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1">
              <a:extLst>
                <a:ext uri="{FF2B5EF4-FFF2-40B4-BE49-F238E27FC236}">
                  <a16:creationId xmlns:a16="http://schemas.microsoft.com/office/drawing/2014/main" id="{BD602E9B-4F22-461C-A5C4-D453F354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2">
              <a:extLst>
                <a:ext uri="{FF2B5EF4-FFF2-40B4-BE49-F238E27FC236}">
                  <a16:creationId xmlns:a16="http://schemas.microsoft.com/office/drawing/2014/main" id="{B8B2C39C-3571-4C27-A76D-882FAB8E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3">
              <a:extLst>
                <a:ext uri="{FF2B5EF4-FFF2-40B4-BE49-F238E27FC236}">
                  <a16:creationId xmlns:a16="http://schemas.microsoft.com/office/drawing/2014/main" id="{7574E07C-0C24-47D6-A150-17CF89B4F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4">
              <a:extLst>
                <a:ext uri="{FF2B5EF4-FFF2-40B4-BE49-F238E27FC236}">
                  <a16:creationId xmlns:a16="http://schemas.microsoft.com/office/drawing/2014/main" id="{36C469D2-9DA9-4728-AF1E-ABBA8FAB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Rectangle 45">
              <a:extLst>
                <a:ext uri="{FF2B5EF4-FFF2-40B4-BE49-F238E27FC236}">
                  <a16:creationId xmlns:a16="http://schemas.microsoft.com/office/drawing/2014/main" id="{1EE9E2A3-C170-4645-AED9-25EE28432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0" name="Freeform 46">
              <a:extLst>
                <a:ext uri="{FF2B5EF4-FFF2-40B4-BE49-F238E27FC236}">
                  <a16:creationId xmlns:a16="http://schemas.microsoft.com/office/drawing/2014/main" id="{1433F4CC-DB9C-4B1B-8F23-E17273138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7">
              <a:extLst>
                <a:ext uri="{FF2B5EF4-FFF2-40B4-BE49-F238E27FC236}">
                  <a16:creationId xmlns:a16="http://schemas.microsoft.com/office/drawing/2014/main" id="{9D4EFA09-5EB9-4AF3-828F-D102CF159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8">
              <a:extLst>
                <a:ext uri="{FF2B5EF4-FFF2-40B4-BE49-F238E27FC236}">
                  <a16:creationId xmlns:a16="http://schemas.microsoft.com/office/drawing/2014/main" id="{C624583E-13AD-40BC-8F4B-6DDDFB9E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9">
              <a:extLst>
                <a:ext uri="{FF2B5EF4-FFF2-40B4-BE49-F238E27FC236}">
                  <a16:creationId xmlns:a16="http://schemas.microsoft.com/office/drawing/2014/main" id="{CEB58DF5-93A6-4283-B9C8-76ECF95F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0">
              <a:extLst>
                <a:ext uri="{FF2B5EF4-FFF2-40B4-BE49-F238E27FC236}">
                  <a16:creationId xmlns:a16="http://schemas.microsoft.com/office/drawing/2014/main" id="{024AE02F-0D1C-4820-A86D-AE6E7F3C0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1">
              <a:extLst>
                <a:ext uri="{FF2B5EF4-FFF2-40B4-BE49-F238E27FC236}">
                  <a16:creationId xmlns:a16="http://schemas.microsoft.com/office/drawing/2014/main" id="{3241B0FE-3D39-47E0-8673-430855284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2">
              <a:extLst>
                <a:ext uri="{FF2B5EF4-FFF2-40B4-BE49-F238E27FC236}">
                  <a16:creationId xmlns:a16="http://schemas.microsoft.com/office/drawing/2014/main" id="{6BD4E0F7-C8E7-42E4-BD19-44DA5C36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3">
              <a:extLst>
                <a:ext uri="{FF2B5EF4-FFF2-40B4-BE49-F238E27FC236}">
                  <a16:creationId xmlns:a16="http://schemas.microsoft.com/office/drawing/2014/main" id="{13BA2EAC-0D8F-466D-9962-AB6170B6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4">
              <a:extLst>
                <a:ext uri="{FF2B5EF4-FFF2-40B4-BE49-F238E27FC236}">
                  <a16:creationId xmlns:a16="http://schemas.microsoft.com/office/drawing/2014/main" id="{716959AE-9C46-4E70-AB39-036A72526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5">
              <a:extLst>
                <a:ext uri="{FF2B5EF4-FFF2-40B4-BE49-F238E27FC236}">
                  <a16:creationId xmlns:a16="http://schemas.microsoft.com/office/drawing/2014/main" id="{E43DA350-F1C0-4D62-BC6D-001996715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6">
              <a:extLst>
                <a:ext uri="{FF2B5EF4-FFF2-40B4-BE49-F238E27FC236}">
                  <a16:creationId xmlns:a16="http://schemas.microsoft.com/office/drawing/2014/main" id="{487C1387-4386-4A6D-9171-6481F41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7">
              <a:extLst>
                <a:ext uri="{FF2B5EF4-FFF2-40B4-BE49-F238E27FC236}">
                  <a16:creationId xmlns:a16="http://schemas.microsoft.com/office/drawing/2014/main" id="{8A6D310A-3196-41C8-BB65-D2EE8255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8">
              <a:extLst>
                <a:ext uri="{FF2B5EF4-FFF2-40B4-BE49-F238E27FC236}">
                  <a16:creationId xmlns:a16="http://schemas.microsoft.com/office/drawing/2014/main" id="{E9FC321E-B613-4064-8EDD-EB0FCA8FC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             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32DEC-FFEB-6946-48A1-FAD57C1C9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33"/>
          <a:stretch/>
        </p:blipFill>
        <p:spPr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BD1DD-1597-9586-6786-6C4CA3905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"/>
          <a:stretch/>
        </p:blipFill>
        <p:spPr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0B2DBC5-5F9E-4BC5-A39B-53806DA7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ED5539E-F71C-44AD-8891-C818A2E8F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C089315-3E56-467F-A700-4DF69EE19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52A58B16-65D0-4829-8CA9-3E1FD2A78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3">
              <a:extLst>
                <a:ext uri="{FF2B5EF4-FFF2-40B4-BE49-F238E27FC236}">
                  <a16:creationId xmlns:a16="http://schemas.microsoft.com/office/drawing/2014/main" id="{C8210A9D-5017-4F16-A025-EF34F5FFD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8CAD999C-EB35-4D87-AF96-1C6A710C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4DCC8D95-A473-4354-8F1F-7137165E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3BCB4300-4303-4E38-A331-26A9A4512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394111A2-61D7-4AD2-A993-B86891A2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E60FC022-B196-4110-9EF7-FFB5CD9E2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02FE2141-745C-4E0C-8E5A-1634DFF5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7EE713A3-D33A-4E34-8751-4F509746E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1">
              <a:extLst>
                <a:ext uri="{FF2B5EF4-FFF2-40B4-BE49-F238E27FC236}">
                  <a16:creationId xmlns:a16="http://schemas.microsoft.com/office/drawing/2014/main" id="{A940B7CE-7CE0-4D5E-B2ED-814A8C729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D11B5B-0D77-D447-F6B8-194D157BCA24}"/>
              </a:ext>
            </a:extLst>
          </p:cNvPr>
          <p:cNvSpPr txBox="1"/>
          <p:nvPr/>
        </p:nvSpPr>
        <p:spPr>
          <a:xfrm>
            <a:off x="6782899" y="903287"/>
            <a:ext cx="457248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KEY FINDINGS</a:t>
            </a:r>
            <a:endParaRPr lang="en-US" sz="4000" dirty="0">
              <a:solidFill>
                <a:srgbClr val="FFFFFF"/>
              </a:solidFill>
            </a:endParaRPr>
          </a:p>
          <a:p>
            <a:r>
              <a:rPr lang="en-US" sz="1800" cap="none" dirty="0"/>
              <a:t>Toys form the major chunk of the ordered and revenue-generating category</a:t>
            </a:r>
            <a:br>
              <a:rPr lang="en-US" sz="1800" cap="none" dirty="0"/>
            </a:br>
            <a:r>
              <a:rPr lang="en-US" sz="1800" cap="none" dirty="0"/>
              <a:t>toys, bed_bath_table and health_beauty are amongst the top product categories ordered the most.</a:t>
            </a:r>
          </a:p>
          <a:p>
            <a:endParaRPr lang="en-US" sz="1800" cap="none" dirty="0"/>
          </a:p>
          <a:p>
            <a:r>
              <a:rPr lang="en-US" sz="1800" cap="none" dirty="0"/>
              <a:t>Toys, </a:t>
            </a:r>
            <a:r>
              <a:rPr lang="en-US" sz="1800" cap="none" dirty="0" err="1"/>
              <a:t>watches_gifts</a:t>
            </a:r>
            <a:r>
              <a:rPr lang="en-US" sz="1800" cap="none" dirty="0"/>
              <a:t> and health_beauty are amongst the top product categories having highest revenues.</a:t>
            </a:r>
          </a:p>
          <a:p>
            <a:endParaRPr lang="en-US" sz="1800" cap="none" dirty="0"/>
          </a:p>
          <a:p>
            <a:r>
              <a:rPr lang="en-US" sz="1800" cap="none" dirty="0" err="1"/>
              <a:t>Cool_stuff</a:t>
            </a:r>
            <a:r>
              <a:rPr lang="en-US" sz="1800" cap="none" dirty="0"/>
              <a:t> is not in the top 20 ordered products but is among the top 20 revenue-generating products.</a:t>
            </a:r>
          </a:p>
          <a:p>
            <a:endParaRPr lang="en-US" sz="1800" cap="none" dirty="0"/>
          </a:p>
          <a:p>
            <a:r>
              <a:rPr lang="en-US" sz="1800" cap="none" dirty="0"/>
              <a:t>Garden-tools and health_beauty are in the top 20 ordered products but are not in the top 20 revenue-generating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1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69" y="456406"/>
            <a:ext cx="3200355" cy="582197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Market basket  Analysis</a:t>
            </a: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Toys form the main category of the market basket analysis with whom we get associations of other categories.</a:t>
            </a:r>
            <a:b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b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major association is seen of toys with bed_bath_table, </a:t>
            </a:r>
            <a:r>
              <a:rPr lang="en-US" sz="1800" cap="none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furniture_decor</a:t>
            </a: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computer </a:t>
            </a:r>
            <a:r>
              <a:rPr lang="en-US" sz="1800" cap="none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accessories,health_beauty</a:t>
            </a: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800" cap="none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watches_gifts</a:t>
            </a: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b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Apart from the association of toys, we do not observe a strong market basket association with any other product categories.</a:t>
            </a:r>
            <a:br>
              <a:rPr lang="en-US" sz="18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800" cap="none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B7FECF-B64E-927B-CD13-5CD82B39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15" y="99788"/>
            <a:ext cx="8089453" cy="66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Top 20 ordered 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products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7FC463-D9B2-1A32-CD47-59F1B17A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06" y="23283"/>
            <a:ext cx="7080776" cy="64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3101686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 revenue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contributors-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cap="none" dirty="0">
                <a:solidFill>
                  <a:schemeClr val="bg1"/>
                </a:solidFill>
              </a:rPr>
              <a:t>Toys contribute almost 80% of the total revenue for </a:t>
            </a:r>
            <a:r>
              <a:rPr lang="en-US" sz="2000" cap="none" dirty="0" err="1">
                <a:solidFill>
                  <a:schemeClr val="bg1"/>
                </a:solidFill>
              </a:rPr>
              <a:t>olist</a:t>
            </a:r>
            <a:r>
              <a:rPr lang="en-US" sz="2000" cap="none" dirty="0">
                <a:solidFill>
                  <a:schemeClr val="bg1"/>
                </a:solidFill>
              </a:rPr>
              <a:t> .</a:t>
            </a:r>
            <a:br>
              <a:rPr lang="en-US" sz="2000" cap="none" dirty="0">
                <a:solidFill>
                  <a:schemeClr val="bg1"/>
                </a:solidFill>
              </a:rPr>
            </a:br>
            <a:br>
              <a:rPr lang="en-US" sz="2000" cap="none" dirty="0">
                <a:solidFill>
                  <a:schemeClr val="bg1"/>
                </a:solidFill>
              </a:rPr>
            </a:br>
            <a:r>
              <a:rPr lang="en-US" sz="2000" cap="none" dirty="0">
                <a:solidFill>
                  <a:schemeClr val="bg1"/>
                </a:solidFill>
              </a:rPr>
              <a:t>If we consider the </a:t>
            </a:r>
            <a:r>
              <a:rPr lang="en-US" sz="2000" b="1" cap="none" dirty="0">
                <a:solidFill>
                  <a:schemeClr val="bg1"/>
                </a:solidFill>
              </a:rPr>
              <a:t>85% - 15% pareto rule</a:t>
            </a:r>
            <a:r>
              <a:rPr lang="en-US" sz="2000" cap="none" dirty="0">
                <a:solidFill>
                  <a:schemeClr val="bg1"/>
                </a:solidFill>
              </a:rPr>
              <a:t>, we can see that along with toys, health_beauty, </a:t>
            </a:r>
            <a:r>
              <a:rPr lang="en-US" sz="2000" cap="none" dirty="0" err="1">
                <a:solidFill>
                  <a:schemeClr val="bg1"/>
                </a:solidFill>
              </a:rPr>
              <a:t>watches_gifts</a:t>
            </a:r>
            <a:r>
              <a:rPr lang="en-US" sz="2000" cap="none" dirty="0">
                <a:solidFill>
                  <a:schemeClr val="bg1"/>
                </a:solidFill>
              </a:rPr>
              <a:t>, </a:t>
            </a:r>
            <a:r>
              <a:rPr lang="en-US" sz="2000" cap="none" dirty="0" err="1">
                <a:solidFill>
                  <a:schemeClr val="bg1"/>
                </a:solidFill>
              </a:rPr>
              <a:t>sports_leisure</a:t>
            </a:r>
            <a:r>
              <a:rPr lang="en-US" sz="2000" cap="none" dirty="0">
                <a:solidFill>
                  <a:schemeClr val="bg1"/>
                </a:solidFill>
              </a:rPr>
              <a:t> contribute to 85% of the revenues. So only 4 categories out of the top 20 revenue-generating categories contribute to 85% of revenue</a:t>
            </a:r>
            <a:br>
              <a:rPr lang="en-US" sz="1000" dirty="0">
                <a:solidFill>
                  <a:schemeClr val="bg1"/>
                </a:solidFill>
              </a:rPr>
            </a:br>
            <a:br>
              <a:rPr lang="en-US" sz="1600" cap="none" dirty="0">
                <a:solidFill>
                  <a:schemeClr val="bg1"/>
                </a:solidFill>
              </a:rPr>
            </a:br>
            <a:br>
              <a:rPr lang="en-US" sz="1600" cap="none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EE512B-88CA-A9D8-3FED-A802DA2D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05" y="195032"/>
            <a:ext cx="7867684" cy="61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2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0E307-4C2A-923E-7B3A-EF71C4F8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pPr marL="0" indent="0">
              <a:buClr>
                <a:srgbClr val="FF0000"/>
              </a:buClr>
              <a:buNone/>
            </a:pP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Product depth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000" cap="none" dirty="0">
                <a:solidFill>
                  <a:schemeClr val="bg1"/>
                </a:solidFill>
              </a:rPr>
              <a:t>If get into the product profile (product_id) of each category, then, the number is quite large but revenue generation from each product_id is very limited, apart from a few. </a:t>
            </a:r>
            <a:br>
              <a:rPr lang="en-US" sz="2000" cap="none" dirty="0">
                <a:solidFill>
                  <a:schemeClr val="bg1"/>
                </a:solidFill>
              </a:rPr>
            </a:br>
            <a:br>
              <a:rPr lang="en-US" sz="2000" cap="none" dirty="0">
                <a:solidFill>
                  <a:schemeClr val="bg1"/>
                </a:solidFill>
              </a:rPr>
            </a:br>
            <a:r>
              <a:rPr lang="en-US" sz="2000" cap="none" dirty="0">
                <a:solidFill>
                  <a:schemeClr val="bg1"/>
                </a:solidFill>
              </a:rPr>
              <a:t>To make </a:t>
            </a:r>
            <a:r>
              <a:rPr lang="en-US" sz="2000" cap="none" dirty="0" err="1">
                <a:solidFill>
                  <a:schemeClr val="bg1"/>
                </a:solidFill>
              </a:rPr>
              <a:t>olist’s</a:t>
            </a:r>
            <a:r>
              <a:rPr lang="en-US" sz="2000" cap="none" dirty="0">
                <a:solidFill>
                  <a:schemeClr val="bg1"/>
                </a:solidFill>
              </a:rPr>
              <a:t> product list leaner, we can follow the same principle and keep product_ids which contribute to the 80% of revenue generated by that category, and the rest we can drop off.</a:t>
            </a:r>
            <a:br>
              <a:rPr lang="en-US" sz="2000" cap="none" dirty="0">
                <a:solidFill>
                  <a:schemeClr val="bg1"/>
                </a:solidFill>
              </a:rPr>
            </a:br>
            <a:br>
              <a:rPr lang="en-US" sz="2000" cap="none" dirty="0">
                <a:solidFill>
                  <a:schemeClr val="bg1"/>
                </a:solidFill>
              </a:rPr>
            </a:br>
            <a:r>
              <a:rPr lang="en-US" sz="2000" cap="none" dirty="0">
                <a:solidFill>
                  <a:schemeClr val="bg1"/>
                </a:solidFill>
              </a:rPr>
              <a:t>This will ensure we have the right product category depth and also lose unnecessary weight of the product_ids which </a:t>
            </a:r>
            <a:r>
              <a:rPr lang="en-US" sz="2000" cap="none" dirty="0" err="1">
                <a:solidFill>
                  <a:schemeClr val="bg1"/>
                </a:solidFill>
              </a:rPr>
              <a:t>donot</a:t>
            </a:r>
            <a:r>
              <a:rPr lang="en-US" sz="2000" cap="none" dirty="0">
                <a:solidFill>
                  <a:schemeClr val="bg1"/>
                </a:solidFill>
              </a:rPr>
              <a:t> add much to the revenue.</a:t>
            </a:r>
            <a:br>
              <a:rPr lang="en-US" sz="2000" cap="none" dirty="0">
                <a:solidFill>
                  <a:schemeClr val="bg1"/>
                </a:solidFill>
              </a:rPr>
            </a:br>
            <a:br>
              <a:rPr lang="en-US" sz="1800" cap="none" dirty="0">
                <a:solidFill>
                  <a:schemeClr val="bg1"/>
                </a:solidFill>
              </a:rPr>
            </a:br>
            <a:br>
              <a:rPr lang="en-US" sz="1800" cap="none" dirty="0">
                <a:solidFill>
                  <a:schemeClr val="bg1"/>
                </a:solidFill>
              </a:rPr>
            </a:br>
            <a:br>
              <a:rPr lang="en-US" sz="2000" dirty="0"/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E4E89EE-22D7-BC72-C341-C29DF867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02" y="42752"/>
            <a:ext cx="7933181" cy="664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8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8371</TotalTime>
  <Words>1078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freight-text-pro</vt:lpstr>
      <vt:lpstr>Tw Cen MT</vt:lpstr>
      <vt:lpstr>Circuit</vt:lpstr>
      <vt:lpstr>Marketing &amp; Retail Analytics Capstone Project </vt:lpstr>
      <vt:lpstr>AGENDA</vt:lpstr>
      <vt:lpstr>OBJECTIVE </vt:lpstr>
      <vt:lpstr>BACKGROUND </vt:lpstr>
      <vt:lpstr>                                                    </vt:lpstr>
      <vt:lpstr>  Market basket  Analysis  Toys form the main category of the market basket analysis with whom we get associations of other categories.  The major association is seen of toys with bed_bath_table, furniture_decor, computer accessories,health_beauty and watches_gifts.  Apart from the association of toys, we do not observe a strong market basket association with any other product categories. </vt:lpstr>
      <vt:lpstr>Top 20 ordered   products</vt:lpstr>
      <vt:lpstr>Top revenue  contributors-  Toys contribute almost 80% of the total revenue for olist .  If we consider the 85% - 15% pareto rule, we can see that along with toys, health_beauty, watches_gifts, sports_leisure contribute to 85% of the revenues. So only 4 categories out of the top 20 revenue-generating categories contribute to 85% of revenue    </vt:lpstr>
      <vt:lpstr>              Product depth If get into the product profile (product_id) of each category, then, the number is quite large but revenue generation from each product_id is very limited, apart from a few.   To make olist’s product list leaner, we can follow the same principle and keep product_ids which contribute to the 80% of revenue generated by that category, and the rest we can drop off.  This will ensure we have the right product category depth and also lose unnecessary weight of the product_ids which donot add much to the revenue.    </vt:lpstr>
      <vt:lpstr>recommendations</vt:lpstr>
      <vt:lpstr>APPENDIX – Data source</vt:lpstr>
      <vt:lpstr>Appendix – Data Methodology</vt:lpstr>
      <vt:lpstr>Appendix – Assumptions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&amp; Retail Analytics Capstone Project</dc:title>
  <dc:creator>Onkar Pathak</dc:creator>
  <cp:lastModifiedBy>Onkar Pathak</cp:lastModifiedBy>
  <cp:revision>21</cp:revision>
  <dcterms:created xsi:type="dcterms:W3CDTF">2022-11-30T05:45:48Z</dcterms:created>
  <dcterms:modified xsi:type="dcterms:W3CDTF">2022-12-07T04:26:58Z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31f486-f8b5-456b-a19a-dbe0d296c5fd_Enabled">
    <vt:lpwstr>true</vt:lpwstr>
  </property>
  <property fmtid="{D5CDD505-2E9C-101B-9397-08002B2CF9AE}" pid="3" name="MSIP_Label_7331f486-f8b5-456b-a19a-dbe0d296c5fd_SetDate">
    <vt:lpwstr>2022-11-30T06:01:17Z</vt:lpwstr>
  </property>
  <property fmtid="{D5CDD505-2E9C-101B-9397-08002B2CF9AE}" pid="4" name="MSIP_Label_7331f486-f8b5-456b-a19a-dbe0d296c5fd_Method">
    <vt:lpwstr>Privileged</vt:lpwstr>
  </property>
  <property fmtid="{D5CDD505-2E9C-101B-9397-08002B2CF9AE}" pid="5" name="MSIP_Label_7331f486-f8b5-456b-a19a-dbe0d296c5fd_Name">
    <vt:lpwstr>Company Confidential Internal Use</vt:lpwstr>
  </property>
  <property fmtid="{D5CDD505-2E9C-101B-9397-08002B2CF9AE}" pid="6" name="MSIP_Label_7331f486-f8b5-456b-a19a-dbe0d296c5fd_SiteId">
    <vt:lpwstr>edf442f5-b994-4c86-a131-b42b03a16c95</vt:lpwstr>
  </property>
  <property fmtid="{D5CDD505-2E9C-101B-9397-08002B2CF9AE}" pid="7" name="MSIP_Label_7331f486-f8b5-456b-a19a-dbe0d296c5fd_ActionId">
    <vt:lpwstr>8aa63764-709e-4620-8c44-b071a1eca954</vt:lpwstr>
  </property>
  <property fmtid="{D5CDD505-2E9C-101B-9397-08002B2CF9AE}" pid="8" name="MSIP_Label_7331f486-f8b5-456b-a19a-dbe0d296c5fd_ContentBits">
    <vt:lpwstr>0</vt:lpwstr>
  </property>
</Properties>
</file>