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58" r:id="rId5"/>
    <p:sldId id="269" r:id="rId6"/>
    <p:sldId id="266" r:id="rId7"/>
    <p:sldId id="260" r:id="rId8"/>
    <p:sldId id="267" r:id="rId9"/>
    <p:sldId id="264" r:id="rId10"/>
    <p:sldId id="262"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37DC23-954E-42FF-8BE8-7DCD5E2444EE}">
          <p14:sldIdLst>
            <p14:sldId id="256"/>
            <p14:sldId id="257"/>
            <p14:sldId id="270"/>
            <p14:sldId id="258"/>
          </p14:sldIdLst>
        </p14:section>
        <p14:section name="Untitled Section" id="{F829BA7B-6971-427F-88E6-1FB389AA8BA9}">
          <p14:sldIdLst>
            <p14:sldId id="269"/>
            <p14:sldId id="266"/>
            <p14:sldId id="260"/>
            <p14:sldId id="267"/>
            <p14:sldId id="264"/>
            <p14:sldId id="262"/>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D200F7-53D3-45D0-B3B9-55745F8A6E79}" v="58" dt="2023-08-08T03:30:57.053"/>
    <p1510:client id="{4B8D21D0-A5BD-49FE-8708-310ABD3F6271}" v="2" dt="2023-08-08T17:21:11.445"/>
    <p1510:client id="{5E7E822A-12B1-4A44-B2D0-8A9795AA3188}" v="47" dt="2023-08-09T02:26:30.157"/>
    <p1510:client id="{DAA27A9B-A921-44E2-B8D1-590452C94AA2}" v="26" dt="2023-08-08T17:14:20.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presProps" Target="presProps.xml" Id="rId13" /><Relationship Type="http://schemas.microsoft.com/office/2015/10/relationships/revisionInfo" Target="revisionInfo.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xml" Id="rId2" /><Relationship Type="http://schemas.openxmlformats.org/officeDocument/2006/relationships/tableStyles" Target="tableStyles.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heme" Target="theme/theme1.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viewProps" Target="viewProps.xml" Id="rId14"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D067F9-35D7-4B4C-B849-A5305A112903}"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CC033C98-D389-4B45-8760-D3329C3B54EF}">
      <dgm:prSet/>
      <dgm:spPr/>
      <dgm:t>
        <a:bodyPr/>
        <a:lstStyle/>
        <a:p>
          <a:r>
            <a:rPr lang="en-US" u="sng" dirty="0"/>
            <a:t>Data Encryption: </a:t>
          </a:r>
          <a:r>
            <a:rPr lang="en-US" dirty="0"/>
            <a:t>Ensure that both data in transit and at rest are encrypted. Use secure communication protocols like HTTPS for data transmission, and utilize encryption mechanisms provided by the serverless platform to safeguard data on storage.</a:t>
          </a:r>
        </a:p>
      </dgm:t>
    </dgm:pt>
    <dgm:pt modelId="{15C7F99D-455D-4D8E-8081-A8B5DA029C2F}" type="parTrans" cxnId="{EA247667-FC65-4F13-B293-D27CC5A7B5FC}">
      <dgm:prSet/>
      <dgm:spPr/>
      <dgm:t>
        <a:bodyPr/>
        <a:lstStyle/>
        <a:p>
          <a:endParaRPr lang="en-US"/>
        </a:p>
      </dgm:t>
    </dgm:pt>
    <dgm:pt modelId="{D354144B-0A1A-4E37-8D56-F2923E4B8D8C}" type="sibTrans" cxnId="{EA247667-FC65-4F13-B293-D27CC5A7B5FC}">
      <dgm:prSet/>
      <dgm:spPr/>
      <dgm:t>
        <a:bodyPr/>
        <a:lstStyle/>
        <a:p>
          <a:endParaRPr lang="en-US"/>
        </a:p>
      </dgm:t>
    </dgm:pt>
    <dgm:pt modelId="{59744DB0-7537-488F-98E1-E0B61C91AC5E}">
      <dgm:prSet/>
      <dgm:spPr/>
      <dgm:t>
        <a:bodyPr/>
        <a:lstStyle/>
        <a:p>
          <a:r>
            <a:rPr lang="en-US" u="sng" dirty="0"/>
            <a:t>Access Control</a:t>
          </a:r>
          <a:r>
            <a:rPr lang="en-US" dirty="0"/>
            <a:t>: Implement strict access controls to limit who can access and modify your serverless functions. Utilize identity and access management (IAM) services to manage permissions effectively.</a:t>
          </a:r>
        </a:p>
      </dgm:t>
    </dgm:pt>
    <dgm:pt modelId="{FBD7A8A7-4818-4304-8E43-0437DBC0862C}" type="parTrans" cxnId="{EB0E79D4-A40F-437D-8E4C-2C72D51ED310}">
      <dgm:prSet/>
      <dgm:spPr/>
      <dgm:t>
        <a:bodyPr/>
        <a:lstStyle/>
        <a:p>
          <a:endParaRPr lang="en-US"/>
        </a:p>
      </dgm:t>
    </dgm:pt>
    <dgm:pt modelId="{529113DE-528F-4A45-A0CE-4998497FCB4A}" type="sibTrans" cxnId="{EB0E79D4-A40F-437D-8E4C-2C72D51ED310}">
      <dgm:prSet/>
      <dgm:spPr/>
      <dgm:t>
        <a:bodyPr/>
        <a:lstStyle/>
        <a:p>
          <a:endParaRPr lang="en-US"/>
        </a:p>
      </dgm:t>
    </dgm:pt>
    <dgm:pt modelId="{B843EB4E-0872-427A-8DC8-92466D90B819}">
      <dgm:prSet/>
      <dgm:spPr/>
      <dgm:t>
        <a:bodyPr/>
        <a:lstStyle/>
        <a:p>
          <a:r>
            <a:rPr lang="en-US" u="sng" dirty="0"/>
            <a:t>Image Sanitization</a:t>
          </a:r>
          <a:r>
            <a:rPr lang="en-US" dirty="0"/>
            <a:t>: Before processing images, sanitize metadata and remove any potentially harmful content. Images can carry embedded malware or malicious code that could compromise the serverless environment.</a:t>
          </a:r>
        </a:p>
      </dgm:t>
    </dgm:pt>
    <dgm:pt modelId="{6922EEC0-F9DD-4C05-B7B5-CD0B0F187654}" type="parTrans" cxnId="{0AFFB535-E405-405D-BDBA-AE6A09554159}">
      <dgm:prSet/>
      <dgm:spPr/>
      <dgm:t>
        <a:bodyPr/>
        <a:lstStyle/>
        <a:p>
          <a:endParaRPr lang="en-US"/>
        </a:p>
      </dgm:t>
    </dgm:pt>
    <dgm:pt modelId="{07D7243F-1D91-4A66-9202-ABDB16CA15E1}" type="sibTrans" cxnId="{0AFFB535-E405-405D-BDBA-AE6A09554159}">
      <dgm:prSet/>
      <dgm:spPr/>
      <dgm:t>
        <a:bodyPr/>
        <a:lstStyle/>
        <a:p>
          <a:endParaRPr lang="en-US"/>
        </a:p>
      </dgm:t>
    </dgm:pt>
    <dgm:pt modelId="{5B87A0A1-90ED-4CA9-8107-BF96F650F58D}">
      <dgm:prSet/>
      <dgm:spPr/>
      <dgm:t>
        <a:bodyPr/>
        <a:lstStyle/>
        <a:p>
          <a:r>
            <a:rPr lang="en-US" u="sng" dirty="0"/>
            <a:t>Regular Security Audits</a:t>
          </a:r>
          <a:r>
            <a:rPr lang="en-US" dirty="0"/>
            <a:t>: Conduct regular security assessments, penetration testing, and code reviews to identify and address potential vulnerabilities.</a:t>
          </a:r>
        </a:p>
      </dgm:t>
    </dgm:pt>
    <dgm:pt modelId="{526DA107-95E2-40B7-8BB7-1F19220662E2}" type="parTrans" cxnId="{35E9CAB4-4B64-496F-87EE-4E1995898C91}">
      <dgm:prSet/>
      <dgm:spPr/>
      <dgm:t>
        <a:bodyPr/>
        <a:lstStyle/>
        <a:p>
          <a:endParaRPr lang="en-US"/>
        </a:p>
      </dgm:t>
    </dgm:pt>
    <dgm:pt modelId="{AC1BD635-37C8-48B7-9E76-3E4EDB9A4E76}" type="sibTrans" cxnId="{35E9CAB4-4B64-496F-87EE-4E1995898C91}">
      <dgm:prSet/>
      <dgm:spPr/>
      <dgm:t>
        <a:bodyPr/>
        <a:lstStyle/>
        <a:p>
          <a:endParaRPr lang="en-US"/>
        </a:p>
      </dgm:t>
    </dgm:pt>
    <dgm:pt modelId="{77D1042B-9F27-4AF7-AD2E-523FFC264747}" type="pres">
      <dgm:prSet presAssocID="{2DD067F9-35D7-4B4C-B849-A5305A112903}" presName="outerComposite" presStyleCnt="0">
        <dgm:presLayoutVars>
          <dgm:chMax val="5"/>
          <dgm:dir/>
          <dgm:resizeHandles val="exact"/>
        </dgm:presLayoutVars>
      </dgm:prSet>
      <dgm:spPr/>
    </dgm:pt>
    <dgm:pt modelId="{72A8CC73-2D72-4C4B-A65A-02468D15A24F}" type="pres">
      <dgm:prSet presAssocID="{2DD067F9-35D7-4B4C-B849-A5305A112903}" presName="dummyMaxCanvas" presStyleCnt="0">
        <dgm:presLayoutVars/>
      </dgm:prSet>
      <dgm:spPr/>
    </dgm:pt>
    <dgm:pt modelId="{301588A8-CC1A-436A-B36D-A3C39F5E3EA6}" type="pres">
      <dgm:prSet presAssocID="{2DD067F9-35D7-4B4C-B849-A5305A112903}" presName="FourNodes_1" presStyleLbl="node1" presStyleIdx="0" presStyleCnt="4">
        <dgm:presLayoutVars>
          <dgm:bulletEnabled val="1"/>
        </dgm:presLayoutVars>
      </dgm:prSet>
      <dgm:spPr/>
    </dgm:pt>
    <dgm:pt modelId="{CF8D7257-8F7F-43BD-B71B-A0576478EF5B}" type="pres">
      <dgm:prSet presAssocID="{2DD067F9-35D7-4B4C-B849-A5305A112903}" presName="FourNodes_2" presStyleLbl="node1" presStyleIdx="1" presStyleCnt="4">
        <dgm:presLayoutVars>
          <dgm:bulletEnabled val="1"/>
        </dgm:presLayoutVars>
      </dgm:prSet>
      <dgm:spPr/>
    </dgm:pt>
    <dgm:pt modelId="{5B9CA027-3C79-48B5-8555-20F4A62764E2}" type="pres">
      <dgm:prSet presAssocID="{2DD067F9-35D7-4B4C-B849-A5305A112903}" presName="FourNodes_3" presStyleLbl="node1" presStyleIdx="2" presStyleCnt="4">
        <dgm:presLayoutVars>
          <dgm:bulletEnabled val="1"/>
        </dgm:presLayoutVars>
      </dgm:prSet>
      <dgm:spPr/>
    </dgm:pt>
    <dgm:pt modelId="{69D426A6-A6BB-4893-9906-19183ED10AE4}" type="pres">
      <dgm:prSet presAssocID="{2DD067F9-35D7-4B4C-B849-A5305A112903}" presName="FourNodes_4" presStyleLbl="node1" presStyleIdx="3" presStyleCnt="4">
        <dgm:presLayoutVars>
          <dgm:bulletEnabled val="1"/>
        </dgm:presLayoutVars>
      </dgm:prSet>
      <dgm:spPr/>
    </dgm:pt>
    <dgm:pt modelId="{5344EF53-87D6-4D36-9542-173E11462683}" type="pres">
      <dgm:prSet presAssocID="{2DD067F9-35D7-4B4C-B849-A5305A112903}" presName="FourConn_1-2" presStyleLbl="fgAccFollowNode1" presStyleIdx="0" presStyleCnt="3">
        <dgm:presLayoutVars>
          <dgm:bulletEnabled val="1"/>
        </dgm:presLayoutVars>
      </dgm:prSet>
      <dgm:spPr/>
    </dgm:pt>
    <dgm:pt modelId="{F4D4F139-7F9B-4067-BE21-2A29406DB073}" type="pres">
      <dgm:prSet presAssocID="{2DD067F9-35D7-4B4C-B849-A5305A112903}" presName="FourConn_2-3" presStyleLbl="fgAccFollowNode1" presStyleIdx="1" presStyleCnt="3">
        <dgm:presLayoutVars>
          <dgm:bulletEnabled val="1"/>
        </dgm:presLayoutVars>
      </dgm:prSet>
      <dgm:spPr/>
    </dgm:pt>
    <dgm:pt modelId="{EFFCC832-69EA-4761-A11F-DF57FE00D189}" type="pres">
      <dgm:prSet presAssocID="{2DD067F9-35D7-4B4C-B849-A5305A112903}" presName="FourConn_3-4" presStyleLbl="fgAccFollowNode1" presStyleIdx="2" presStyleCnt="3">
        <dgm:presLayoutVars>
          <dgm:bulletEnabled val="1"/>
        </dgm:presLayoutVars>
      </dgm:prSet>
      <dgm:spPr/>
    </dgm:pt>
    <dgm:pt modelId="{12AB7B86-17AD-4F54-916C-8969BA961C51}" type="pres">
      <dgm:prSet presAssocID="{2DD067F9-35D7-4B4C-B849-A5305A112903}" presName="FourNodes_1_text" presStyleLbl="node1" presStyleIdx="3" presStyleCnt="4">
        <dgm:presLayoutVars>
          <dgm:bulletEnabled val="1"/>
        </dgm:presLayoutVars>
      </dgm:prSet>
      <dgm:spPr/>
    </dgm:pt>
    <dgm:pt modelId="{9C7AD34F-5B1C-47C6-808D-659CA0A20295}" type="pres">
      <dgm:prSet presAssocID="{2DD067F9-35D7-4B4C-B849-A5305A112903}" presName="FourNodes_2_text" presStyleLbl="node1" presStyleIdx="3" presStyleCnt="4">
        <dgm:presLayoutVars>
          <dgm:bulletEnabled val="1"/>
        </dgm:presLayoutVars>
      </dgm:prSet>
      <dgm:spPr/>
    </dgm:pt>
    <dgm:pt modelId="{E7AAC9DC-1EB6-4C7E-9E82-66C524A7EEEA}" type="pres">
      <dgm:prSet presAssocID="{2DD067F9-35D7-4B4C-B849-A5305A112903}" presName="FourNodes_3_text" presStyleLbl="node1" presStyleIdx="3" presStyleCnt="4">
        <dgm:presLayoutVars>
          <dgm:bulletEnabled val="1"/>
        </dgm:presLayoutVars>
      </dgm:prSet>
      <dgm:spPr/>
    </dgm:pt>
    <dgm:pt modelId="{952B4CC2-8851-4D4D-ACEB-AD5F314B196C}" type="pres">
      <dgm:prSet presAssocID="{2DD067F9-35D7-4B4C-B849-A5305A112903}" presName="FourNodes_4_text" presStyleLbl="node1" presStyleIdx="3" presStyleCnt="4">
        <dgm:presLayoutVars>
          <dgm:bulletEnabled val="1"/>
        </dgm:presLayoutVars>
      </dgm:prSet>
      <dgm:spPr/>
    </dgm:pt>
  </dgm:ptLst>
  <dgm:cxnLst>
    <dgm:cxn modelId="{CAD43E1D-7C55-41EF-9B70-0700C27404F9}" type="presOf" srcId="{CC033C98-D389-4B45-8760-D3329C3B54EF}" destId="{12AB7B86-17AD-4F54-916C-8969BA961C51}" srcOrd="1" destOrd="0" presId="urn:microsoft.com/office/officeart/2005/8/layout/vProcess5"/>
    <dgm:cxn modelId="{9B05B31F-20AE-44BE-90C2-FAC1A5EDD3EF}" type="presOf" srcId="{D354144B-0A1A-4E37-8D56-F2923E4B8D8C}" destId="{5344EF53-87D6-4D36-9542-173E11462683}" srcOrd="0" destOrd="0" presId="urn:microsoft.com/office/officeart/2005/8/layout/vProcess5"/>
    <dgm:cxn modelId="{85A30723-EFC0-4392-A167-CC9509A38F8B}" type="presOf" srcId="{2DD067F9-35D7-4B4C-B849-A5305A112903}" destId="{77D1042B-9F27-4AF7-AD2E-523FFC264747}" srcOrd="0" destOrd="0" presId="urn:microsoft.com/office/officeart/2005/8/layout/vProcess5"/>
    <dgm:cxn modelId="{774A7332-D6D9-4056-8673-1E36318A1851}" type="presOf" srcId="{07D7243F-1D91-4A66-9202-ABDB16CA15E1}" destId="{EFFCC832-69EA-4761-A11F-DF57FE00D189}" srcOrd="0" destOrd="0" presId="urn:microsoft.com/office/officeart/2005/8/layout/vProcess5"/>
    <dgm:cxn modelId="{0AFFB535-E405-405D-BDBA-AE6A09554159}" srcId="{2DD067F9-35D7-4B4C-B849-A5305A112903}" destId="{B843EB4E-0872-427A-8DC8-92466D90B819}" srcOrd="2" destOrd="0" parTransId="{6922EEC0-F9DD-4C05-B7B5-CD0B0F187654}" sibTransId="{07D7243F-1D91-4A66-9202-ABDB16CA15E1}"/>
    <dgm:cxn modelId="{91DAF65C-636D-4F76-A169-B2F809A2F227}" type="presOf" srcId="{B843EB4E-0872-427A-8DC8-92466D90B819}" destId="{E7AAC9DC-1EB6-4C7E-9E82-66C524A7EEEA}" srcOrd="1" destOrd="0" presId="urn:microsoft.com/office/officeart/2005/8/layout/vProcess5"/>
    <dgm:cxn modelId="{EA247667-FC65-4F13-B293-D27CC5A7B5FC}" srcId="{2DD067F9-35D7-4B4C-B849-A5305A112903}" destId="{CC033C98-D389-4B45-8760-D3329C3B54EF}" srcOrd="0" destOrd="0" parTransId="{15C7F99D-455D-4D8E-8081-A8B5DA029C2F}" sibTransId="{D354144B-0A1A-4E37-8D56-F2923E4B8D8C}"/>
    <dgm:cxn modelId="{F6CB3052-C08F-4E87-9FFE-B6ED3DF2F5F1}" type="presOf" srcId="{5B87A0A1-90ED-4CA9-8107-BF96F650F58D}" destId="{952B4CC2-8851-4D4D-ACEB-AD5F314B196C}" srcOrd="1" destOrd="0" presId="urn:microsoft.com/office/officeart/2005/8/layout/vProcess5"/>
    <dgm:cxn modelId="{14798C7B-ACAC-4BDE-8621-2B4C1903364A}" type="presOf" srcId="{59744DB0-7537-488F-98E1-E0B61C91AC5E}" destId="{CF8D7257-8F7F-43BD-B71B-A0576478EF5B}" srcOrd="0" destOrd="0" presId="urn:microsoft.com/office/officeart/2005/8/layout/vProcess5"/>
    <dgm:cxn modelId="{32FFE888-8C23-4961-8EAB-44605B64F21F}" type="presOf" srcId="{CC033C98-D389-4B45-8760-D3329C3B54EF}" destId="{301588A8-CC1A-436A-B36D-A3C39F5E3EA6}" srcOrd="0" destOrd="0" presId="urn:microsoft.com/office/officeart/2005/8/layout/vProcess5"/>
    <dgm:cxn modelId="{914D8EAA-4847-4B31-B184-DD0D8DD39449}" type="presOf" srcId="{529113DE-528F-4A45-A0CE-4998497FCB4A}" destId="{F4D4F139-7F9B-4067-BE21-2A29406DB073}" srcOrd="0" destOrd="0" presId="urn:microsoft.com/office/officeart/2005/8/layout/vProcess5"/>
    <dgm:cxn modelId="{35E9CAB4-4B64-496F-87EE-4E1995898C91}" srcId="{2DD067F9-35D7-4B4C-B849-A5305A112903}" destId="{5B87A0A1-90ED-4CA9-8107-BF96F650F58D}" srcOrd="3" destOrd="0" parTransId="{526DA107-95E2-40B7-8BB7-1F19220662E2}" sibTransId="{AC1BD635-37C8-48B7-9E76-3E4EDB9A4E76}"/>
    <dgm:cxn modelId="{8FAFD4B5-C067-4C70-9517-BA805183FCE5}" type="presOf" srcId="{B843EB4E-0872-427A-8DC8-92466D90B819}" destId="{5B9CA027-3C79-48B5-8555-20F4A62764E2}" srcOrd="0" destOrd="0" presId="urn:microsoft.com/office/officeart/2005/8/layout/vProcess5"/>
    <dgm:cxn modelId="{C92F00B7-343D-42DC-B44B-E59297B3B1C2}" type="presOf" srcId="{59744DB0-7537-488F-98E1-E0B61C91AC5E}" destId="{9C7AD34F-5B1C-47C6-808D-659CA0A20295}" srcOrd="1" destOrd="0" presId="urn:microsoft.com/office/officeart/2005/8/layout/vProcess5"/>
    <dgm:cxn modelId="{EB0E79D4-A40F-437D-8E4C-2C72D51ED310}" srcId="{2DD067F9-35D7-4B4C-B849-A5305A112903}" destId="{59744DB0-7537-488F-98E1-E0B61C91AC5E}" srcOrd="1" destOrd="0" parTransId="{FBD7A8A7-4818-4304-8E43-0437DBC0862C}" sibTransId="{529113DE-528F-4A45-A0CE-4998497FCB4A}"/>
    <dgm:cxn modelId="{849B43E9-14A2-4D9F-A8E0-655EB1218AE6}" type="presOf" srcId="{5B87A0A1-90ED-4CA9-8107-BF96F650F58D}" destId="{69D426A6-A6BB-4893-9906-19183ED10AE4}" srcOrd="0" destOrd="0" presId="urn:microsoft.com/office/officeart/2005/8/layout/vProcess5"/>
    <dgm:cxn modelId="{43395B03-35F3-4262-8A4C-E086FCAEE15F}" type="presParOf" srcId="{77D1042B-9F27-4AF7-AD2E-523FFC264747}" destId="{72A8CC73-2D72-4C4B-A65A-02468D15A24F}" srcOrd="0" destOrd="0" presId="urn:microsoft.com/office/officeart/2005/8/layout/vProcess5"/>
    <dgm:cxn modelId="{63FD86DD-D204-4354-8223-C921BC6DF68E}" type="presParOf" srcId="{77D1042B-9F27-4AF7-AD2E-523FFC264747}" destId="{301588A8-CC1A-436A-B36D-A3C39F5E3EA6}" srcOrd="1" destOrd="0" presId="urn:microsoft.com/office/officeart/2005/8/layout/vProcess5"/>
    <dgm:cxn modelId="{9C3C9F10-9E61-4978-87C0-3A36B202783B}" type="presParOf" srcId="{77D1042B-9F27-4AF7-AD2E-523FFC264747}" destId="{CF8D7257-8F7F-43BD-B71B-A0576478EF5B}" srcOrd="2" destOrd="0" presId="urn:microsoft.com/office/officeart/2005/8/layout/vProcess5"/>
    <dgm:cxn modelId="{6EFF2640-B1D9-48C7-91D8-2D024D1819E1}" type="presParOf" srcId="{77D1042B-9F27-4AF7-AD2E-523FFC264747}" destId="{5B9CA027-3C79-48B5-8555-20F4A62764E2}" srcOrd="3" destOrd="0" presId="urn:microsoft.com/office/officeart/2005/8/layout/vProcess5"/>
    <dgm:cxn modelId="{29DE2E4B-143D-4F8F-BC75-9DD437A85AD9}" type="presParOf" srcId="{77D1042B-9F27-4AF7-AD2E-523FFC264747}" destId="{69D426A6-A6BB-4893-9906-19183ED10AE4}" srcOrd="4" destOrd="0" presId="urn:microsoft.com/office/officeart/2005/8/layout/vProcess5"/>
    <dgm:cxn modelId="{F8D2C43A-26CC-42D7-90AE-61717B557E20}" type="presParOf" srcId="{77D1042B-9F27-4AF7-AD2E-523FFC264747}" destId="{5344EF53-87D6-4D36-9542-173E11462683}" srcOrd="5" destOrd="0" presId="urn:microsoft.com/office/officeart/2005/8/layout/vProcess5"/>
    <dgm:cxn modelId="{C31C548E-08A1-4C0A-876D-1C531CF4288C}" type="presParOf" srcId="{77D1042B-9F27-4AF7-AD2E-523FFC264747}" destId="{F4D4F139-7F9B-4067-BE21-2A29406DB073}" srcOrd="6" destOrd="0" presId="urn:microsoft.com/office/officeart/2005/8/layout/vProcess5"/>
    <dgm:cxn modelId="{CC446B8D-9F28-4627-B242-10D511AB72A6}" type="presParOf" srcId="{77D1042B-9F27-4AF7-AD2E-523FFC264747}" destId="{EFFCC832-69EA-4761-A11F-DF57FE00D189}" srcOrd="7" destOrd="0" presId="urn:microsoft.com/office/officeart/2005/8/layout/vProcess5"/>
    <dgm:cxn modelId="{4DDD335A-3F8C-4E1C-9234-76D6FB9FFEC4}" type="presParOf" srcId="{77D1042B-9F27-4AF7-AD2E-523FFC264747}" destId="{12AB7B86-17AD-4F54-916C-8969BA961C51}" srcOrd="8" destOrd="0" presId="urn:microsoft.com/office/officeart/2005/8/layout/vProcess5"/>
    <dgm:cxn modelId="{1004FA77-4C7A-4CBC-AB1D-073E85F23130}" type="presParOf" srcId="{77D1042B-9F27-4AF7-AD2E-523FFC264747}" destId="{9C7AD34F-5B1C-47C6-808D-659CA0A20295}" srcOrd="9" destOrd="0" presId="urn:microsoft.com/office/officeart/2005/8/layout/vProcess5"/>
    <dgm:cxn modelId="{03553523-0116-4D18-AA41-826AB1EB902B}" type="presParOf" srcId="{77D1042B-9F27-4AF7-AD2E-523FFC264747}" destId="{E7AAC9DC-1EB6-4C7E-9E82-66C524A7EEEA}" srcOrd="10" destOrd="0" presId="urn:microsoft.com/office/officeart/2005/8/layout/vProcess5"/>
    <dgm:cxn modelId="{ECB87296-CECA-4990-9FE7-35280F111019}" type="presParOf" srcId="{77D1042B-9F27-4AF7-AD2E-523FFC264747}" destId="{952B4CC2-8851-4D4D-ACEB-AD5F314B196C}"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866D52-E148-416B-A29A-846CF0A44BF7}" type="doc">
      <dgm:prSet loTypeId="urn:microsoft.com/office/officeart/2016/7/layout/RepeatingBendingProcessNew" loCatId="process" qsTypeId="urn:microsoft.com/office/officeart/2005/8/quickstyle/simple4" qsCatId="simple" csTypeId="urn:microsoft.com/office/officeart/2005/8/colors/colorful1" csCatId="colorful"/>
      <dgm:spPr/>
      <dgm:t>
        <a:bodyPr/>
        <a:lstStyle/>
        <a:p>
          <a:endParaRPr lang="en-US"/>
        </a:p>
      </dgm:t>
    </dgm:pt>
    <dgm:pt modelId="{3676C345-3BF1-474F-B6AA-3BDAFF308E7B}">
      <dgm:prSet/>
      <dgm:spPr/>
      <dgm:t>
        <a:bodyPr/>
        <a:lstStyle/>
        <a:p>
          <a:r>
            <a:rPr lang="en-US"/>
            <a:t>1. Image Upload: Users upload images to the S3 bucket.</a:t>
          </a:r>
        </a:p>
      </dgm:t>
    </dgm:pt>
    <dgm:pt modelId="{4172F35A-E96E-406A-A6C9-2E67B6702F67}" type="parTrans" cxnId="{90A19445-FD78-49EE-9F20-261A44AE8E9E}">
      <dgm:prSet/>
      <dgm:spPr/>
      <dgm:t>
        <a:bodyPr/>
        <a:lstStyle/>
        <a:p>
          <a:endParaRPr lang="en-US"/>
        </a:p>
      </dgm:t>
    </dgm:pt>
    <dgm:pt modelId="{E8536DF4-F5FD-40F8-A922-A7C4DA847841}" type="sibTrans" cxnId="{90A19445-FD78-49EE-9F20-261A44AE8E9E}">
      <dgm:prSet/>
      <dgm:spPr/>
      <dgm:t>
        <a:bodyPr/>
        <a:lstStyle/>
        <a:p>
          <a:endParaRPr lang="en-US"/>
        </a:p>
      </dgm:t>
    </dgm:pt>
    <dgm:pt modelId="{93108504-671E-4BA8-9090-F645DEA9E34D}">
      <dgm:prSet/>
      <dgm:spPr/>
      <dgm:t>
        <a:bodyPr/>
        <a:lstStyle/>
        <a:p>
          <a:r>
            <a:rPr lang="en-US"/>
            <a:t>2. S3 Event Trigger: S3 generates an event when an image is uploaded.</a:t>
          </a:r>
        </a:p>
      </dgm:t>
    </dgm:pt>
    <dgm:pt modelId="{E28BABDE-7005-44F9-B0EA-92D398101E84}" type="parTrans" cxnId="{693270FF-8F63-4928-9A2F-56A6A5685609}">
      <dgm:prSet/>
      <dgm:spPr/>
      <dgm:t>
        <a:bodyPr/>
        <a:lstStyle/>
        <a:p>
          <a:endParaRPr lang="en-US"/>
        </a:p>
      </dgm:t>
    </dgm:pt>
    <dgm:pt modelId="{0D220D02-D2CE-4890-9FB6-2104FAF776C8}" type="sibTrans" cxnId="{693270FF-8F63-4928-9A2F-56A6A5685609}">
      <dgm:prSet/>
      <dgm:spPr/>
      <dgm:t>
        <a:bodyPr/>
        <a:lstStyle/>
        <a:p>
          <a:endParaRPr lang="en-US"/>
        </a:p>
      </dgm:t>
    </dgm:pt>
    <dgm:pt modelId="{8E75E83E-BD3F-47CE-83FA-770ED5A14D46}">
      <dgm:prSet/>
      <dgm:spPr/>
      <dgm:t>
        <a:bodyPr/>
        <a:lstStyle/>
        <a:p>
          <a:r>
            <a:rPr lang="en-US"/>
            <a:t>3. Lambda Invocation: The Lambda function is automatically invoked in response to the S3 event.</a:t>
          </a:r>
        </a:p>
      </dgm:t>
    </dgm:pt>
    <dgm:pt modelId="{E8FFF3EA-B75A-428F-BFBD-8D9A52E07B50}" type="parTrans" cxnId="{FC89DDC2-B37D-4D02-8243-63832EFC4299}">
      <dgm:prSet/>
      <dgm:spPr/>
      <dgm:t>
        <a:bodyPr/>
        <a:lstStyle/>
        <a:p>
          <a:endParaRPr lang="en-US"/>
        </a:p>
      </dgm:t>
    </dgm:pt>
    <dgm:pt modelId="{11AF187A-CAB7-4EC1-8A5A-ED324639190B}" type="sibTrans" cxnId="{FC89DDC2-B37D-4D02-8243-63832EFC4299}">
      <dgm:prSet/>
      <dgm:spPr/>
      <dgm:t>
        <a:bodyPr/>
        <a:lstStyle/>
        <a:p>
          <a:endParaRPr lang="en-US"/>
        </a:p>
      </dgm:t>
    </dgm:pt>
    <dgm:pt modelId="{CF9C53B8-A63B-4E14-8BCA-16C7E44A011D}">
      <dgm:prSet/>
      <dgm:spPr/>
      <dgm:t>
        <a:bodyPr/>
        <a:lstStyle/>
        <a:p>
          <a:r>
            <a:rPr lang="en-US"/>
            <a:t>4. Image Processing: The Lambda function processes the image using custom logic and/or third-party libraries.</a:t>
          </a:r>
        </a:p>
      </dgm:t>
    </dgm:pt>
    <dgm:pt modelId="{DD668A38-3DA6-4653-94A1-E891D179CC50}" type="parTrans" cxnId="{7DCC79D4-8F45-4E7F-A3B4-D97AE736FD59}">
      <dgm:prSet/>
      <dgm:spPr/>
      <dgm:t>
        <a:bodyPr/>
        <a:lstStyle/>
        <a:p>
          <a:endParaRPr lang="en-US"/>
        </a:p>
      </dgm:t>
    </dgm:pt>
    <dgm:pt modelId="{5F59027B-1F4D-4725-94C5-E6B721F788D5}" type="sibTrans" cxnId="{7DCC79D4-8F45-4E7F-A3B4-D97AE736FD59}">
      <dgm:prSet/>
      <dgm:spPr/>
      <dgm:t>
        <a:bodyPr/>
        <a:lstStyle/>
        <a:p>
          <a:endParaRPr lang="en-US"/>
        </a:p>
      </dgm:t>
    </dgm:pt>
    <dgm:pt modelId="{4B3A1D4A-5EF8-4D22-A592-B00470B5760D}">
      <dgm:prSet/>
      <dgm:spPr/>
      <dgm:t>
        <a:bodyPr/>
        <a:lstStyle/>
        <a:p>
          <a:r>
            <a:rPr lang="en-US"/>
            <a:t>5. Processed Image Storage: The processed image is stored back in the S3 bucket or any other desired location.</a:t>
          </a:r>
        </a:p>
      </dgm:t>
    </dgm:pt>
    <dgm:pt modelId="{A2B8EA0D-C2EA-4DE1-9A79-9A129087768B}" type="parTrans" cxnId="{B6C28D46-1DD9-4E3C-8057-98EF6CC86D8D}">
      <dgm:prSet/>
      <dgm:spPr/>
      <dgm:t>
        <a:bodyPr/>
        <a:lstStyle/>
        <a:p>
          <a:endParaRPr lang="en-US"/>
        </a:p>
      </dgm:t>
    </dgm:pt>
    <dgm:pt modelId="{2487D201-48AA-40ED-8B63-FE23B5D24C15}" type="sibTrans" cxnId="{B6C28D46-1DD9-4E3C-8057-98EF6CC86D8D}">
      <dgm:prSet/>
      <dgm:spPr/>
      <dgm:t>
        <a:bodyPr/>
        <a:lstStyle/>
        <a:p>
          <a:endParaRPr lang="en-US"/>
        </a:p>
      </dgm:t>
    </dgm:pt>
    <dgm:pt modelId="{B2472635-4343-4C5A-B614-476029638C6F}">
      <dgm:prSet/>
      <dgm:spPr/>
      <dgm:t>
        <a:bodyPr/>
        <a:lstStyle/>
        <a:p>
          <a:r>
            <a:rPr lang="en-US"/>
            <a:t>6. Optional: Notification: Optionally, a notification can be sent to users or other systems upon successful image processing.</a:t>
          </a:r>
        </a:p>
      </dgm:t>
    </dgm:pt>
    <dgm:pt modelId="{FA8310D8-A08F-46B4-ADA0-59CAC5F5BC4D}" type="parTrans" cxnId="{0E642D28-FA12-41A7-9860-8BCECCE8D9CF}">
      <dgm:prSet/>
      <dgm:spPr/>
      <dgm:t>
        <a:bodyPr/>
        <a:lstStyle/>
        <a:p>
          <a:endParaRPr lang="en-US"/>
        </a:p>
      </dgm:t>
    </dgm:pt>
    <dgm:pt modelId="{84CD2BBE-1E7F-4880-8416-2272BB5C1E61}" type="sibTrans" cxnId="{0E642D28-FA12-41A7-9860-8BCECCE8D9CF}">
      <dgm:prSet/>
      <dgm:spPr/>
      <dgm:t>
        <a:bodyPr/>
        <a:lstStyle/>
        <a:p>
          <a:endParaRPr lang="en-US"/>
        </a:p>
      </dgm:t>
    </dgm:pt>
    <dgm:pt modelId="{699ABECB-0E65-4926-BEA3-502D3FCFBB52}" type="pres">
      <dgm:prSet presAssocID="{0C866D52-E148-416B-A29A-846CF0A44BF7}" presName="Name0" presStyleCnt="0">
        <dgm:presLayoutVars>
          <dgm:dir/>
          <dgm:resizeHandles val="exact"/>
        </dgm:presLayoutVars>
      </dgm:prSet>
      <dgm:spPr/>
    </dgm:pt>
    <dgm:pt modelId="{39A1B09E-6A6D-4FDF-AFA7-9376547D2316}" type="pres">
      <dgm:prSet presAssocID="{3676C345-3BF1-474F-B6AA-3BDAFF308E7B}" presName="node" presStyleLbl="node1" presStyleIdx="0" presStyleCnt="6">
        <dgm:presLayoutVars>
          <dgm:bulletEnabled val="1"/>
        </dgm:presLayoutVars>
      </dgm:prSet>
      <dgm:spPr/>
    </dgm:pt>
    <dgm:pt modelId="{8F82E75D-8088-4D02-BBF9-322A666DCE16}" type="pres">
      <dgm:prSet presAssocID="{E8536DF4-F5FD-40F8-A922-A7C4DA847841}" presName="sibTrans" presStyleLbl="sibTrans1D1" presStyleIdx="0" presStyleCnt="5"/>
      <dgm:spPr/>
    </dgm:pt>
    <dgm:pt modelId="{0BF31EC8-4BC0-475C-85E6-F78ECAD8CAD6}" type="pres">
      <dgm:prSet presAssocID="{E8536DF4-F5FD-40F8-A922-A7C4DA847841}" presName="connectorText" presStyleLbl="sibTrans1D1" presStyleIdx="0" presStyleCnt="5"/>
      <dgm:spPr/>
    </dgm:pt>
    <dgm:pt modelId="{6DFB0A4F-5178-465A-8B58-5A962E866751}" type="pres">
      <dgm:prSet presAssocID="{93108504-671E-4BA8-9090-F645DEA9E34D}" presName="node" presStyleLbl="node1" presStyleIdx="1" presStyleCnt="6">
        <dgm:presLayoutVars>
          <dgm:bulletEnabled val="1"/>
        </dgm:presLayoutVars>
      </dgm:prSet>
      <dgm:spPr/>
    </dgm:pt>
    <dgm:pt modelId="{6980D20E-8563-4E52-A075-58F94B551E69}" type="pres">
      <dgm:prSet presAssocID="{0D220D02-D2CE-4890-9FB6-2104FAF776C8}" presName="sibTrans" presStyleLbl="sibTrans1D1" presStyleIdx="1" presStyleCnt="5"/>
      <dgm:spPr/>
    </dgm:pt>
    <dgm:pt modelId="{86E60C5A-34D2-4EFC-B08C-CC963F3A6C4A}" type="pres">
      <dgm:prSet presAssocID="{0D220D02-D2CE-4890-9FB6-2104FAF776C8}" presName="connectorText" presStyleLbl="sibTrans1D1" presStyleIdx="1" presStyleCnt="5"/>
      <dgm:spPr/>
    </dgm:pt>
    <dgm:pt modelId="{C85CEAFD-6997-428F-8BD9-C0615F2AD46F}" type="pres">
      <dgm:prSet presAssocID="{8E75E83E-BD3F-47CE-83FA-770ED5A14D46}" presName="node" presStyleLbl="node1" presStyleIdx="2" presStyleCnt="6">
        <dgm:presLayoutVars>
          <dgm:bulletEnabled val="1"/>
        </dgm:presLayoutVars>
      </dgm:prSet>
      <dgm:spPr/>
    </dgm:pt>
    <dgm:pt modelId="{FCA7E8D2-F2A5-4F71-B15D-F7A3F4BE157F}" type="pres">
      <dgm:prSet presAssocID="{11AF187A-CAB7-4EC1-8A5A-ED324639190B}" presName="sibTrans" presStyleLbl="sibTrans1D1" presStyleIdx="2" presStyleCnt="5"/>
      <dgm:spPr/>
    </dgm:pt>
    <dgm:pt modelId="{666548DE-47B5-4CA8-8358-0767E51A05E7}" type="pres">
      <dgm:prSet presAssocID="{11AF187A-CAB7-4EC1-8A5A-ED324639190B}" presName="connectorText" presStyleLbl="sibTrans1D1" presStyleIdx="2" presStyleCnt="5"/>
      <dgm:spPr/>
    </dgm:pt>
    <dgm:pt modelId="{220D6AE6-D70E-4D08-9C3F-7427BB0EA69A}" type="pres">
      <dgm:prSet presAssocID="{CF9C53B8-A63B-4E14-8BCA-16C7E44A011D}" presName="node" presStyleLbl="node1" presStyleIdx="3" presStyleCnt="6">
        <dgm:presLayoutVars>
          <dgm:bulletEnabled val="1"/>
        </dgm:presLayoutVars>
      </dgm:prSet>
      <dgm:spPr/>
    </dgm:pt>
    <dgm:pt modelId="{EDADA8D5-CD16-49EE-B5DF-964FA2C1FF71}" type="pres">
      <dgm:prSet presAssocID="{5F59027B-1F4D-4725-94C5-E6B721F788D5}" presName="sibTrans" presStyleLbl="sibTrans1D1" presStyleIdx="3" presStyleCnt="5"/>
      <dgm:spPr/>
    </dgm:pt>
    <dgm:pt modelId="{7510E616-4E21-40C1-A7F4-F1A8B0D1F470}" type="pres">
      <dgm:prSet presAssocID="{5F59027B-1F4D-4725-94C5-E6B721F788D5}" presName="connectorText" presStyleLbl="sibTrans1D1" presStyleIdx="3" presStyleCnt="5"/>
      <dgm:spPr/>
    </dgm:pt>
    <dgm:pt modelId="{832B5E2D-C473-4039-8F69-A7E77BA9E4FF}" type="pres">
      <dgm:prSet presAssocID="{4B3A1D4A-5EF8-4D22-A592-B00470B5760D}" presName="node" presStyleLbl="node1" presStyleIdx="4" presStyleCnt="6">
        <dgm:presLayoutVars>
          <dgm:bulletEnabled val="1"/>
        </dgm:presLayoutVars>
      </dgm:prSet>
      <dgm:spPr/>
    </dgm:pt>
    <dgm:pt modelId="{26A14933-0299-49FF-995D-68D16A807DD6}" type="pres">
      <dgm:prSet presAssocID="{2487D201-48AA-40ED-8B63-FE23B5D24C15}" presName="sibTrans" presStyleLbl="sibTrans1D1" presStyleIdx="4" presStyleCnt="5"/>
      <dgm:spPr/>
    </dgm:pt>
    <dgm:pt modelId="{A9802B4D-EE66-4A56-AE01-B887D1B2EDC0}" type="pres">
      <dgm:prSet presAssocID="{2487D201-48AA-40ED-8B63-FE23B5D24C15}" presName="connectorText" presStyleLbl="sibTrans1D1" presStyleIdx="4" presStyleCnt="5"/>
      <dgm:spPr/>
    </dgm:pt>
    <dgm:pt modelId="{FBF3DD87-EB02-4A1C-9916-284F1DB698D7}" type="pres">
      <dgm:prSet presAssocID="{B2472635-4343-4C5A-B614-476029638C6F}" presName="node" presStyleLbl="node1" presStyleIdx="5" presStyleCnt="6">
        <dgm:presLayoutVars>
          <dgm:bulletEnabled val="1"/>
        </dgm:presLayoutVars>
      </dgm:prSet>
      <dgm:spPr/>
    </dgm:pt>
  </dgm:ptLst>
  <dgm:cxnLst>
    <dgm:cxn modelId="{4A967A0F-AE99-48C0-BF10-5EE3210A1DE8}" type="presOf" srcId="{E8536DF4-F5FD-40F8-A922-A7C4DA847841}" destId="{0BF31EC8-4BC0-475C-85E6-F78ECAD8CAD6}" srcOrd="1" destOrd="0" presId="urn:microsoft.com/office/officeart/2016/7/layout/RepeatingBendingProcessNew"/>
    <dgm:cxn modelId="{0E642D28-FA12-41A7-9860-8BCECCE8D9CF}" srcId="{0C866D52-E148-416B-A29A-846CF0A44BF7}" destId="{B2472635-4343-4C5A-B614-476029638C6F}" srcOrd="5" destOrd="0" parTransId="{FA8310D8-A08F-46B4-ADA0-59CAC5F5BC4D}" sibTransId="{84CD2BBE-1E7F-4880-8416-2272BB5C1E61}"/>
    <dgm:cxn modelId="{53BBCA5B-9EB3-4F43-924C-04D069B5BA13}" type="presOf" srcId="{B2472635-4343-4C5A-B614-476029638C6F}" destId="{FBF3DD87-EB02-4A1C-9916-284F1DB698D7}" srcOrd="0" destOrd="0" presId="urn:microsoft.com/office/officeart/2016/7/layout/RepeatingBendingProcessNew"/>
    <dgm:cxn modelId="{EE7AC141-0F48-4AF9-B7EC-C56D5E56A1C5}" type="presOf" srcId="{2487D201-48AA-40ED-8B63-FE23B5D24C15}" destId="{A9802B4D-EE66-4A56-AE01-B887D1B2EDC0}" srcOrd="1" destOrd="0" presId="urn:microsoft.com/office/officeart/2016/7/layout/RepeatingBendingProcessNew"/>
    <dgm:cxn modelId="{3BE0F344-5B91-475E-903D-4FEE5DBCE5DA}" type="presOf" srcId="{5F59027B-1F4D-4725-94C5-E6B721F788D5}" destId="{7510E616-4E21-40C1-A7F4-F1A8B0D1F470}" srcOrd="1" destOrd="0" presId="urn:microsoft.com/office/officeart/2016/7/layout/RepeatingBendingProcessNew"/>
    <dgm:cxn modelId="{90A19445-FD78-49EE-9F20-261A44AE8E9E}" srcId="{0C866D52-E148-416B-A29A-846CF0A44BF7}" destId="{3676C345-3BF1-474F-B6AA-3BDAFF308E7B}" srcOrd="0" destOrd="0" parTransId="{4172F35A-E96E-406A-A6C9-2E67B6702F67}" sibTransId="{E8536DF4-F5FD-40F8-A922-A7C4DA847841}"/>
    <dgm:cxn modelId="{B6C28D46-1DD9-4E3C-8057-98EF6CC86D8D}" srcId="{0C866D52-E148-416B-A29A-846CF0A44BF7}" destId="{4B3A1D4A-5EF8-4D22-A592-B00470B5760D}" srcOrd="4" destOrd="0" parTransId="{A2B8EA0D-C2EA-4DE1-9A79-9A129087768B}" sibTransId="{2487D201-48AA-40ED-8B63-FE23B5D24C15}"/>
    <dgm:cxn modelId="{59A3714D-0C2B-4BF2-8A90-052A48D92D34}" type="presOf" srcId="{11AF187A-CAB7-4EC1-8A5A-ED324639190B}" destId="{FCA7E8D2-F2A5-4F71-B15D-F7A3F4BE157F}" srcOrd="0" destOrd="0" presId="urn:microsoft.com/office/officeart/2016/7/layout/RepeatingBendingProcessNew"/>
    <dgm:cxn modelId="{D1FE9D76-4E65-4DA4-90D4-F597EA71BE7F}" type="presOf" srcId="{8E75E83E-BD3F-47CE-83FA-770ED5A14D46}" destId="{C85CEAFD-6997-428F-8BD9-C0615F2AD46F}" srcOrd="0" destOrd="0" presId="urn:microsoft.com/office/officeart/2016/7/layout/RepeatingBendingProcessNew"/>
    <dgm:cxn modelId="{F8C98E7A-BA4D-4453-A6EB-2779A29B3642}" type="presOf" srcId="{93108504-671E-4BA8-9090-F645DEA9E34D}" destId="{6DFB0A4F-5178-465A-8B58-5A962E866751}" srcOrd="0" destOrd="0" presId="urn:microsoft.com/office/officeart/2016/7/layout/RepeatingBendingProcessNew"/>
    <dgm:cxn modelId="{B3024D8E-9199-4334-8F7A-937E4E8018E0}" type="presOf" srcId="{2487D201-48AA-40ED-8B63-FE23B5D24C15}" destId="{26A14933-0299-49FF-995D-68D16A807DD6}" srcOrd="0" destOrd="0" presId="urn:microsoft.com/office/officeart/2016/7/layout/RepeatingBendingProcessNew"/>
    <dgm:cxn modelId="{4670EE8F-E693-4D1E-BE6D-D7CBB02009D9}" type="presOf" srcId="{5F59027B-1F4D-4725-94C5-E6B721F788D5}" destId="{EDADA8D5-CD16-49EE-B5DF-964FA2C1FF71}" srcOrd="0" destOrd="0" presId="urn:microsoft.com/office/officeart/2016/7/layout/RepeatingBendingProcessNew"/>
    <dgm:cxn modelId="{53188CA0-6E4B-4EE9-AFC3-872AC0D26D59}" type="presOf" srcId="{4B3A1D4A-5EF8-4D22-A592-B00470B5760D}" destId="{832B5E2D-C473-4039-8F69-A7E77BA9E4FF}" srcOrd="0" destOrd="0" presId="urn:microsoft.com/office/officeart/2016/7/layout/RepeatingBendingProcessNew"/>
    <dgm:cxn modelId="{A16697A7-AE34-4709-BB70-E2CF0BB3200B}" type="presOf" srcId="{3676C345-3BF1-474F-B6AA-3BDAFF308E7B}" destId="{39A1B09E-6A6D-4FDF-AFA7-9376547D2316}" srcOrd="0" destOrd="0" presId="urn:microsoft.com/office/officeart/2016/7/layout/RepeatingBendingProcessNew"/>
    <dgm:cxn modelId="{FC89DDC2-B37D-4D02-8243-63832EFC4299}" srcId="{0C866D52-E148-416B-A29A-846CF0A44BF7}" destId="{8E75E83E-BD3F-47CE-83FA-770ED5A14D46}" srcOrd="2" destOrd="0" parTransId="{E8FFF3EA-B75A-428F-BFBD-8D9A52E07B50}" sibTransId="{11AF187A-CAB7-4EC1-8A5A-ED324639190B}"/>
    <dgm:cxn modelId="{7F925AD0-7B0B-43FC-922A-3020C69D5876}" type="presOf" srcId="{0D220D02-D2CE-4890-9FB6-2104FAF776C8}" destId="{6980D20E-8563-4E52-A075-58F94B551E69}" srcOrd="0" destOrd="0" presId="urn:microsoft.com/office/officeart/2016/7/layout/RepeatingBendingProcessNew"/>
    <dgm:cxn modelId="{7DCC79D4-8F45-4E7F-A3B4-D97AE736FD59}" srcId="{0C866D52-E148-416B-A29A-846CF0A44BF7}" destId="{CF9C53B8-A63B-4E14-8BCA-16C7E44A011D}" srcOrd="3" destOrd="0" parTransId="{DD668A38-3DA6-4653-94A1-E891D179CC50}" sibTransId="{5F59027B-1F4D-4725-94C5-E6B721F788D5}"/>
    <dgm:cxn modelId="{0DDEF5D4-23D4-4420-A63E-9D0E72956687}" type="presOf" srcId="{CF9C53B8-A63B-4E14-8BCA-16C7E44A011D}" destId="{220D6AE6-D70E-4D08-9C3F-7427BB0EA69A}" srcOrd="0" destOrd="0" presId="urn:microsoft.com/office/officeart/2016/7/layout/RepeatingBendingProcessNew"/>
    <dgm:cxn modelId="{F179CAD9-62A7-4F5A-8477-8CCCBC331E52}" type="presOf" srcId="{0C866D52-E148-416B-A29A-846CF0A44BF7}" destId="{699ABECB-0E65-4926-BEA3-502D3FCFBB52}" srcOrd="0" destOrd="0" presId="urn:microsoft.com/office/officeart/2016/7/layout/RepeatingBendingProcessNew"/>
    <dgm:cxn modelId="{B659AFEE-D81B-4E7B-8187-46F4BD9A7935}" type="presOf" srcId="{11AF187A-CAB7-4EC1-8A5A-ED324639190B}" destId="{666548DE-47B5-4CA8-8358-0767E51A05E7}" srcOrd="1" destOrd="0" presId="urn:microsoft.com/office/officeart/2016/7/layout/RepeatingBendingProcessNew"/>
    <dgm:cxn modelId="{B09DB6EF-2430-4FF3-BEDE-2CD526387AEF}" type="presOf" srcId="{E8536DF4-F5FD-40F8-A922-A7C4DA847841}" destId="{8F82E75D-8088-4D02-BBF9-322A666DCE16}" srcOrd="0" destOrd="0" presId="urn:microsoft.com/office/officeart/2016/7/layout/RepeatingBendingProcessNew"/>
    <dgm:cxn modelId="{B5480CF8-387F-4564-A5DA-A31476CBABA7}" type="presOf" srcId="{0D220D02-D2CE-4890-9FB6-2104FAF776C8}" destId="{86E60C5A-34D2-4EFC-B08C-CC963F3A6C4A}" srcOrd="1" destOrd="0" presId="urn:microsoft.com/office/officeart/2016/7/layout/RepeatingBendingProcessNew"/>
    <dgm:cxn modelId="{693270FF-8F63-4928-9A2F-56A6A5685609}" srcId="{0C866D52-E148-416B-A29A-846CF0A44BF7}" destId="{93108504-671E-4BA8-9090-F645DEA9E34D}" srcOrd="1" destOrd="0" parTransId="{E28BABDE-7005-44F9-B0EA-92D398101E84}" sibTransId="{0D220D02-D2CE-4890-9FB6-2104FAF776C8}"/>
    <dgm:cxn modelId="{0A26FC95-0D14-49FD-A596-AF5D032C59C7}" type="presParOf" srcId="{699ABECB-0E65-4926-BEA3-502D3FCFBB52}" destId="{39A1B09E-6A6D-4FDF-AFA7-9376547D2316}" srcOrd="0" destOrd="0" presId="urn:microsoft.com/office/officeart/2016/7/layout/RepeatingBendingProcessNew"/>
    <dgm:cxn modelId="{C08C998F-7F27-4274-9563-16FA32905093}" type="presParOf" srcId="{699ABECB-0E65-4926-BEA3-502D3FCFBB52}" destId="{8F82E75D-8088-4D02-BBF9-322A666DCE16}" srcOrd="1" destOrd="0" presId="urn:microsoft.com/office/officeart/2016/7/layout/RepeatingBendingProcessNew"/>
    <dgm:cxn modelId="{0F78D6DE-3FD4-4229-9FF8-33CE0CA8AF19}" type="presParOf" srcId="{8F82E75D-8088-4D02-BBF9-322A666DCE16}" destId="{0BF31EC8-4BC0-475C-85E6-F78ECAD8CAD6}" srcOrd="0" destOrd="0" presId="urn:microsoft.com/office/officeart/2016/7/layout/RepeatingBendingProcessNew"/>
    <dgm:cxn modelId="{D2ECE4D0-FD3C-4657-B507-A4159327E136}" type="presParOf" srcId="{699ABECB-0E65-4926-BEA3-502D3FCFBB52}" destId="{6DFB0A4F-5178-465A-8B58-5A962E866751}" srcOrd="2" destOrd="0" presId="urn:microsoft.com/office/officeart/2016/7/layout/RepeatingBendingProcessNew"/>
    <dgm:cxn modelId="{5A051535-51B6-4959-93D5-DCF2707BD113}" type="presParOf" srcId="{699ABECB-0E65-4926-BEA3-502D3FCFBB52}" destId="{6980D20E-8563-4E52-A075-58F94B551E69}" srcOrd="3" destOrd="0" presId="urn:microsoft.com/office/officeart/2016/7/layout/RepeatingBendingProcessNew"/>
    <dgm:cxn modelId="{20F23908-3306-4646-9F78-2FD04C986A37}" type="presParOf" srcId="{6980D20E-8563-4E52-A075-58F94B551E69}" destId="{86E60C5A-34D2-4EFC-B08C-CC963F3A6C4A}" srcOrd="0" destOrd="0" presId="urn:microsoft.com/office/officeart/2016/7/layout/RepeatingBendingProcessNew"/>
    <dgm:cxn modelId="{A22689B3-F82F-49B5-9CF9-AC2A12B77EC4}" type="presParOf" srcId="{699ABECB-0E65-4926-BEA3-502D3FCFBB52}" destId="{C85CEAFD-6997-428F-8BD9-C0615F2AD46F}" srcOrd="4" destOrd="0" presId="urn:microsoft.com/office/officeart/2016/7/layout/RepeatingBendingProcessNew"/>
    <dgm:cxn modelId="{89A3879D-CAC8-4182-A0C7-FFD723A32F63}" type="presParOf" srcId="{699ABECB-0E65-4926-BEA3-502D3FCFBB52}" destId="{FCA7E8D2-F2A5-4F71-B15D-F7A3F4BE157F}" srcOrd="5" destOrd="0" presId="urn:microsoft.com/office/officeart/2016/7/layout/RepeatingBendingProcessNew"/>
    <dgm:cxn modelId="{360DCE00-1C89-4794-88A1-38B462D1D1D8}" type="presParOf" srcId="{FCA7E8D2-F2A5-4F71-B15D-F7A3F4BE157F}" destId="{666548DE-47B5-4CA8-8358-0767E51A05E7}" srcOrd="0" destOrd="0" presId="urn:microsoft.com/office/officeart/2016/7/layout/RepeatingBendingProcessNew"/>
    <dgm:cxn modelId="{9EBF200B-6C75-458E-B29D-95E3B41ED18A}" type="presParOf" srcId="{699ABECB-0E65-4926-BEA3-502D3FCFBB52}" destId="{220D6AE6-D70E-4D08-9C3F-7427BB0EA69A}" srcOrd="6" destOrd="0" presId="urn:microsoft.com/office/officeart/2016/7/layout/RepeatingBendingProcessNew"/>
    <dgm:cxn modelId="{1A5D25F3-D13F-45B8-83E8-AD593789DDF8}" type="presParOf" srcId="{699ABECB-0E65-4926-BEA3-502D3FCFBB52}" destId="{EDADA8D5-CD16-49EE-B5DF-964FA2C1FF71}" srcOrd="7" destOrd="0" presId="urn:microsoft.com/office/officeart/2016/7/layout/RepeatingBendingProcessNew"/>
    <dgm:cxn modelId="{EFC4B29C-03B8-42AD-9C88-DEB04CEA8563}" type="presParOf" srcId="{EDADA8D5-CD16-49EE-B5DF-964FA2C1FF71}" destId="{7510E616-4E21-40C1-A7F4-F1A8B0D1F470}" srcOrd="0" destOrd="0" presId="urn:microsoft.com/office/officeart/2016/7/layout/RepeatingBendingProcessNew"/>
    <dgm:cxn modelId="{CBBEA519-83C6-48BE-9486-2964771BFB82}" type="presParOf" srcId="{699ABECB-0E65-4926-BEA3-502D3FCFBB52}" destId="{832B5E2D-C473-4039-8F69-A7E77BA9E4FF}" srcOrd="8" destOrd="0" presId="urn:microsoft.com/office/officeart/2016/7/layout/RepeatingBendingProcessNew"/>
    <dgm:cxn modelId="{8B24E4FA-CC40-4D24-98EA-AAD3BFE51888}" type="presParOf" srcId="{699ABECB-0E65-4926-BEA3-502D3FCFBB52}" destId="{26A14933-0299-49FF-995D-68D16A807DD6}" srcOrd="9" destOrd="0" presId="urn:microsoft.com/office/officeart/2016/7/layout/RepeatingBendingProcessNew"/>
    <dgm:cxn modelId="{02BD5856-C210-4493-8D29-70FE9C31C38A}" type="presParOf" srcId="{26A14933-0299-49FF-995D-68D16A807DD6}" destId="{A9802B4D-EE66-4A56-AE01-B887D1B2EDC0}" srcOrd="0" destOrd="0" presId="urn:microsoft.com/office/officeart/2016/7/layout/RepeatingBendingProcessNew"/>
    <dgm:cxn modelId="{5B8771ED-ED6C-440C-A5E3-4176B280B721}" type="presParOf" srcId="{699ABECB-0E65-4926-BEA3-502D3FCFBB52}" destId="{FBF3DD87-EB02-4A1C-9916-284F1DB698D7}"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588A8-CC1A-436A-B36D-A3C39F5E3EA6}">
      <dsp:nvSpPr>
        <dsp:cNvPr id="0" name=""/>
        <dsp:cNvSpPr/>
      </dsp:nvSpPr>
      <dsp:spPr>
        <a:xfrm>
          <a:off x="0" y="0"/>
          <a:ext cx="7924799" cy="788667"/>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u="sng" kern="1200" dirty="0"/>
            <a:t>Data Encryption: </a:t>
          </a:r>
          <a:r>
            <a:rPr lang="en-US" sz="1500" kern="1200" dirty="0"/>
            <a:t>Ensure that both data in transit and at rest are encrypted. Use secure communication protocols like HTTPS for data transmission, and utilize encryption mechanisms provided by the serverless platform to safeguard data on storage.</a:t>
          </a:r>
        </a:p>
      </dsp:txBody>
      <dsp:txXfrm>
        <a:off x="23099" y="23099"/>
        <a:ext cx="7007124" cy="742469"/>
      </dsp:txXfrm>
    </dsp:sp>
    <dsp:sp modelId="{CF8D7257-8F7F-43BD-B71B-A0576478EF5B}">
      <dsp:nvSpPr>
        <dsp:cNvPr id="0" name=""/>
        <dsp:cNvSpPr/>
      </dsp:nvSpPr>
      <dsp:spPr>
        <a:xfrm>
          <a:off x="663701" y="932061"/>
          <a:ext cx="7924799" cy="788667"/>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u="sng" kern="1200" dirty="0"/>
            <a:t>Access Control</a:t>
          </a:r>
          <a:r>
            <a:rPr lang="en-US" sz="1500" kern="1200" dirty="0"/>
            <a:t>: Implement strict access controls to limit who can access and modify your serverless functions. Utilize identity and access management (IAM) services to manage permissions effectively.</a:t>
          </a:r>
        </a:p>
      </dsp:txBody>
      <dsp:txXfrm>
        <a:off x="686800" y="955160"/>
        <a:ext cx="6702265" cy="742469"/>
      </dsp:txXfrm>
    </dsp:sp>
    <dsp:sp modelId="{5B9CA027-3C79-48B5-8555-20F4A62764E2}">
      <dsp:nvSpPr>
        <dsp:cNvPr id="0" name=""/>
        <dsp:cNvSpPr/>
      </dsp:nvSpPr>
      <dsp:spPr>
        <a:xfrm>
          <a:off x="1317497" y="1864122"/>
          <a:ext cx="7924799" cy="788667"/>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u="sng" kern="1200" dirty="0"/>
            <a:t>Image Sanitization</a:t>
          </a:r>
          <a:r>
            <a:rPr lang="en-US" sz="1500" kern="1200" dirty="0"/>
            <a:t>: Before processing images, sanitize metadata and remove any potentially harmful content. Images can carry embedded malware or malicious code that could compromise the serverless environment.</a:t>
          </a:r>
        </a:p>
      </dsp:txBody>
      <dsp:txXfrm>
        <a:off x="1340596" y="1887221"/>
        <a:ext cx="6712171" cy="742468"/>
      </dsp:txXfrm>
    </dsp:sp>
    <dsp:sp modelId="{69D426A6-A6BB-4893-9906-19183ED10AE4}">
      <dsp:nvSpPr>
        <dsp:cNvPr id="0" name=""/>
        <dsp:cNvSpPr/>
      </dsp:nvSpPr>
      <dsp:spPr>
        <a:xfrm>
          <a:off x="1981199" y="2796183"/>
          <a:ext cx="7924799" cy="788667"/>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u="sng" kern="1200" dirty="0"/>
            <a:t>Regular Security Audits</a:t>
          </a:r>
          <a:r>
            <a:rPr lang="en-US" sz="1500" kern="1200" dirty="0"/>
            <a:t>: Conduct regular security assessments, penetration testing, and code reviews to identify and address potential vulnerabilities.</a:t>
          </a:r>
        </a:p>
      </dsp:txBody>
      <dsp:txXfrm>
        <a:off x="2004298" y="2819282"/>
        <a:ext cx="6702265" cy="742468"/>
      </dsp:txXfrm>
    </dsp:sp>
    <dsp:sp modelId="{5344EF53-87D6-4D36-9542-173E11462683}">
      <dsp:nvSpPr>
        <dsp:cNvPr id="0" name=""/>
        <dsp:cNvSpPr/>
      </dsp:nvSpPr>
      <dsp:spPr>
        <a:xfrm>
          <a:off x="7412165" y="604047"/>
          <a:ext cx="512633" cy="51263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527507" y="604047"/>
        <a:ext cx="281949" cy="385756"/>
      </dsp:txXfrm>
    </dsp:sp>
    <dsp:sp modelId="{F4D4F139-7F9B-4067-BE21-2A29406DB073}">
      <dsp:nvSpPr>
        <dsp:cNvPr id="0" name=""/>
        <dsp:cNvSpPr/>
      </dsp:nvSpPr>
      <dsp:spPr>
        <a:xfrm>
          <a:off x="8075867" y="1536108"/>
          <a:ext cx="512633" cy="512633"/>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91209" y="1536108"/>
        <a:ext cx="281949" cy="385756"/>
      </dsp:txXfrm>
    </dsp:sp>
    <dsp:sp modelId="{EFFCC832-69EA-4761-A11F-DF57FE00D189}">
      <dsp:nvSpPr>
        <dsp:cNvPr id="0" name=""/>
        <dsp:cNvSpPr/>
      </dsp:nvSpPr>
      <dsp:spPr>
        <a:xfrm>
          <a:off x="8729663" y="2468169"/>
          <a:ext cx="512633" cy="512633"/>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845005" y="2468169"/>
        <a:ext cx="281949" cy="385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2E75D-8088-4D02-BBF9-322A666DCE16}">
      <dsp:nvSpPr>
        <dsp:cNvPr id="0" name=""/>
        <dsp:cNvSpPr/>
      </dsp:nvSpPr>
      <dsp:spPr>
        <a:xfrm>
          <a:off x="3122169" y="706913"/>
          <a:ext cx="545669" cy="91440"/>
        </a:xfrm>
        <a:custGeom>
          <a:avLst/>
          <a:gdLst/>
          <a:ahLst/>
          <a:cxnLst/>
          <a:rect l="0" t="0" r="0" b="0"/>
          <a:pathLst>
            <a:path>
              <a:moveTo>
                <a:pt x="0" y="45720"/>
              </a:moveTo>
              <a:lnTo>
                <a:pt x="545669"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0597" y="749752"/>
        <a:ext cx="28813" cy="5762"/>
      </dsp:txXfrm>
    </dsp:sp>
    <dsp:sp modelId="{39A1B09E-6A6D-4FDF-AFA7-9376547D2316}">
      <dsp:nvSpPr>
        <dsp:cNvPr id="0" name=""/>
        <dsp:cNvSpPr/>
      </dsp:nvSpPr>
      <dsp:spPr>
        <a:xfrm>
          <a:off x="618447" y="977"/>
          <a:ext cx="2505521" cy="1503312"/>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2773" tIns="128871" rIns="122773" bIns="128871" numCol="1" spcCol="1270" anchor="ctr" anchorCtr="0">
          <a:noAutofit/>
        </a:bodyPr>
        <a:lstStyle/>
        <a:p>
          <a:pPr marL="0" lvl="0" indent="0" algn="ctr" defTabSz="711200">
            <a:lnSpc>
              <a:spcPct val="90000"/>
            </a:lnSpc>
            <a:spcBef>
              <a:spcPct val="0"/>
            </a:spcBef>
            <a:spcAft>
              <a:spcPct val="35000"/>
            </a:spcAft>
            <a:buNone/>
          </a:pPr>
          <a:r>
            <a:rPr lang="en-US" sz="1600" kern="1200"/>
            <a:t>1. Image Upload: Users upload images to the S3 bucket.</a:t>
          </a:r>
        </a:p>
      </dsp:txBody>
      <dsp:txXfrm>
        <a:off x="618447" y="977"/>
        <a:ext cx="2505521" cy="1503312"/>
      </dsp:txXfrm>
    </dsp:sp>
    <dsp:sp modelId="{6980D20E-8563-4E52-A075-58F94B551E69}">
      <dsp:nvSpPr>
        <dsp:cNvPr id="0" name=""/>
        <dsp:cNvSpPr/>
      </dsp:nvSpPr>
      <dsp:spPr>
        <a:xfrm>
          <a:off x="6203960" y="706913"/>
          <a:ext cx="545669" cy="91440"/>
        </a:xfrm>
        <a:custGeom>
          <a:avLst/>
          <a:gdLst/>
          <a:ahLst/>
          <a:cxnLst/>
          <a:rect l="0" t="0" r="0" b="0"/>
          <a:pathLst>
            <a:path>
              <a:moveTo>
                <a:pt x="0" y="45720"/>
              </a:moveTo>
              <a:lnTo>
                <a:pt x="545669"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62388" y="749752"/>
        <a:ext cx="28813" cy="5762"/>
      </dsp:txXfrm>
    </dsp:sp>
    <dsp:sp modelId="{6DFB0A4F-5178-465A-8B58-5A962E866751}">
      <dsp:nvSpPr>
        <dsp:cNvPr id="0" name=""/>
        <dsp:cNvSpPr/>
      </dsp:nvSpPr>
      <dsp:spPr>
        <a:xfrm>
          <a:off x="3700238" y="977"/>
          <a:ext cx="2505521" cy="1503312"/>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2773" tIns="128871" rIns="122773" bIns="128871" numCol="1" spcCol="1270" anchor="ctr" anchorCtr="0">
          <a:noAutofit/>
        </a:bodyPr>
        <a:lstStyle/>
        <a:p>
          <a:pPr marL="0" lvl="0" indent="0" algn="ctr" defTabSz="711200">
            <a:lnSpc>
              <a:spcPct val="90000"/>
            </a:lnSpc>
            <a:spcBef>
              <a:spcPct val="0"/>
            </a:spcBef>
            <a:spcAft>
              <a:spcPct val="35000"/>
            </a:spcAft>
            <a:buNone/>
          </a:pPr>
          <a:r>
            <a:rPr lang="en-US" sz="1600" kern="1200"/>
            <a:t>2. S3 Event Trigger: S3 generates an event when an image is uploaded.</a:t>
          </a:r>
        </a:p>
      </dsp:txBody>
      <dsp:txXfrm>
        <a:off x="3700238" y="977"/>
        <a:ext cx="2505521" cy="1503312"/>
      </dsp:txXfrm>
    </dsp:sp>
    <dsp:sp modelId="{FCA7E8D2-F2A5-4F71-B15D-F7A3F4BE157F}">
      <dsp:nvSpPr>
        <dsp:cNvPr id="0" name=""/>
        <dsp:cNvSpPr/>
      </dsp:nvSpPr>
      <dsp:spPr>
        <a:xfrm>
          <a:off x="1871208" y="1502490"/>
          <a:ext cx="6163582" cy="545669"/>
        </a:xfrm>
        <a:custGeom>
          <a:avLst/>
          <a:gdLst/>
          <a:ahLst/>
          <a:cxnLst/>
          <a:rect l="0" t="0" r="0" b="0"/>
          <a:pathLst>
            <a:path>
              <a:moveTo>
                <a:pt x="6163582" y="0"/>
              </a:moveTo>
              <a:lnTo>
                <a:pt x="6163582" y="289934"/>
              </a:lnTo>
              <a:lnTo>
                <a:pt x="0" y="289934"/>
              </a:lnTo>
              <a:lnTo>
                <a:pt x="0" y="545669"/>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98237" y="1772443"/>
        <a:ext cx="309523" cy="5762"/>
      </dsp:txXfrm>
    </dsp:sp>
    <dsp:sp modelId="{C85CEAFD-6997-428F-8BD9-C0615F2AD46F}">
      <dsp:nvSpPr>
        <dsp:cNvPr id="0" name=""/>
        <dsp:cNvSpPr/>
      </dsp:nvSpPr>
      <dsp:spPr>
        <a:xfrm>
          <a:off x="6782029" y="977"/>
          <a:ext cx="2505521" cy="1503312"/>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2773" tIns="128871" rIns="122773" bIns="128871" numCol="1" spcCol="1270" anchor="ctr" anchorCtr="0">
          <a:noAutofit/>
        </a:bodyPr>
        <a:lstStyle/>
        <a:p>
          <a:pPr marL="0" lvl="0" indent="0" algn="ctr" defTabSz="711200">
            <a:lnSpc>
              <a:spcPct val="90000"/>
            </a:lnSpc>
            <a:spcBef>
              <a:spcPct val="0"/>
            </a:spcBef>
            <a:spcAft>
              <a:spcPct val="35000"/>
            </a:spcAft>
            <a:buNone/>
          </a:pPr>
          <a:r>
            <a:rPr lang="en-US" sz="1600" kern="1200"/>
            <a:t>3. Lambda Invocation: The Lambda function is automatically invoked in response to the S3 event.</a:t>
          </a:r>
        </a:p>
      </dsp:txBody>
      <dsp:txXfrm>
        <a:off x="6782029" y="977"/>
        <a:ext cx="2505521" cy="1503312"/>
      </dsp:txXfrm>
    </dsp:sp>
    <dsp:sp modelId="{EDADA8D5-CD16-49EE-B5DF-964FA2C1FF71}">
      <dsp:nvSpPr>
        <dsp:cNvPr id="0" name=""/>
        <dsp:cNvSpPr/>
      </dsp:nvSpPr>
      <dsp:spPr>
        <a:xfrm>
          <a:off x="3122169" y="2786496"/>
          <a:ext cx="545669" cy="91440"/>
        </a:xfrm>
        <a:custGeom>
          <a:avLst/>
          <a:gdLst/>
          <a:ahLst/>
          <a:cxnLst/>
          <a:rect l="0" t="0" r="0" b="0"/>
          <a:pathLst>
            <a:path>
              <a:moveTo>
                <a:pt x="0" y="45720"/>
              </a:moveTo>
              <a:lnTo>
                <a:pt x="545669"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0597" y="2829334"/>
        <a:ext cx="28813" cy="5762"/>
      </dsp:txXfrm>
    </dsp:sp>
    <dsp:sp modelId="{220D6AE6-D70E-4D08-9C3F-7427BB0EA69A}">
      <dsp:nvSpPr>
        <dsp:cNvPr id="0" name=""/>
        <dsp:cNvSpPr/>
      </dsp:nvSpPr>
      <dsp:spPr>
        <a:xfrm>
          <a:off x="618447" y="2080559"/>
          <a:ext cx="2505521" cy="1503312"/>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2773" tIns="128871" rIns="122773" bIns="128871" numCol="1" spcCol="1270" anchor="ctr" anchorCtr="0">
          <a:noAutofit/>
        </a:bodyPr>
        <a:lstStyle/>
        <a:p>
          <a:pPr marL="0" lvl="0" indent="0" algn="ctr" defTabSz="711200">
            <a:lnSpc>
              <a:spcPct val="90000"/>
            </a:lnSpc>
            <a:spcBef>
              <a:spcPct val="0"/>
            </a:spcBef>
            <a:spcAft>
              <a:spcPct val="35000"/>
            </a:spcAft>
            <a:buNone/>
          </a:pPr>
          <a:r>
            <a:rPr lang="en-US" sz="1600" kern="1200"/>
            <a:t>4. Image Processing: The Lambda function processes the image using custom logic and/or third-party libraries.</a:t>
          </a:r>
        </a:p>
      </dsp:txBody>
      <dsp:txXfrm>
        <a:off x="618447" y="2080559"/>
        <a:ext cx="2505521" cy="1503312"/>
      </dsp:txXfrm>
    </dsp:sp>
    <dsp:sp modelId="{26A14933-0299-49FF-995D-68D16A807DD6}">
      <dsp:nvSpPr>
        <dsp:cNvPr id="0" name=""/>
        <dsp:cNvSpPr/>
      </dsp:nvSpPr>
      <dsp:spPr>
        <a:xfrm>
          <a:off x="6203960" y="2786496"/>
          <a:ext cx="545669" cy="91440"/>
        </a:xfrm>
        <a:custGeom>
          <a:avLst/>
          <a:gdLst/>
          <a:ahLst/>
          <a:cxnLst/>
          <a:rect l="0" t="0" r="0" b="0"/>
          <a:pathLst>
            <a:path>
              <a:moveTo>
                <a:pt x="0" y="45720"/>
              </a:moveTo>
              <a:lnTo>
                <a:pt x="545669"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62388" y="2829334"/>
        <a:ext cx="28813" cy="5762"/>
      </dsp:txXfrm>
    </dsp:sp>
    <dsp:sp modelId="{832B5E2D-C473-4039-8F69-A7E77BA9E4FF}">
      <dsp:nvSpPr>
        <dsp:cNvPr id="0" name=""/>
        <dsp:cNvSpPr/>
      </dsp:nvSpPr>
      <dsp:spPr>
        <a:xfrm>
          <a:off x="3700238" y="2080559"/>
          <a:ext cx="2505521" cy="1503312"/>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2773" tIns="128871" rIns="122773" bIns="128871" numCol="1" spcCol="1270" anchor="ctr" anchorCtr="0">
          <a:noAutofit/>
        </a:bodyPr>
        <a:lstStyle/>
        <a:p>
          <a:pPr marL="0" lvl="0" indent="0" algn="ctr" defTabSz="711200">
            <a:lnSpc>
              <a:spcPct val="90000"/>
            </a:lnSpc>
            <a:spcBef>
              <a:spcPct val="0"/>
            </a:spcBef>
            <a:spcAft>
              <a:spcPct val="35000"/>
            </a:spcAft>
            <a:buNone/>
          </a:pPr>
          <a:r>
            <a:rPr lang="en-US" sz="1600" kern="1200"/>
            <a:t>5. Processed Image Storage: The processed image is stored back in the S3 bucket or any other desired location.</a:t>
          </a:r>
        </a:p>
      </dsp:txBody>
      <dsp:txXfrm>
        <a:off x="3700238" y="2080559"/>
        <a:ext cx="2505521" cy="1503312"/>
      </dsp:txXfrm>
    </dsp:sp>
    <dsp:sp modelId="{FBF3DD87-EB02-4A1C-9916-284F1DB698D7}">
      <dsp:nvSpPr>
        <dsp:cNvPr id="0" name=""/>
        <dsp:cNvSpPr/>
      </dsp:nvSpPr>
      <dsp:spPr>
        <a:xfrm>
          <a:off x="6782029" y="2080559"/>
          <a:ext cx="2505521" cy="1503312"/>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2773" tIns="128871" rIns="122773" bIns="128871" numCol="1" spcCol="1270" anchor="ctr" anchorCtr="0">
          <a:noAutofit/>
        </a:bodyPr>
        <a:lstStyle/>
        <a:p>
          <a:pPr marL="0" lvl="0" indent="0" algn="ctr" defTabSz="711200">
            <a:lnSpc>
              <a:spcPct val="90000"/>
            </a:lnSpc>
            <a:spcBef>
              <a:spcPct val="0"/>
            </a:spcBef>
            <a:spcAft>
              <a:spcPct val="35000"/>
            </a:spcAft>
            <a:buNone/>
          </a:pPr>
          <a:r>
            <a:rPr lang="en-US" sz="1600" kern="1200"/>
            <a:t>6. Optional: Notification: Optionally, a notification can be sent to users or other systems upon successful image processing.</a:t>
          </a:r>
        </a:p>
      </dsp:txBody>
      <dsp:txXfrm>
        <a:off x="6782029" y="2080559"/>
        <a:ext cx="2505521" cy="150331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2869815-FBF6-479A-A566-8465F2022139}" type="datetimeFigureOut">
              <a:rPr lang="en-IN" smtClean="0"/>
              <a:t>08-08-2023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982058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869815-FBF6-479A-A566-8465F2022139}"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2273972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869815-FBF6-479A-A566-8465F2022139}"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3986455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869815-FBF6-479A-A566-8465F2022139}"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9A99D-2F34-45D2-AB09-C42CE2553C5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8831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869815-FBF6-479A-A566-8465F2022139}"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3008000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869815-FBF6-479A-A566-8465F2022139}" type="datetimeFigureOut">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16615602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869815-FBF6-479A-A566-8465F2022139}" type="datetimeFigureOut">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2382391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69815-FBF6-479A-A566-8465F2022139}"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3108386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69815-FBF6-479A-A566-8465F2022139}"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786052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69815-FBF6-479A-A566-8465F2022139}"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3415212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69815-FBF6-479A-A566-8465F2022139}"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2938444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869815-FBF6-479A-A566-8465F2022139}"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3778842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869815-FBF6-479A-A566-8465F2022139}" type="datetimeFigureOut">
              <a:rPr lang="en-IN" smtClean="0"/>
              <a:t>08-08-2023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4127231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869815-FBF6-479A-A566-8465F2022139}" type="datetimeFigureOut">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3564702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69815-FBF6-479A-A566-8465F2022139}" type="datetimeFigureOut">
              <a:rPr lang="en-IN" smtClean="0"/>
              <a:t>08-08-2023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332919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869815-FBF6-479A-A566-8465F2022139}"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1522956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869815-FBF6-479A-A566-8465F2022139}"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9A99D-2F34-45D2-AB09-C42CE2553C53}" type="slidenum">
              <a:rPr lang="en-IN" smtClean="0"/>
              <a:t>‹#›</a:t>
            </a:fld>
            <a:endParaRPr lang="en-IN"/>
          </a:p>
        </p:txBody>
      </p:sp>
    </p:spTree>
    <p:extLst>
      <p:ext uri="{BB962C8B-B14F-4D97-AF65-F5344CB8AC3E}">
        <p14:creationId xmlns:p14="http://schemas.microsoft.com/office/powerpoint/2010/main" val="1337160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869815-FBF6-479A-A566-8465F2022139}" type="datetimeFigureOut">
              <a:rPr lang="en-IN" smtClean="0"/>
              <a:t>08-08-2023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29A99D-2F34-45D2-AB09-C42CE2553C53}" type="slidenum">
              <a:rPr lang="en-IN" smtClean="0"/>
              <a:t>‹#›</a:t>
            </a:fld>
            <a:endParaRPr lang="en-IN"/>
          </a:p>
        </p:txBody>
      </p:sp>
    </p:spTree>
    <p:extLst>
      <p:ext uri="{BB962C8B-B14F-4D97-AF65-F5344CB8AC3E}">
        <p14:creationId xmlns:p14="http://schemas.microsoft.com/office/powerpoint/2010/main" val="10426940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EADF6F-CE8A-66AA-72A9-179A71F20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884" y="280566"/>
            <a:ext cx="2132232" cy="1319634"/>
          </a:xfrm>
          <a:prstGeom prst="rect">
            <a:avLst/>
          </a:prstGeom>
          <a:effectLst>
            <a:glow>
              <a:schemeClr val="accent1">
                <a:alpha val="16000"/>
              </a:schemeClr>
            </a:glow>
            <a:outerShdw blurRad="63500" sx="102000" sy="102000" algn="ctr" rotWithShape="0">
              <a:prstClr val="black">
                <a:alpha val="40000"/>
              </a:prstClr>
            </a:outerShdw>
          </a:effectLst>
        </p:spPr>
      </p:pic>
      <p:sp>
        <p:nvSpPr>
          <p:cNvPr id="2" name="Title 1">
            <a:extLst>
              <a:ext uri="{FF2B5EF4-FFF2-40B4-BE49-F238E27FC236}">
                <a16:creationId xmlns:a16="http://schemas.microsoft.com/office/drawing/2014/main" id="{3B1C036E-2972-3193-219D-796756DCA7EA}"/>
              </a:ext>
            </a:extLst>
          </p:cNvPr>
          <p:cNvSpPr>
            <a:spLocks noGrp="1"/>
          </p:cNvSpPr>
          <p:nvPr>
            <p:ph type="ctrTitle"/>
          </p:nvPr>
        </p:nvSpPr>
        <p:spPr>
          <a:xfrm>
            <a:off x="1430946" y="713393"/>
            <a:ext cx="10054320" cy="2387600"/>
          </a:xfrm>
        </p:spPr>
        <p:txBody>
          <a:bodyPr>
            <a:normAutofit/>
          </a:bodyPr>
          <a:lstStyle/>
          <a:p>
            <a:r>
              <a:rPr lang="en-US" sz="5400" dirty="0">
                <a:solidFill>
                  <a:srgbClr val="002060"/>
                </a:solidFill>
              </a:rPr>
              <a:t>Serverless Image Processing </a:t>
            </a:r>
            <a:endParaRPr lang="en-IN" sz="5400" dirty="0">
              <a:solidFill>
                <a:srgbClr val="002060"/>
              </a:solidFill>
            </a:endParaRPr>
          </a:p>
        </p:txBody>
      </p:sp>
      <p:sp>
        <p:nvSpPr>
          <p:cNvPr id="3" name="Subtitle 2">
            <a:extLst>
              <a:ext uri="{FF2B5EF4-FFF2-40B4-BE49-F238E27FC236}">
                <a16:creationId xmlns:a16="http://schemas.microsoft.com/office/drawing/2014/main" id="{974853CB-200A-1206-1ECA-DD9C20FB6C03}"/>
              </a:ext>
            </a:extLst>
          </p:cNvPr>
          <p:cNvSpPr>
            <a:spLocks noGrp="1"/>
          </p:cNvSpPr>
          <p:nvPr>
            <p:ph type="subTitle" idx="1"/>
          </p:nvPr>
        </p:nvSpPr>
        <p:spPr>
          <a:xfrm>
            <a:off x="1876424" y="3602038"/>
            <a:ext cx="8791575" cy="1176439"/>
          </a:xfrm>
        </p:spPr>
        <p:txBody>
          <a:bodyPr/>
          <a:lstStyle/>
          <a:p>
            <a:endParaRPr lang="en-IN" dirty="0"/>
          </a:p>
        </p:txBody>
      </p:sp>
      <p:sp>
        <p:nvSpPr>
          <p:cNvPr id="5" name="TextBox 4">
            <a:extLst>
              <a:ext uri="{FF2B5EF4-FFF2-40B4-BE49-F238E27FC236}">
                <a16:creationId xmlns:a16="http://schemas.microsoft.com/office/drawing/2014/main" id="{AC186596-B072-771A-53CF-9B4C373A7003}"/>
              </a:ext>
            </a:extLst>
          </p:cNvPr>
          <p:cNvSpPr txBox="1"/>
          <p:nvPr/>
        </p:nvSpPr>
        <p:spPr>
          <a:xfrm>
            <a:off x="8132045" y="4649357"/>
            <a:ext cx="4367061" cy="1569660"/>
          </a:xfrm>
          <a:prstGeom prst="rect">
            <a:avLst/>
          </a:prstGeom>
          <a:noFill/>
        </p:spPr>
        <p:txBody>
          <a:bodyPr wrap="square" rtlCol="0">
            <a:spAutoFit/>
          </a:bodyPr>
          <a:lstStyle/>
          <a:p>
            <a:r>
              <a:rPr lang="en-US" sz="2400" dirty="0">
                <a:solidFill>
                  <a:srgbClr val="002060"/>
                </a:solidFill>
              </a:rPr>
              <a:t>Group members :</a:t>
            </a:r>
          </a:p>
          <a:p>
            <a:pPr marL="342900" indent="-342900">
              <a:buFont typeface="Arial" panose="020B0604020202020204" pitchFamily="34" charset="0"/>
              <a:buChar char="•"/>
            </a:pPr>
            <a:r>
              <a:rPr lang="en-US" dirty="0">
                <a:solidFill>
                  <a:schemeClr val="bg1">
                    <a:lumMod val="95000"/>
                    <a:lumOff val="5000"/>
                  </a:schemeClr>
                </a:solidFill>
              </a:rPr>
              <a:t>ANUSHKA YADAV</a:t>
            </a:r>
          </a:p>
          <a:p>
            <a:pPr marL="342900" indent="-342900">
              <a:buFont typeface="Arial" panose="020B0604020202020204" pitchFamily="34" charset="0"/>
              <a:buChar char="•"/>
            </a:pPr>
            <a:r>
              <a:rPr lang="en-US" dirty="0">
                <a:solidFill>
                  <a:schemeClr val="bg1">
                    <a:lumMod val="95000"/>
                    <a:lumOff val="5000"/>
                  </a:schemeClr>
                </a:solidFill>
              </a:rPr>
              <a:t>MADHURAG TRIPATHI</a:t>
            </a:r>
          </a:p>
          <a:p>
            <a:pPr marL="285750" indent="-285750">
              <a:buFont typeface="Arial" panose="020B0604020202020204" pitchFamily="34" charset="0"/>
              <a:buChar char="•"/>
            </a:pPr>
            <a:r>
              <a:rPr lang="en-US" dirty="0">
                <a:solidFill>
                  <a:schemeClr val="bg1">
                    <a:lumMod val="95000"/>
                    <a:lumOff val="5000"/>
                  </a:schemeClr>
                </a:solidFill>
              </a:rPr>
              <a:t> ARPITA DWIVEDI</a:t>
            </a:r>
          </a:p>
          <a:p>
            <a:pPr marL="285750" indent="-285750">
              <a:buFont typeface="Arial" panose="020B0604020202020204" pitchFamily="34" charset="0"/>
              <a:buChar char="•"/>
            </a:pPr>
            <a:r>
              <a:rPr lang="en-US" dirty="0">
                <a:solidFill>
                  <a:schemeClr val="bg1">
                    <a:lumMod val="95000"/>
                    <a:lumOff val="5000"/>
                  </a:schemeClr>
                </a:solidFill>
              </a:rPr>
              <a:t> TUSHAR SHARMA</a:t>
            </a:r>
          </a:p>
        </p:txBody>
      </p:sp>
    </p:spTree>
    <p:extLst>
      <p:ext uri="{BB962C8B-B14F-4D97-AF65-F5344CB8AC3E}">
        <p14:creationId xmlns:p14="http://schemas.microsoft.com/office/powerpoint/2010/main" val="3725717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52" name="Group 51">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3" name="Rectangle 52">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F42BF1FC-1F1F-9A9D-3180-B1BC530BD773}"/>
              </a:ext>
            </a:extLst>
          </p:cNvPr>
          <p:cNvSpPr>
            <a:spLocks noGrp="1"/>
          </p:cNvSpPr>
          <p:nvPr>
            <p:ph type="title"/>
          </p:nvPr>
        </p:nvSpPr>
        <p:spPr>
          <a:xfrm>
            <a:off x="6448425" y="618518"/>
            <a:ext cx="4598985" cy="1478570"/>
          </a:xfrm>
        </p:spPr>
        <p:txBody>
          <a:bodyPr vert="horz" lIns="91440" tIns="45720" rIns="91440" bIns="45720" rtlCol="0" anchor="ctr">
            <a:normAutofit/>
          </a:bodyPr>
          <a:lstStyle/>
          <a:p>
            <a:r>
              <a:rPr lang="en-US"/>
              <a:t>Conclusion</a:t>
            </a:r>
          </a:p>
        </p:txBody>
      </p:sp>
      <p:pic>
        <p:nvPicPr>
          <p:cNvPr id="7" name="Picture 4">
            <a:extLst>
              <a:ext uri="{FF2B5EF4-FFF2-40B4-BE49-F238E27FC236}">
                <a16:creationId xmlns:a16="http://schemas.microsoft.com/office/drawing/2014/main" id="{CAC4C75E-02DC-D8E3-5598-829DF957EF4E}"/>
              </a:ext>
            </a:extLst>
          </p:cNvPr>
          <p:cNvPicPr>
            <a:picLocks noChangeAspect="1"/>
          </p:cNvPicPr>
          <p:nvPr/>
        </p:nvPicPr>
        <p:blipFill rotWithShape="1">
          <a:blip r:embed="rId4"/>
          <a:srcRect l="15308" r="25390" b="-3"/>
          <a:stretch/>
        </p:blipFill>
        <p:spPr>
          <a:xfrm>
            <a:off x="-5597" y="10"/>
            <a:ext cx="6101597" cy="6857990"/>
          </a:xfrm>
          <a:prstGeom prst="rect">
            <a:avLst/>
          </a:prstGeom>
        </p:spPr>
      </p:pic>
      <p:grpSp>
        <p:nvGrpSpPr>
          <p:cNvPr id="56" name="Group 55">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7" name="Rectangle 56">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Rectangle 59">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1"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Rectangle 84">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6"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Rectangle 96">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8"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TextBox 2">
            <a:extLst>
              <a:ext uri="{FF2B5EF4-FFF2-40B4-BE49-F238E27FC236}">
                <a16:creationId xmlns:a16="http://schemas.microsoft.com/office/drawing/2014/main" id="{ABAF6AE1-6A5B-85DA-B55D-F17B5AEF87C0}"/>
              </a:ext>
            </a:extLst>
          </p:cNvPr>
          <p:cNvSpPr txBox="1"/>
          <p:nvPr/>
        </p:nvSpPr>
        <p:spPr>
          <a:xfrm>
            <a:off x="6448425" y="2249487"/>
            <a:ext cx="4598986" cy="3541714"/>
          </a:xfrm>
          <a:prstGeom prst="rect">
            <a:avLst/>
          </a:prstGeom>
        </p:spPr>
        <p:txBody>
          <a:bodyPr vert="horz" lIns="91440" tIns="45720" rIns="91440" bIns="45720" rtlCol="0">
            <a:normAutofit/>
          </a:bodyPr>
          <a:lstStyle/>
          <a:p>
            <a:pPr indent="-228600" defTabSz="914400">
              <a:lnSpc>
                <a:spcPct val="110000"/>
              </a:lnSpc>
              <a:spcAft>
                <a:spcPts val="600"/>
              </a:spcAft>
              <a:buSzPct val="125000"/>
              <a:buFont typeface="Arial" panose="020B0604020202020204" pitchFamily="34" charset="0"/>
              <a:buChar char="•"/>
            </a:pPr>
            <a:r>
              <a:rPr lang="en-US" sz="1700"/>
              <a:t>In conclusion, Serverless Image Processing in AWS using S3 and Lambda offers a powerful and cost-effective solution for handling image processing tasks. Leveraging the scalability of AWS S3 and the compute capabilities of AWS Lambda, we can build efficient and flexible workflows that process images on demand without the need for managing servers. This serverless approach enables faster development, reduced maintenance, and optimized cost structures, making it an ideal choice for various image processing applications.</a:t>
            </a:r>
          </a:p>
        </p:txBody>
      </p:sp>
    </p:spTree>
    <p:extLst>
      <p:ext uri="{BB962C8B-B14F-4D97-AF65-F5344CB8AC3E}">
        <p14:creationId xmlns:p14="http://schemas.microsoft.com/office/powerpoint/2010/main" val="2507991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1"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43" name="Group 142">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4"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5"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8"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9"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1"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3"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4"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5"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6"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9"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0"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1"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2"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4"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5"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4"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7"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99" name="Group 198">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00" name="Rectangle 199">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1"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3">
            <a:extLst>
              <a:ext uri="{FF2B5EF4-FFF2-40B4-BE49-F238E27FC236}">
                <a16:creationId xmlns:a16="http://schemas.microsoft.com/office/drawing/2014/main" id="{107989B5-A2D3-779F-2FD9-9FD48D442C6D}"/>
              </a:ext>
            </a:extLst>
          </p:cNvPr>
          <p:cNvPicPr>
            <a:picLocks noChangeAspect="1"/>
          </p:cNvPicPr>
          <p:nvPr/>
        </p:nvPicPr>
        <p:blipFill rotWithShape="1">
          <a:blip r:embed="rId4">
            <a:alphaModFix/>
          </a:blip>
          <a:srcRect l="3140" r="1" b="1"/>
          <a:stretch/>
        </p:blipFill>
        <p:spPr>
          <a:xfrm>
            <a:off x="3611" y="10"/>
            <a:ext cx="12188389" cy="6857990"/>
          </a:xfrm>
          <a:prstGeom prst="rect">
            <a:avLst/>
          </a:prstGeom>
        </p:spPr>
      </p:pic>
      <p:grpSp>
        <p:nvGrpSpPr>
          <p:cNvPr id="203" name="Group 202">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204"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5" name="Group 204">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06"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7"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8"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9"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0"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1"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2"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3"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4"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5"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16"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7"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8"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9"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0"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1"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2"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3"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4"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5"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5E9C35AB-FB1B-B90D-3999-008FD6BC15F1}"/>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u="sng" dirty="0"/>
              <a:t>Thank you </a:t>
            </a:r>
          </a:p>
        </p:txBody>
      </p:sp>
    </p:spTree>
    <p:extLst>
      <p:ext uri="{BB962C8B-B14F-4D97-AF65-F5344CB8AC3E}">
        <p14:creationId xmlns:p14="http://schemas.microsoft.com/office/powerpoint/2010/main" val="2175140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2"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3"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EA043C92-E379-F69E-F702-552E1FE28059}"/>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dirty="0"/>
              <a:t>Introduction</a:t>
            </a:r>
          </a:p>
        </p:txBody>
      </p:sp>
      <p:pic>
        <p:nvPicPr>
          <p:cNvPr id="5" name="Picture 4">
            <a:extLst>
              <a:ext uri="{FF2B5EF4-FFF2-40B4-BE49-F238E27FC236}">
                <a16:creationId xmlns:a16="http://schemas.microsoft.com/office/drawing/2014/main" id="{2CC01BCA-B81E-3051-4707-40E04C2158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1" y="2705465"/>
            <a:ext cx="4689234" cy="263769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TextBox 2">
            <a:extLst>
              <a:ext uri="{FF2B5EF4-FFF2-40B4-BE49-F238E27FC236}">
                <a16:creationId xmlns:a16="http://schemas.microsoft.com/office/drawing/2014/main" id="{C05DAFAC-C8A2-9C61-A66B-2B2B7F7A0807}"/>
              </a:ext>
            </a:extLst>
          </p:cNvPr>
          <p:cNvSpPr txBox="1"/>
          <p:nvPr/>
        </p:nvSpPr>
        <p:spPr>
          <a:xfrm>
            <a:off x="6336727" y="2249487"/>
            <a:ext cx="4710683"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dirty="0"/>
              <a:t>Serverless Image Processing is a modern and efficient approach to handle image processing tasks without managing traditional server infrastructure. Amazon Web Services (AWS) offers a powerful combination of AWS Simple Storage Service (S3) and AWS Lambda, providing a scalable and cost-effective solution for image processing workflows.</a:t>
            </a:r>
          </a:p>
        </p:txBody>
      </p:sp>
    </p:spTree>
    <p:extLst>
      <p:ext uri="{BB962C8B-B14F-4D97-AF65-F5344CB8AC3E}">
        <p14:creationId xmlns:p14="http://schemas.microsoft.com/office/powerpoint/2010/main" val="3435861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2"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04" name="Group 103">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5" name="Group 104">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7"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8"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9"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4"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06" name="Group 105">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7"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145" name="Group 144">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46" name="Rectangle 145">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1DD38363-9713-A8D9-A0BC-4638215D085F}"/>
              </a:ext>
            </a:extLst>
          </p:cNvPr>
          <p:cNvSpPr>
            <a:spLocks noGrp="1"/>
          </p:cNvSpPr>
          <p:nvPr>
            <p:ph type="title"/>
          </p:nvPr>
        </p:nvSpPr>
        <p:spPr>
          <a:xfrm>
            <a:off x="4996697" y="618518"/>
            <a:ext cx="6050713" cy="1478570"/>
          </a:xfrm>
        </p:spPr>
        <p:txBody>
          <a:bodyPr vert="horz" lIns="91440" tIns="45720" rIns="91440" bIns="45720" rtlCol="0" anchor="ctr">
            <a:normAutofit/>
          </a:bodyPr>
          <a:lstStyle/>
          <a:p>
            <a:r>
              <a:rPr lang="en-US" b="1"/>
              <a:t>Aws lamda:</a:t>
            </a:r>
          </a:p>
        </p:txBody>
      </p:sp>
      <p:pic>
        <p:nvPicPr>
          <p:cNvPr id="3" name="Picture 3" descr="A logo with white lines on an orange square&#10;&#10;Description automatically generated">
            <a:extLst>
              <a:ext uri="{FF2B5EF4-FFF2-40B4-BE49-F238E27FC236}">
                <a16:creationId xmlns:a16="http://schemas.microsoft.com/office/drawing/2014/main" id="{1B8C0DE7-9510-95B3-E834-77FD870F7561}"/>
              </a:ext>
            </a:extLst>
          </p:cNvPr>
          <p:cNvPicPr>
            <a:picLocks noChangeAspect="1"/>
          </p:cNvPicPr>
          <p:nvPr/>
        </p:nvPicPr>
        <p:blipFill rotWithShape="1">
          <a:blip r:embed="rId4"/>
          <a:srcRect l="21667" r="20202"/>
          <a:stretch/>
        </p:blipFill>
        <p:spPr>
          <a:xfrm>
            <a:off x="-5597" y="10"/>
            <a:ext cx="4635583" cy="6857990"/>
          </a:xfrm>
          <a:prstGeom prst="rect">
            <a:avLst/>
          </a:prstGeom>
        </p:spPr>
      </p:pic>
      <p:grpSp>
        <p:nvGrpSpPr>
          <p:cNvPr id="149" name="Group 148">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0" name="Rectangle 149">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1"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Rectangle 152">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4"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1"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4"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5"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6"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Rectangle 177">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9"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0"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1"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2"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4"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Rectangle 189">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1"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4"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7"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8"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9"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0"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1"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2"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3"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4" name="TextBox 3">
            <a:extLst>
              <a:ext uri="{FF2B5EF4-FFF2-40B4-BE49-F238E27FC236}">
                <a16:creationId xmlns:a16="http://schemas.microsoft.com/office/drawing/2014/main" id="{5C581BF5-FBD2-0483-D6FE-38630162979B}"/>
              </a:ext>
            </a:extLst>
          </p:cNvPr>
          <p:cNvSpPr txBox="1"/>
          <p:nvPr/>
        </p:nvSpPr>
        <p:spPr>
          <a:xfrm>
            <a:off x="4980864" y="1880393"/>
            <a:ext cx="6078453" cy="354171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defTabSz="914400">
              <a:lnSpc>
                <a:spcPct val="120000"/>
              </a:lnSpc>
              <a:spcAft>
                <a:spcPts val="600"/>
              </a:spcAft>
              <a:buSzPct val="125000"/>
              <a:buFont typeface="Arial" panose="020B0604020202020204" pitchFamily="34" charset="0"/>
              <a:buChar char="•"/>
            </a:pPr>
            <a:r>
              <a:rPr lang="en-US" sz="2800" dirty="0"/>
              <a:t>AWS Lambda is an </a:t>
            </a:r>
            <a:r>
              <a:rPr lang="en-US" sz="2800" b="1" dirty="0"/>
              <a:t>event-driven, serverless computing platform</a:t>
            </a:r>
            <a:r>
              <a:rPr lang="en-US" sz="2800" dirty="0"/>
              <a:t> provided by Amazon as a part of Amazon Web Services. It is a computing service that runs code in response to events and automatically manages the computing resources required by that code. It was introduced on November 13, 2014.</a:t>
            </a:r>
          </a:p>
        </p:txBody>
      </p:sp>
    </p:spTree>
    <p:extLst>
      <p:ext uri="{BB962C8B-B14F-4D97-AF65-F5344CB8AC3E}">
        <p14:creationId xmlns:p14="http://schemas.microsoft.com/office/powerpoint/2010/main" val="835839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5"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6"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97" name="Rectangle 5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C64ADB-DEB4-241A-1C1C-5CA33DE14E7B}"/>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dirty="0"/>
              <a:t>AWS S3 - The Scalable Storage Solution</a:t>
            </a:r>
          </a:p>
        </p:txBody>
      </p:sp>
      <p:sp>
        <p:nvSpPr>
          <p:cNvPr id="3" name="TextBox 2">
            <a:extLst>
              <a:ext uri="{FF2B5EF4-FFF2-40B4-BE49-F238E27FC236}">
                <a16:creationId xmlns:a16="http://schemas.microsoft.com/office/drawing/2014/main" id="{5B7BF90C-FC61-2077-EF30-E8F349F85D9E}"/>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t>Amazon S3 is a secure, durable, and highly scalable object storage service provided by AWS. It allows you to store and retrieve any amount of data at any time. For our image processing workflow, S3 plays a crucial role as the primary storage for the images. Lambda functions will be triggered by events on the S3 bucket, enabling us to process images on the fly.</a:t>
            </a:r>
          </a:p>
        </p:txBody>
      </p:sp>
      <p:pic>
        <p:nvPicPr>
          <p:cNvPr id="5" name="Picture 4">
            <a:extLst>
              <a:ext uri="{FF2B5EF4-FFF2-40B4-BE49-F238E27FC236}">
                <a16:creationId xmlns:a16="http://schemas.microsoft.com/office/drawing/2014/main" id="{2227EDA6-BA3B-BA9E-3077-6EE1865DB2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157165"/>
            <a:ext cx="5456279" cy="451872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99" name="Group 5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409331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userDrawn="1">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3" name="Group 10">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2" name="Group 11">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114" name="Rectangle 51">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7A68F-214F-3BD4-9290-DDC118A1E215}"/>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dirty="0"/>
              <a:t>Security and privacy :</a:t>
            </a:r>
          </a:p>
        </p:txBody>
      </p:sp>
      <p:graphicFrame>
        <p:nvGraphicFramePr>
          <p:cNvPr id="115" name="TextBox 2">
            <a:extLst>
              <a:ext uri="{FF2B5EF4-FFF2-40B4-BE49-F238E27FC236}">
                <a16:creationId xmlns:a16="http://schemas.microsoft.com/office/drawing/2014/main" id="{C9BFFDE1-8886-04E1-5853-0BF3DF2AADA4}"/>
              </a:ext>
            </a:extLst>
          </p:cNvPr>
          <p:cNvGraphicFramePr/>
          <p:nvPr>
            <p:extLst>
              <p:ext uri="{D42A27DB-BD31-4B8C-83A1-F6EECF244321}">
                <p14:modId xmlns:p14="http://schemas.microsoft.com/office/powerpoint/2010/main" val="2724050301"/>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4707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1" name="Rectangle 10">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Rectangle 13">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6"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DA5AFA0-C3DD-118B-2C76-FC5B9AA02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3664" y="1136606"/>
            <a:ext cx="6103062" cy="4577297"/>
          </a:xfrm>
          <a:prstGeom prst="rect">
            <a:avLst/>
          </a:prstGeom>
        </p:spPr>
      </p:pic>
    </p:spTree>
    <p:extLst>
      <p:ext uri="{BB962C8B-B14F-4D97-AF65-F5344CB8AC3E}">
        <p14:creationId xmlns:p14="http://schemas.microsoft.com/office/powerpoint/2010/main" val="1360097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userDrawn="1">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2" name="Group 11">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2" name="Rectangle 51">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61599-89AD-326E-59F0-92F774AD23F0}"/>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a:t>Image Processing Workflow</a:t>
            </a:r>
          </a:p>
        </p:txBody>
      </p:sp>
      <p:graphicFrame>
        <p:nvGraphicFramePr>
          <p:cNvPr id="5" name="TextBox 2">
            <a:extLst>
              <a:ext uri="{FF2B5EF4-FFF2-40B4-BE49-F238E27FC236}">
                <a16:creationId xmlns:a16="http://schemas.microsoft.com/office/drawing/2014/main" id="{78009208-7F44-F0F3-533A-64FFC682A430}"/>
              </a:ext>
            </a:extLst>
          </p:cNvPr>
          <p:cNvGraphicFramePr/>
          <p:nvPr>
            <p:extLst>
              <p:ext uri="{D42A27DB-BD31-4B8C-83A1-F6EECF244321}">
                <p14:modId xmlns:p14="http://schemas.microsoft.com/office/powerpoint/2010/main" val="34878284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9378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7"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88" name="Group 12">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F542EAA0-07E4-D08C-AC70-30E3E90449A5}"/>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sz="3600"/>
              <a:t>Benefits of serverless</a:t>
            </a:r>
          </a:p>
        </p:txBody>
      </p:sp>
      <p:pic>
        <p:nvPicPr>
          <p:cNvPr id="4" name="Picture 3">
            <a:extLst>
              <a:ext uri="{FF2B5EF4-FFF2-40B4-BE49-F238E27FC236}">
                <a16:creationId xmlns:a16="http://schemas.microsoft.com/office/drawing/2014/main" id="{45C64AE2-567A-1ED4-1277-4100FBAF5548}"/>
              </a:ext>
            </a:extLst>
          </p:cNvPr>
          <p:cNvPicPr>
            <a:picLocks noChangeAspect="1"/>
          </p:cNvPicPr>
          <p:nvPr/>
        </p:nvPicPr>
        <p:blipFill rotWithShape="1">
          <a:blip r:embed="rId4">
            <a:extLst>
              <a:ext uri="{28A0092B-C50C-407E-A947-70E740481C1C}">
                <a14:useLocalDpi xmlns:a14="http://schemas.microsoft.com/office/drawing/2010/main" val="0"/>
              </a:ext>
            </a:extLst>
          </a:blip>
          <a:srcRect l="6255" r="8088" b="2"/>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9" name="Text Placeholder 5">
            <a:extLst>
              <a:ext uri="{FF2B5EF4-FFF2-40B4-BE49-F238E27FC236}">
                <a16:creationId xmlns:a16="http://schemas.microsoft.com/office/drawing/2014/main" id="{2CA17A8E-256A-6C5B-EA88-02E667C63EF6}"/>
              </a:ext>
            </a:extLst>
          </p:cNvPr>
          <p:cNvSpPr>
            <a:spLocks noGrp="1"/>
          </p:cNvSpPr>
          <p:nvPr>
            <p:ph type="body" sz="half" idx="2"/>
          </p:nvPr>
        </p:nvSpPr>
        <p:spPr>
          <a:xfrm>
            <a:off x="6204479" y="2249487"/>
            <a:ext cx="4844521" cy="3541714"/>
          </a:xfrm>
        </p:spPr>
        <p:txBody>
          <a:bodyPr vert="horz" lIns="91440" tIns="45720" rIns="91440" bIns="45720" rtlCol="0" anchor="ctr">
            <a:normAutofit/>
          </a:bodyPr>
          <a:lstStyle/>
          <a:p>
            <a:pPr marL="285750" indent="-228600">
              <a:lnSpc>
                <a:spcPct val="110000"/>
              </a:lnSpc>
              <a:buFont typeface="Arial" panose="020B0604020202020204" pitchFamily="34" charset="0"/>
              <a:buChar char="•"/>
            </a:pPr>
            <a:r>
              <a:rPr lang="en-US" sz="1400"/>
              <a:t>Scalability: Serverless platforms automatically scale resources based on demand, ensuring that image resizing can handle varying workloads without manual intervention.</a:t>
            </a:r>
          </a:p>
          <a:p>
            <a:pPr marL="285750" indent="-228600">
              <a:lnSpc>
                <a:spcPct val="110000"/>
              </a:lnSpc>
              <a:buFont typeface="Arial" panose="020B0604020202020204" pitchFamily="34" charset="0"/>
              <a:buChar char="•"/>
            </a:pPr>
            <a:r>
              <a:rPr lang="en-US" sz="1400"/>
              <a:t>Cost Efficiency: You only pay for the actual processing performed, reducing costs during periods of low activity. This cost model can be more economical compared to maintaining dedicated servers.</a:t>
            </a:r>
          </a:p>
          <a:p>
            <a:pPr marL="285750" indent="-228600">
              <a:lnSpc>
                <a:spcPct val="110000"/>
              </a:lnSpc>
              <a:buFont typeface="Arial" panose="020B0604020202020204" pitchFamily="34" charset="0"/>
              <a:buChar char="•"/>
            </a:pPr>
            <a:r>
              <a:rPr lang="en-US" sz="1400"/>
              <a:t>Resource Optimization: Serverless platforms often optimize resource utilization, ensuring efficient image resizing processes.</a:t>
            </a:r>
          </a:p>
          <a:p>
            <a:pPr marL="285750" indent="-228600">
              <a:lnSpc>
                <a:spcPct val="110000"/>
              </a:lnSpc>
              <a:buFont typeface="Arial" panose="020B0604020202020204" pitchFamily="34" charset="0"/>
              <a:buChar char="•"/>
            </a:pPr>
            <a:r>
              <a:rPr lang="en-US" sz="1400"/>
              <a:t>Resource Optimization: Serverless platforms often optimize resource utilization, ensuring efficient image resizing processes.</a:t>
            </a:r>
          </a:p>
        </p:txBody>
      </p:sp>
    </p:spTree>
    <p:extLst>
      <p:ext uri="{BB962C8B-B14F-4D97-AF65-F5344CB8AC3E}">
        <p14:creationId xmlns:p14="http://schemas.microsoft.com/office/powerpoint/2010/main" val="1666160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6" name="Picture 2">
            <a:extLst>
              <a:ext uri="{FF2B5EF4-FFF2-40B4-BE49-F238E27FC236}">
                <a16:creationId xmlns:a16="http://schemas.microsoft.com/office/drawing/2014/main" id="{705E34FB-F15B-4B97-A591-8EE92E5FAE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7" name="Round Diagonal Corner Rectangle 6">
            <a:extLst>
              <a:ext uri="{FF2B5EF4-FFF2-40B4-BE49-F238E27FC236}">
                <a16:creationId xmlns:a16="http://schemas.microsoft.com/office/drawing/2014/main" id="{1E43660D-412A-41EF-9745-E92C0AC60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E70639B-8846-111E-71D1-B656FF4F2D1E}"/>
              </a:ext>
            </a:extLst>
          </p:cNvPr>
          <p:cNvPicPr>
            <a:picLocks noChangeAspect="1"/>
          </p:cNvPicPr>
          <p:nvPr/>
        </p:nvPicPr>
        <p:blipFill rotWithShape="1">
          <a:blip r:embed="rId4">
            <a:extLst>
              <a:ext uri="{28A0092B-C50C-407E-A947-70E740481C1C}">
                <a14:useLocalDpi xmlns:a14="http://schemas.microsoft.com/office/drawing/2010/main" val="0"/>
              </a:ext>
            </a:extLst>
          </a:blip>
          <a:srcRect t="6933" r="1" b="8164"/>
          <a:stretch/>
        </p:blipFill>
        <p:spPr>
          <a:xfrm>
            <a:off x="1302278" y="1136606"/>
            <a:ext cx="9584265" cy="4577297"/>
          </a:xfrm>
          <a:prstGeom prst="rect">
            <a:avLst/>
          </a:prstGeom>
        </p:spPr>
      </p:pic>
    </p:spTree>
    <p:extLst>
      <p:ext uri="{BB962C8B-B14F-4D97-AF65-F5344CB8AC3E}">
        <p14:creationId xmlns:p14="http://schemas.microsoft.com/office/powerpoint/2010/main" val="1102624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114</TotalTime>
  <Words>607</Words>
  <Application>Microsoft Office PowerPoint</Application>
  <PresentationFormat>Widescreen</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Serverless Image Processing </vt:lpstr>
      <vt:lpstr>Introduction</vt:lpstr>
      <vt:lpstr>Aws lamda:</vt:lpstr>
      <vt:lpstr>AWS S3 - The Scalable Storage Solution</vt:lpstr>
      <vt:lpstr>Security and privacy :</vt:lpstr>
      <vt:lpstr>PowerPoint Presentation</vt:lpstr>
      <vt:lpstr>Image Processing Workflow</vt:lpstr>
      <vt:lpstr>Benefits of serverless</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Image Processing in AWS</dc:title>
  <dc:creator>Madhurag tripathi</dc:creator>
  <cp:lastModifiedBy>Madhurag tripathi</cp:lastModifiedBy>
  <cp:revision>75</cp:revision>
  <dcterms:created xsi:type="dcterms:W3CDTF">2023-08-07T02:54:13Z</dcterms:created>
  <dcterms:modified xsi:type="dcterms:W3CDTF">2023-08-09T02:26:34Z</dcterms:modified>
</cp:coreProperties>
</file>