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63" r:id="rId2"/>
    <p:sldId id="257" r:id="rId3"/>
    <p:sldId id="272" r:id="rId4"/>
    <p:sldId id="265" r:id="rId5"/>
    <p:sldId id="266" r:id="rId6"/>
    <p:sldId id="271" r:id="rId7"/>
    <p:sldId id="262" r:id="rId8"/>
    <p:sldId id="269" r:id="rId9"/>
    <p:sldId id="270" r:id="rId10"/>
    <p:sldId id="267" r:id="rId11"/>
    <p:sldId id="273" r:id="rId12"/>
    <p:sldId id="260" r:id="rId13"/>
    <p:sldId id="264" r:id="rId14"/>
    <p:sldId id="268"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76" autoAdjust="0"/>
    <p:restoredTop sz="88298" autoAdjust="0"/>
  </p:normalViewPr>
  <p:slideViewPr>
    <p:cSldViewPr snapToGrid="0">
      <p:cViewPr varScale="1">
        <p:scale>
          <a:sx n="56" d="100"/>
          <a:sy n="56" d="100"/>
        </p:scale>
        <p:origin x="80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736620-B21F-45EF-A4D5-5E8A85A3D184}" type="datetimeFigureOut">
              <a:rPr lang="en-US" smtClean="0"/>
              <a:t>5/16/2019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47D67D4-9345-437C-A2F3-DBD4484A41A7}" type="slidenum">
              <a:rPr lang="en-US" smtClean="0"/>
              <a:t>‹#›</a:t>
            </a:fld>
            <a:endParaRPr lang="en-US"/>
          </a:p>
        </p:txBody>
      </p:sp>
    </p:spTree>
    <p:extLst>
      <p:ext uri="{BB962C8B-B14F-4D97-AF65-F5344CB8AC3E}">
        <p14:creationId xmlns:p14="http://schemas.microsoft.com/office/powerpoint/2010/main" val="9420888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Random Forest method is used to classify into classes and predict the mean (regression) of the each individual tree.</a:t>
            </a:r>
          </a:p>
          <a:p>
            <a:r>
              <a:rPr lang="en-US" sz="1200" kern="1200" dirty="0">
                <a:solidFill>
                  <a:schemeClr val="tx1"/>
                </a:solidFill>
                <a:effectLst/>
                <a:latin typeface="+mn-lt"/>
                <a:ea typeface="+mn-ea"/>
                <a:cs typeface="+mn-cs"/>
              </a:rPr>
              <a:t>We started with Base/Default model. The following steps were taken to create a final model.</a:t>
            </a:r>
          </a:p>
          <a:p>
            <a:pPr lvl="0"/>
            <a:r>
              <a:rPr lang="en-US" sz="1200" kern="1200" dirty="0">
                <a:solidFill>
                  <a:schemeClr val="tx1"/>
                </a:solidFill>
                <a:effectLst/>
                <a:latin typeface="+mn-lt"/>
                <a:ea typeface="+mn-ea"/>
                <a:cs typeface="+mn-cs"/>
              </a:rPr>
              <a:t>The first step was to divide data into 'attributes' and 'label' sets. </a:t>
            </a:r>
          </a:p>
          <a:p>
            <a:pPr lvl="0"/>
            <a:r>
              <a:rPr lang="en-US" sz="1200" kern="1200" dirty="0">
                <a:solidFill>
                  <a:schemeClr val="tx1"/>
                </a:solidFill>
                <a:effectLst/>
                <a:latin typeface="+mn-lt"/>
                <a:ea typeface="+mn-ea"/>
                <a:cs typeface="+mn-cs"/>
              </a:rPr>
              <a:t>The output data is then divided into training and test sets.</a:t>
            </a:r>
          </a:p>
          <a:p>
            <a:r>
              <a:rPr lang="en-US" sz="1200" kern="1200" dirty="0">
                <a:solidFill>
                  <a:schemeClr val="tx1"/>
                </a:solidFill>
                <a:effectLst/>
                <a:latin typeface="+mn-lt"/>
                <a:ea typeface="+mn-ea"/>
                <a:cs typeface="+mn-cs"/>
              </a:rPr>
              <a:t> Step 2: Tuning and train algorithm to solve regression problems via random forest</a:t>
            </a:r>
          </a:p>
          <a:p>
            <a:pPr lvl="0"/>
            <a:r>
              <a:rPr lang="en-US" sz="1200" kern="1200" dirty="0">
                <a:solidFill>
                  <a:schemeClr val="tx1"/>
                </a:solidFill>
                <a:effectLst/>
                <a:latin typeface="+mn-lt"/>
                <a:ea typeface="+mn-ea"/>
                <a:cs typeface="+mn-cs"/>
              </a:rPr>
              <a:t>Tuned the model using the RandomForestRegressor class by adjusted </a:t>
            </a:r>
            <a:r>
              <a:rPr lang="en-US" sz="1200" kern="1200" dirty="0" err="1">
                <a:solidFill>
                  <a:schemeClr val="tx1"/>
                </a:solidFill>
                <a:effectLst/>
                <a:latin typeface="+mn-lt"/>
                <a:ea typeface="+mn-ea"/>
                <a:cs typeface="+mn-cs"/>
              </a:rPr>
              <a:t>n_estimators</a:t>
            </a:r>
            <a:r>
              <a:rPr lang="en-US" sz="1200" kern="1200" dirty="0">
                <a:solidFill>
                  <a:schemeClr val="tx1"/>
                </a:solidFill>
                <a:effectLst/>
                <a:latin typeface="+mn-lt"/>
                <a:ea typeface="+mn-ea"/>
                <a:cs typeface="+mn-cs"/>
              </a:rPr>
              <a:t> parameter.</a:t>
            </a:r>
          </a:p>
          <a:p>
            <a:pPr lvl="0"/>
            <a:r>
              <a:rPr lang="en-US" sz="1200" kern="1200" dirty="0">
                <a:solidFill>
                  <a:schemeClr val="tx1"/>
                </a:solidFill>
                <a:effectLst/>
                <a:latin typeface="+mn-lt"/>
                <a:ea typeface="+mn-ea"/>
                <a:cs typeface="+mn-cs"/>
              </a:rPr>
              <a:t>This </a:t>
            </a:r>
            <a:r>
              <a:rPr lang="en-US" sz="1200" kern="1200" dirty="0" err="1">
                <a:solidFill>
                  <a:schemeClr val="tx1"/>
                </a:solidFill>
                <a:effectLst/>
                <a:latin typeface="+mn-lt"/>
                <a:ea typeface="+mn-ea"/>
                <a:cs typeface="+mn-cs"/>
              </a:rPr>
              <a:t>max_depth</a:t>
            </a:r>
            <a:r>
              <a:rPr lang="en-US" sz="1200" kern="1200" dirty="0">
                <a:solidFill>
                  <a:schemeClr val="tx1"/>
                </a:solidFill>
                <a:effectLst/>
                <a:latin typeface="+mn-lt"/>
                <a:ea typeface="+mn-ea"/>
                <a:cs typeface="+mn-cs"/>
              </a:rPr>
              <a:t> parameter defines the number of trees in the random forest. </a:t>
            </a:r>
          </a:p>
          <a:p>
            <a:r>
              <a:rPr lang="en-US" sz="1200" kern="1200" dirty="0">
                <a:solidFill>
                  <a:schemeClr val="tx1"/>
                </a:solidFill>
                <a:effectLst/>
                <a:latin typeface="+mn-lt"/>
                <a:ea typeface="+mn-ea"/>
                <a:cs typeface="+mn-cs"/>
              </a:rPr>
              <a:t>We started with base model and continue to fine tune the </a:t>
            </a:r>
            <a:r>
              <a:rPr lang="en-US" sz="1200" kern="1200" dirty="0" err="1">
                <a:solidFill>
                  <a:schemeClr val="tx1"/>
                </a:solidFill>
                <a:effectLst/>
                <a:latin typeface="+mn-lt"/>
                <a:ea typeface="+mn-ea"/>
                <a:cs typeface="+mn-cs"/>
              </a:rPr>
              <a:t>n_estimator</a:t>
            </a:r>
            <a:r>
              <a:rPr lang="en-US" sz="1200" kern="1200" dirty="0">
                <a:solidFill>
                  <a:schemeClr val="tx1"/>
                </a:solidFill>
                <a:effectLst/>
                <a:latin typeface="+mn-lt"/>
                <a:ea typeface="+mn-ea"/>
                <a:cs typeface="+mn-cs"/>
              </a:rPr>
              <a:t> by 20 and ended up with final tune of </a:t>
            </a:r>
            <a:r>
              <a:rPr lang="en-US" sz="1200" kern="1200" dirty="0" err="1">
                <a:solidFill>
                  <a:schemeClr val="tx1"/>
                </a:solidFill>
                <a:effectLst/>
                <a:latin typeface="+mn-lt"/>
                <a:ea typeface="+mn-ea"/>
                <a:cs typeface="+mn-cs"/>
              </a:rPr>
              <a:t>n_estimator</a:t>
            </a:r>
            <a:r>
              <a:rPr lang="en-US" sz="1200" kern="1200" dirty="0">
                <a:solidFill>
                  <a:schemeClr val="tx1"/>
                </a:solidFill>
                <a:effectLst/>
                <a:latin typeface="+mn-lt"/>
                <a:ea typeface="+mn-ea"/>
                <a:cs typeface="+mn-cs"/>
              </a:rPr>
              <a:t>=50 as there we no significant change when we increase n-estimator or </a:t>
            </a:r>
            <a:r>
              <a:rPr lang="en-US" sz="1200" kern="1200" dirty="0" err="1">
                <a:solidFill>
                  <a:schemeClr val="tx1"/>
                </a:solidFill>
                <a:effectLst/>
                <a:latin typeface="+mn-lt"/>
                <a:ea typeface="+mn-ea"/>
                <a:cs typeface="+mn-cs"/>
              </a:rPr>
              <a:t>max_depth</a:t>
            </a:r>
            <a:r>
              <a:rPr lang="en-US" sz="1200" kern="1200" dirty="0">
                <a:solidFill>
                  <a:schemeClr val="tx1"/>
                </a:solidFill>
                <a:effectLst/>
                <a:latin typeface="+mn-lt"/>
                <a:ea typeface="+mn-ea"/>
                <a:cs typeface="+mn-cs"/>
              </a:rPr>
              <a:t>.</a:t>
            </a:r>
          </a:p>
          <a:p>
            <a:r>
              <a:rPr lang="en-US" sz="1200" kern="1200" dirty="0">
                <a:solidFill>
                  <a:schemeClr val="tx1"/>
                </a:solidFill>
                <a:effectLst/>
                <a:latin typeface="+mn-lt"/>
                <a:ea typeface="+mn-ea"/>
                <a:cs typeface="+mn-cs"/>
              </a:rPr>
              <a:t>Advantages: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Random forest corrects for decision tree habit of overfitting to the training data. </a:t>
            </a:r>
          </a:p>
          <a:p>
            <a:endParaRPr lang="en-US" dirty="0"/>
          </a:p>
        </p:txBody>
      </p:sp>
      <p:sp>
        <p:nvSpPr>
          <p:cNvPr id="4" name="Slide Number Placeholder 3"/>
          <p:cNvSpPr>
            <a:spLocks noGrp="1"/>
          </p:cNvSpPr>
          <p:nvPr>
            <p:ph type="sldNum" sz="quarter" idx="5"/>
          </p:nvPr>
        </p:nvSpPr>
        <p:spPr/>
        <p:txBody>
          <a:bodyPr/>
          <a:lstStyle/>
          <a:p>
            <a:fld id="{411C63C0-2ADB-44D4-A4AA-D8C1D40839B4}" type="slidenum">
              <a:rPr lang="en-US" smtClean="0"/>
              <a:t>8</a:t>
            </a:fld>
            <a:endParaRPr lang="en-US"/>
          </a:p>
        </p:txBody>
      </p:sp>
    </p:spTree>
    <p:extLst>
      <p:ext uri="{BB962C8B-B14F-4D97-AF65-F5344CB8AC3E}">
        <p14:creationId xmlns:p14="http://schemas.microsoft.com/office/powerpoint/2010/main" val="20678974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Random Forest method is used to classify into classes and predict the mean (regression) of the individual tree.</a:t>
            </a:r>
          </a:p>
          <a:p>
            <a:r>
              <a:rPr lang="en-US" sz="1200" kern="1200" dirty="0">
                <a:solidFill>
                  <a:schemeClr val="tx1"/>
                </a:solidFill>
                <a:effectLst/>
                <a:latin typeface="+mn-lt"/>
                <a:ea typeface="+mn-ea"/>
                <a:cs typeface="+mn-cs"/>
              </a:rPr>
              <a:t>Random forest corrects for decision tree habit of overfitting to the training data. </a:t>
            </a:r>
          </a:p>
          <a:p>
            <a:r>
              <a:rPr lang="en-US" sz="1200" kern="1200" dirty="0">
                <a:solidFill>
                  <a:schemeClr val="tx1"/>
                </a:solidFill>
                <a:effectLst/>
                <a:latin typeface="+mn-lt"/>
                <a:ea typeface="+mn-ea"/>
                <a:cs typeface="+mn-cs"/>
              </a:rPr>
              <a:t>We started with Base/Default model. The following steps were taken to create a final model.</a:t>
            </a:r>
          </a:p>
          <a:p>
            <a:pPr lvl="0"/>
            <a:r>
              <a:rPr lang="en-US" sz="1200" kern="1200" dirty="0">
                <a:solidFill>
                  <a:schemeClr val="tx1"/>
                </a:solidFill>
                <a:effectLst/>
                <a:latin typeface="+mn-lt"/>
                <a:ea typeface="+mn-ea"/>
                <a:cs typeface="+mn-cs"/>
              </a:rPr>
              <a:t>The first step was to divide data into 'attributes' and 'label' sets. </a:t>
            </a:r>
          </a:p>
          <a:p>
            <a:pPr lvl="0"/>
            <a:r>
              <a:rPr lang="en-US" sz="1200" kern="1200" dirty="0">
                <a:solidFill>
                  <a:schemeClr val="tx1"/>
                </a:solidFill>
                <a:effectLst/>
                <a:latin typeface="+mn-lt"/>
                <a:ea typeface="+mn-ea"/>
                <a:cs typeface="+mn-cs"/>
              </a:rPr>
              <a:t>The output data is then divided into training and test sets.</a:t>
            </a:r>
          </a:p>
          <a:p>
            <a:r>
              <a:rPr lang="en-US" sz="1200" kern="1200" dirty="0">
                <a:solidFill>
                  <a:schemeClr val="tx1"/>
                </a:solidFill>
                <a:effectLst/>
                <a:latin typeface="+mn-lt"/>
                <a:ea typeface="+mn-ea"/>
                <a:cs typeface="+mn-cs"/>
              </a:rPr>
              <a:t> Step 2: Tuning and train algorithm to solve regression problems via random forest</a:t>
            </a:r>
          </a:p>
          <a:p>
            <a:pPr lvl="0"/>
            <a:r>
              <a:rPr lang="en-US" sz="1200" kern="1200" dirty="0">
                <a:solidFill>
                  <a:schemeClr val="tx1"/>
                </a:solidFill>
                <a:effectLst/>
                <a:latin typeface="+mn-lt"/>
                <a:ea typeface="+mn-ea"/>
                <a:cs typeface="+mn-cs"/>
              </a:rPr>
              <a:t>Tuned the model using the RandomForestRegressor class by adjusted </a:t>
            </a:r>
            <a:r>
              <a:rPr lang="en-US" sz="1200" kern="1200" dirty="0" err="1">
                <a:solidFill>
                  <a:schemeClr val="tx1"/>
                </a:solidFill>
                <a:effectLst/>
                <a:latin typeface="+mn-lt"/>
                <a:ea typeface="+mn-ea"/>
                <a:cs typeface="+mn-cs"/>
              </a:rPr>
              <a:t>n_estimators</a:t>
            </a:r>
            <a:r>
              <a:rPr lang="en-US" sz="1200" kern="1200" dirty="0">
                <a:solidFill>
                  <a:schemeClr val="tx1"/>
                </a:solidFill>
                <a:effectLst/>
                <a:latin typeface="+mn-lt"/>
                <a:ea typeface="+mn-ea"/>
                <a:cs typeface="+mn-cs"/>
              </a:rPr>
              <a:t> parameter.</a:t>
            </a:r>
          </a:p>
          <a:p>
            <a:pPr lvl="0"/>
            <a:r>
              <a:rPr lang="en-US" sz="1200" kern="1200" dirty="0">
                <a:solidFill>
                  <a:schemeClr val="tx1"/>
                </a:solidFill>
                <a:effectLst/>
                <a:latin typeface="+mn-lt"/>
                <a:ea typeface="+mn-ea"/>
                <a:cs typeface="+mn-cs"/>
              </a:rPr>
              <a:t>This parameter defines the number of trees in the random forest. </a:t>
            </a:r>
          </a:p>
          <a:p>
            <a:r>
              <a:rPr lang="en-US" sz="1200" kern="1200" dirty="0">
                <a:solidFill>
                  <a:schemeClr val="tx1"/>
                </a:solidFill>
                <a:effectLst/>
                <a:latin typeface="+mn-lt"/>
                <a:ea typeface="+mn-ea"/>
                <a:cs typeface="+mn-cs"/>
              </a:rPr>
              <a:t>We started with </a:t>
            </a:r>
            <a:r>
              <a:rPr lang="en-US" sz="1200" kern="1200" dirty="0" err="1">
                <a:solidFill>
                  <a:schemeClr val="tx1"/>
                </a:solidFill>
                <a:effectLst/>
                <a:latin typeface="+mn-lt"/>
                <a:ea typeface="+mn-ea"/>
                <a:cs typeface="+mn-cs"/>
              </a:rPr>
              <a:t>n_estimator</a:t>
            </a:r>
            <a:r>
              <a:rPr lang="en-US" sz="1200" kern="1200" dirty="0">
                <a:solidFill>
                  <a:schemeClr val="tx1"/>
                </a:solidFill>
                <a:effectLst/>
                <a:latin typeface="+mn-lt"/>
                <a:ea typeface="+mn-ea"/>
                <a:cs typeface="+mn-cs"/>
              </a:rPr>
              <a:t>=20 and end up to </a:t>
            </a:r>
            <a:r>
              <a:rPr lang="en-US" sz="1200" kern="1200" dirty="0" err="1">
                <a:solidFill>
                  <a:schemeClr val="tx1"/>
                </a:solidFill>
                <a:effectLst/>
                <a:latin typeface="+mn-lt"/>
                <a:ea typeface="+mn-ea"/>
                <a:cs typeface="+mn-cs"/>
              </a:rPr>
              <a:t>n_estimator</a:t>
            </a:r>
            <a:r>
              <a:rPr lang="en-US" sz="1200" kern="1200" dirty="0">
                <a:solidFill>
                  <a:schemeClr val="tx1"/>
                </a:solidFill>
                <a:effectLst/>
                <a:latin typeface="+mn-lt"/>
                <a:ea typeface="+mn-ea"/>
                <a:cs typeface="+mn-cs"/>
              </a:rPr>
              <a:t>=50  to see how our algorithm performs</a:t>
            </a:r>
            <a:endParaRPr lang="en-US" dirty="0"/>
          </a:p>
        </p:txBody>
      </p:sp>
      <p:sp>
        <p:nvSpPr>
          <p:cNvPr id="4" name="Slide Number Placeholder 3"/>
          <p:cNvSpPr>
            <a:spLocks noGrp="1"/>
          </p:cNvSpPr>
          <p:nvPr>
            <p:ph type="sldNum" sz="quarter" idx="5"/>
          </p:nvPr>
        </p:nvSpPr>
        <p:spPr/>
        <p:txBody>
          <a:bodyPr/>
          <a:lstStyle/>
          <a:p>
            <a:fld id="{411C63C0-2ADB-44D4-A4AA-D8C1D40839B4}" type="slidenum">
              <a:rPr lang="en-US" smtClean="0"/>
              <a:t>10</a:t>
            </a:fld>
            <a:endParaRPr lang="en-US"/>
          </a:p>
        </p:txBody>
      </p:sp>
    </p:spTree>
    <p:extLst>
      <p:ext uri="{BB962C8B-B14F-4D97-AF65-F5344CB8AC3E}">
        <p14:creationId xmlns:p14="http://schemas.microsoft.com/office/powerpoint/2010/main" val="20678974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A82A0F7-BB1D-413C-A3FC-04CC3F8F42C9}" type="datetimeFigureOut">
              <a:rPr lang="en-US" smtClean="0"/>
              <a:t>5/16/2019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9A74AE-001A-463C-9BE8-9094F30089DF}" type="slidenum">
              <a:rPr lang="en-US" smtClean="0"/>
              <a:t>‹#›</a:t>
            </a:fld>
            <a:endParaRPr lang="en-US"/>
          </a:p>
        </p:txBody>
      </p:sp>
    </p:spTree>
    <p:extLst>
      <p:ext uri="{BB962C8B-B14F-4D97-AF65-F5344CB8AC3E}">
        <p14:creationId xmlns:p14="http://schemas.microsoft.com/office/powerpoint/2010/main" val="38047414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A82A0F7-BB1D-413C-A3FC-04CC3F8F42C9}" type="datetimeFigureOut">
              <a:rPr lang="en-US" smtClean="0"/>
              <a:t>5/16/2019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9A74AE-001A-463C-9BE8-9094F30089DF}" type="slidenum">
              <a:rPr lang="en-US" smtClean="0"/>
              <a:t>‹#›</a:t>
            </a:fld>
            <a:endParaRPr lang="en-US"/>
          </a:p>
        </p:txBody>
      </p:sp>
    </p:spTree>
    <p:extLst>
      <p:ext uri="{BB962C8B-B14F-4D97-AF65-F5344CB8AC3E}">
        <p14:creationId xmlns:p14="http://schemas.microsoft.com/office/powerpoint/2010/main" val="18396532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A82A0F7-BB1D-413C-A3FC-04CC3F8F42C9}" type="datetimeFigureOut">
              <a:rPr lang="en-US" smtClean="0"/>
              <a:t>5/16/2019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9A74AE-001A-463C-9BE8-9094F30089DF}"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1243890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A82A0F7-BB1D-413C-A3FC-04CC3F8F42C9}" type="datetimeFigureOut">
              <a:rPr lang="en-US" smtClean="0"/>
              <a:t>5/16/2019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9A74AE-001A-463C-9BE8-9094F30089DF}" type="slidenum">
              <a:rPr lang="en-US" smtClean="0"/>
              <a:t>‹#›</a:t>
            </a:fld>
            <a:endParaRPr lang="en-US"/>
          </a:p>
        </p:txBody>
      </p:sp>
    </p:spTree>
    <p:extLst>
      <p:ext uri="{BB962C8B-B14F-4D97-AF65-F5344CB8AC3E}">
        <p14:creationId xmlns:p14="http://schemas.microsoft.com/office/powerpoint/2010/main" val="31708334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A82A0F7-BB1D-413C-A3FC-04CC3F8F42C9}" type="datetimeFigureOut">
              <a:rPr lang="en-US" smtClean="0"/>
              <a:t>5/16/2019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9A74AE-001A-463C-9BE8-9094F30089DF}"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1759545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A82A0F7-BB1D-413C-A3FC-04CC3F8F42C9}" type="datetimeFigureOut">
              <a:rPr lang="en-US" smtClean="0"/>
              <a:t>5/16/2019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9A74AE-001A-463C-9BE8-9094F30089DF}" type="slidenum">
              <a:rPr lang="en-US" smtClean="0"/>
              <a:t>‹#›</a:t>
            </a:fld>
            <a:endParaRPr lang="en-US"/>
          </a:p>
        </p:txBody>
      </p:sp>
    </p:spTree>
    <p:extLst>
      <p:ext uri="{BB962C8B-B14F-4D97-AF65-F5344CB8AC3E}">
        <p14:creationId xmlns:p14="http://schemas.microsoft.com/office/powerpoint/2010/main" val="33964898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82A0F7-BB1D-413C-A3FC-04CC3F8F42C9}" type="datetimeFigureOut">
              <a:rPr lang="en-US" smtClean="0"/>
              <a:t>5/16/2019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9A74AE-001A-463C-9BE8-9094F30089DF}" type="slidenum">
              <a:rPr lang="en-US" smtClean="0"/>
              <a:t>‹#›</a:t>
            </a:fld>
            <a:endParaRPr lang="en-US"/>
          </a:p>
        </p:txBody>
      </p:sp>
    </p:spTree>
    <p:extLst>
      <p:ext uri="{BB962C8B-B14F-4D97-AF65-F5344CB8AC3E}">
        <p14:creationId xmlns:p14="http://schemas.microsoft.com/office/powerpoint/2010/main" val="31507827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82A0F7-BB1D-413C-A3FC-04CC3F8F42C9}" type="datetimeFigureOut">
              <a:rPr lang="en-US" smtClean="0"/>
              <a:t>5/16/2019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9A74AE-001A-463C-9BE8-9094F30089DF}" type="slidenum">
              <a:rPr lang="en-US" smtClean="0"/>
              <a:t>‹#›</a:t>
            </a:fld>
            <a:endParaRPr lang="en-US"/>
          </a:p>
        </p:txBody>
      </p:sp>
    </p:spTree>
    <p:extLst>
      <p:ext uri="{BB962C8B-B14F-4D97-AF65-F5344CB8AC3E}">
        <p14:creationId xmlns:p14="http://schemas.microsoft.com/office/powerpoint/2010/main" val="6276899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82A0F7-BB1D-413C-A3FC-04CC3F8F42C9}" type="datetimeFigureOut">
              <a:rPr lang="en-US" smtClean="0"/>
              <a:t>5/16/2019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9A74AE-001A-463C-9BE8-9094F30089DF}" type="slidenum">
              <a:rPr lang="en-US" smtClean="0"/>
              <a:t>‹#›</a:t>
            </a:fld>
            <a:endParaRPr lang="en-US"/>
          </a:p>
        </p:txBody>
      </p:sp>
    </p:spTree>
    <p:extLst>
      <p:ext uri="{BB962C8B-B14F-4D97-AF65-F5344CB8AC3E}">
        <p14:creationId xmlns:p14="http://schemas.microsoft.com/office/powerpoint/2010/main" val="3684469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A82A0F7-BB1D-413C-A3FC-04CC3F8F42C9}" type="datetimeFigureOut">
              <a:rPr lang="en-US" smtClean="0"/>
              <a:t>5/16/2019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9A74AE-001A-463C-9BE8-9094F30089DF}" type="slidenum">
              <a:rPr lang="en-US" smtClean="0"/>
              <a:t>‹#›</a:t>
            </a:fld>
            <a:endParaRPr lang="en-US"/>
          </a:p>
        </p:txBody>
      </p:sp>
    </p:spTree>
    <p:extLst>
      <p:ext uri="{BB962C8B-B14F-4D97-AF65-F5344CB8AC3E}">
        <p14:creationId xmlns:p14="http://schemas.microsoft.com/office/powerpoint/2010/main" val="2866377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A82A0F7-BB1D-413C-A3FC-04CC3F8F42C9}" type="datetimeFigureOut">
              <a:rPr lang="en-US" smtClean="0"/>
              <a:t>5/16/2019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9A74AE-001A-463C-9BE8-9094F30089DF}" type="slidenum">
              <a:rPr lang="en-US" smtClean="0"/>
              <a:t>‹#›</a:t>
            </a:fld>
            <a:endParaRPr lang="en-US"/>
          </a:p>
        </p:txBody>
      </p:sp>
    </p:spTree>
    <p:extLst>
      <p:ext uri="{BB962C8B-B14F-4D97-AF65-F5344CB8AC3E}">
        <p14:creationId xmlns:p14="http://schemas.microsoft.com/office/powerpoint/2010/main" val="37527850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A82A0F7-BB1D-413C-A3FC-04CC3F8F42C9}" type="datetimeFigureOut">
              <a:rPr lang="en-US" smtClean="0"/>
              <a:t>5/16/2019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E9A74AE-001A-463C-9BE8-9094F30089DF}" type="slidenum">
              <a:rPr lang="en-US" smtClean="0"/>
              <a:t>‹#›</a:t>
            </a:fld>
            <a:endParaRPr lang="en-US"/>
          </a:p>
        </p:txBody>
      </p:sp>
    </p:spTree>
    <p:extLst>
      <p:ext uri="{BB962C8B-B14F-4D97-AF65-F5344CB8AC3E}">
        <p14:creationId xmlns:p14="http://schemas.microsoft.com/office/powerpoint/2010/main" val="4237080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82A0F7-BB1D-413C-A3FC-04CC3F8F42C9}" type="datetimeFigureOut">
              <a:rPr lang="en-US" smtClean="0"/>
              <a:t>5/16/2019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E9A74AE-001A-463C-9BE8-9094F30089DF}" type="slidenum">
              <a:rPr lang="en-US" smtClean="0"/>
              <a:t>‹#›</a:t>
            </a:fld>
            <a:endParaRPr lang="en-US"/>
          </a:p>
        </p:txBody>
      </p:sp>
    </p:spTree>
    <p:extLst>
      <p:ext uri="{BB962C8B-B14F-4D97-AF65-F5344CB8AC3E}">
        <p14:creationId xmlns:p14="http://schemas.microsoft.com/office/powerpoint/2010/main" val="23675353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82A0F7-BB1D-413C-A3FC-04CC3F8F42C9}" type="datetimeFigureOut">
              <a:rPr lang="en-US" smtClean="0"/>
              <a:t>5/16/2019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E9A74AE-001A-463C-9BE8-9094F30089DF}" type="slidenum">
              <a:rPr lang="en-US" smtClean="0"/>
              <a:t>‹#›</a:t>
            </a:fld>
            <a:endParaRPr lang="en-US"/>
          </a:p>
        </p:txBody>
      </p:sp>
    </p:spTree>
    <p:extLst>
      <p:ext uri="{BB962C8B-B14F-4D97-AF65-F5344CB8AC3E}">
        <p14:creationId xmlns:p14="http://schemas.microsoft.com/office/powerpoint/2010/main" val="20835946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A82A0F7-BB1D-413C-A3FC-04CC3F8F42C9}" type="datetimeFigureOut">
              <a:rPr lang="en-US" smtClean="0"/>
              <a:t>5/16/2019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9A74AE-001A-463C-9BE8-9094F30089DF}" type="slidenum">
              <a:rPr lang="en-US" smtClean="0"/>
              <a:t>‹#›</a:t>
            </a:fld>
            <a:endParaRPr lang="en-US"/>
          </a:p>
        </p:txBody>
      </p:sp>
    </p:spTree>
    <p:extLst>
      <p:ext uri="{BB962C8B-B14F-4D97-AF65-F5344CB8AC3E}">
        <p14:creationId xmlns:p14="http://schemas.microsoft.com/office/powerpoint/2010/main" val="30566895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A82A0F7-BB1D-413C-A3FC-04CC3F8F42C9}" type="datetimeFigureOut">
              <a:rPr lang="en-US" smtClean="0"/>
              <a:t>5/16/2019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9A74AE-001A-463C-9BE8-9094F30089DF}" type="slidenum">
              <a:rPr lang="en-US" smtClean="0"/>
              <a:t>‹#›</a:t>
            </a:fld>
            <a:endParaRPr lang="en-US"/>
          </a:p>
        </p:txBody>
      </p:sp>
    </p:spTree>
    <p:extLst>
      <p:ext uri="{BB962C8B-B14F-4D97-AF65-F5344CB8AC3E}">
        <p14:creationId xmlns:p14="http://schemas.microsoft.com/office/powerpoint/2010/main" val="14749539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A82A0F7-BB1D-413C-A3FC-04CC3F8F42C9}" type="datetimeFigureOut">
              <a:rPr lang="en-US" smtClean="0"/>
              <a:t>5/16/2019</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E9A74AE-001A-463C-9BE8-9094F30089DF}" type="slidenum">
              <a:rPr lang="en-US" smtClean="0"/>
              <a:t>‹#›</a:t>
            </a:fld>
            <a:endParaRPr lang="en-US"/>
          </a:p>
        </p:txBody>
      </p:sp>
    </p:spTree>
    <p:extLst>
      <p:ext uri="{BB962C8B-B14F-4D97-AF65-F5344CB8AC3E}">
        <p14:creationId xmlns:p14="http://schemas.microsoft.com/office/powerpoint/2010/main" val="400281475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eia.gov/consumption/residential/index.php" TargetMode="External"/><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8.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8.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D17CDFF-85EB-484F-8EC8-4896704D22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4745" y="29103"/>
            <a:ext cx="4686300" cy="6791325"/>
          </a:xfrm>
          <a:prstGeom prst="rect">
            <a:avLst/>
          </a:prstGeom>
        </p:spPr>
      </p:pic>
      <p:sp>
        <p:nvSpPr>
          <p:cNvPr id="3" name="Title 1">
            <a:extLst>
              <a:ext uri="{FF2B5EF4-FFF2-40B4-BE49-F238E27FC236}">
                <a16:creationId xmlns:a16="http://schemas.microsoft.com/office/drawing/2014/main" id="{7B333C10-4148-4A0F-B9AC-02E6D045B0FA}"/>
              </a:ext>
            </a:extLst>
          </p:cNvPr>
          <p:cNvSpPr txBox="1">
            <a:spLocks/>
          </p:cNvSpPr>
          <p:nvPr/>
        </p:nvSpPr>
        <p:spPr>
          <a:xfrm>
            <a:off x="5672069" y="574882"/>
            <a:ext cx="3736975" cy="1320800"/>
          </a:xfrm>
          <a:prstGeom prst="rect">
            <a:avLst/>
          </a:prstGeom>
        </p:spPr>
        <p:txBody>
          <a:bodyPr vert="horz" lIns="91440" tIns="45720" rIns="91440" bIns="45720" rtlCol="0" anchor="t">
            <a:normAutofit fontScale="925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Predicting Energy</a:t>
            </a:r>
            <a:br>
              <a:rPr lang="en-US" dirty="0"/>
            </a:br>
            <a:r>
              <a:rPr lang="en-US" dirty="0"/>
              <a:t>Consumption</a:t>
            </a:r>
          </a:p>
        </p:txBody>
      </p:sp>
      <p:sp>
        <p:nvSpPr>
          <p:cNvPr id="4" name="Subtitle 2">
            <a:extLst>
              <a:ext uri="{FF2B5EF4-FFF2-40B4-BE49-F238E27FC236}">
                <a16:creationId xmlns:a16="http://schemas.microsoft.com/office/drawing/2014/main" id="{8D801B9F-6875-4D6A-B2C6-FCBBD6E14DFA}"/>
              </a:ext>
            </a:extLst>
          </p:cNvPr>
          <p:cNvSpPr txBox="1">
            <a:spLocks/>
          </p:cNvSpPr>
          <p:nvPr/>
        </p:nvSpPr>
        <p:spPr>
          <a:xfrm>
            <a:off x="5345044" y="2051257"/>
            <a:ext cx="4064000" cy="388143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nSpc>
                <a:spcPct val="90000"/>
              </a:lnSpc>
            </a:pPr>
            <a:r>
              <a:rPr lang="en-US" sz="1200" dirty="0">
                <a:latin typeface="Tableau Regular"/>
              </a:rPr>
              <a:t>We are visualizing and predicting the usage of energy across the US. Our resource used was from the Residential Energy Consumption Survey(RECS).</a:t>
            </a:r>
          </a:p>
          <a:p>
            <a:pPr>
              <a:lnSpc>
                <a:spcPct val="90000"/>
              </a:lnSpc>
            </a:pPr>
            <a:r>
              <a:rPr lang="en-US" sz="1200" dirty="0">
                <a:latin typeface="Tableau Regular"/>
              </a:rPr>
              <a:t>Using Machine learning tools and techniques, we aim at predicting</a:t>
            </a:r>
          </a:p>
          <a:p>
            <a:pPr lvl="1">
              <a:lnSpc>
                <a:spcPct val="90000"/>
              </a:lnSpc>
            </a:pPr>
            <a:r>
              <a:rPr lang="en-US" sz="1000" dirty="0">
                <a:latin typeface="Tableau Regular"/>
              </a:rPr>
              <a:t>Total Consumption of Energy in residential homes</a:t>
            </a:r>
          </a:p>
          <a:p>
            <a:pPr lvl="1">
              <a:lnSpc>
                <a:spcPct val="90000"/>
              </a:lnSpc>
            </a:pPr>
            <a:r>
              <a:rPr lang="en-US" sz="1000" dirty="0">
                <a:latin typeface="Tableau Regular"/>
              </a:rPr>
              <a:t>Total Cost in dollar for the energy consumed</a:t>
            </a:r>
          </a:p>
          <a:p>
            <a:pPr>
              <a:lnSpc>
                <a:spcPct val="90000"/>
              </a:lnSpc>
            </a:pPr>
            <a:r>
              <a:rPr lang="en-US" sz="1200" dirty="0">
                <a:latin typeface="Tableau Regular"/>
              </a:rPr>
              <a:t>RECS data for 2001, 2009, 2015 were used  to train and test our ML Models.</a:t>
            </a:r>
          </a:p>
          <a:p>
            <a:pPr>
              <a:lnSpc>
                <a:spcPct val="90000"/>
              </a:lnSpc>
            </a:pPr>
            <a:r>
              <a:rPr lang="en-US" sz="1200" dirty="0">
                <a:latin typeface="Tableau Regular"/>
              </a:rPr>
              <a:t>Data extracted from US </a:t>
            </a:r>
            <a:r>
              <a:rPr lang="en-US" sz="1200" dirty="0" err="1">
                <a:latin typeface="Tableau Regular"/>
              </a:rPr>
              <a:t>eia</a:t>
            </a:r>
            <a:r>
              <a:rPr lang="en-US" sz="1200" dirty="0">
                <a:latin typeface="Tableau Regular"/>
              </a:rPr>
              <a:t> site ( </a:t>
            </a:r>
            <a:r>
              <a:rPr lang="en-US" sz="1200" dirty="0">
                <a:hlinkClick r:id="rId3"/>
              </a:rPr>
              <a:t>https://www.eia.gov/consumption/residential/index.php</a:t>
            </a:r>
            <a:r>
              <a:rPr lang="en-US" sz="1200" dirty="0"/>
              <a:t>) was cleaned and </a:t>
            </a:r>
            <a:r>
              <a:rPr lang="en-US" sz="1200" dirty="0">
                <a:latin typeface="Tableau Regular"/>
              </a:rPr>
              <a:t>merged into one CSV file. </a:t>
            </a:r>
          </a:p>
          <a:p>
            <a:pPr>
              <a:lnSpc>
                <a:spcPct val="90000"/>
              </a:lnSpc>
            </a:pPr>
            <a:r>
              <a:rPr lang="en-US" sz="1200" dirty="0">
                <a:latin typeface="Tableau Regular"/>
              </a:rPr>
              <a:t>Using Feature Engineering tools such as </a:t>
            </a:r>
            <a:r>
              <a:rPr lang="en-US" sz="1200" b="1" dirty="0">
                <a:latin typeface="Tableau Regular"/>
              </a:rPr>
              <a:t>Feature Selector </a:t>
            </a:r>
            <a:r>
              <a:rPr lang="en-US" sz="1200" dirty="0">
                <a:latin typeface="Tableau Regular"/>
              </a:rPr>
              <a:t>and </a:t>
            </a:r>
            <a:r>
              <a:rPr lang="en-US" sz="1200" b="1" dirty="0">
                <a:latin typeface="Tableau Regular"/>
              </a:rPr>
              <a:t>PCA</a:t>
            </a:r>
            <a:r>
              <a:rPr lang="en-US" sz="1200" dirty="0">
                <a:latin typeface="Tableau Regular"/>
              </a:rPr>
              <a:t> we determined the amount of features necessary to predict total consumption and cost.</a:t>
            </a:r>
          </a:p>
          <a:p>
            <a:pPr>
              <a:lnSpc>
                <a:spcPct val="90000"/>
              </a:lnSpc>
            </a:pPr>
            <a:r>
              <a:rPr lang="en-US" sz="1200" dirty="0">
                <a:latin typeface="Tableau Regular"/>
              </a:rPr>
              <a:t> Post determining important features, an array of ML modeling techniques were used for prediction</a:t>
            </a:r>
          </a:p>
        </p:txBody>
      </p:sp>
    </p:spTree>
    <p:extLst>
      <p:ext uri="{BB962C8B-B14F-4D97-AF65-F5344CB8AC3E}">
        <p14:creationId xmlns:p14="http://schemas.microsoft.com/office/powerpoint/2010/main" val="25876405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618A879-07CD-4346-87B2-78C6583069E6}"/>
              </a:ext>
            </a:extLst>
          </p:cNvPr>
          <p:cNvSpPr txBox="1"/>
          <p:nvPr/>
        </p:nvSpPr>
        <p:spPr>
          <a:xfrm>
            <a:off x="228601" y="188844"/>
            <a:ext cx="11587578" cy="523220"/>
          </a:xfrm>
          <a:prstGeom prst="rect">
            <a:avLst/>
          </a:prstGeom>
          <a:noFill/>
        </p:spPr>
        <p:txBody>
          <a:bodyPr wrap="square" rtlCol="0">
            <a:spAutoFit/>
          </a:bodyPr>
          <a:lstStyle/>
          <a:p>
            <a:r>
              <a:rPr lang="en-US" altLang="en-US" sz="1400" dirty="0">
                <a:latin typeface="Arial" panose="020B0604020202020204" pitchFamily="34" charset="0"/>
                <a:ea typeface="Times New Roman" panose="02020603050405020304" pitchFamily="18" charset="0"/>
              </a:rPr>
              <a:t>Random Forest method is used to classify the data into classes and predict the mean (regression) of the forest trees to predict </a:t>
            </a:r>
            <a:r>
              <a:rPr lang="en-US" sz="1400" dirty="0"/>
              <a:t>Total BTU and Dollar</a:t>
            </a:r>
          </a:p>
        </p:txBody>
      </p:sp>
      <p:graphicFrame>
        <p:nvGraphicFramePr>
          <p:cNvPr id="37" name="Table 36">
            <a:extLst>
              <a:ext uri="{FF2B5EF4-FFF2-40B4-BE49-F238E27FC236}">
                <a16:creationId xmlns:a16="http://schemas.microsoft.com/office/drawing/2014/main" id="{A8BDD122-C0F0-4FDB-8714-C90A322FF873}"/>
              </a:ext>
            </a:extLst>
          </p:cNvPr>
          <p:cNvGraphicFramePr>
            <a:graphicFrameLocks noGrp="1"/>
          </p:cNvGraphicFramePr>
          <p:nvPr>
            <p:extLst>
              <p:ext uri="{D42A27DB-BD31-4B8C-83A1-F6EECF244321}">
                <p14:modId xmlns:p14="http://schemas.microsoft.com/office/powerpoint/2010/main" val="1776185981"/>
              </p:ext>
            </p:extLst>
          </p:nvPr>
        </p:nvGraphicFramePr>
        <p:xfrm>
          <a:off x="1745909" y="5021535"/>
          <a:ext cx="8252788" cy="1524186"/>
        </p:xfrm>
        <a:graphic>
          <a:graphicData uri="http://schemas.openxmlformats.org/drawingml/2006/table">
            <a:tbl>
              <a:tblPr firstRow="1" bandRow="1">
                <a:tableStyleId>{3B4B98B0-60AC-42C2-AFA5-B58CD77FA1E5}</a:tableStyleId>
              </a:tblPr>
              <a:tblGrid>
                <a:gridCol w="1373287">
                  <a:extLst>
                    <a:ext uri="{9D8B030D-6E8A-4147-A177-3AD203B41FA5}">
                      <a16:colId xmlns:a16="http://schemas.microsoft.com/office/drawing/2014/main" val="1628376606"/>
                    </a:ext>
                  </a:extLst>
                </a:gridCol>
                <a:gridCol w="1208153">
                  <a:extLst>
                    <a:ext uri="{9D8B030D-6E8A-4147-A177-3AD203B41FA5}">
                      <a16:colId xmlns:a16="http://schemas.microsoft.com/office/drawing/2014/main" val="3537171461"/>
                    </a:ext>
                  </a:extLst>
                </a:gridCol>
                <a:gridCol w="1864374">
                  <a:extLst>
                    <a:ext uri="{9D8B030D-6E8A-4147-A177-3AD203B41FA5}">
                      <a16:colId xmlns:a16="http://schemas.microsoft.com/office/drawing/2014/main" val="992476981"/>
                    </a:ext>
                  </a:extLst>
                </a:gridCol>
                <a:gridCol w="1694885">
                  <a:extLst>
                    <a:ext uri="{9D8B030D-6E8A-4147-A177-3AD203B41FA5}">
                      <a16:colId xmlns:a16="http://schemas.microsoft.com/office/drawing/2014/main" val="2534363247"/>
                    </a:ext>
                  </a:extLst>
                </a:gridCol>
                <a:gridCol w="2112089">
                  <a:extLst>
                    <a:ext uri="{9D8B030D-6E8A-4147-A177-3AD203B41FA5}">
                      <a16:colId xmlns:a16="http://schemas.microsoft.com/office/drawing/2014/main" val="1310188564"/>
                    </a:ext>
                  </a:extLst>
                </a:gridCol>
              </a:tblGrid>
              <a:tr h="914512">
                <a:tc>
                  <a:txBody>
                    <a:bodyPr/>
                    <a:lstStyle/>
                    <a:p>
                      <a:r>
                        <a:rPr lang="en-US" sz="1600" dirty="0"/>
                        <a:t>RESULTS for $</a:t>
                      </a:r>
                      <a:endParaRPr lang="en-US" sz="1600" dirty="0">
                        <a:solidFill>
                          <a:schemeClr val="tx1"/>
                        </a:solidFill>
                      </a:endParaRPr>
                    </a:p>
                  </a:txBody>
                  <a:tcPr/>
                </a:tc>
                <a:tc>
                  <a:txBody>
                    <a:bodyPr/>
                    <a:lstStyle/>
                    <a:p>
                      <a:r>
                        <a:rPr lang="en-US" sz="1200" dirty="0"/>
                        <a:t>Base Model</a:t>
                      </a:r>
                    </a:p>
                  </a:txBody>
                  <a:tcPr>
                    <a:solidFill>
                      <a:schemeClr val="bg2"/>
                    </a:solidFill>
                  </a:tcPr>
                </a:tc>
                <a:tc>
                  <a:txBody>
                    <a:bodyPr/>
                    <a:lstStyle/>
                    <a:p>
                      <a:r>
                        <a:rPr lang="en-US" sz="1200" dirty="0"/>
                        <a:t>After 1</a:t>
                      </a:r>
                      <a:r>
                        <a:rPr lang="en-US" sz="1200" baseline="30000" dirty="0"/>
                        <a:t>st</a:t>
                      </a:r>
                      <a:r>
                        <a:rPr lang="en-US" sz="1200" dirty="0"/>
                        <a:t> Tuning</a:t>
                      </a:r>
                    </a:p>
                    <a:p>
                      <a:r>
                        <a:rPr lang="en-US" sz="1200" dirty="0"/>
                        <a:t>(</a:t>
                      </a:r>
                      <a:r>
                        <a:rPr lang="en-US" sz="1200" dirty="0" err="1"/>
                        <a:t>n_estimators</a:t>
                      </a:r>
                      <a:r>
                        <a:rPr lang="en-US" sz="1200" dirty="0"/>
                        <a:t>)</a:t>
                      </a:r>
                    </a:p>
                  </a:txBody>
                  <a:tcPr>
                    <a:solidFill>
                      <a:schemeClr val="bg2"/>
                    </a:solidFill>
                  </a:tcPr>
                </a:tc>
                <a:tc>
                  <a:txBody>
                    <a:bodyPr/>
                    <a:lstStyle/>
                    <a:p>
                      <a:r>
                        <a:rPr lang="en-US" sz="1200" dirty="0"/>
                        <a:t>After 2</a:t>
                      </a:r>
                      <a:r>
                        <a:rPr lang="en-US" sz="1200" baseline="30000" dirty="0"/>
                        <a:t>nd</a:t>
                      </a:r>
                      <a:r>
                        <a:rPr lang="en-US" sz="1200" dirty="0"/>
                        <a:t> Tuning</a:t>
                      </a:r>
                    </a:p>
                    <a:p>
                      <a:r>
                        <a:rPr lang="en-US" sz="1200" dirty="0"/>
                        <a:t>(</a:t>
                      </a:r>
                      <a:r>
                        <a:rPr lang="en-US" sz="1200" dirty="0" err="1"/>
                        <a:t>learning_rate</a:t>
                      </a:r>
                      <a:r>
                        <a:rPr lang="en-US" sz="1200" dirty="0"/>
                        <a:t> &amp; alpha)</a:t>
                      </a:r>
                    </a:p>
                  </a:txBody>
                  <a:tcPr>
                    <a:solidFill>
                      <a:schemeClr val="bg2"/>
                    </a:solidFill>
                  </a:tcPr>
                </a:tc>
                <a:tc>
                  <a:txBody>
                    <a:bodyPr/>
                    <a:lstStyle/>
                    <a:p>
                      <a:r>
                        <a:rPr lang="en-US" sz="1200" dirty="0"/>
                        <a:t>Final Tuning (</a:t>
                      </a:r>
                      <a:r>
                        <a:rPr lang="en-US" sz="1200" dirty="0" err="1"/>
                        <a:t>max_depth</a:t>
                      </a:r>
                      <a:r>
                        <a:rPr lang="en-US" sz="1200" dirty="0"/>
                        <a:t> &amp; </a:t>
                      </a:r>
                      <a:r>
                        <a:rPr lang="en-US" sz="1200" dirty="0" err="1"/>
                        <a:t>min_child_weight</a:t>
                      </a:r>
                      <a:r>
                        <a:rPr lang="en-US" sz="1200" dirty="0"/>
                        <a:t>)</a:t>
                      </a:r>
                    </a:p>
                  </a:txBody>
                  <a:tcPr>
                    <a:solidFill>
                      <a:schemeClr val="bg2"/>
                    </a:solidFill>
                  </a:tcPr>
                </a:tc>
                <a:extLst>
                  <a:ext uri="{0D108BD9-81ED-4DB2-BD59-A6C34878D82A}">
                    <a16:rowId xmlns:a16="http://schemas.microsoft.com/office/drawing/2014/main" val="1637909296"/>
                  </a:ext>
                </a:extLst>
              </a:tr>
              <a:tr h="304837">
                <a:tc>
                  <a:txBody>
                    <a:bodyPr/>
                    <a:lstStyle/>
                    <a:p>
                      <a:r>
                        <a:rPr lang="en-US" sz="1200" dirty="0"/>
                        <a:t>Test RMSE</a:t>
                      </a:r>
                    </a:p>
                  </a:txBody>
                  <a:tcPr/>
                </a:tc>
                <a:tc>
                  <a:txBody>
                    <a:bodyPr/>
                    <a:lstStyle/>
                    <a:p>
                      <a:r>
                        <a:rPr lang="en-US" sz="1200" dirty="0"/>
                        <a:t>578.14</a:t>
                      </a:r>
                    </a:p>
                  </a:txBody>
                  <a:tcPr/>
                </a:tc>
                <a:tc>
                  <a:txBody>
                    <a:bodyPr/>
                    <a:lstStyle/>
                    <a:p>
                      <a:r>
                        <a:rPr lang="en-US" sz="1200" dirty="0"/>
                        <a:t>478.54</a:t>
                      </a:r>
                    </a:p>
                  </a:txBody>
                  <a:tcPr/>
                </a:tc>
                <a:tc>
                  <a:txBody>
                    <a:bodyPr/>
                    <a:lstStyle/>
                    <a:p>
                      <a:r>
                        <a:rPr lang="en-US" sz="1200" dirty="0"/>
                        <a:t>464.93</a:t>
                      </a:r>
                    </a:p>
                  </a:txBody>
                  <a:tcPr/>
                </a:tc>
                <a:tc>
                  <a:txBody>
                    <a:bodyPr/>
                    <a:lstStyle/>
                    <a:p>
                      <a:r>
                        <a:rPr lang="en-US" sz="1200" dirty="0"/>
                        <a:t>459.51</a:t>
                      </a:r>
                    </a:p>
                  </a:txBody>
                  <a:tcPr/>
                </a:tc>
                <a:extLst>
                  <a:ext uri="{0D108BD9-81ED-4DB2-BD59-A6C34878D82A}">
                    <a16:rowId xmlns:a16="http://schemas.microsoft.com/office/drawing/2014/main" val="3035129995"/>
                  </a:ext>
                </a:extLst>
              </a:tr>
              <a:tr h="304837">
                <a:tc>
                  <a:txBody>
                    <a:bodyPr/>
                    <a:lstStyle/>
                    <a:p>
                      <a:r>
                        <a:rPr lang="en-US" sz="1200" dirty="0"/>
                        <a:t>Test r</a:t>
                      </a:r>
                      <a:r>
                        <a:rPr lang="en-US" sz="1200" baseline="30000" dirty="0"/>
                        <a:t>2</a:t>
                      </a:r>
                    </a:p>
                  </a:txBody>
                  <a:tcPr/>
                </a:tc>
                <a:tc>
                  <a:txBody>
                    <a:bodyPr/>
                    <a:lstStyle/>
                    <a:p>
                      <a:r>
                        <a:rPr lang="en-US" sz="1200" dirty="0"/>
                        <a:t>74.3%</a:t>
                      </a:r>
                    </a:p>
                  </a:txBody>
                  <a:tcPr/>
                </a:tc>
                <a:tc>
                  <a:txBody>
                    <a:bodyPr/>
                    <a:lstStyle/>
                    <a:p>
                      <a:r>
                        <a:rPr lang="en-US" sz="1200" dirty="0"/>
                        <a:t>82.39%</a:t>
                      </a:r>
                    </a:p>
                  </a:txBody>
                  <a:tcPr/>
                </a:tc>
                <a:tc>
                  <a:txBody>
                    <a:bodyPr/>
                    <a:lstStyle/>
                    <a:p>
                      <a:r>
                        <a:rPr lang="en-US" sz="1200" dirty="0"/>
                        <a:t>83.38%</a:t>
                      </a:r>
                    </a:p>
                  </a:txBody>
                  <a:tcPr/>
                </a:tc>
                <a:tc>
                  <a:txBody>
                    <a:bodyPr/>
                    <a:lstStyle/>
                    <a:p>
                      <a:r>
                        <a:rPr lang="en-US" sz="1200" dirty="0"/>
                        <a:t>83.77%</a:t>
                      </a:r>
                    </a:p>
                  </a:txBody>
                  <a:tcPr/>
                </a:tc>
                <a:extLst>
                  <a:ext uri="{0D108BD9-81ED-4DB2-BD59-A6C34878D82A}">
                    <a16:rowId xmlns:a16="http://schemas.microsoft.com/office/drawing/2014/main" val="3998100381"/>
                  </a:ext>
                </a:extLst>
              </a:tr>
            </a:tbl>
          </a:graphicData>
        </a:graphic>
      </p:graphicFrame>
      <p:grpSp>
        <p:nvGrpSpPr>
          <p:cNvPr id="22" name="Group 21">
            <a:extLst>
              <a:ext uri="{FF2B5EF4-FFF2-40B4-BE49-F238E27FC236}">
                <a16:creationId xmlns:a16="http://schemas.microsoft.com/office/drawing/2014/main" id="{DDF85CC0-F0E7-4497-B0F6-4FD232E645D3}"/>
              </a:ext>
            </a:extLst>
          </p:cNvPr>
          <p:cNvGrpSpPr/>
          <p:nvPr/>
        </p:nvGrpSpPr>
        <p:grpSpPr>
          <a:xfrm>
            <a:off x="1033155" y="832769"/>
            <a:ext cx="7861464" cy="3905486"/>
            <a:chOff x="902525" y="820893"/>
            <a:chExt cx="7942863" cy="4922616"/>
          </a:xfrm>
        </p:grpSpPr>
        <p:grpSp>
          <p:nvGrpSpPr>
            <p:cNvPr id="23" name="Group 22">
              <a:extLst>
                <a:ext uri="{FF2B5EF4-FFF2-40B4-BE49-F238E27FC236}">
                  <a16:creationId xmlns:a16="http://schemas.microsoft.com/office/drawing/2014/main" id="{7DF99305-A332-42FA-982F-0F5D5910ECE1}"/>
                </a:ext>
              </a:extLst>
            </p:cNvPr>
            <p:cNvGrpSpPr/>
            <p:nvPr/>
          </p:nvGrpSpPr>
          <p:grpSpPr>
            <a:xfrm>
              <a:off x="3929770" y="820893"/>
              <a:ext cx="4915618" cy="4922616"/>
              <a:chOff x="2582462" y="676015"/>
              <a:chExt cx="4915618" cy="4922616"/>
            </a:xfrm>
          </p:grpSpPr>
          <p:grpSp>
            <p:nvGrpSpPr>
              <p:cNvPr id="30" name="Group 29">
                <a:extLst>
                  <a:ext uri="{FF2B5EF4-FFF2-40B4-BE49-F238E27FC236}">
                    <a16:creationId xmlns:a16="http://schemas.microsoft.com/office/drawing/2014/main" id="{CFB54644-F189-43F6-8F8B-65387DED84FC}"/>
                  </a:ext>
                </a:extLst>
              </p:cNvPr>
              <p:cNvGrpSpPr/>
              <p:nvPr/>
            </p:nvGrpSpPr>
            <p:grpSpPr>
              <a:xfrm>
                <a:off x="2582462" y="676015"/>
                <a:ext cx="4915618" cy="4922616"/>
                <a:chOff x="2582462" y="721735"/>
                <a:chExt cx="4915618" cy="4922616"/>
              </a:xfrm>
            </p:grpSpPr>
            <p:sp>
              <p:nvSpPr>
                <p:cNvPr id="35" name="Freeform: Shape 34">
                  <a:extLst>
                    <a:ext uri="{FF2B5EF4-FFF2-40B4-BE49-F238E27FC236}">
                      <a16:creationId xmlns:a16="http://schemas.microsoft.com/office/drawing/2014/main" id="{4D6EC122-FDBF-4EA5-8436-B1C75AA0E432}"/>
                    </a:ext>
                  </a:extLst>
                </p:cNvPr>
                <p:cNvSpPr/>
                <p:nvPr/>
              </p:nvSpPr>
              <p:spPr>
                <a:xfrm>
                  <a:off x="3266726" y="721735"/>
                  <a:ext cx="4185634" cy="1368530"/>
                </a:xfrm>
                <a:custGeom>
                  <a:avLst/>
                  <a:gdLst>
                    <a:gd name="connsiteX0" fmla="*/ 0 w 3543731"/>
                    <a:gd name="connsiteY0" fmla="*/ 0 h 1368528"/>
                    <a:gd name="connsiteX1" fmla="*/ 2859467 w 3543731"/>
                    <a:gd name="connsiteY1" fmla="*/ 0 h 1368528"/>
                    <a:gd name="connsiteX2" fmla="*/ 3543731 w 3543731"/>
                    <a:gd name="connsiteY2" fmla="*/ 684264 h 1368528"/>
                    <a:gd name="connsiteX3" fmla="*/ 2859467 w 3543731"/>
                    <a:gd name="connsiteY3" fmla="*/ 1368528 h 1368528"/>
                    <a:gd name="connsiteX4" fmla="*/ 0 w 3543731"/>
                    <a:gd name="connsiteY4" fmla="*/ 1368528 h 1368528"/>
                    <a:gd name="connsiteX5" fmla="*/ 0 w 3543731"/>
                    <a:gd name="connsiteY5" fmla="*/ 0 h 1368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43731" h="1368528">
                      <a:moveTo>
                        <a:pt x="3543731" y="1368527"/>
                      </a:moveTo>
                      <a:lnTo>
                        <a:pt x="684264" y="1368527"/>
                      </a:lnTo>
                      <a:lnTo>
                        <a:pt x="0" y="684264"/>
                      </a:lnTo>
                      <a:lnTo>
                        <a:pt x="684264" y="1"/>
                      </a:lnTo>
                      <a:lnTo>
                        <a:pt x="3543731" y="1"/>
                      </a:lnTo>
                      <a:lnTo>
                        <a:pt x="3543731" y="1368527"/>
                      </a:lnTo>
                      <a:close/>
                    </a:path>
                  </a:pathLst>
                </a:cu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945615" tIns="53341" rIns="99568" bIns="53340" numCol="1" spcCol="1270" anchor="ctr" anchorCtr="0">
                  <a:noAutofit/>
                </a:bodyPr>
                <a:lstStyle/>
                <a:p>
                  <a:pPr marL="0" lvl="0" indent="0" algn="ctr" defTabSz="622300">
                    <a:lnSpc>
                      <a:spcPct val="90000"/>
                    </a:lnSpc>
                    <a:spcBef>
                      <a:spcPct val="0"/>
                    </a:spcBef>
                    <a:spcAft>
                      <a:spcPct val="35000"/>
                    </a:spcAft>
                    <a:buNone/>
                  </a:pPr>
                  <a:r>
                    <a:rPr lang="en-US" kern="1200" dirty="0"/>
                    <a:t>Creating base Model Random Forest </a:t>
                  </a:r>
                </a:p>
                <a:p>
                  <a:pPr marL="0" lvl="0" indent="0" algn="ctr" defTabSz="622300">
                    <a:lnSpc>
                      <a:spcPct val="90000"/>
                    </a:lnSpc>
                    <a:spcBef>
                      <a:spcPct val="0"/>
                    </a:spcBef>
                    <a:spcAft>
                      <a:spcPct val="35000"/>
                    </a:spcAft>
                    <a:buNone/>
                  </a:pPr>
                  <a:r>
                    <a:rPr lang="en-US" kern="1200" dirty="0"/>
                    <a:t>(default n_estimator = 10)</a:t>
                  </a:r>
                </a:p>
              </p:txBody>
            </p:sp>
            <p:sp>
              <p:nvSpPr>
                <p:cNvPr id="36" name="Oval 35">
                  <a:extLst>
                    <a:ext uri="{FF2B5EF4-FFF2-40B4-BE49-F238E27FC236}">
                      <a16:creationId xmlns:a16="http://schemas.microsoft.com/office/drawing/2014/main" id="{72164B67-70D9-43D6-AD7A-611B94A2495A}"/>
                    </a:ext>
                  </a:extLst>
                </p:cNvPr>
                <p:cNvSpPr/>
                <p:nvPr/>
              </p:nvSpPr>
              <p:spPr>
                <a:xfrm>
                  <a:off x="2582462" y="721736"/>
                  <a:ext cx="1368528" cy="1368528"/>
                </a:xfrm>
                <a:prstGeom prst="ellipse">
                  <a:avLst/>
                </a:prstGeom>
              </p:spPr>
              <p:style>
                <a:lnRef idx="2">
                  <a:schemeClr val="lt1">
                    <a:hueOff val="0"/>
                    <a:satOff val="0"/>
                    <a:lumOff val="0"/>
                    <a:alphaOff val="0"/>
                  </a:schemeClr>
                </a:lnRef>
                <a:fillRef idx="1">
                  <a:schemeClr val="accent2">
                    <a:tint val="50000"/>
                    <a:hueOff val="0"/>
                    <a:satOff val="0"/>
                    <a:lumOff val="0"/>
                    <a:alphaOff val="0"/>
                  </a:schemeClr>
                </a:fillRef>
                <a:effectRef idx="0">
                  <a:schemeClr val="accent2">
                    <a:tint val="50000"/>
                    <a:hueOff val="0"/>
                    <a:satOff val="0"/>
                    <a:lumOff val="0"/>
                    <a:alphaOff val="0"/>
                  </a:schemeClr>
                </a:effectRef>
                <a:fontRef idx="minor">
                  <a:schemeClr val="lt1">
                    <a:hueOff val="0"/>
                    <a:satOff val="0"/>
                    <a:lumOff val="0"/>
                    <a:alphaOff val="0"/>
                  </a:schemeClr>
                </a:fontRef>
              </p:style>
            </p:sp>
            <p:sp>
              <p:nvSpPr>
                <p:cNvPr id="38" name="Freeform: Shape 37">
                  <a:extLst>
                    <a:ext uri="{FF2B5EF4-FFF2-40B4-BE49-F238E27FC236}">
                      <a16:creationId xmlns:a16="http://schemas.microsoft.com/office/drawing/2014/main" id="{44EA51EB-5BD8-4D87-8268-BA0B472AF274}"/>
                    </a:ext>
                  </a:extLst>
                </p:cNvPr>
                <p:cNvSpPr/>
                <p:nvPr/>
              </p:nvSpPr>
              <p:spPr>
                <a:xfrm>
                  <a:off x="3266726" y="2498778"/>
                  <a:ext cx="4185634" cy="1368529"/>
                </a:xfrm>
                <a:custGeom>
                  <a:avLst/>
                  <a:gdLst>
                    <a:gd name="connsiteX0" fmla="*/ 0 w 3543731"/>
                    <a:gd name="connsiteY0" fmla="*/ 0 h 1368528"/>
                    <a:gd name="connsiteX1" fmla="*/ 2859467 w 3543731"/>
                    <a:gd name="connsiteY1" fmla="*/ 0 h 1368528"/>
                    <a:gd name="connsiteX2" fmla="*/ 3543731 w 3543731"/>
                    <a:gd name="connsiteY2" fmla="*/ 684264 h 1368528"/>
                    <a:gd name="connsiteX3" fmla="*/ 2859467 w 3543731"/>
                    <a:gd name="connsiteY3" fmla="*/ 1368528 h 1368528"/>
                    <a:gd name="connsiteX4" fmla="*/ 0 w 3543731"/>
                    <a:gd name="connsiteY4" fmla="*/ 1368528 h 1368528"/>
                    <a:gd name="connsiteX5" fmla="*/ 0 w 3543731"/>
                    <a:gd name="connsiteY5" fmla="*/ 0 h 1368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43731" h="1368528">
                      <a:moveTo>
                        <a:pt x="3543731" y="1368527"/>
                      </a:moveTo>
                      <a:lnTo>
                        <a:pt x="684264" y="1368527"/>
                      </a:lnTo>
                      <a:lnTo>
                        <a:pt x="0" y="684264"/>
                      </a:lnTo>
                      <a:lnTo>
                        <a:pt x="684264" y="1"/>
                      </a:lnTo>
                      <a:lnTo>
                        <a:pt x="3543731" y="1"/>
                      </a:lnTo>
                      <a:lnTo>
                        <a:pt x="3543731" y="1368527"/>
                      </a:lnTo>
                      <a:close/>
                    </a:path>
                  </a:pathLst>
                </a:custGeom>
              </p:spPr>
              <p:style>
                <a:lnRef idx="2">
                  <a:schemeClr val="lt1">
                    <a:hueOff val="0"/>
                    <a:satOff val="0"/>
                    <a:lumOff val="0"/>
                    <a:alphaOff val="0"/>
                  </a:schemeClr>
                </a:lnRef>
                <a:fillRef idx="1">
                  <a:schemeClr val="accent2">
                    <a:hueOff val="-1482143"/>
                    <a:satOff val="7100"/>
                    <a:lumOff val="6569"/>
                    <a:alphaOff val="0"/>
                  </a:schemeClr>
                </a:fillRef>
                <a:effectRef idx="0">
                  <a:schemeClr val="accent2">
                    <a:hueOff val="-1482143"/>
                    <a:satOff val="7100"/>
                    <a:lumOff val="6569"/>
                    <a:alphaOff val="0"/>
                  </a:schemeClr>
                </a:effectRef>
                <a:fontRef idx="minor">
                  <a:schemeClr val="lt1"/>
                </a:fontRef>
              </p:style>
              <p:txBody>
                <a:bodyPr spcFirstLastPara="0" vert="horz" wrap="square" lIns="945615" tIns="53341" rIns="99568" bIns="53340" numCol="1" spcCol="1270" anchor="ctr" anchorCtr="0">
                  <a:noAutofit/>
                </a:bodyPr>
                <a:lstStyle/>
                <a:p>
                  <a:pPr lvl="0" defTabSz="622300">
                    <a:spcBef>
                      <a:spcPct val="0"/>
                    </a:spcBef>
                  </a:pPr>
                  <a:r>
                    <a:rPr lang="en-US" sz="1600" dirty="0"/>
                    <a:t>Fine Tune model with different n_estimators and max_depth for best r</a:t>
                  </a:r>
                  <a:r>
                    <a:rPr lang="en-US" sz="1600" baseline="30000" dirty="0"/>
                    <a:t>2</a:t>
                  </a:r>
                  <a:endParaRPr lang="en-US" sz="1600" kern="1200" baseline="30000" dirty="0"/>
                </a:p>
              </p:txBody>
            </p:sp>
            <p:sp>
              <p:nvSpPr>
                <p:cNvPr id="39" name="Oval 38">
                  <a:extLst>
                    <a:ext uri="{FF2B5EF4-FFF2-40B4-BE49-F238E27FC236}">
                      <a16:creationId xmlns:a16="http://schemas.microsoft.com/office/drawing/2014/main" id="{F06F57E9-8947-4365-B997-8554BEC5E716}"/>
                    </a:ext>
                  </a:extLst>
                </p:cNvPr>
                <p:cNvSpPr/>
                <p:nvPr/>
              </p:nvSpPr>
              <p:spPr>
                <a:xfrm>
                  <a:off x="2582462" y="2498779"/>
                  <a:ext cx="1368528" cy="1368528"/>
                </a:xfrm>
                <a:prstGeom prst="ellipse">
                  <a:avLst/>
                </a:prstGeom>
              </p:spPr>
              <p:style>
                <a:lnRef idx="2">
                  <a:schemeClr val="lt1">
                    <a:hueOff val="0"/>
                    <a:satOff val="0"/>
                    <a:lumOff val="0"/>
                    <a:alphaOff val="0"/>
                  </a:schemeClr>
                </a:lnRef>
                <a:fillRef idx="1">
                  <a:schemeClr val="accent2">
                    <a:tint val="50000"/>
                    <a:hueOff val="-2019829"/>
                    <a:satOff val="22585"/>
                    <a:lumOff val="2771"/>
                    <a:alphaOff val="0"/>
                  </a:schemeClr>
                </a:fillRef>
                <a:effectRef idx="0">
                  <a:schemeClr val="accent2">
                    <a:tint val="50000"/>
                    <a:hueOff val="-2019829"/>
                    <a:satOff val="22585"/>
                    <a:lumOff val="2771"/>
                    <a:alphaOff val="0"/>
                  </a:schemeClr>
                </a:effectRef>
                <a:fontRef idx="minor">
                  <a:schemeClr val="lt1">
                    <a:hueOff val="0"/>
                    <a:satOff val="0"/>
                    <a:lumOff val="0"/>
                    <a:alphaOff val="0"/>
                  </a:schemeClr>
                </a:fontRef>
              </p:style>
            </p:sp>
            <p:sp>
              <p:nvSpPr>
                <p:cNvPr id="42" name="Freeform: Shape 41">
                  <a:extLst>
                    <a:ext uri="{FF2B5EF4-FFF2-40B4-BE49-F238E27FC236}">
                      <a16:creationId xmlns:a16="http://schemas.microsoft.com/office/drawing/2014/main" id="{6AC408AD-7A10-4A06-8FF1-5A8DB972CD5D}"/>
                    </a:ext>
                  </a:extLst>
                </p:cNvPr>
                <p:cNvSpPr/>
                <p:nvPr/>
              </p:nvSpPr>
              <p:spPr>
                <a:xfrm>
                  <a:off x="3266726" y="4275822"/>
                  <a:ext cx="4231354" cy="1368529"/>
                </a:xfrm>
                <a:custGeom>
                  <a:avLst/>
                  <a:gdLst>
                    <a:gd name="connsiteX0" fmla="*/ 0 w 3543731"/>
                    <a:gd name="connsiteY0" fmla="*/ 0 h 1368528"/>
                    <a:gd name="connsiteX1" fmla="*/ 2859467 w 3543731"/>
                    <a:gd name="connsiteY1" fmla="*/ 0 h 1368528"/>
                    <a:gd name="connsiteX2" fmla="*/ 3543731 w 3543731"/>
                    <a:gd name="connsiteY2" fmla="*/ 684264 h 1368528"/>
                    <a:gd name="connsiteX3" fmla="*/ 2859467 w 3543731"/>
                    <a:gd name="connsiteY3" fmla="*/ 1368528 h 1368528"/>
                    <a:gd name="connsiteX4" fmla="*/ 0 w 3543731"/>
                    <a:gd name="connsiteY4" fmla="*/ 1368528 h 1368528"/>
                    <a:gd name="connsiteX5" fmla="*/ 0 w 3543731"/>
                    <a:gd name="connsiteY5" fmla="*/ 0 h 1368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43731" h="1368528">
                      <a:moveTo>
                        <a:pt x="3543731" y="1368527"/>
                      </a:moveTo>
                      <a:lnTo>
                        <a:pt x="684264" y="1368527"/>
                      </a:lnTo>
                      <a:lnTo>
                        <a:pt x="0" y="684264"/>
                      </a:lnTo>
                      <a:lnTo>
                        <a:pt x="684264" y="1"/>
                      </a:lnTo>
                      <a:lnTo>
                        <a:pt x="3543731" y="1"/>
                      </a:lnTo>
                      <a:lnTo>
                        <a:pt x="3543731" y="1368527"/>
                      </a:lnTo>
                      <a:close/>
                    </a:path>
                  </a:pathLst>
                </a:custGeom>
              </p:spPr>
              <p:style>
                <a:lnRef idx="2">
                  <a:schemeClr val="lt1">
                    <a:hueOff val="0"/>
                    <a:satOff val="0"/>
                    <a:lumOff val="0"/>
                    <a:alphaOff val="0"/>
                  </a:schemeClr>
                </a:lnRef>
                <a:fillRef idx="1">
                  <a:schemeClr val="accent2">
                    <a:hueOff val="-2964286"/>
                    <a:satOff val="14200"/>
                    <a:lumOff val="13137"/>
                    <a:alphaOff val="0"/>
                  </a:schemeClr>
                </a:fillRef>
                <a:effectRef idx="0">
                  <a:schemeClr val="accent2">
                    <a:hueOff val="-2964286"/>
                    <a:satOff val="14200"/>
                    <a:lumOff val="13137"/>
                    <a:alphaOff val="0"/>
                  </a:schemeClr>
                </a:effectRef>
                <a:fontRef idx="minor">
                  <a:schemeClr val="lt1"/>
                </a:fontRef>
              </p:style>
              <p:txBody>
                <a:bodyPr spcFirstLastPara="0" vert="horz" wrap="square" lIns="945615" tIns="53341" rIns="99569" bIns="53340" numCol="1" spcCol="1270" anchor="ctr" anchorCtr="0">
                  <a:noAutofit/>
                </a:bodyPr>
                <a:lstStyle/>
                <a:p>
                  <a:pPr marL="0" lvl="0" indent="0" algn="ctr" defTabSz="622300">
                    <a:lnSpc>
                      <a:spcPct val="90000"/>
                    </a:lnSpc>
                    <a:spcBef>
                      <a:spcPct val="0"/>
                    </a:spcBef>
                    <a:spcAft>
                      <a:spcPct val="35000"/>
                    </a:spcAft>
                    <a:buNone/>
                  </a:pPr>
                  <a:r>
                    <a:rPr lang="en-US" kern="1200" dirty="0"/>
                    <a:t>Compare all the models (base and tuned) and choose the one with low RMSE and high r</a:t>
                  </a:r>
                  <a:r>
                    <a:rPr lang="en-US" kern="1200" baseline="30000" dirty="0"/>
                    <a:t>2</a:t>
                  </a:r>
                </a:p>
              </p:txBody>
            </p:sp>
            <p:sp>
              <p:nvSpPr>
                <p:cNvPr id="43" name="Oval 42">
                  <a:extLst>
                    <a:ext uri="{FF2B5EF4-FFF2-40B4-BE49-F238E27FC236}">
                      <a16:creationId xmlns:a16="http://schemas.microsoft.com/office/drawing/2014/main" id="{94BC738A-AF8A-4935-BB62-658BA06FD9F8}"/>
                    </a:ext>
                  </a:extLst>
                </p:cNvPr>
                <p:cNvSpPr/>
                <p:nvPr/>
              </p:nvSpPr>
              <p:spPr>
                <a:xfrm>
                  <a:off x="2582462" y="4275823"/>
                  <a:ext cx="1368528" cy="1368528"/>
                </a:xfrm>
                <a:prstGeom prst="ellipse">
                  <a:avLst/>
                </a:prstGeom>
              </p:spPr>
              <p:style>
                <a:lnRef idx="2">
                  <a:schemeClr val="lt1">
                    <a:hueOff val="0"/>
                    <a:satOff val="0"/>
                    <a:lumOff val="0"/>
                    <a:alphaOff val="0"/>
                  </a:schemeClr>
                </a:lnRef>
                <a:fillRef idx="1">
                  <a:schemeClr val="accent2">
                    <a:tint val="50000"/>
                    <a:hueOff val="-4039658"/>
                    <a:satOff val="45170"/>
                    <a:lumOff val="5543"/>
                    <a:alphaOff val="0"/>
                  </a:schemeClr>
                </a:fillRef>
                <a:effectRef idx="0">
                  <a:schemeClr val="accent2">
                    <a:tint val="50000"/>
                    <a:hueOff val="-4039658"/>
                    <a:satOff val="45170"/>
                    <a:lumOff val="5543"/>
                    <a:alphaOff val="0"/>
                  </a:schemeClr>
                </a:effectRef>
                <a:fontRef idx="minor">
                  <a:schemeClr val="lt1">
                    <a:hueOff val="0"/>
                    <a:satOff val="0"/>
                    <a:lumOff val="0"/>
                    <a:alphaOff val="0"/>
                  </a:schemeClr>
                </a:fontRef>
              </p:style>
            </p:sp>
          </p:grpSp>
          <p:sp>
            <p:nvSpPr>
              <p:cNvPr id="32" name="TextBox 31">
                <a:extLst>
                  <a:ext uri="{FF2B5EF4-FFF2-40B4-BE49-F238E27FC236}">
                    <a16:creationId xmlns:a16="http://schemas.microsoft.com/office/drawing/2014/main" id="{A6CA6A01-0803-44E9-999D-2F946DCC1549}"/>
                  </a:ext>
                </a:extLst>
              </p:cNvPr>
              <p:cNvSpPr txBox="1"/>
              <p:nvPr/>
            </p:nvSpPr>
            <p:spPr>
              <a:xfrm>
                <a:off x="2763933" y="1082834"/>
                <a:ext cx="1005586" cy="646331"/>
              </a:xfrm>
              <a:prstGeom prst="rect">
                <a:avLst/>
              </a:prstGeom>
              <a:noFill/>
            </p:spPr>
            <p:txBody>
              <a:bodyPr wrap="square" rtlCol="0">
                <a:spAutoFit/>
              </a:bodyPr>
              <a:lstStyle/>
              <a:p>
                <a:pPr algn="ctr"/>
                <a:r>
                  <a:rPr lang="en-US" dirty="0"/>
                  <a:t>Base Model</a:t>
                </a:r>
              </a:p>
            </p:txBody>
          </p:sp>
          <p:sp>
            <p:nvSpPr>
              <p:cNvPr id="33" name="TextBox 32">
                <a:extLst>
                  <a:ext uri="{FF2B5EF4-FFF2-40B4-BE49-F238E27FC236}">
                    <a16:creationId xmlns:a16="http://schemas.microsoft.com/office/drawing/2014/main" id="{7A93EAF0-0A7B-4E85-887B-F61332A3F891}"/>
                  </a:ext>
                </a:extLst>
              </p:cNvPr>
              <p:cNvSpPr txBox="1"/>
              <p:nvPr/>
            </p:nvSpPr>
            <p:spPr>
              <a:xfrm>
                <a:off x="2734813" y="2783271"/>
                <a:ext cx="1063825" cy="707886"/>
              </a:xfrm>
              <a:prstGeom prst="rect">
                <a:avLst/>
              </a:prstGeom>
              <a:noFill/>
            </p:spPr>
            <p:txBody>
              <a:bodyPr wrap="square" rtlCol="0">
                <a:spAutoFit/>
              </a:bodyPr>
              <a:lstStyle/>
              <a:p>
                <a:pPr algn="ctr"/>
                <a:r>
                  <a:rPr lang="en-US" sz="2000" dirty="0"/>
                  <a:t>Tune Models</a:t>
                </a:r>
              </a:p>
            </p:txBody>
          </p:sp>
          <p:sp>
            <p:nvSpPr>
              <p:cNvPr id="34" name="TextBox 33">
                <a:extLst>
                  <a:ext uri="{FF2B5EF4-FFF2-40B4-BE49-F238E27FC236}">
                    <a16:creationId xmlns:a16="http://schemas.microsoft.com/office/drawing/2014/main" id="{5B02B786-7F39-43A4-B759-16F7560C68D6}"/>
                  </a:ext>
                </a:extLst>
              </p:cNvPr>
              <p:cNvSpPr txBox="1"/>
              <p:nvPr/>
            </p:nvSpPr>
            <p:spPr>
              <a:xfrm>
                <a:off x="2689345" y="4636920"/>
                <a:ext cx="1154760" cy="646331"/>
              </a:xfrm>
              <a:prstGeom prst="rect">
                <a:avLst/>
              </a:prstGeom>
              <a:noFill/>
            </p:spPr>
            <p:txBody>
              <a:bodyPr wrap="square" rtlCol="0">
                <a:spAutoFit/>
              </a:bodyPr>
              <a:lstStyle/>
              <a:p>
                <a:pPr algn="ctr"/>
                <a:r>
                  <a:rPr lang="en-US" dirty="0"/>
                  <a:t>Compare Models</a:t>
                </a:r>
              </a:p>
            </p:txBody>
          </p:sp>
        </p:grpSp>
        <p:sp>
          <p:nvSpPr>
            <p:cNvPr id="24" name="Oval 23">
              <a:extLst>
                <a:ext uri="{FF2B5EF4-FFF2-40B4-BE49-F238E27FC236}">
                  <a16:creationId xmlns:a16="http://schemas.microsoft.com/office/drawing/2014/main" id="{68916579-C1E7-4481-B80E-45438989EEED}"/>
                </a:ext>
              </a:extLst>
            </p:cNvPr>
            <p:cNvSpPr/>
            <p:nvPr/>
          </p:nvSpPr>
          <p:spPr>
            <a:xfrm>
              <a:off x="902525" y="2538561"/>
              <a:ext cx="2473271" cy="1475300"/>
            </a:xfrm>
            <a:prstGeom prst="ellipse">
              <a:avLst/>
            </a:prstGeom>
            <a:solidFill>
              <a:schemeClr val="bg1">
                <a:lumMod val="95000"/>
              </a:schemeClr>
            </a:solidFill>
            <a:ln w="571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Random Forest Regressor</a:t>
              </a:r>
            </a:p>
          </p:txBody>
        </p:sp>
        <p:cxnSp>
          <p:nvCxnSpPr>
            <p:cNvPr id="25" name="Straight Arrow Connector 24">
              <a:extLst>
                <a:ext uri="{FF2B5EF4-FFF2-40B4-BE49-F238E27FC236}">
                  <a16:creationId xmlns:a16="http://schemas.microsoft.com/office/drawing/2014/main" id="{38C15420-CCB0-4DC7-9167-120B9FFEFCE2}"/>
                </a:ext>
              </a:extLst>
            </p:cNvPr>
            <p:cNvCxnSpPr>
              <a:cxnSpLocks/>
              <a:stCxn id="24" idx="7"/>
              <a:endCxn id="36" idx="3"/>
            </p:cNvCxnSpPr>
            <p:nvPr/>
          </p:nvCxnSpPr>
          <p:spPr>
            <a:xfrm flipV="1">
              <a:off x="3013594" y="1989006"/>
              <a:ext cx="1116592" cy="765608"/>
            </a:xfrm>
            <a:prstGeom prst="straightConnector1">
              <a:avLst/>
            </a:prstGeom>
            <a:ln w="5715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425A98FC-3833-494E-9847-A7B11636FF32}"/>
                </a:ext>
              </a:extLst>
            </p:cNvPr>
            <p:cNvCxnSpPr>
              <a:cxnSpLocks/>
              <a:stCxn id="24" idx="6"/>
              <a:endCxn id="39" idx="2"/>
            </p:cNvCxnSpPr>
            <p:nvPr/>
          </p:nvCxnSpPr>
          <p:spPr>
            <a:xfrm>
              <a:off x="3375796" y="3276211"/>
              <a:ext cx="553974" cy="5990"/>
            </a:xfrm>
            <a:prstGeom prst="straightConnector1">
              <a:avLst/>
            </a:prstGeom>
            <a:ln w="5715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BAF9D5F3-DE85-4D35-B086-8C2315CF31EE}"/>
                </a:ext>
              </a:extLst>
            </p:cNvPr>
            <p:cNvCxnSpPr>
              <a:cxnSpLocks/>
              <a:stCxn id="24" idx="5"/>
              <a:endCxn id="43" idx="2"/>
            </p:cNvCxnSpPr>
            <p:nvPr/>
          </p:nvCxnSpPr>
          <p:spPr>
            <a:xfrm>
              <a:off x="3013594" y="3797808"/>
              <a:ext cx="916176" cy="1261437"/>
            </a:xfrm>
            <a:prstGeom prst="straightConnector1">
              <a:avLst/>
            </a:prstGeom>
            <a:ln w="57150">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5900674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446D8751-6F43-43DF-9948-C919E9245700}"/>
              </a:ext>
            </a:extLst>
          </p:cNvPr>
          <p:cNvGrpSpPr/>
          <p:nvPr/>
        </p:nvGrpSpPr>
        <p:grpSpPr>
          <a:xfrm>
            <a:off x="2739019" y="569467"/>
            <a:ext cx="4656785" cy="5931748"/>
            <a:chOff x="2739019" y="569467"/>
            <a:chExt cx="4656785" cy="5931748"/>
          </a:xfrm>
        </p:grpSpPr>
        <p:sp>
          <p:nvSpPr>
            <p:cNvPr id="2" name="Freeform: Shape 1">
              <a:extLst>
                <a:ext uri="{FF2B5EF4-FFF2-40B4-BE49-F238E27FC236}">
                  <a16:creationId xmlns:a16="http://schemas.microsoft.com/office/drawing/2014/main" id="{82ED7132-B8E0-490F-B63B-4F09FE901505}"/>
                </a:ext>
              </a:extLst>
            </p:cNvPr>
            <p:cNvSpPr/>
            <p:nvPr/>
          </p:nvSpPr>
          <p:spPr>
            <a:xfrm>
              <a:off x="5000689" y="2372710"/>
              <a:ext cx="2020385" cy="2020385"/>
            </a:xfrm>
            <a:custGeom>
              <a:avLst/>
              <a:gdLst>
                <a:gd name="connsiteX0" fmla="*/ 1434078 w 2020385"/>
                <a:gd name="connsiteY0" fmla="*/ 322127 h 2020385"/>
                <a:gd name="connsiteX1" fmla="*/ 1591232 w 2020385"/>
                <a:gd name="connsiteY1" fmla="*/ 190252 h 2020385"/>
                <a:gd name="connsiteX2" fmla="*/ 1716780 w 2020385"/>
                <a:gd name="connsiteY2" fmla="*/ 295599 h 2020385"/>
                <a:gd name="connsiteX3" fmla="*/ 1614198 w 2020385"/>
                <a:gd name="connsiteY3" fmla="*/ 473266 h 2020385"/>
                <a:gd name="connsiteX4" fmla="*/ 1777188 w 2020385"/>
                <a:gd name="connsiteY4" fmla="*/ 755572 h 2020385"/>
                <a:gd name="connsiteX5" fmla="*/ 1982342 w 2020385"/>
                <a:gd name="connsiteY5" fmla="*/ 755567 h 2020385"/>
                <a:gd name="connsiteX6" fmla="*/ 2010801 w 2020385"/>
                <a:gd name="connsiteY6" fmla="*/ 916968 h 2020385"/>
                <a:gd name="connsiteX7" fmla="*/ 1818017 w 2020385"/>
                <a:gd name="connsiteY7" fmla="*/ 987130 h 2020385"/>
                <a:gd name="connsiteX8" fmla="*/ 1761411 w 2020385"/>
                <a:gd name="connsiteY8" fmla="*/ 1308157 h 2020385"/>
                <a:gd name="connsiteX9" fmla="*/ 1918572 w 2020385"/>
                <a:gd name="connsiteY9" fmla="*/ 1440023 h 2020385"/>
                <a:gd name="connsiteX10" fmla="*/ 1836627 w 2020385"/>
                <a:gd name="connsiteY10" fmla="*/ 1581957 h 2020385"/>
                <a:gd name="connsiteX11" fmla="*/ 1643847 w 2020385"/>
                <a:gd name="connsiteY11" fmla="*/ 1511785 h 2020385"/>
                <a:gd name="connsiteX12" fmla="*/ 1394132 w 2020385"/>
                <a:gd name="connsiteY12" fmla="*/ 1721321 h 2020385"/>
                <a:gd name="connsiteX13" fmla="*/ 1429762 w 2020385"/>
                <a:gd name="connsiteY13" fmla="*/ 1923357 h 2020385"/>
                <a:gd name="connsiteX14" fmla="*/ 1275755 w 2020385"/>
                <a:gd name="connsiteY14" fmla="*/ 1979411 h 2020385"/>
                <a:gd name="connsiteX15" fmla="*/ 1173182 w 2020385"/>
                <a:gd name="connsiteY15" fmla="*/ 1801740 h 2020385"/>
                <a:gd name="connsiteX16" fmla="*/ 847203 w 2020385"/>
                <a:gd name="connsiteY16" fmla="*/ 1801740 h 2020385"/>
                <a:gd name="connsiteX17" fmla="*/ 744630 w 2020385"/>
                <a:gd name="connsiteY17" fmla="*/ 1979411 h 2020385"/>
                <a:gd name="connsiteX18" fmla="*/ 590623 w 2020385"/>
                <a:gd name="connsiteY18" fmla="*/ 1923357 h 2020385"/>
                <a:gd name="connsiteX19" fmla="*/ 626253 w 2020385"/>
                <a:gd name="connsiteY19" fmla="*/ 1721321 h 2020385"/>
                <a:gd name="connsiteX20" fmla="*/ 376538 w 2020385"/>
                <a:gd name="connsiteY20" fmla="*/ 1511785 h 2020385"/>
                <a:gd name="connsiteX21" fmla="*/ 183758 w 2020385"/>
                <a:gd name="connsiteY21" fmla="*/ 1581957 h 2020385"/>
                <a:gd name="connsiteX22" fmla="*/ 101813 w 2020385"/>
                <a:gd name="connsiteY22" fmla="*/ 1440023 h 2020385"/>
                <a:gd name="connsiteX23" fmla="*/ 258973 w 2020385"/>
                <a:gd name="connsiteY23" fmla="*/ 1308157 h 2020385"/>
                <a:gd name="connsiteX24" fmla="*/ 202367 w 2020385"/>
                <a:gd name="connsiteY24" fmla="*/ 987130 h 2020385"/>
                <a:gd name="connsiteX25" fmla="*/ 9584 w 2020385"/>
                <a:gd name="connsiteY25" fmla="*/ 916968 h 2020385"/>
                <a:gd name="connsiteX26" fmla="*/ 38043 w 2020385"/>
                <a:gd name="connsiteY26" fmla="*/ 755567 h 2020385"/>
                <a:gd name="connsiteX27" fmla="*/ 243197 w 2020385"/>
                <a:gd name="connsiteY27" fmla="*/ 755572 h 2020385"/>
                <a:gd name="connsiteX28" fmla="*/ 406187 w 2020385"/>
                <a:gd name="connsiteY28" fmla="*/ 473265 h 2020385"/>
                <a:gd name="connsiteX29" fmla="*/ 303605 w 2020385"/>
                <a:gd name="connsiteY29" fmla="*/ 295599 h 2020385"/>
                <a:gd name="connsiteX30" fmla="*/ 429153 w 2020385"/>
                <a:gd name="connsiteY30" fmla="*/ 190252 h 2020385"/>
                <a:gd name="connsiteX31" fmla="*/ 586307 w 2020385"/>
                <a:gd name="connsiteY31" fmla="*/ 322127 h 2020385"/>
                <a:gd name="connsiteX32" fmla="*/ 892628 w 2020385"/>
                <a:gd name="connsiteY32" fmla="*/ 210635 h 2020385"/>
                <a:gd name="connsiteX33" fmla="*/ 928247 w 2020385"/>
                <a:gd name="connsiteY33" fmla="*/ 8597 h 2020385"/>
                <a:gd name="connsiteX34" fmla="*/ 1092138 w 2020385"/>
                <a:gd name="connsiteY34" fmla="*/ 8597 h 2020385"/>
                <a:gd name="connsiteX35" fmla="*/ 1127757 w 2020385"/>
                <a:gd name="connsiteY35" fmla="*/ 210636 h 2020385"/>
                <a:gd name="connsiteX36" fmla="*/ 1434078 w 2020385"/>
                <a:gd name="connsiteY36" fmla="*/ 322128 h 2020385"/>
                <a:gd name="connsiteX37" fmla="*/ 1434078 w 2020385"/>
                <a:gd name="connsiteY37" fmla="*/ 322127 h 20203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2020385" h="2020385">
                  <a:moveTo>
                    <a:pt x="1434078" y="322127"/>
                  </a:moveTo>
                  <a:lnTo>
                    <a:pt x="1591232" y="190252"/>
                  </a:lnTo>
                  <a:lnTo>
                    <a:pt x="1716780" y="295599"/>
                  </a:lnTo>
                  <a:lnTo>
                    <a:pt x="1614198" y="473266"/>
                  </a:lnTo>
                  <a:cubicBezTo>
                    <a:pt x="1687140" y="555320"/>
                    <a:pt x="1742598" y="651376"/>
                    <a:pt x="1777188" y="755572"/>
                  </a:cubicBezTo>
                  <a:lnTo>
                    <a:pt x="1982342" y="755567"/>
                  </a:lnTo>
                  <a:lnTo>
                    <a:pt x="2010801" y="916968"/>
                  </a:lnTo>
                  <a:lnTo>
                    <a:pt x="1818017" y="987130"/>
                  </a:lnTo>
                  <a:cubicBezTo>
                    <a:pt x="1821150" y="1096873"/>
                    <a:pt x="1801890" y="1206104"/>
                    <a:pt x="1761411" y="1308157"/>
                  </a:cubicBezTo>
                  <a:lnTo>
                    <a:pt x="1918572" y="1440023"/>
                  </a:lnTo>
                  <a:lnTo>
                    <a:pt x="1836627" y="1581957"/>
                  </a:lnTo>
                  <a:lnTo>
                    <a:pt x="1643847" y="1511785"/>
                  </a:lnTo>
                  <a:cubicBezTo>
                    <a:pt x="1575706" y="1597867"/>
                    <a:pt x="1490739" y="1669162"/>
                    <a:pt x="1394132" y="1721321"/>
                  </a:cubicBezTo>
                  <a:lnTo>
                    <a:pt x="1429762" y="1923357"/>
                  </a:lnTo>
                  <a:lnTo>
                    <a:pt x="1275755" y="1979411"/>
                  </a:lnTo>
                  <a:lnTo>
                    <a:pt x="1173182" y="1801740"/>
                  </a:lnTo>
                  <a:cubicBezTo>
                    <a:pt x="1065650" y="1823882"/>
                    <a:pt x="954734" y="1823882"/>
                    <a:pt x="847203" y="1801740"/>
                  </a:cubicBezTo>
                  <a:lnTo>
                    <a:pt x="744630" y="1979411"/>
                  </a:lnTo>
                  <a:lnTo>
                    <a:pt x="590623" y="1923357"/>
                  </a:lnTo>
                  <a:lnTo>
                    <a:pt x="626253" y="1721321"/>
                  </a:lnTo>
                  <a:cubicBezTo>
                    <a:pt x="529646" y="1669163"/>
                    <a:pt x="444680" y="1597867"/>
                    <a:pt x="376538" y="1511785"/>
                  </a:cubicBezTo>
                  <a:lnTo>
                    <a:pt x="183758" y="1581957"/>
                  </a:lnTo>
                  <a:lnTo>
                    <a:pt x="101813" y="1440023"/>
                  </a:lnTo>
                  <a:lnTo>
                    <a:pt x="258973" y="1308157"/>
                  </a:lnTo>
                  <a:cubicBezTo>
                    <a:pt x="218494" y="1206104"/>
                    <a:pt x="199234" y="1096873"/>
                    <a:pt x="202367" y="987130"/>
                  </a:cubicBezTo>
                  <a:lnTo>
                    <a:pt x="9584" y="916968"/>
                  </a:lnTo>
                  <a:lnTo>
                    <a:pt x="38043" y="755567"/>
                  </a:lnTo>
                  <a:lnTo>
                    <a:pt x="243197" y="755572"/>
                  </a:lnTo>
                  <a:cubicBezTo>
                    <a:pt x="277787" y="651376"/>
                    <a:pt x="333245" y="555320"/>
                    <a:pt x="406187" y="473265"/>
                  </a:cubicBezTo>
                  <a:lnTo>
                    <a:pt x="303605" y="295599"/>
                  </a:lnTo>
                  <a:lnTo>
                    <a:pt x="429153" y="190252"/>
                  </a:lnTo>
                  <a:lnTo>
                    <a:pt x="586307" y="322127"/>
                  </a:lnTo>
                  <a:cubicBezTo>
                    <a:pt x="679781" y="264542"/>
                    <a:pt x="784008" y="226607"/>
                    <a:pt x="892628" y="210635"/>
                  </a:cubicBezTo>
                  <a:lnTo>
                    <a:pt x="928247" y="8597"/>
                  </a:lnTo>
                  <a:lnTo>
                    <a:pt x="1092138" y="8597"/>
                  </a:lnTo>
                  <a:lnTo>
                    <a:pt x="1127757" y="210636"/>
                  </a:lnTo>
                  <a:cubicBezTo>
                    <a:pt x="1236377" y="226607"/>
                    <a:pt x="1340604" y="264543"/>
                    <a:pt x="1434078" y="322128"/>
                  </a:cubicBezTo>
                  <a:lnTo>
                    <a:pt x="1434078" y="322127"/>
                  </a:lnTo>
                  <a:close/>
                </a:path>
              </a:pathLst>
            </a:custGeom>
            <a:ln>
              <a:solidFill>
                <a:srgbClr val="00B0F0"/>
              </a:solidFill>
            </a:ln>
            <a:scene3d>
              <a:camera prst="orthographicFront">
                <a:rot lat="0" lon="0" rev="0"/>
              </a:camera>
              <a:lightRig rig="contrasting" dir="t">
                <a:rot lat="0" lon="0" rev="1200000"/>
              </a:lightRig>
            </a:scene3d>
            <a:sp3d contourW="19050" prstMaterial="metal">
              <a:bevelT w="88900" h="203200"/>
              <a:bevelB w="165100" h="254000"/>
            </a:sp3d>
          </p:spPr>
          <p:style>
            <a:lnRef idx="0">
              <a:schemeClr val="accent1">
                <a:shade val="80000"/>
                <a:hueOff val="0"/>
                <a:satOff val="0"/>
                <a:lumOff val="0"/>
                <a:alphaOff val="0"/>
              </a:schemeClr>
            </a:lnRef>
            <a:fillRef idx="1">
              <a:schemeClr val="lt1">
                <a:hueOff val="0"/>
                <a:satOff val="0"/>
                <a:lumOff val="0"/>
                <a:alphaOff val="0"/>
              </a:schemeClr>
            </a:fillRef>
            <a:effectRef idx="2">
              <a:schemeClr val="lt1">
                <a:hueOff val="0"/>
                <a:satOff val="0"/>
                <a:lumOff val="0"/>
                <a:alphaOff val="0"/>
              </a:schemeClr>
            </a:effectRef>
            <a:fontRef idx="minor">
              <a:schemeClr val="dk1">
                <a:hueOff val="0"/>
                <a:satOff val="0"/>
                <a:lumOff val="0"/>
                <a:alphaOff val="0"/>
              </a:schemeClr>
            </a:fontRef>
          </p:style>
          <p:txBody>
            <a:bodyPr spcFirstLastPara="0" vert="horz" wrap="square" lIns="423967" tIns="491046" rIns="423967" bIns="526380" numCol="1" spcCol="1270" anchor="ctr" anchorCtr="0">
              <a:noAutofit/>
            </a:bodyPr>
            <a:lstStyle/>
            <a:p>
              <a:pPr lvl="0" algn="ctr" defTabSz="622300">
                <a:lnSpc>
                  <a:spcPct val="90000"/>
                </a:lnSpc>
                <a:spcBef>
                  <a:spcPct val="0"/>
                </a:spcBef>
                <a:spcAft>
                  <a:spcPct val="35000"/>
                </a:spcAft>
              </a:pPr>
              <a:r>
                <a:rPr lang="en-US" sz="1600" b="1" dirty="0"/>
                <a:t>3</a:t>
              </a:r>
              <a:r>
                <a:rPr lang="en-US" sz="1600" b="1" baseline="30000" dirty="0"/>
                <a:t>rd</a:t>
              </a:r>
              <a:r>
                <a:rPr lang="en-US" sz="1600" b="1" dirty="0"/>
                <a:t> Tuning</a:t>
              </a:r>
            </a:p>
            <a:p>
              <a:pPr lvl="0" algn="ctr" defTabSz="622300">
                <a:lnSpc>
                  <a:spcPct val="90000"/>
                </a:lnSpc>
                <a:spcBef>
                  <a:spcPct val="0"/>
                </a:spcBef>
                <a:spcAft>
                  <a:spcPct val="35000"/>
                </a:spcAft>
              </a:pPr>
              <a:r>
                <a:rPr lang="en-US" sz="1100" dirty="0"/>
                <a:t>Tune to get best </a:t>
              </a:r>
              <a:r>
                <a:rPr lang="en-US" sz="1100" b="1" dirty="0">
                  <a:solidFill>
                    <a:srgbClr val="7030A0"/>
                  </a:solidFill>
                </a:rPr>
                <a:t>alpha(L1 regularization)</a:t>
              </a:r>
              <a:endParaRPr lang="en-US" sz="1100" b="1" kern="1200" dirty="0">
                <a:solidFill>
                  <a:srgbClr val="7030A0"/>
                </a:solidFill>
              </a:endParaRPr>
            </a:p>
          </p:txBody>
        </p:sp>
        <p:sp>
          <p:nvSpPr>
            <p:cNvPr id="3" name="Freeform: Shape 2">
              <a:extLst>
                <a:ext uri="{FF2B5EF4-FFF2-40B4-BE49-F238E27FC236}">
                  <a16:creationId xmlns:a16="http://schemas.microsoft.com/office/drawing/2014/main" id="{E13E0FF3-992F-4D02-B99F-4E5DA113C8A4}"/>
                </a:ext>
              </a:extLst>
            </p:cNvPr>
            <p:cNvSpPr/>
            <p:nvPr/>
          </p:nvSpPr>
          <p:spPr>
            <a:xfrm>
              <a:off x="3859137" y="4401353"/>
              <a:ext cx="2020385" cy="2025896"/>
            </a:xfrm>
            <a:custGeom>
              <a:avLst/>
              <a:gdLst>
                <a:gd name="connsiteX0" fmla="*/ 1099452 w 1469371"/>
                <a:gd name="connsiteY0" fmla="*/ 372154 h 1469371"/>
                <a:gd name="connsiteX1" fmla="*/ 1316234 w 1469371"/>
                <a:gd name="connsiteY1" fmla="*/ 306820 h 1469371"/>
                <a:gd name="connsiteX2" fmla="*/ 1396002 w 1469371"/>
                <a:gd name="connsiteY2" fmla="*/ 444982 h 1469371"/>
                <a:gd name="connsiteX3" fmla="*/ 1231030 w 1469371"/>
                <a:gd name="connsiteY3" fmla="*/ 600054 h 1469371"/>
                <a:gd name="connsiteX4" fmla="*/ 1231030 w 1469371"/>
                <a:gd name="connsiteY4" fmla="*/ 869318 h 1469371"/>
                <a:gd name="connsiteX5" fmla="*/ 1396002 w 1469371"/>
                <a:gd name="connsiteY5" fmla="*/ 1024389 h 1469371"/>
                <a:gd name="connsiteX6" fmla="*/ 1316234 w 1469371"/>
                <a:gd name="connsiteY6" fmla="*/ 1162551 h 1469371"/>
                <a:gd name="connsiteX7" fmla="*/ 1099452 w 1469371"/>
                <a:gd name="connsiteY7" fmla="*/ 1097217 h 1469371"/>
                <a:gd name="connsiteX8" fmla="*/ 866263 w 1469371"/>
                <a:gd name="connsiteY8" fmla="*/ 1231849 h 1469371"/>
                <a:gd name="connsiteX9" fmla="*/ 814453 w 1469371"/>
                <a:gd name="connsiteY9" fmla="*/ 1452254 h 1469371"/>
                <a:gd name="connsiteX10" fmla="*/ 654918 w 1469371"/>
                <a:gd name="connsiteY10" fmla="*/ 1452254 h 1469371"/>
                <a:gd name="connsiteX11" fmla="*/ 603108 w 1469371"/>
                <a:gd name="connsiteY11" fmla="*/ 1231849 h 1469371"/>
                <a:gd name="connsiteX12" fmla="*/ 369919 w 1469371"/>
                <a:gd name="connsiteY12" fmla="*/ 1097217 h 1469371"/>
                <a:gd name="connsiteX13" fmla="*/ 153137 w 1469371"/>
                <a:gd name="connsiteY13" fmla="*/ 1162551 h 1469371"/>
                <a:gd name="connsiteX14" fmla="*/ 73369 w 1469371"/>
                <a:gd name="connsiteY14" fmla="*/ 1024389 h 1469371"/>
                <a:gd name="connsiteX15" fmla="*/ 238341 w 1469371"/>
                <a:gd name="connsiteY15" fmla="*/ 869317 h 1469371"/>
                <a:gd name="connsiteX16" fmla="*/ 238341 w 1469371"/>
                <a:gd name="connsiteY16" fmla="*/ 600053 h 1469371"/>
                <a:gd name="connsiteX17" fmla="*/ 73369 w 1469371"/>
                <a:gd name="connsiteY17" fmla="*/ 444982 h 1469371"/>
                <a:gd name="connsiteX18" fmla="*/ 153137 w 1469371"/>
                <a:gd name="connsiteY18" fmla="*/ 306820 h 1469371"/>
                <a:gd name="connsiteX19" fmla="*/ 369919 w 1469371"/>
                <a:gd name="connsiteY19" fmla="*/ 372154 h 1469371"/>
                <a:gd name="connsiteX20" fmla="*/ 603108 w 1469371"/>
                <a:gd name="connsiteY20" fmla="*/ 237522 h 1469371"/>
                <a:gd name="connsiteX21" fmla="*/ 654918 w 1469371"/>
                <a:gd name="connsiteY21" fmla="*/ 17117 h 1469371"/>
                <a:gd name="connsiteX22" fmla="*/ 814453 w 1469371"/>
                <a:gd name="connsiteY22" fmla="*/ 17117 h 1469371"/>
                <a:gd name="connsiteX23" fmla="*/ 866263 w 1469371"/>
                <a:gd name="connsiteY23" fmla="*/ 237522 h 1469371"/>
                <a:gd name="connsiteX24" fmla="*/ 1099452 w 1469371"/>
                <a:gd name="connsiteY24" fmla="*/ 372154 h 1469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469371" h="1469371">
                  <a:moveTo>
                    <a:pt x="1099452" y="372154"/>
                  </a:moveTo>
                  <a:lnTo>
                    <a:pt x="1316234" y="306820"/>
                  </a:lnTo>
                  <a:lnTo>
                    <a:pt x="1396002" y="444982"/>
                  </a:lnTo>
                  <a:lnTo>
                    <a:pt x="1231030" y="600054"/>
                  </a:lnTo>
                  <a:cubicBezTo>
                    <a:pt x="1254944" y="688216"/>
                    <a:pt x="1254944" y="781156"/>
                    <a:pt x="1231030" y="869318"/>
                  </a:cubicBezTo>
                  <a:lnTo>
                    <a:pt x="1396002" y="1024389"/>
                  </a:lnTo>
                  <a:lnTo>
                    <a:pt x="1316234" y="1162551"/>
                  </a:lnTo>
                  <a:lnTo>
                    <a:pt x="1099452" y="1097217"/>
                  </a:lnTo>
                  <a:cubicBezTo>
                    <a:pt x="1035058" y="1162008"/>
                    <a:pt x="954570" y="1208478"/>
                    <a:pt x="866263" y="1231849"/>
                  </a:cubicBezTo>
                  <a:lnTo>
                    <a:pt x="814453" y="1452254"/>
                  </a:lnTo>
                  <a:lnTo>
                    <a:pt x="654918" y="1452254"/>
                  </a:lnTo>
                  <a:lnTo>
                    <a:pt x="603108" y="1231849"/>
                  </a:lnTo>
                  <a:cubicBezTo>
                    <a:pt x="514801" y="1208478"/>
                    <a:pt x="434312" y="1162008"/>
                    <a:pt x="369919" y="1097217"/>
                  </a:cubicBezTo>
                  <a:lnTo>
                    <a:pt x="153137" y="1162551"/>
                  </a:lnTo>
                  <a:lnTo>
                    <a:pt x="73369" y="1024389"/>
                  </a:lnTo>
                  <a:lnTo>
                    <a:pt x="238341" y="869317"/>
                  </a:lnTo>
                  <a:cubicBezTo>
                    <a:pt x="214427" y="781155"/>
                    <a:pt x="214427" y="688215"/>
                    <a:pt x="238341" y="600053"/>
                  </a:cubicBezTo>
                  <a:lnTo>
                    <a:pt x="73369" y="444982"/>
                  </a:lnTo>
                  <a:lnTo>
                    <a:pt x="153137" y="306820"/>
                  </a:lnTo>
                  <a:lnTo>
                    <a:pt x="369919" y="372154"/>
                  </a:lnTo>
                  <a:cubicBezTo>
                    <a:pt x="434313" y="307363"/>
                    <a:pt x="514801" y="260893"/>
                    <a:pt x="603108" y="237522"/>
                  </a:cubicBezTo>
                  <a:lnTo>
                    <a:pt x="654918" y="17117"/>
                  </a:lnTo>
                  <a:lnTo>
                    <a:pt x="814453" y="17117"/>
                  </a:lnTo>
                  <a:lnTo>
                    <a:pt x="866263" y="237522"/>
                  </a:lnTo>
                  <a:cubicBezTo>
                    <a:pt x="954570" y="260893"/>
                    <a:pt x="1035059" y="307363"/>
                    <a:pt x="1099452" y="372154"/>
                  </a:cubicBezTo>
                  <a:close/>
                </a:path>
              </a:pathLst>
            </a:custGeom>
            <a:ln>
              <a:solidFill>
                <a:srgbClr val="7030A0"/>
              </a:solidFill>
            </a:ln>
            <a:scene3d>
              <a:camera prst="orthographicFront">
                <a:rot lat="0" lon="0" rev="0"/>
              </a:camera>
              <a:lightRig rig="contrasting" dir="t">
                <a:rot lat="0" lon="0" rev="1200000"/>
              </a:lightRig>
            </a:scene3d>
            <a:sp3d contourW="19050" prstMaterial="metal">
              <a:bevelT w="88900" h="203200"/>
              <a:bevelB w="165100" h="254000"/>
            </a:sp3d>
          </p:spPr>
          <p:style>
            <a:lnRef idx="0">
              <a:schemeClr val="accent1">
                <a:shade val="80000"/>
                <a:hueOff val="0"/>
                <a:satOff val="0"/>
                <a:lumOff val="0"/>
                <a:alphaOff val="0"/>
              </a:schemeClr>
            </a:lnRef>
            <a:fillRef idx="1">
              <a:schemeClr val="lt1">
                <a:hueOff val="0"/>
                <a:satOff val="0"/>
                <a:lumOff val="0"/>
                <a:alphaOff val="0"/>
              </a:schemeClr>
            </a:fillRef>
            <a:effectRef idx="2">
              <a:schemeClr val="lt1">
                <a:hueOff val="0"/>
                <a:satOff val="0"/>
                <a:lumOff val="0"/>
                <a:alphaOff val="0"/>
              </a:schemeClr>
            </a:effectRef>
            <a:fontRef idx="minor">
              <a:schemeClr val="dk1">
                <a:hueOff val="0"/>
                <a:satOff val="0"/>
                <a:lumOff val="0"/>
                <a:alphaOff val="0"/>
              </a:schemeClr>
            </a:fontRef>
          </p:style>
          <p:txBody>
            <a:bodyPr spcFirstLastPara="0" vert="horz" wrap="square" lIns="387699" tIns="389934" rIns="387699" bIns="389934" numCol="1" spcCol="1270" anchor="ctr" anchorCtr="0">
              <a:noAutofit/>
            </a:bodyPr>
            <a:lstStyle/>
            <a:p>
              <a:pPr marL="0" lvl="0" indent="0" algn="ctr" defTabSz="622300">
                <a:lnSpc>
                  <a:spcPct val="90000"/>
                </a:lnSpc>
                <a:spcBef>
                  <a:spcPct val="0"/>
                </a:spcBef>
                <a:spcAft>
                  <a:spcPct val="35000"/>
                </a:spcAft>
                <a:buNone/>
              </a:pPr>
              <a:r>
                <a:rPr lang="en-US" sz="1600" b="1" kern="1200" dirty="0"/>
                <a:t>1</a:t>
              </a:r>
              <a:r>
                <a:rPr lang="en-US" sz="1600" b="1" kern="1200" baseline="30000" dirty="0"/>
                <a:t>st</a:t>
              </a:r>
              <a:r>
                <a:rPr lang="en-US" sz="1600" b="1" kern="1200" dirty="0"/>
                <a:t> Tuning</a:t>
              </a:r>
              <a:endParaRPr lang="en-US" kern="1200" dirty="0"/>
            </a:p>
            <a:p>
              <a:pPr marL="0" lvl="0" indent="0" algn="ctr" defTabSz="622300">
                <a:lnSpc>
                  <a:spcPct val="90000"/>
                </a:lnSpc>
                <a:spcBef>
                  <a:spcPct val="0"/>
                </a:spcBef>
                <a:spcAft>
                  <a:spcPct val="35000"/>
                </a:spcAft>
                <a:buNone/>
              </a:pPr>
              <a:r>
                <a:rPr lang="en-US" sz="1200" kern="1200" dirty="0"/>
                <a:t>Using </a:t>
              </a:r>
              <a:r>
                <a:rPr lang="en-US" sz="1200" kern="1200" dirty="0" err="1"/>
                <a:t>xgBoost</a:t>
              </a:r>
              <a:r>
                <a:rPr lang="en-US" sz="1200" dirty="0" err="1"/>
                <a:t>CV</a:t>
              </a:r>
              <a:r>
                <a:rPr lang="en-US" sz="1200" dirty="0"/>
                <a:t> obtain best </a:t>
              </a:r>
              <a:r>
                <a:rPr lang="en-US" sz="1200" b="1" dirty="0">
                  <a:solidFill>
                    <a:srgbClr val="0070C0"/>
                  </a:solidFill>
                </a:rPr>
                <a:t>n_estimators</a:t>
              </a:r>
              <a:endParaRPr lang="en-US" sz="1200" b="1" kern="1200" dirty="0">
                <a:solidFill>
                  <a:srgbClr val="0070C0"/>
                </a:solidFill>
              </a:endParaRPr>
            </a:p>
          </p:txBody>
        </p:sp>
        <p:sp>
          <p:nvSpPr>
            <p:cNvPr id="4" name="Freeform: Shape 3">
              <a:extLst>
                <a:ext uri="{FF2B5EF4-FFF2-40B4-BE49-F238E27FC236}">
                  <a16:creationId xmlns:a16="http://schemas.microsoft.com/office/drawing/2014/main" id="{AC38DA0F-84AF-44CD-BBDE-3920F2044A8D}"/>
                </a:ext>
              </a:extLst>
            </p:cNvPr>
            <p:cNvSpPr/>
            <p:nvPr/>
          </p:nvSpPr>
          <p:spPr>
            <a:xfrm>
              <a:off x="5523359" y="4654245"/>
              <a:ext cx="1872445" cy="1773004"/>
            </a:xfrm>
            <a:custGeom>
              <a:avLst/>
              <a:gdLst>
                <a:gd name="connsiteX0" fmla="*/ 1077239 w 1439684"/>
                <a:gd name="connsiteY0" fmla="*/ 364635 h 1439684"/>
                <a:gd name="connsiteX1" fmla="*/ 1289641 w 1439684"/>
                <a:gd name="connsiteY1" fmla="*/ 300621 h 1439684"/>
                <a:gd name="connsiteX2" fmla="*/ 1367797 w 1439684"/>
                <a:gd name="connsiteY2" fmla="*/ 435992 h 1439684"/>
                <a:gd name="connsiteX3" fmla="*/ 1206159 w 1439684"/>
                <a:gd name="connsiteY3" fmla="*/ 587930 h 1439684"/>
                <a:gd name="connsiteX4" fmla="*/ 1206159 w 1439684"/>
                <a:gd name="connsiteY4" fmla="*/ 851753 h 1439684"/>
                <a:gd name="connsiteX5" fmla="*/ 1367797 w 1439684"/>
                <a:gd name="connsiteY5" fmla="*/ 1003692 h 1439684"/>
                <a:gd name="connsiteX6" fmla="*/ 1289641 w 1439684"/>
                <a:gd name="connsiteY6" fmla="*/ 1139063 h 1439684"/>
                <a:gd name="connsiteX7" fmla="*/ 1077239 w 1439684"/>
                <a:gd name="connsiteY7" fmla="*/ 1075049 h 1439684"/>
                <a:gd name="connsiteX8" fmla="*/ 848761 w 1439684"/>
                <a:gd name="connsiteY8" fmla="*/ 1206961 h 1439684"/>
                <a:gd name="connsiteX9" fmla="*/ 797998 w 1439684"/>
                <a:gd name="connsiteY9" fmla="*/ 1422913 h 1439684"/>
                <a:gd name="connsiteX10" fmla="*/ 641686 w 1439684"/>
                <a:gd name="connsiteY10" fmla="*/ 1422913 h 1439684"/>
                <a:gd name="connsiteX11" fmla="*/ 590923 w 1439684"/>
                <a:gd name="connsiteY11" fmla="*/ 1206960 h 1439684"/>
                <a:gd name="connsiteX12" fmla="*/ 362445 w 1439684"/>
                <a:gd name="connsiteY12" fmla="*/ 1075048 h 1439684"/>
                <a:gd name="connsiteX13" fmla="*/ 150043 w 1439684"/>
                <a:gd name="connsiteY13" fmla="*/ 1139063 h 1439684"/>
                <a:gd name="connsiteX14" fmla="*/ 71887 w 1439684"/>
                <a:gd name="connsiteY14" fmla="*/ 1003692 h 1439684"/>
                <a:gd name="connsiteX15" fmla="*/ 233525 w 1439684"/>
                <a:gd name="connsiteY15" fmla="*/ 851754 h 1439684"/>
                <a:gd name="connsiteX16" fmla="*/ 233525 w 1439684"/>
                <a:gd name="connsiteY16" fmla="*/ 587931 h 1439684"/>
                <a:gd name="connsiteX17" fmla="*/ 71887 w 1439684"/>
                <a:gd name="connsiteY17" fmla="*/ 435992 h 1439684"/>
                <a:gd name="connsiteX18" fmla="*/ 150043 w 1439684"/>
                <a:gd name="connsiteY18" fmla="*/ 300621 h 1439684"/>
                <a:gd name="connsiteX19" fmla="*/ 362445 w 1439684"/>
                <a:gd name="connsiteY19" fmla="*/ 364635 h 1439684"/>
                <a:gd name="connsiteX20" fmla="*/ 590923 w 1439684"/>
                <a:gd name="connsiteY20" fmla="*/ 232723 h 1439684"/>
                <a:gd name="connsiteX21" fmla="*/ 641686 w 1439684"/>
                <a:gd name="connsiteY21" fmla="*/ 16771 h 1439684"/>
                <a:gd name="connsiteX22" fmla="*/ 797998 w 1439684"/>
                <a:gd name="connsiteY22" fmla="*/ 16771 h 1439684"/>
                <a:gd name="connsiteX23" fmla="*/ 848761 w 1439684"/>
                <a:gd name="connsiteY23" fmla="*/ 232724 h 1439684"/>
                <a:gd name="connsiteX24" fmla="*/ 1077239 w 1439684"/>
                <a:gd name="connsiteY24" fmla="*/ 364636 h 1439684"/>
                <a:gd name="connsiteX25" fmla="*/ 1077239 w 1439684"/>
                <a:gd name="connsiteY25" fmla="*/ 364635 h 14396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439684" h="1439684">
                  <a:moveTo>
                    <a:pt x="926648" y="364172"/>
                  </a:moveTo>
                  <a:lnTo>
                    <a:pt x="1080636" y="268800"/>
                  </a:lnTo>
                  <a:lnTo>
                    <a:pt x="1170883" y="359048"/>
                  </a:lnTo>
                  <a:lnTo>
                    <a:pt x="1075512" y="513035"/>
                  </a:lnTo>
                  <a:cubicBezTo>
                    <a:pt x="1112245" y="576210"/>
                    <a:pt x="1131489" y="648029"/>
                    <a:pt x="1131264" y="721106"/>
                  </a:cubicBezTo>
                  <a:lnTo>
                    <a:pt x="1290852" y="806778"/>
                  </a:lnTo>
                  <a:lnTo>
                    <a:pt x="1257820" y="930058"/>
                  </a:lnTo>
                  <a:lnTo>
                    <a:pt x="1076776" y="924458"/>
                  </a:lnTo>
                  <a:cubicBezTo>
                    <a:pt x="1040432" y="987858"/>
                    <a:pt x="987857" y="1040432"/>
                    <a:pt x="924458" y="1076777"/>
                  </a:cubicBezTo>
                  <a:lnTo>
                    <a:pt x="930058" y="1257820"/>
                  </a:lnTo>
                  <a:lnTo>
                    <a:pt x="806779" y="1290853"/>
                  </a:lnTo>
                  <a:lnTo>
                    <a:pt x="721107" y="1131264"/>
                  </a:lnTo>
                  <a:cubicBezTo>
                    <a:pt x="648029" y="1131488"/>
                    <a:pt x="576211" y="1112244"/>
                    <a:pt x="513036" y="1075511"/>
                  </a:cubicBezTo>
                  <a:lnTo>
                    <a:pt x="359048" y="1170884"/>
                  </a:lnTo>
                  <a:lnTo>
                    <a:pt x="268801" y="1080636"/>
                  </a:lnTo>
                  <a:lnTo>
                    <a:pt x="364172" y="926649"/>
                  </a:lnTo>
                  <a:cubicBezTo>
                    <a:pt x="327439" y="863474"/>
                    <a:pt x="308195" y="791655"/>
                    <a:pt x="308420" y="718578"/>
                  </a:cubicBezTo>
                  <a:lnTo>
                    <a:pt x="148832" y="632906"/>
                  </a:lnTo>
                  <a:lnTo>
                    <a:pt x="181864" y="509626"/>
                  </a:lnTo>
                  <a:lnTo>
                    <a:pt x="362908" y="515226"/>
                  </a:lnTo>
                  <a:cubicBezTo>
                    <a:pt x="399252" y="451826"/>
                    <a:pt x="451827" y="399252"/>
                    <a:pt x="515226" y="362907"/>
                  </a:cubicBezTo>
                  <a:lnTo>
                    <a:pt x="509626" y="181864"/>
                  </a:lnTo>
                  <a:lnTo>
                    <a:pt x="632905" y="148831"/>
                  </a:lnTo>
                  <a:lnTo>
                    <a:pt x="718577" y="308420"/>
                  </a:lnTo>
                  <a:cubicBezTo>
                    <a:pt x="791655" y="308196"/>
                    <a:pt x="863473" y="327440"/>
                    <a:pt x="926648" y="364173"/>
                  </a:cubicBezTo>
                  <a:lnTo>
                    <a:pt x="926648" y="364172"/>
                  </a:lnTo>
                  <a:close/>
                </a:path>
              </a:pathLst>
            </a:custGeom>
            <a:ln>
              <a:solidFill>
                <a:srgbClr val="C00000"/>
              </a:solidFill>
            </a:ln>
            <a:scene3d>
              <a:camera prst="orthographicFront">
                <a:rot lat="0" lon="0" rev="0"/>
              </a:camera>
              <a:lightRig rig="contrasting" dir="t">
                <a:rot lat="0" lon="0" rev="1200000"/>
              </a:lightRig>
            </a:scene3d>
            <a:sp3d contourW="19050" prstMaterial="metal">
              <a:bevelT w="88900" h="203200"/>
              <a:bevelB w="165100" h="254000"/>
            </a:sp3d>
          </p:spPr>
          <p:style>
            <a:lnRef idx="0">
              <a:schemeClr val="accent1">
                <a:shade val="80000"/>
                <a:hueOff val="0"/>
                <a:satOff val="0"/>
                <a:lumOff val="0"/>
                <a:alphaOff val="0"/>
              </a:schemeClr>
            </a:lnRef>
            <a:fillRef idx="1">
              <a:schemeClr val="lt1">
                <a:hueOff val="0"/>
                <a:satOff val="0"/>
                <a:lumOff val="0"/>
                <a:alphaOff val="0"/>
              </a:schemeClr>
            </a:fillRef>
            <a:effectRef idx="2">
              <a:schemeClr val="lt1">
                <a:hueOff val="0"/>
                <a:satOff val="0"/>
                <a:lumOff val="0"/>
                <a:alphaOff val="0"/>
              </a:schemeClr>
            </a:effectRef>
            <a:fontRef idx="minor">
              <a:schemeClr val="dk1">
                <a:hueOff val="0"/>
                <a:satOff val="0"/>
                <a:lumOff val="0"/>
                <a:alphaOff val="0"/>
              </a:schemeClr>
            </a:fontRef>
          </p:style>
          <p:txBody>
            <a:bodyPr spcFirstLastPara="0" vert="horz" wrap="square" lIns="495326" tIns="495326" rIns="495326" bIns="495326" numCol="1" spcCol="1270" anchor="ctr" anchorCtr="0">
              <a:noAutofit/>
            </a:bodyPr>
            <a:lstStyle/>
            <a:p>
              <a:pPr marL="0" lvl="0" indent="0" algn="ctr" defTabSz="622300">
                <a:lnSpc>
                  <a:spcPct val="90000"/>
                </a:lnSpc>
                <a:spcBef>
                  <a:spcPct val="0"/>
                </a:spcBef>
                <a:spcAft>
                  <a:spcPct val="35000"/>
                </a:spcAft>
                <a:buNone/>
              </a:pPr>
              <a:r>
                <a:rPr lang="en-US" sz="1200" b="1" kern="1200" dirty="0"/>
                <a:t>Base Model as linear Regressor</a:t>
              </a:r>
              <a:r>
                <a:rPr lang="en-US" sz="1050" dirty="0"/>
                <a:t> </a:t>
              </a:r>
              <a:endParaRPr lang="en-US" sz="1050" kern="1200" dirty="0"/>
            </a:p>
          </p:txBody>
        </p:sp>
        <p:sp>
          <p:nvSpPr>
            <p:cNvPr id="5" name="Arrow: Circular 4">
              <a:extLst>
                <a:ext uri="{FF2B5EF4-FFF2-40B4-BE49-F238E27FC236}">
                  <a16:creationId xmlns:a16="http://schemas.microsoft.com/office/drawing/2014/main" id="{D3A54A0B-C472-4204-84A2-938A1C61B274}"/>
                </a:ext>
              </a:extLst>
            </p:cNvPr>
            <p:cNvSpPr/>
            <p:nvPr/>
          </p:nvSpPr>
          <p:spPr>
            <a:xfrm rot="11189197" flipH="1">
              <a:off x="4731261" y="2135953"/>
              <a:ext cx="2586094" cy="2586094"/>
            </a:xfrm>
            <a:prstGeom prst="circularArrow">
              <a:avLst>
                <a:gd name="adj1" fmla="val 4688"/>
                <a:gd name="adj2" fmla="val 299029"/>
                <a:gd name="adj3" fmla="val 2502454"/>
                <a:gd name="adj4" fmla="val 15891137"/>
                <a:gd name="adj5" fmla="val 5469"/>
              </a:avLst>
            </a:prstGeom>
            <a:scene3d>
              <a:camera prst="orthographicFront">
                <a:rot lat="0" lon="0" rev="0"/>
              </a:camera>
              <a:lightRig rig="contrasting" dir="t">
                <a:rot lat="0" lon="0" rev="1200000"/>
              </a:lightRig>
            </a:scene3d>
            <a:sp3d z="-182000" contourW="19050" prstMaterial="metal">
              <a:bevelT w="88900" h="203200"/>
              <a:bevelB w="165100" h="254000"/>
            </a:sp3d>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dk1">
                <a:hueOff val="0"/>
                <a:satOff val="0"/>
                <a:lumOff val="0"/>
                <a:alphaOff val="0"/>
              </a:schemeClr>
            </a:fontRef>
          </p:style>
        </p:sp>
        <p:sp>
          <p:nvSpPr>
            <p:cNvPr id="6" name="Shape 5">
              <a:extLst>
                <a:ext uri="{FF2B5EF4-FFF2-40B4-BE49-F238E27FC236}">
                  <a16:creationId xmlns:a16="http://schemas.microsoft.com/office/drawing/2014/main" id="{ED3EDF34-F66C-463F-AA46-C186D41A26C2}"/>
                </a:ext>
              </a:extLst>
            </p:cNvPr>
            <p:cNvSpPr/>
            <p:nvPr/>
          </p:nvSpPr>
          <p:spPr>
            <a:xfrm rot="1534236" flipV="1">
              <a:off x="3439018" y="4565802"/>
              <a:ext cx="1878958" cy="1878958"/>
            </a:xfrm>
            <a:prstGeom prst="leftCircularArrow">
              <a:avLst>
                <a:gd name="adj1" fmla="val 6452"/>
                <a:gd name="adj2" fmla="val 429999"/>
                <a:gd name="adj3" fmla="val 10489124"/>
                <a:gd name="adj4" fmla="val 14837806"/>
                <a:gd name="adj5" fmla="val 7527"/>
              </a:avLst>
            </a:prstGeom>
            <a:scene3d>
              <a:camera prst="orthographicFront">
                <a:rot lat="0" lon="0" rev="0"/>
              </a:camera>
              <a:lightRig rig="contrasting" dir="t">
                <a:rot lat="0" lon="0" rev="1200000"/>
              </a:lightRig>
            </a:scene3d>
            <a:sp3d z="-182000" contourW="19050" prstMaterial="metal">
              <a:bevelT w="88900" h="203200"/>
              <a:bevelB w="165100" h="254000"/>
            </a:sp3d>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dk1">
                <a:hueOff val="0"/>
                <a:satOff val="0"/>
                <a:lumOff val="0"/>
                <a:alphaOff val="0"/>
              </a:schemeClr>
            </a:fontRef>
          </p:style>
        </p:sp>
        <p:sp>
          <p:nvSpPr>
            <p:cNvPr id="7" name="Arrow: Circular 6">
              <a:extLst>
                <a:ext uri="{FF2B5EF4-FFF2-40B4-BE49-F238E27FC236}">
                  <a16:creationId xmlns:a16="http://schemas.microsoft.com/office/drawing/2014/main" id="{B1A8EB14-CCD7-4F5E-80CE-E6315EDADE5E}"/>
                </a:ext>
              </a:extLst>
            </p:cNvPr>
            <p:cNvSpPr/>
            <p:nvPr/>
          </p:nvSpPr>
          <p:spPr>
            <a:xfrm rot="4953102" flipH="1" flipV="1">
              <a:off x="5185299" y="4475319"/>
              <a:ext cx="2025896" cy="2025896"/>
            </a:xfrm>
            <a:prstGeom prst="circularArrow">
              <a:avLst>
                <a:gd name="adj1" fmla="val 5984"/>
                <a:gd name="adj2" fmla="val 394124"/>
                <a:gd name="adj3" fmla="val 13313824"/>
                <a:gd name="adj4" fmla="val 10508221"/>
                <a:gd name="adj5" fmla="val 6981"/>
              </a:avLst>
            </a:prstGeom>
            <a:scene3d>
              <a:camera prst="orthographicFront">
                <a:rot lat="0" lon="0" rev="0"/>
              </a:camera>
              <a:lightRig rig="contrasting" dir="t">
                <a:rot lat="0" lon="0" rev="1200000"/>
              </a:lightRig>
            </a:scene3d>
            <a:sp3d z="-182000" contourW="19050" prstMaterial="metal">
              <a:bevelT w="88900" h="203200"/>
              <a:bevelB w="165100" h="254000"/>
            </a:sp3d>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dk1">
                <a:hueOff val="0"/>
                <a:satOff val="0"/>
                <a:lumOff val="0"/>
                <a:alphaOff val="0"/>
              </a:schemeClr>
            </a:fontRef>
          </p:style>
        </p:sp>
        <p:sp>
          <p:nvSpPr>
            <p:cNvPr id="8" name="Freeform: Shape 7">
              <a:extLst>
                <a:ext uri="{FF2B5EF4-FFF2-40B4-BE49-F238E27FC236}">
                  <a16:creationId xmlns:a16="http://schemas.microsoft.com/office/drawing/2014/main" id="{9A18D1A6-B52C-420B-960A-1E2C7F6E6D3C}"/>
                </a:ext>
              </a:extLst>
            </p:cNvPr>
            <p:cNvSpPr/>
            <p:nvPr/>
          </p:nvSpPr>
          <p:spPr>
            <a:xfrm>
              <a:off x="3139026" y="2743209"/>
              <a:ext cx="2020385" cy="2020385"/>
            </a:xfrm>
            <a:custGeom>
              <a:avLst/>
              <a:gdLst>
                <a:gd name="connsiteX0" fmla="*/ 1434078 w 2020385"/>
                <a:gd name="connsiteY0" fmla="*/ 322127 h 2020385"/>
                <a:gd name="connsiteX1" fmla="*/ 1591232 w 2020385"/>
                <a:gd name="connsiteY1" fmla="*/ 190252 h 2020385"/>
                <a:gd name="connsiteX2" fmla="*/ 1716780 w 2020385"/>
                <a:gd name="connsiteY2" fmla="*/ 295599 h 2020385"/>
                <a:gd name="connsiteX3" fmla="*/ 1614198 w 2020385"/>
                <a:gd name="connsiteY3" fmla="*/ 473266 h 2020385"/>
                <a:gd name="connsiteX4" fmla="*/ 1777188 w 2020385"/>
                <a:gd name="connsiteY4" fmla="*/ 755572 h 2020385"/>
                <a:gd name="connsiteX5" fmla="*/ 1982342 w 2020385"/>
                <a:gd name="connsiteY5" fmla="*/ 755567 h 2020385"/>
                <a:gd name="connsiteX6" fmla="*/ 2010801 w 2020385"/>
                <a:gd name="connsiteY6" fmla="*/ 916968 h 2020385"/>
                <a:gd name="connsiteX7" fmla="*/ 1818017 w 2020385"/>
                <a:gd name="connsiteY7" fmla="*/ 987130 h 2020385"/>
                <a:gd name="connsiteX8" fmla="*/ 1761411 w 2020385"/>
                <a:gd name="connsiteY8" fmla="*/ 1308157 h 2020385"/>
                <a:gd name="connsiteX9" fmla="*/ 1918572 w 2020385"/>
                <a:gd name="connsiteY9" fmla="*/ 1440023 h 2020385"/>
                <a:gd name="connsiteX10" fmla="*/ 1836627 w 2020385"/>
                <a:gd name="connsiteY10" fmla="*/ 1581957 h 2020385"/>
                <a:gd name="connsiteX11" fmla="*/ 1643847 w 2020385"/>
                <a:gd name="connsiteY11" fmla="*/ 1511785 h 2020385"/>
                <a:gd name="connsiteX12" fmla="*/ 1394132 w 2020385"/>
                <a:gd name="connsiteY12" fmla="*/ 1721321 h 2020385"/>
                <a:gd name="connsiteX13" fmla="*/ 1429762 w 2020385"/>
                <a:gd name="connsiteY13" fmla="*/ 1923357 h 2020385"/>
                <a:gd name="connsiteX14" fmla="*/ 1275755 w 2020385"/>
                <a:gd name="connsiteY14" fmla="*/ 1979411 h 2020385"/>
                <a:gd name="connsiteX15" fmla="*/ 1173182 w 2020385"/>
                <a:gd name="connsiteY15" fmla="*/ 1801740 h 2020385"/>
                <a:gd name="connsiteX16" fmla="*/ 847203 w 2020385"/>
                <a:gd name="connsiteY16" fmla="*/ 1801740 h 2020385"/>
                <a:gd name="connsiteX17" fmla="*/ 744630 w 2020385"/>
                <a:gd name="connsiteY17" fmla="*/ 1979411 h 2020385"/>
                <a:gd name="connsiteX18" fmla="*/ 590623 w 2020385"/>
                <a:gd name="connsiteY18" fmla="*/ 1923357 h 2020385"/>
                <a:gd name="connsiteX19" fmla="*/ 626253 w 2020385"/>
                <a:gd name="connsiteY19" fmla="*/ 1721321 h 2020385"/>
                <a:gd name="connsiteX20" fmla="*/ 376538 w 2020385"/>
                <a:gd name="connsiteY20" fmla="*/ 1511785 h 2020385"/>
                <a:gd name="connsiteX21" fmla="*/ 183758 w 2020385"/>
                <a:gd name="connsiteY21" fmla="*/ 1581957 h 2020385"/>
                <a:gd name="connsiteX22" fmla="*/ 101813 w 2020385"/>
                <a:gd name="connsiteY22" fmla="*/ 1440023 h 2020385"/>
                <a:gd name="connsiteX23" fmla="*/ 258973 w 2020385"/>
                <a:gd name="connsiteY23" fmla="*/ 1308157 h 2020385"/>
                <a:gd name="connsiteX24" fmla="*/ 202367 w 2020385"/>
                <a:gd name="connsiteY24" fmla="*/ 987130 h 2020385"/>
                <a:gd name="connsiteX25" fmla="*/ 9584 w 2020385"/>
                <a:gd name="connsiteY25" fmla="*/ 916968 h 2020385"/>
                <a:gd name="connsiteX26" fmla="*/ 38043 w 2020385"/>
                <a:gd name="connsiteY26" fmla="*/ 755567 h 2020385"/>
                <a:gd name="connsiteX27" fmla="*/ 243197 w 2020385"/>
                <a:gd name="connsiteY27" fmla="*/ 755572 h 2020385"/>
                <a:gd name="connsiteX28" fmla="*/ 406187 w 2020385"/>
                <a:gd name="connsiteY28" fmla="*/ 473265 h 2020385"/>
                <a:gd name="connsiteX29" fmla="*/ 303605 w 2020385"/>
                <a:gd name="connsiteY29" fmla="*/ 295599 h 2020385"/>
                <a:gd name="connsiteX30" fmla="*/ 429153 w 2020385"/>
                <a:gd name="connsiteY30" fmla="*/ 190252 h 2020385"/>
                <a:gd name="connsiteX31" fmla="*/ 586307 w 2020385"/>
                <a:gd name="connsiteY31" fmla="*/ 322127 h 2020385"/>
                <a:gd name="connsiteX32" fmla="*/ 892628 w 2020385"/>
                <a:gd name="connsiteY32" fmla="*/ 210635 h 2020385"/>
                <a:gd name="connsiteX33" fmla="*/ 928247 w 2020385"/>
                <a:gd name="connsiteY33" fmla="*/ 8597 h 2020385"/>
                <a:gd name="connsiteX34" fmla="*/ 1092138 w 2020385"/>
                <a:gd name="connsiteY34" fmla="*/ 8597 h 2020385"/>
                <a:gd name="connsiteX35" fmla="*/ 1127757 w 2020385"/>
                <a:gd name="connsiteY35" fmla="*/ 210636 h 2020385"/>
                <a:gd name="connsiteX36" fmla="*/ 1434078 w 2020385"/>
                <a:gd name="connsiteY36" fmla="*/ 322128 h 2020385"/>
                <a:gd name="connsiteX37" fmla="*/ 1434078 w 2020385"/>
                <a:gd name="connsiteY37" fmla="*/ 322127 h 20203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2020385" h="2020385">
                  <a:moveTo>
                    <a:pt x="1434078" y="322127"/>
                  </a:moveTo>
                  <a:lnTo>
                    <a:pt x="1591232" y="190252"/>
                  </a:lnTo>
                  <a:lnTo>
                    <a:pt x="1716780" y="295599"/>
                  </a:lnTo>
                  <a:lnTo>
                    <a:pt x="1614198" y="473266"/>
                  </a:lnTo>
                  <a:cubicBezTo>
                    <a:pt x="1687140" y="555320"/>
                    <a:pt x="1742598" y="651376"/>
                    <a:pt x="1777188" y="755572"/>
                  </a:cubicBezTo>
                  <a:lnTo>
                    <a:pt x="1982342" y="755567"/>
                  </a:lnTo>
                  <a:lnTo>
                    <a:pt x="2010801" y="916968"/>
                  </a:lnTo>
                  <a:lnTo>
                    <a:pt x="1818017" y="987130"/>
                  </a:lnTo>
                  <a:cubicBezTo>
                    <a:pt x="1821150" y="1096873"/>
                    <a:pt x="1801890" y="1206104"/>
                    <a:pt x="1761411" y="1308157"/>
                  </a:cubicBezTo>
                  <a:lnTo>
                    <a:pt x="1918572" y="1440023"/>
                  </a:lnTo>
                  <a:lnTo>
                    <a:pt x="1836627" y="1581957"/>
                  </a:lnTo>
                  <a:lnTo>
                    <a:pt x="1643847" y="1511785"/>
                  </a:lnTo>
                  <a:cubicBezTo>
                    <a:pt x="1575706" y="1597867"/>
                    <a:pt x="1490739" y="1669162"/>
                    <a:pt x="1394132" y="1721321"/>
                  </a:cubicBezTo>
                  <a:lnTo>
                    <a:pt x="1429762" y="1923357"/>
                  </a:lnTo>
                  <a:lnTo>
                    <a:pt x="1275755" y="1979411"/>
                  </a:lnTo>
                  <a:lnTo>
                    <a:pt x="1173182" y="1801740"/>
                  </a:lnTo>
                  <a:cubicBezTo>
                    <a:pt x="1065650" y="1823882"/>
                    <a:pt x="954734" y="1823882"/>
                    <a:pt x="847203" y="1801740"/>
                  </a:cubicBezTo>
                  <a:lnTo>
                    <a:pt x="744630" y="1979411"/>
                  </a:lnTo>
                  <a:lnTo>
                    <a:pt x="590623" y="1923357"/>
                  </a:lnTo>
                  <a:lnTo>
                    <a:pt x="626253" y="1721321"/>
                  </a:lnTo>
                  <a:cubicBezTo>
                    <a:pt x="529646" y="1669163"/>
                    <a:pt x="444680" y="1597867"/>
                    <a:pt x="376538" y="1511785"/>
                  </a:cubicBezTo>
                  <a:lnTo>
                    <a:pt x="183758" y="1581957"/>
                  </a:lnTo>
                  <a:lnTo>
                    <a:pt x="101813" y="1440023"/>
                  </a:lnTo>
                  <a:lnTo>
                    <a:pt x="258973" y="1308157"/>
                  </a:lnTo>
                  <a:cubicBezTo>
                    <a:pt x="218494" y="1206104"/>
                    <a:pt x="199234" y="1096873"/>
                    <a:pt x="202367" y="987130"/>
                  </a:cubicBezTo>
                  <a:lnTo>
                    <a:pt x="9584" y="916968"/>
                  </a:lnTo>
                  <a:lnTo>
                    <a:pt x="38043" y="755567"/>
                  </a:lnTo>
                  <a:lnTo>
                    <a:pt x="243197" y="755572"/>
                  </a:lnTo>
                  <a:cubicBezTo>
                    <a:pt x="277787" y="651376"/>
                    <a:pt x="333245" y="555320"/>
                    <a:pt x="406187" y="473265"/>
                  </a:cubicBezTo>
                  <a:lnTo>
                    <a:pt x="303605" y="295599"/>
                  </a:lnTo>
                  <a:lnTo>
                    <a:pt x="429153" y="190252"/>
                  </a:lnTo>
                  <a:lnTo>
                    <a:pt x="586307" y="322127"/>
                  </a:lnTo>
                  <a:cubicBezTo>
                    <a:pt x="679781" y="264542"/>
                    <a:pt x="784008" y="226607"/>
                    <a:pt x="892628" y="210635"/>
                  </a:cubicBezTo>
                  <a:lnTo>
                    <a:pt x="928247" y="8597"/>
                  </a:lnTo>
                  <a:lnTo>
                    <a:pt x="1092138" y="8597"/>
                  </a:lnTo>
                  <a:lnTo>
                    <a:pt x="1127757" y="210636"/>
                  </a:lnTo>
                  <a:cubicBezTo>
                    <a:pt x="1236377" y="226607"/>
                    <a:pt x="1340604" y="264543"/>
                    <a:pt x="1434078" y="322128"/>
                  </a:cubicBezTo>
                  <a:lnTo>
                    <a:pt x="1434078" y="322127"/>
                  </a:lnTo>
                  <a:close/>
                </a:path>
              </a:pathLst>
            </a:custGeom>
            <a:ln>
              <a:solidFill>
                <a:schemeClr val="accent2">
                  <a:lumMod val="60000"/>
                  <a:lumOff val="40000"/>
                </a:schemeClr>
              </a:solidFill>
            </a:ln>
            <a:scene3d>
              <a:camera prst="orthographicFront">
                <a:rot lat="0" lon="0" rev="0"/>
              </a:camera>
              <a:lightRig rig="contrasting" dir="t">
                <a:rot lat="0" lon="0" rev="1200000"/>
              </a:lightRig>
            </a:scene3d>
            <a:sp3d contourW="19050" prstMaterial="metal">
              <a:bevelT w="88900" h="203200"/>
              <a:bevelB w="165100" h="254000"/>
            </a:sp3d>
          </p:spPr>
          <p:style>
            <a:lnRef idx="0">
              <a:schemeClr val="accent1">
                <a:shade val="80000"/>
                <a:hueOff val="0"/>
                <a:satOff val="0"/>
                <a:lumOff val="0"/>
                <a:alphaOff val="0"/>
              </a:schemeClr>
            </a:lnRef>
            <a:fillRef idx="1">
              <a:schemeClr val="lt1">
                <a:hueOff val="0"/>
                <a:satOff val="0"/>
                <a:lumOff val="0"/>
                <a:alphaOff val="0"/>
              </a:schemeClr>
            </a:fillRef>
            <a:effectRef idx="2">
              <a:schemeClr val="lt1">
                <a:hueOff val="0"/>
                <a:satOff val="0"/>
                <a:lumOff val="0"/>
                <a:alphaOff val="0"/>
              </a:schemeClr>
            </a:effectRef>
            <a:fontRef idx="minor">
              <a:schemeClr val="dk1">
                <a:hueOff val="0"/>
                <a:satOff val="0"/>
                <a:lumOff val="0"/>
                <a:alphaOff val="0"/>
              </a:schemeClr>
            </a:fontRef>
          </p:style>
          <p:txBody>
            <a:bodyPr spcFirstLastPara="0" vert="horz" wrap="square" lIns="423967" tIns="491046" rIns="423967" bIns="526380" numCol="1" spcCol="1270" anchor="ctr" anchorCtr="0">
              <a:noAutofit/>
            </a:bodyPr>
            <a:lstStyle/>
            <a:p>
              <a:pPr marL="0" lvl="0" indent="0" algn="ctr" defTabSz="622300">
                <a:lnSpc>
                  <a:spcPct val="90000"/>
                </a:lnSpc>
                <a:spcBef>
                  <a:spcPct val="0"/>
                </a:spcBef>
                <a:spcAft>
                  <a:spcPct val="35000"/>
                </a:spcAft>
                <a:buNone/>
              </a:pPr>
              <a:r>
                <a:rPr lang="en-US" sz="1600" b="1" u="none" kern="1200" dirty="0"/>
                <a:t>2</a:t>
              </a:r>
              <a:r>
                <a:rPr lang="en-US" sz="1600" b="1" u="none" kern="1200" baseline="30000" dirty="0"/>
                <a:t>nd</a:t>
              </a:r>
              <a:r>
                <a:rPr lang="en-US" sz="1600" b="1" u="none" kern="1200" dirty="0"/>
                <a:t> Tuning</a:t>
              </a:r>
            </a:p>
            <a:p>
              <a:pPr algn="ctr" defTabSz="622300">
                <a:lnSpc>
                  <a:spcPct val="90000"/>
                </a:lnSpc>
                <a:spcBef>
                  <a:spcPct val="0"/>
                </a:spcBef>
                <a:spcAft>
                  <a:spcPct val="35000"/>
                </a:spcAft>
              </a:pPr>
              <a:r>
                <a:rPr lang="en-US" sz="1200" dirty="0"/>
                <a:t>With GridSearchCV arrive at </a:t>
              </a:r>
              <a:r>
                <a:rPr lang="en-US" sz="1200" b="1" dirty="0">
                  <a:solidFill>
                    <a:schemeClr val="accent4"/>
                  </a:solidFill>
                </a:rPr>
                <a:t>Learning_rate</a:t>
              </a:r>
              <a:endParaRPr lang="en-US" sz="1200" b="1" dirty="0"/>
            </a:p>
          </p:txBody>
        </p:sp>
        <p:sp>
          <p:nvSpPr>
            <p:cNvPr id="9" name="Arrow: Circular 8">
              <a:extLst>
                <a:ext uri="{FF2B5EF4-FFF2-40B4-BE49-F238E27FC236}">
                  <a16:creationId xmlns:a16="http://schemas.microsoft.com/office/drawing/2014/main" id="{C44B5EFB-3139-478D-BE17-099460D5C884}"/>
                </a:ext>
              </a:extLst>
            </p:cNvPr>
            <p:cNvSpPr/>
            <p:nvPr/>
          </p:nvSpPr>
          <p:spPr>
            <a:xfrm rot="13161561">
              <a:off x="2739019" y="2509657"/>
              <a:ext cx="2586094" cy="2586094"/>
            </a:xfrm>
            <a:prstGeom prst="circularArrow">
              <a:avLst>
                <a:gd name="adj1" fmla="val 4688"/>
                <a:gd name="adj2" fmla="val 299029"/>
                <a:gd name="adj3" fmla="val 2502454"/>
                <a:gd name="adj4" fmla="val 15891137"/>
                <a:gd name="adj5" fmla="val 5469"/>
              </a:avLst>
            </a:prstGeom>
            <a:scene3d>
              <a:camera prst="orthographicFront">
                <a:rot lat="0" lon="0" rev="0"/>
              </a:camera>
              <a:lightRig rig="contrasting" dir="t">
                <a:rot lat="0" lon="0" rev="1200000"/>
              </a:lightRig>
            </a:scene3d>
            <a:sp3d z="-182000" contourW="19050" prstMaterial="metal">
              <a:bevelT w="88900" h="203200"/>
              <a:bevelB w="165100" h="254000"/>
            </a:sp3d>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dk1">
                <a:hueOff val="0"/>
                <a:satOff val="0"/>
                <a:lumOff val="0"/>
                <a:alphaOff val="0"/>
              </a:schemeClr>
            </a:fontRef>
          </p:style>
        </p:sp>
        <p:sp>
          <p:nvSpPr>
            <p:cNvPr id="10" name="Arrow: Circular 9">
              <a:extLst>
                <a:ext uri="{FF2B5EF4-FFF2-40B4-BE49-F238E27FC236}">
                  <a16:creationId xmlns:a16="http://schemas.microsoft.com/office/drawing/2014/main" id="{D352B052-7AF2-41FD-B938-1370A8DC9995}"/>
                </a:ext>
              </a:extLst>
            </p:cNvPr>
            <p:cNvSpPr/>
            <p:nvPr/>
          </p:nvSpPr>
          <p:spPr>
            <a:xfrm rot="6476510" flipH="1">
              <a:off x="3494156" y="569467"/>
              <a:ext cx="2586094" cy="2586094"/>
            </a:xfrm>
            <a:prstGeom prst="circularArrow">
              <a:avLst>
                <a:gd name="adj1" fmla="val 4688"/>
                <a:gd name="adj2" fmla="val 299029"/>
                <a:gd name="adj3" fmla="val 2502454"/>
                <a:gd name="adj4" fmla="val 15891137"/>
                <a:gd name="adj5" fmla="val 5469"/>
              </a:avLst>
            </a:prstGeom>
            <a:scene3d>
              <a:camera prst="orthographicFront">
                <a:rot lat="0" lon="0" rev="0"/>
              </a:camera>
              <a:lightRig rig="contrasting" dir="t">
                <a:rot lat="0" lon="0" rev="1200000"/>
              </a:lightRig>
            </a:scene3d>
            <a:sp3d z="-182000" contourW="19050" prstMaterial="metal">
              <a:bevelT w="88900" h="203200"/>
              <a:bevelB w="165100" h="254000"/>
            </a:sp3d>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dk1">
                <a:hueOff val="0"/>
                <a:satOff val="0"/>
                <a:lumOff val="0"/>
                <a:alphaOff val="0"/>
              </a:schemeClr>
            </a:fontRef>
          </p:style>
        </p:sp>
        <p:sp>
          <p:nvSpPr>
            <p:cNvPr id="11" name="Freeform: Shape 10">
              <a:extLst>
                <a:ext uri="{FF2B5EF4-FFF2-40B4-BE49-F238E27FC236}">
                  <a16:creationId xmlns:a16="http://schemas.microsoft.com/office/drawing/2014/main" id="{64108482-6416-46C7-81F3-F745412BA1C1}"/>
                </a:ext>
              </a:extLst>
            </p:cNvPr>
            <p:cNvSpPr/>
            <p:nvPr/>
          </p:nvSpPr>
          <p:spPr>
            <a:xfrm>
              <a:off x="3777011" y="845214"/>
              <a:ext cx="2020385" cy="2020385"/>
            </a:xfrm>
            <a:custGeom>
              <a:avLst/>
              <a:gdLst>
                <a:gd name="connsiteX0" fmla="*/ 1434078 w 2020385"/>
                <a:gd name="connsiteY0" fmla="*/ 322127 h 2020385"/>
                <a:gd name="connsiteX1" fmla="*/ 1591232 w 2020385"/>
                <a:gd name="connsiteY1" fmla="*/ 190252 h 2020385"/>
                <a:gd name="connsiteX2" fmla="*/ 1716780 w 2020385"/>
                <a:gd name="connsiteY2" fmla="*/ 295599 h 2020385"/>
                <a:gd name="connsiteX3" fmla="*/ 1614198 w 2020385"/>
                <a:gd name="connsiteY3" fmla="*/ 473266 h 2020385"/>
                <a:gd name="connsiteX4" fmla="*/ 1777188 w 2020385"/>
                <a:gd name="connsiteY4" fmla="*/ 755572 h 2020385"/>
                <a:gd name="connsiteX5" fmla="*/ 1982342 w 2020385"/>
                <a:gd name="connsiteY5" fmla="*/ 755567 h 2020385"/>
                <a:gd name="connsiteX6" fmla="*/ 2010801 w 2020385"/>
                <a:gd name="connsiteY6" fmla="*/ 916968 h 2020385"/>
                <a:gd name="connsiteX7" fmla="*/ 1818017 w 2020385"/>
                <a:gd name="connsiteY7" fmla="*/ 987130 h 2020385"/>
                <a:gd name="connsiteX8" fmla="*/ 1761411 w 2020385"/>
                <a:gd name="connsiteY8" fmla="*/ 1308157 h 2020385"/>
                <a:gd name="connsiteX9" fmla="*/ 1918572 w 2020385"/>
                <a:gd name="connsiteY9" fmla="*/ 1440023 h 2020385"/>
                <a:gd name="connsiteX10" fmla="*/ 1836627 w 2020385"/>
                <a:gd name="connsiteY10" fmla="*/ 1581957 h 2020385"/>
                <a:gd name="connsiteX11" fmla="*/ 1643847 w 2020385"/>
                <a:gd name="connsiteY11" fmla="*/ 1511785 h 2020385"/>
                <a:gd name="connsiteX12" fmla="*/ 1394132 w 2020385"/>
                <a:gd name="connsiteY12" fmla="*/ 1721321 h 2020385"/>
                <a:gd name="connsiteX13" fmla="*/ 1429762 w 2020385"/>
                <a:gd name="connsiteY13" fmla="*/ 1923357 h 2020385"/>
                <a:gd name="connsiteX14" fmla="*/ 1275755 w 2020385"/>
                <a:gd name="connsiteY14" fmla="*/ 1979411 h 2020385"/>
                <a:gd name="connsiteX15" fmla="*/ 1173182 w 2020385"/>
                <a:gd name="connsiteY15" fmla="*/ 1801740 h 2020385"/>
                <a:gd name="connsiteX16" fmla="*/ 847203 w 2020385"/>
                <a:gd name="connsiteY16" fmla="*/ 1801740 h 2020385"/>
                <a:gd name="connsiteX17" fmla="*/ 744630 w 2020385"/>
                <a:gd name="connsiteY17" fmla="*/ 1979411 h 2020385"/>
                <a:gd name="connsiteX18" fmla="*/ 590623 w 2020385"/>
                <a:gd name="connsiteY18" fmla="*/ 1923357 h 2020385"/>
                <a:gd name="connsiteX19" fmla="*/ 626253 w 2020385"/>
                <a:gd name="connsiteY19" fmla="*/ 1721321 h 2020385"/>
                <a:gd name="connsiteX20" fmla="*/ 376538 w 2020385"/>
                <a:gd name="connsiteY20" fmla="*/ 1511785 h 2020385"/>
                <a:gd name="connsiteX21" fmla="*/ 183758 w 2020385"/>
                <a:gd name="connsiteY21" fmla="*/ 1581957 h 2020385"/>
                <a:gd name="connsiteX22" fmla="*/ 101813 w 2020385"/>
                <a:gd name="connsiteY22" fmla="*/ 1440023 h 2020385"/>
                <a:gd name="connsiteX23" fmla="*/ 258973 w 2020385"/>
                <a:gd name="connsiteY23" fmla="*/ 1308157 h 2020385"/>
                <a:gd name="connsiteX24" fmla="*/ 202367 w 2020385"/>
                <a:gd name="connsiteY24" fmla="*/ 987130 h 2020385"/>
                <a:gd name="connsiteX25" fmla="*/ 9584 w 2020385"/>
                <a:gd name="connsiteY25" fmla="*/ 916968 h 2020385"/>
                <a:gd name="connsiteX26" fmla="*/ 38043 w 2020385"/>
                <a:gd name="connsiteY26" fmla="*/ 755567 h 2020385"/>
                <a:gd name="connsiteX27" fmla="*/ 243197 w 2020385"/>
                <a:gd name="connsiteY27" fmla="*/ 755572 h 2020385"/>
                <a:gd name="connsiteX28" fmla="*/ 406187 w 2020385"/>
                <a:gd name="connsiteY28" fmla="*/ 473265 h 2020385"/>
                <a:gd name="connsiteX29" fmla="*/ 303605 w 2020385"/>
                <a:gd name="connsiteY29" fmla="*/ 295599 h 2020385"/>
                <a:gd name="connsiteX30" fmla="*/ 429153 w 2020385"/>
                <a:gd name="connsiteY30" fmla="*/ 190252 h 2020385"/>
                <a:gd name="connsiteX31" fmla="*/ 586307 w 2020385"/>
                <a:gd name="connsiteY31" fmla="*/ 322127 h 2020385"/>
                <a:gd name="connsiteX32" fmla="*/ 892628 w 2020385"/>
                <a:gd name="connsiteY32" fmla="*/ 210635 h 2020385"/>
                <a:gd name="connsiteX33" fmla="*/ 928247 w 2020385"/>
                <a:gd name="connsiteY33" fmla="*/ 8597 h 2020385"/>
                <a:gd name="connsiteX34" fmla="*/ 1092138 w 2020385"/>
                <a:gd name="connsiteY34" fmla="*/ 8597 h 2020385"/>
                <a:gd name="connsiteX35" fmla="*/ 1127757 w 2020385"/>
                <a:gd name="connsiteY35" fmla="*/ 210636 h 2020385"/>
                <a:gd name="connsiteX36" fmla="*/ 1434078 w 2020385"/>
                <a:gd name="connsiteY36" fmla="*/ 322128 h 2020385"/>
                <a:gd name="connsiteX37" fmla="*/ 1434078 w 2020385"/>
                <a:gd name="connsiteY37" fmla="*/ 322127 h 20203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2020385" h="2020385">
                  <a:moveTo>
                    <a:pt x="1434078" y="322127"/>
                  </a:moveTo>
                  <a:lnTo>
                    <a:pt x="1591232" y="190252"/>
                  </a:lnTo>
                  <a:lnTo>
                    <a:pt x="1716780" y="295599"/>
                  </a:lnTo>
                  <a:lnTo>
                    <a:pt x="1614198" y="473266"/>
                  </a:lnTo>
                  <a:cubicBezTo>
                    <a:pt x="1687140" y="555320"/>
                    <a:pt x="1742598" y="651376"/>
                    <a:pt x="1777188" y="755572"/>
                  </a:cubicBezTo>
                  <a:lnTo>
                    <a:pt x="1982342" y="755567"/>
                  </a:lnTo>
                  <a:lnTo>
                    <a:pt x="2010801" y="916968"/>
                  </a:lnTo>
                  <a:lnTo>
                    <a:pt x="1818017" y="987130"/>
                  </a:lnTo>
                  <a:cubicBezTo>
                    <a:pt x="1821150" y="1096873"/>
                    <a:pt x="1801890" y="1206104"/>
                    <a:pt x="1761411" y="1308157"/>
                  </a:cubicBezTo>
                  <a:lnTo>
                    <a:pt x="1918572" y="1440023"/>
                  </a:lnTo>
                  <a:lnTo>
                    <a:pt x="1836627" y="1581957"/>
                  </a:lnTo>
                  <a:lnTo>
                    <a:pt x="1643847" y="1511785"/>
                  </a:lnTo>
                  <a:cubicBezTo>
                    <a:pt x="1575706" y="1597867"/>
                    <a:pt x="1490739" y="1669162"/>
                    <a:pt x="1394132" y="1721321"/>
                  </a:cubicBezTo>
                  <a:lnTo>
                    <a:pt x="1429762" y="1923357"/>
                  </a:lnTo>
                  <a:lnTo>
                    <a:pt x="1275755" y="1979411"/>
                  </a:lnTo>
                  <a:lnTo>
                    <a:pt x="1173182" y="1801740"/>
                  </a:lnTo>
                  <a:cubicBezTo>
                    <a:pt x="1065650" y="1823882"/>
                    <a:pt x="954734" y="1823882"/>
                    <a:pt x="847203" y="1801740"/>
                  </a:cubicBezTo>
                  <a:lnTo>
                    <a:pt x="744630" y="1979411"/>
                  </a:lnTo>
                  <a:lnTo>
                    <a:pt x="590623" y="1923357"/>
                  </a:lnTo>
                  <a:lnTo>
                    <a:pt x="626253" y="1721321"/>
                  </a:lnTo>
                  <a:cubicBezTo>
                    <a:pt x="529646" y="1669163"/>
                    <a:pt x="444680" y="1597867"/>
                    <a:pt x="376538" y="1511785"/>
                  </a:cubicBezTo>
                  <a:lnTo>
                    <a:pt x="183758" y="1581957"/>
                  </a:lnTo>
                  <a:lnTo>
                    <a:pt x="101813" y="1440023"/>
                  </a:lnTo>
                  <a:lnTo>
                    <a:pt x="258973" y="1308157"/>
                  </a:lnTo>
                  <a:cubicBezTo>
                    <a:pt x="218494" y="1206104"/>
                    <a:pt x="199234" y="1096873"/>
                    <a:pt x="202367" y="987130"/>
                  </a:cubicBezTo>
                  <a:lnTo>
                    <a:pt x="9584" y="916968"/>
                  </a:lnTo>
                  <a:lnTo>
                    <a:pt x="38043" y="755567"/>
                  </a:lnTo>
                  <a:lnTo>
                    <a:pt x="243197" y="755572"/>
                  </a:lnTo>
                  <a:cubicBezTo>
                    <a:pt x="277787" y="651376"/>
                    <a:pt x="333245" y="555320"/>
                    <a:pt x="406187" y="473265"/>
                  </a:cubicBezTo>
                  <a:lnTo>
                    <a:pt x="303605" y="295599"/>
                  </a:lnTo>
                  <a:lnTo>
                    <a:pt x="429153" y="190252"/>
                  </a:lnTo>
                  <a:lnTo>
                    <a:pt x="586307" y="322127"/>
                  </a:lnTo>
                  <a:cubicBezTo>
                    <a:pt x="679781" y="264542"/>
                    <a:pt x="784008" y="226607"/>
                    <a:pt x="892628" y="210635"/>
                  </a:cubicBezTo>
                  <a:lnTo>
                    <a:pt x="928247" y="8597"/>
                  </a:lnTo>
                  <a:lnTo>
                    <a:pt x="1092138" y="8597"/>
                  </a:lnTo>
                  <a:lnTo>
                    <a:pt x="1127757" y="210636"/>
                  </a:lnTo>
                  <a:cubicBezTo>
                    <a:pt x="1236377" y="226607"/>
                    <a:pt x="1340604" y="264543"/>
                    <a:pt x="1434078" y="322128"/>
                  </a:cubicBezTo>
                  <a:lnTo>
                    <a:pt x="1434078" y="322127"/>
                  </a:lnTo>
                  <a:close/>
                </a:path>
              </a:pathLst>
            </a:custGeom>
            <a:ln>
              <a:solidFill>
                <a:schemeClr val="accent3"/>
              </a:solidFill>
            </a:ln>
            <a:scene3d>
              <a:camera prst="orthographicFront">
                <a:rot lat="0" lon="0" rev="0"/>
              </a:camera>
              <a:lightRig rig="contrasting" dir="t">
                <a:rot lat="0" lon="0" rev="1200000"/>
              </a:lightRig>
            </a:scene3d>
            <a:sp3d contourW="19050" prstMaterial="metal">
              <a:bevelT w="88900" h="203200"/>
              <a:bevelB w="165100" h="254000"/>
            </a:sp3d>
          </p:spPr>
          <p:style>
            <a:lnRef idx="0">
              <a:schemeClr val="accent1">
                <a:shade val="80000"/>
                <a:hueOff val="0"/>
                <a:satOff val="0"/>
                <a:lumOff val="0"/>
                <a:alphaOff val="0"/>
              </a:schemeClr>
            </a:lnRef>
            <a:fillRef idx="1">
              <a:schemeClr val="lt1">
                <a:hueOff val="0"/>
                <a:satOff val="0"/>
                <a:lumOff val="0"/>
                <a:alphaOff val="0"/>
              </a:schemeClr>
            </a:fillRef>
            <a:effectRef idx="2">
              <a:schemeClr val="lt1">
                <a:hueOff val="0"/>
                <a:satOff val="0"/>
                <a:lumOff val="0"/>
                <a:alphaOff val="0"/>
              </a:schemeClr>
            </a:effectRef>
            <a:fontRef idx="minor">
              <a:schemeClr val="dk1">
                <a:hueOff val="0"/>
                <a:satOff val="0"/>
                <a:lumOff val="0"/>
                <a:alphaOff val="0"/>
              </a:schemeClr>
            </a:fontRef>
          </p:style>
          <p:txBody>
            <a:bodyPr spcFirstLastPara="0" vert="horz" wrap="square" lIns="423967" tIns="491046" rIns="423967" bIns="526380" numCol="1" spcCol="1270" anchor="ctr" anchorCtr="0">
              <a:noAutofit/>
            </a:bodyPr>
            <a:lstStyle/>
            <a:p>
              <a:pPr lvl="0" algn="ctr" defTabSz="622300">
                <a:lnSpc>
                  <a:spcPct val="90000"/>
                </a:lnSpc>
                <a:spcBef>
                  <a:spcPct val="0"/>
                </a:spcBef>
                <a:spcAft>
                  <a:spcPct val="35000"/>
                </a:spcAft>
              </a:pPr>
              <a:r>
                <a:rPr lang="en-US" sz="1400" b="1" dirty="0"/>
                <a:t>Final Model</a:t>
              </a:r>
            </a:p>
            <a:p>
              <a:pPr lvl="0" algn="ctr" defTabSz="622300">
                <a:lnSpc>
                  <a:spcPct val="90000"/>
                </a:lnSpc>
                <a:spcBef>
                  <a:spcPct val="0"/>
                </a:spcBef>
                <a:spcAft>
                  <a:spcPct val="35000"/>
                </a:spcAft>
              </a:pPr>
              <a:r>
                <a:rPr lang="en-US" sz="1050" b="1" dirty="0"/>
                <a:t>Final tuning for </a:t>
              </a:r>
              <a:r>
                <a:rPr lang="en-US" sz="1050" b="1" dirty="0">
                  <a:solidFill>
                    <a:srgbClr val="FF0000"/>
                  </a:solidFill>
                </a:rPr>
                <a:t>max_depth and </a:t>
              </a:r>
              <a:r>
                <a:rPr lang="en-US" sz="1050" b="1" dirty="0" err="1">
                  <a:solidFill>
                    <a:srgbClr val="FF0000"/>
                  </a:solidFill>
                </a:rPr>
                <a:t>min_child_weight</a:t>
              </a:r>
              <a:endParaRPr lang="en-US" sz="1050" b="1" dirty="0">
                <a:solidFill>
                  <a:srgbClr val="FF0000"/>
                </a:solidFill>
              </a:endParaRPr>
            </a:p>
          </p:txBody>
        </p:sp>
      </p:grpSp>
    </p:spTree>
    <p:extLst>
      <p:ext uri="{BB962C8B-B14F-4D97-AF65-F5344CB8AC3E}">
        <p14:creationId xmlns:p14="http://schemas.microsoft.com/office/powerpoint/2010/main" val="2191971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618A879-07CD-4346-87B2-78C6583069E6}"/>
              </a:ext>
            </a:extLst>
          </p:cNvPr>
          <p:cNvSpPr txBox="1"/>
          <p:nvPr/>
        </p:nvSpPr>
        <p:spPr>
          <a:xfrm>
            <a:off x="228601" y="188844"/>
            <a:ext cx="10396329" cy="338554"/>
          </a:xfrm>
          <a:prstGeom prst="rect">
            <a:avLst/>
          </a:prstGeom>
          <a:noFill/>
        </p:spPr>
        <p:txBody>
          <a:bodyPr wrap="square" rtlCol="0">
            <a:spAutoFit/>
          </a:bodyPr>
          <a:lstStyle/>
          <a:p>
            <a:r>
              <a:rPr lang="en-US" sz="1600" dirty="0" err="1"/>
              <a:t>XGBoost</a:t>
            </a:r>
            <a:r>
              <a:rPr lang="en-US" sz="1600" dirty="0"/>
              <a:t> (“Extreme Gradient Boosting”) used as regressor for predicting Total BTU and Dollar</a:t>
            </a:r>
          </a:p>
        </p:txBody>
      </p:sp>
      <p:sp>
        <p:nvSpPr>
          <p:cNvPr id="27" name="Freeform: Shape 26">
            <a:extLst>
              <a:ext uri="{FF2B5EF4-FFF2-40B4-BE49-F238E27FC236}">
                <a16:creationId xmlns:a16="http://schemas.microsoft.com/office/drawing/2014/main" id="{08A6CB71-224C-4627-9A69-EB399C26D260}"/>
              </a:ext>
            </a:extLst>
          </p:cNvPr>
          <p:cNvSpPr/>
          <p:nvPr/>
        </p:nvSpPr>
        <p:spPr>
          <a:xfrm>
            <a:off x="1232454" y="760599"/>
            <a:ext cx="2166729" cy="892963"/>
          </a:xfrm>
          <a:custGeom>
            <a:avLst/>
            <a:gdLst>
              <a:gd name="connsiteX0" fmla="*/ 0 w 2357070"/>
              <a:gd name="connsiteY0" fmla="*/ 275034 h 1649872"/>
              <a:gd name="connsiteX1" fmla="*/ 275034 w 2357070"/>
              <a:gd name="connsiteY1" fmla="*/ 0 h 1649872"/>
              <a:gd name="connsiteX2" fmla="*/ 2082036 w 2357070"/>
              <a:gd name="connsiteY2" fmla="*/ 0 h 1649872"/>
              <a:gd name="connsiteX3" fmla="*/ 2357070 w 2357070"/>
              <a:gd name="connsiteY3" fmla="*/ 275034 h 1649872"/>
              <a:gd name="connsiteX4" fmla="*/ 2357070 w 2357070"/>
              <a:gd name="connsiteY4" fmla="*/ 1374838 h 1649872"/>
              <a:gd name="connsiteX5" fmla="*/ 2082036 w 2357070"/>
              <a:gd name="connsiteY5" fmla="*/ 1649872 h 1649872"/>
              <a:gd name="connsiteX6" fmla="*/ 275034 w 2357070"/>
              <a:gd name="connsiteY6" fmla="*/ 1649872 h 1649872"/>
              <a:gd name="connsiteX7" fmla="*/ 0 w 2357070"/>
              <a:gd name="connsiteY7" fmla="*/ 1374838 h 1649872"/>
              <a:gd name="connsiteX8" fmla="*/ 0 w 2357070"/>
              <a:gd name="connsiteY8" fmla="*/ 275034 h 1649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57070" h="1649872">
                <a:moveTo>
                  <a:pt x="0" y="275034"/>
                </a:moveTo>
                <a:cubicBezTo>
                  <a:pt x="0" y="123137"/>
                  <a:pt x="123137" y="0"/>
                  <a:pt x="275034" y="0"/>
                </a:cubicBezTo>
                <a:lnTo>
                  <a:pt x="2082036" y="0"/>
                </a:lnTo>
                <a:cubicBezTo>
                  <a:pt x="2233933" y="0"/>
                  <a:pt x="2357070" y="123137"/>
                  <a:pt x="2357070" y="275034"/>
                </a:cubicBezTo>
                <a:lnTo>
                  <a:pt x="2357070" y="1374838"/>
                </a:lnTo>
                <a:cubicBezTo>
                  <a:pt x="2357070" y="1526735"/>
                  <a:pt x="2233933" y="1649872"/>
                  <a:pt x="2082036" y="1649872"/>
                </a:cubicBezTo>
                <a:lnTo>
                  <a:pt x="275034" y="1649872"/>
                </a:lnTo>
                <a:cubicBezTo>
                  <a:pt x="123137" y="1649872"/>
                  <a:pt x="0" y="1526735"/>
                  <a:pt x="0" y="1374838"/>
                </a:cubicBezTo>
                <a:lnTo>
                  <a:pt x="0" y="275034"/>
                </a:lnTo>
                <a:close/>
              </a:path>
            </a:pathLst>
          </a:custGeom>
          <a:noFill/>
          <a:ln>
            <a:solidFill>
              <a:schemeClr val="accent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3895" tIns="133895" rIns="133895" bIns="133895" numCol="1" spcCol="1270" anchor="ctr" anchorCtr="0">
            <a:noAutofit/>
          </a:bodyPr>
          <a:lstStyle/>
          <a:p>
            <a:pPr marL="0" lvl="0" indent="0" algn="l" defTabSz="622300">
              <a:lnSpc>
                <a:spcPct val="90000"/>
              </a:lnSpc>
              <a:spcBef>
                <a:spcPct val="0"/>
              </a:spcBef>
              <a:spcAft>
                <a:spcPct val="35000"/>
              </a:spcAft>
              <a:buNone/>
            </a:pPr>
            <a:r>
              <a:rPr lang="en-US" sz="1200" b="1" kern="1200" dirty="0">
                <a:solidFill>
                  <a:schemeClr val="tx1"/>
                </a:solidFill>
              </a:rPr>
              <a:t>Step 1</a:t>
            </a:r>
            <a:r>
              <a:rPr lang="en-US" sz="1200" kern="1200" dirty="0">
                <a:solidFill>
                  <a:schemeClr val="tx1"/>
                </a:solidFill>
              </a:rPr>
              <a:t> – Creating a base XG boost model and predict Y. Obtain Root Mean Square Error (RMSE) and r2</a:t>
            </a:r>
          </a:p>
        </p:txBody>
      </p:sp>
      <p:sp>
        <p:nvSpPr>
          <p:cNvPr id="29" name="Freeform: Shape 28">
            <a:extLst>
              <a:ext uri="{FF2B5EF4-FFF2-40B4-BE49-F238E27FC236}">
                <a16:creationId xmlns:a16="http://schemas.microsoft.com/office/drawing/2014/main" id="{CC082855-0F08-43EA-B263-25A0DB88F36C}"/>
              </a:ext>
            </a:extLst>
          </p:cNvPr>
          <p:cNvSpPr/>
          <p:nvPr/>
        </p:nvSpPr>
        <p:spPr>
          <a:xfrm>
            <a:off x="3690318" y="760600"/>
            <a:ext cx="2166729" cy="892983"/>
          </a:xfrm>
          <a:custGeom>
            <a:avLst/>
            <a:gdLst>
              <a:gd name="connsiteX0" fmla="*/ 0 w 2357070"/>
              <a:gd name="connsiteY0" fmla="*/ 275034 h 1649872"/>
              <a:gd name="connsiteX1" fmla="*/ 275034 w 2357070"/>
              <a:gd name="connsiteY1" fmla="*/ 0 h 1649872"/>
              <a:gd name="connsiteX2" fmla="*/ 2082036 w 2357070"/>
              <a:gd name="connsiteY2" fmla="*/ 0 h 1649872"/>
              <a:gd name="connsiteX3" fmla="*/ 2357070 w 2357070"/>
              <a:gd name="connsiteY3" fmla="*/ 275034 h 1649872"/>
              <a:gd name="connsiteX4" fmla="*/ 2357070 w 2357070"/>
              <a:gd name="connsiteY4" fmla="*/ 1374838 h 1649872"/>
              <a:gd name="connsiteX5" fmla="*/ 2082036 w 2357070"/>
              <a:gd name="connsiteY5" fmla="*/ 1649872 h 1649872"/>
              <a:gd name="connsiteX6" fmla="*/ 275034 w 2357070"/>
              <a:gd name="connsiteY6" fmla="*/ 1649872 h 1649872"/>
              <a:gd name="connsiteX7" fmla="*/ 0 w 2357070"/>
              <a:gd name="connsiteY7" fmla="*/ 1374838 h 1649872"/>
              <a:gd name="connsiteX8" fmla="*/ 0 w 2357070"/>
              <a:gd name="connsiteY8" fmla="*/ 275034 h 1649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57070" h="1649872">
                <a:moveTo>
                  <a:pt x="0" y="275034"/>
                </a:moveTo>
                <a:cubicBezTo>
                  <a:pt x="0" y="123137"/>
                  <a:pt x="123137" y="0"/>
                  <a:pt x="275034" y="0"/>
                </a:cubicBezTo>
                <a:lnTo>
                  <a:pt x="2082036" y="0"/>
                </a:lnTo>
                <a:cubicBezTo>
                  <a:pt x="2233933" y="0"/>
                  <a:pt x="2357070" y="123137"/>
                  <a:pt x="2357070" y="275034"/>
                </a:cubicBezTo>
                <a:lnTo>
                  <a:pt x="2357070" y="1374838"/>
                </a:lnTo>
                <a:cubicBezTo>
                  <a:pt x="2357070" y="1526735"/>
                  <a:pt x="2233933" y="1649872"/>
                  <a:pt x="2082036" y="1649872"/>
                </a:cubicBezTo>
                <a:lnTo>
                  <a:pt x="275034" y="1649872"/>
                </a:lnTo>
                <a:cubicBezTo>
                  <a:pt x="123137" y="1649872"/>
                  <a:pt x="0" y="1526735"/>
                  <a:pt x="0" y="1374838"/>
                </a:cubicBezTo>
                <a:lnTo>
                  <a:pt x="0" y="275034"/>
                </a:lnTo>
                <a:close/>
              </a:path>
            </a:pathLst>
          </a:custGeom>
          <a:noFill/>
          <a:ln>
            <a:solidFill>
              <a:schemeClr val="accent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3895" tIns="133895" rIns="133895" bIns="133895" numCol="1" spcCol="1270" anchor="ctr" anchorCtr="0">
            <a:noAutofit/>
          </a:bodyPr>
          <a:lstStyle/>
          <a:p>
            <a:pPr defTabSz="622300">
              <a:lnSpc>
                <a:spcPct val="90000"/>
              </a:lnSpc>
              <a:spcBef>
                <a:spcPct val="0"/>
              </a:spcBef>
              <a:spcAft>
                <a:spcPct val="35000"/>
              </a:spcAft>
            </a:pPr>
            <a:r>
              <a:rPr lang="en-US" sz="1200" b="1" dirty="0">
                <a:solidFill>
                  <a:schemeClr val="tx1"/>
                </a:solidFill>
              </a:rPr>
              <a:t>Step2</a:t>
            </a:r>
            <a:r>
              <a:rPr lang="en-US" sz="1200" dirty="0">
                <a:solidFill>
                  <a:schemeClr val="tx1"/>
                </a:solidFill>
              </a:rPr>
              <a:t> – Fine Tune model using GridsearchCV to determine optimum hyper-parameters for the best r2 score</a:t>
            </a:r>
          </a:p>
        </p:txBody>
      </p:sp>
      <p:sp>
        <p:nvSpPr>
          <p:cNvPr id="31" name="Freeform: Shape 30">
            <a:extLst>
              <a:ext uri="{FF2B5EF4-FFF2-40B4-BE49-F238E27FC236}">
                <a16:creationId xmlns:a16="http://schemas.microsoft.com/office/drawing/2014/main" id="{3F86357A-FC59-4E64-A550-D98A57AF9CF9}"/>
              </a:ext>
            </a:extLst>
          </p:cNvPr>
          <p:cNvSpPr/>
          <p:nvPr/>
        </p:nvSpPr>
        <p:spPr>
          <a:xfrm>
            <a:off x="6148182" y="760579"/>
            <a:ext cx="2166729" cy="892983"/>
          </a:xfrm>
          <a:custGeom>
            <a:avLst/>
            <a:gdLst>
              <a:gd name="connsiteX0" fmla="*/ 0 w 2357070"/>
              <a:gd name="connsiteY0" fmla="*/ 275034 h 1649872"/>
              <a:gd name="connsiteX1" fmla="*/ 275034 w 2357070"/>
              <a:gd name="connsiteY1" fmla="*/ 0 h 1649872"/>
              <a:gd name="connsiteX2" fmla="*/ 2082036 w 2357070"/>
              <a:gd name="connsiteY2" fmla="*/ 0 h 1649872"/>
              <a:gd name="connsiteX3" fmla="*/ 2357070 w 2357070"/>
              <a:gd name="connsiteY3" fmla="*/ 275034 h 1649872"/>
              <a:gd name="connsiteX4" fmla="*/ 2357070 w 2357070"/>
              <a:gd name="connsiteY4" fmla="*/ 1374838 h 1649872"/>
              <a:gd name="connsiteX5" fmla="*/ 2082036 w 2357070"/>
              <a:gd name="connsiteY5" fmla="*/ 1649872 h 1649872"/>
              <a:gd name="connsiteX6" fmla="*/ 275034 w 2357070"/>
              <a:gd name="connsiteY6" fmla="*/ 1649872 h 1649872"/>
              <a:gd name="connsiteX7" fmla="*/ 0 w 2357070"/>
              <a:gd name="connsiteY7" fmla="*/ 1374838 h 1649872"/>
              <a:gd name="connsiteX8" fmla="*/ 0 w 2357070"/>
              <a:gd name="connsiteY8" fmla="*/ 275034 h 1649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57070" h="1649872">
                <a:moveTo>
                  <a:pt x="0" y="275034"/>
                </a:moveTo>
                <a:cubicBezTo>
                  <a:pt x="0" y="123137"/>
                  <a:pt x="123137" y="0"/>
                  <a:pt x="275034" y="0"/>
                </a:cubicBezTo>
                <a:lnTo>
                  <a:pt x="2082036" y="0"/>
                </a:lnTo>
                <a:cubicBezTo>
                  <a:pt x="2233933" y="0"/>
                  <a:pt x="2357070" y="123137"/>
                  <a:pt x="2357070" y="275034"/>
                </a:cubicBezTo>
                <a:lnTo>
                  <a:pt x="2357070" y="1374838"/>
                </a:lnTo>
                <a:cubicBezTo>
                  <a:pt x="2357070" y="1526735"/>
                  <a:pt x="2233933" y="1649872"/>
                  <a:pt x="2082036" y="1649872"/>
                </a:cubicBezTo>
                <a:lnTo>
                  <a:pt x="275034" y="1649872"/>
                </a:lnTo>
                <a:cubicBezTo>
                  <a:pt x="123137" y="1649872"/>
                  <a:pt x="0" y="1526735"/>
                  <a:pt x="0" y="1374838"/>
                </a:cubicBezTo>
                <a:lnTo>
                  <a:pt x="0" y="275034"/>
                </a:lnTo>
                <a:close/>
              </a:path>
            </a:pathLst>
          </a:custGeom>
          <a:noFill/>
          <a:ln>
            <a:solidFill>
              <a:schemeClr val="accent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3895" tIns="133895" rIns="133895" bIns="133895" numCol="1" spcCol="1270" anchor="ctr" anchorCtr="0">
            <a:noAutofit/>
          </a:bodyPr>
          <a:lstStyle/>
          <a:p>
            <a:pPr marL="0" lvl="0" indent="0" algn="l" defTabSz="622300">
              <a:lnSpc>
                <a:spcPct val="90000"/>
              </a:lnSpc>
              <a:spcBef>
                <a:spcPct val="0"/>
              </a:spcBef>
              <a:spcAft>
                <a:spcPct val="35000"/>
              </a:spcAft>
              <a:buNone/>
            </a:pPr>
            <a:r>
              <a:rPr lang="en-US" sz="1200" b="1" kern="1200" dirty="0">
                <a:solidFill>
                  <a:schemeClr val="tx1"/>
                </a:solidFill>
              </a:rPr>
              <a:t>Step3</a:t>
            </a:r>
            <a:r>
              <a:rPr lang="en-US" sz="1200" kern="1200" dirty="0">
                <a:solidFill>
                  <a:schemeClr val="tx1"/>
                </a:solidFill>
              </a:rPr>
              <a:t> – Finalize model by comparing r2 scores against base and fine </a:t>
            </a:r>
            <a:r>
              <a:rPr lang="en-US" sz="1200" dirty="0">
                <a:solidFill>
                  <a:schemeClr val="tx1"/>
                </a:solidFill>
              </a:rPr>
              <a:t>tuned</a:t>
            </a:r>
            <a:r>
              <a:rPr lang="en-US" sz="1200" kern="1200" dirty="0">
                <a:solidFill>
                  <a:schemeClr val="tx1"/>
                </a:solidFill>
              </a:rPr>
              <a:t> models</a:t>
            </a:r>
          </a:p>
        </p:txBody>
      </p:sp>
      <p:graphicFrame>
        <p:nvGraphicFramePr>
          <p:cNvPr id="37" name="Table 36">
            <a:extLst>
              <a:ext uri="{FF2B5EF4-FFF2-40B4-BE49-F238E27FC236}">
                <a16:creationId xmlns:a16="http://schemas.microsoft.com/office/drawing/2014/main" id="{A8BDD122-C0F0-4FDB-8714-C90A322FF873}"/>
              </a:ext>
            </a:extLst>
          </p:cNvPr>
          <p:cNvGraphicFramePr>
            <a:graphicFrameLocks noGrp="1"/>
          </p:cNvGraphicFramePr>
          <p:nvPr>
            <p:extLst>
              <p:ext uri="{D42A27DB-BD31-4B8C-83A1-F6EECF244321}">
                <p14:modId xmlns:p14="http://schemas.microsoft.com/office/powerpoint/2010/main" val="2778701468"/>
              </p:ext>
            </p:extLst>
          </p:nvPr>
        </p:nvGraphicFramePr>
        <p:xfrm>
          <a:off x="424073" y="1954504"/>
          <a:ext cx="8252788" cy="1524186"/>
        </p:xfrm>
        <a:graphic>
          <a:graphicData uri="http://schemas.openxmlformats.org/drawingml/2006/table">
            <a:tbl>
              <a:tblPr firstRow="1" bandRow="1">
                <a:tableStyleId>{3B4B98B0-60AC-42C2-AFA5-B58CD77FA1E5}</a:tableStyleId>
              </a:tblPr>
              <a:tblGrid>
                <a:gridCol w="1373287">
                  <a:extLst>
                    <a:ext uri="{9D8B030D-6E8A-4147-A177-3AD203B41FA5}">
                      <a16:colId xmlns:a16="http://schemas.microsoft.com/office/drawing/2014/main" val="1628376606"/>
                    </a:ext>
                  </a:extLst>
                </a:gridCol>
                <a:gridCol w="1208153">
                  <a:extLst>
                    <a:ext uri="{9D8B030D-6E8A-4147-A177-3AD203B41FA5}">
                      <a16:colId xmlns:a16="http://schemas.microsoft.com/office/drawing/2014/main" val="3537171461"/>
                    </a:ext>
                  </a:extLst>
                </a:gridCol>
                <a:gridCol w="1864374">
                  <a:extLst>
                    <a:ext uri="{9D8B030D-6E8A-4147-A177-3AD203B41FA5}">
                      <a16:colId xmlns:a16="http://schemas.microsoft.com/office/drawing/2014/main" val="992476981"/>
                    </a:ext>
                  </a:extLst>
                </a:gridCol>
                <a:gridCol w="1694885">
                  <a:extLst>
                    <a:ext uri="{9D8B030D-6E8A-4147-A177-3AD203B41FA5}">
                      <a16:colId xmlns:a16="http://schemas.microsoft.com/office/drawing/2014/main" val="2534363247"/>
                    </a:ext>
                  </a:extLst>
                </a:gridCol>
                <a:gridCol w="2112089">
                  <a:extLst>
                    <a:ext uri="{9D8B030D-6E8A-4147-A177-3AD203B41FA5}">
                      <a16:colId xmlns:a16="http://schemas.microsoft.com/office/drawing/2014/main" val="1310188564"/>
                    </a:ext>
                  </a:extLst>
                </a:gridCol>
              </a:tblGrid>
              <a:tr h="914512">
                <a:tc>
                  <a:txBody>
                    <a:bodyPr/>
                    <a:lstStyle/>
                    <a:p>
                      <a:r>
                        <a:rPr lang="en-US" sz="1600" dirty="0"/>
                        <a:t>RESULTS for $</a:t>
                      </a:r>
                      <a:endParaRPr lang="en-US" sz="1600" dirty="0">
                        <a:solidFill>
                          <a:schemeClr val="tx1"/>
                        </a:solidFill>
                      </a:endParaRPr>
                    </a:p>
                  </a:txBody>
                  <a:tcPr/>
                </a:tc>
                <a:tc>
                  <a:txBody>
                    <a:bodyPr/>
                    <a:lstStyle/>
                    <a:p>
                      <a:r>
                        <a:rPr lang="en-US" sz="1200" dirty="0"/>
                        <a:t>Base Model</a:t>
                      </a:r>
                    </a:p>
                  </a:txBody>
                  <a:tcPr>
                    <a:solidFill>
                      <a:schemeClr val="bg2"/>
                    </a:solidFill>
                  </a:tcPr>
                </a:tc>
                <a:tc>
                  <a:txBody>
                    <a:bodyPr/>
                    <a:lstStyle/>
                    <a:p>
                      <a:r>
                        <a:rPr lang="en-US" sz="1200" dirty="0"/>
                        <a:t>After 1</a:t>
                      </a:r>
                      <a:r>
                        <a:rPr lang="en-US" sz="1200" baseline="30000" dirty="0"/>
                        <a:t>st</a:t>
                      </a:r>
                      <a:r>
                        <a:rPr lang="en-US" sz="1200" dirty="0"/>
                        <a:t> Tuning</a:t>
                      </a:r>
                    </a:p>
                    <a:p>
                      <a:r>
                        <a:rPr lang="en-US" sz="1200" dirty="0"/>
                        <a:t>(</a:t>
                      </a:r>
                      <a:r>
                        <a:rPr lang="en-US" sz="1200" dirty="0" err="1"/>
                        <a:t>n_estimators</a:t>
                      </a:r>
                      <a:r>
                        <a:rPr lang="en-US" sz="1200" dirty="0"/>
                        <a:t>)</a:t>
                      </a:r>
                    </a:p>
                  </a:txBody>
                  <a:tcPr>
                    <a:solidFill>
                      <a:schemeClr val="bg2"/>
                    </a:solidFill>
                  </a:tcPr>
                </a:tc>
                <a:tc>
                  <a:txBody>
                    <a:bodyPr/>
                    <a:lstStyle/>
                    <a:p>
                      <a:r>
                        <a:rPr lang="en-US" sz="1200" dirty="0"/>
                        <a:t>After 2</a:t>
                      </a:r>
                      <a:r>
                        <a:rPr lang="en-US" sz="1200" baseline="30000" dirty="0"/>
                        <a:t>nd</a:t>
                      </a:r>
                      <a:r>
                        <a:rPr lang="en-US" sz="1200" dirty="0"/>
                        <a:t> Tuning</a:t>
                      </a:r>
                    </a:p>
                    <a:p>
                      <a:r>
                        <a:rPr lang="en-US" sz="1200" dirty="0"/>
                        <a:t>(</a:t>
                      </a:r>
                      <a:r>
                        <a:rPr lang="en-US" sz="1200" dirty="0" err="1"/>
                        <a:t>learning_rate</a:t>
                      </a:r>
                      <a:r>
                        <a:rPr lang="en-US" sz="1200" dirty="0"/>
                        <a:t> &amp; alpha)</a:t>
                      </a:r>
                    </a:p>
                  </a:txBody>
                  <a:tcPr>
                    <a:solidFill>
                      <a:schemeClr val="bg2"/>
                    </a:solidFill>
                  </a:tcPr>
                </a:tc>
                <a:tc>
                  <a:txBody>
                    <a:bodyPr/>
                    <a:lstStyle/>
                    <a:p>
                      <a:r>
                        <a:rPr lang="en-US" sz="1200" dirty="0"/>
                        <a:t>Final Tuning (</a:t>
                      </a:r>
                      <a:r>
                        <a:rPr lang="en-US" sz="1200" dirty="0" err="1"/>
                        <a:t>max_depth</a:t>
                      </a:r>
                      <a:r>
                        <a:rPr lang="en-US" sz="1200" dirty="0"/>
                        <a:t> &amp; </a:t>
                      </a:r>
                      <a:r>
                        <a:rPr lang="en-US" sz="1200" dirty="0" err="1"/>
                        <a:t>min_child_weight</a:t>
                      </a:r>
                      <a:r>
                        <a:rPr lang="en-US" sz="1200" dirty="0"/>
                        <a:t>)</a:t>
                      </a:r>
                    </a:p>
                  </a:txBody>
                  <a:tcPr>
                    <a:solidFill>
                      <a:schemeClr val="bg2"/>
                    </a:solidFill>
                  </a:tcPr>
                </a:tc>
                <a:extLst>
                  <a:ext uri="{0D108BD9-81ED-4DB2-BD59-A6C34878D82A}">
                    <a16:rowId xmlns:a16="http://schemas.microsoft.com/office/drawing/2014/main" val="1637909296"/>
                  </a:ext>
                </a:extLst>
              </a:tr>
              <a:tr h="304837">
                <a:tc>
                  <a:txBody>
                    <a:bodyPr/>
                    <a:lstStyle/>
                    <a:p>
                      <a:r>
                        <a:rPr lang="en-US" sz="1200" dirty="0"/>
                        <a:t>Test RMSE</a:t>
                      </a:r>
                    </a:p>
                  </a:txBody>
                  <a:tcPr/>
                </a:tc>
                <a:tc>
                  <a:txBody>
                    <a:bodyPr/>
                    <a:lstStyle/>
                    <a:p>
                      <a:r>
                        <a:rPr lang="en-US" sz="1200" dirty="0"/>
                        <a:t>360.56</a:t>
                      </a:r>
                    </a:p>
                  </a:txBody>
                  <a:tcPr/>
                </a:tc>
                <a:tc>
                  <a:txBody>
                    <a:bodyPr/>
                    <a:lstStyle/>
                    <a:p>
                      <a:r>
                        <a:rPr lang="en-US" sz="1200" dirty="0"/>
                        <a:t>295.44</a:t>
                      </a:r>
                    </a:p>
                  </a:txBody>
                  <a:tcPr/>
                </a:tc>
                <a:tc>
                  <a:txBody>
                    <a:bodyPr/>
                    <a:lstStyle/>
                    <a:p>
                      <a:r>
                        <a:rPr lang="en-US" sz="1200" dirty="0"/>
                        <a:t>257.61</a:t>
                      </a:r>
                    </a:p>
                  </a:txBody>
                  <a:tcPr/>
                </a:tc>
                <a:tc>
                  <a:txBody>
                    <a:bodyPr/>
                    <a:lstStyle/>
                    <a:p>
                      <a:r>
                        <a:rPr lang="en-US" sz="1200" dirty="0"/>
                        <a:t>252.76</a:t>
                      </a:r>
                    </a:p>
                  </a:txBody>
                  <a:tcPr/>
                </a:tc>
                <a:extLst>
                  <a:ext uri="{0D108BD9-81ED-4DB2-BD59-A6C34878D82A}">
                    <a16:rowId xmlns:a16="http://schemas.microsoft.com/office/drawing/2014/main" val="3035129995"/>
                  </a:ext>
                </a:extLst>
              </a:tr>
              <a:tr h="304837">
                <a:tc>
                  <a:txBody>
                    <a:bodyPr/>
                    <a:lstStyle/>
                    <a:p>
                      <a:r>
                        <a:rPr lang="en-US" sz="1200" dirty="0"/>
                        <a:t>Test r</a:t>
                      </a:r>
                      <a:r>
                        <a:rPr lang="en-US" sz="1200" baseline="30000" dirty="0"/>
                        <a:t>2</a:t>
                      </a:r>
                    </a:p>
                  </a:txBody>
                  <a:tcPr/>
                </a:tc>
                <a:tc>
                  <a:txBody>
                    <a:bodyPr/>
                    <a:lstStyle/>
                    <a:p>
                      <a:r>
                        <a:rPr lang="en-US" sz="1200" dirty="0"/>
                        <a:t>79.07%</a:t>
                      </a:r>
                    </a:p>
                  </a:txBody>
                  <a:tcPr/>
                </a:tc>
                <a:tc>
                  <a:txBody>
                    <a:bodyPr/>
                    <a:lstStyle/>
                    <a:p>
                      <a:r>
                        <a:rPr lang="en-US" sz="1200" dirty="0"/>
                        <a:t>85.95%</a:t>
                      </a:r>
                    </a:p>
                  </a:txBody>
                  <a:tcPr/>
                </a:tc>
                <a:tc>
                  <a:txBody>
                    <a:bodyPr/>
                    <a:lstStyle/>
                    <a:p>
                      <a:r>
                        <a:rPr lang="en-US" sz="1200" dirty="0"/>
                        <a:t>89.32%</a:t>
                      </a:r>
                    </a:p>
                  </a:txBody>
                  <a:tcPr/>
                </a:tc>
                <a:tc>
                  <a:txBody>
                    <a:bodyPr/>
                    <a:lstStyle/>
                    <a:p>
                      <a:r>
                        <a:rPr lang="en-US" sz="1200" dirty="0"/>
                        <a:t>89.67%</a:t>
                      </a:r>
                    </a:p>
                  </a:txBody>
                  <a:tcPr/>
                </a:tc>
                <a:extLst>
                  <a:ext uri="{0D108BD9-81ED-4DB2-BD59-A6C34878D82A}">
                    <a16:rowId xmlns:a16="http://schemas.microsoft.com/office/drawing/2014/main" val="3998100381"/>
                  </a:ext>
                </a:extLst>
              </a:tr>
            </a:tbl>
          </a:graphicData>
        </a:graphic>
      </p:graphicFrame>
      <p:pic>
        <p:nvPicPr>
          <p:cNvPr id="38" name="Picture 37">
            <a:extLst>
              <a:ext uri="{FF2B5EF4-FFF2-40B4-BE49-F238E27FC236}">
                <a16:creationId xmlns:a16="http://schemas.microsoft.com/office/drawing/2014/main" id="{D5AEE1DA-1612-4DBF-AFB3-A2570531A161}"/>
              </a:ext>
            </a:extLst>
          </p:cNvPr>
          <p:cNvPicPr>
            <a:picLocks noChangeAspect="1"/>
          </p:cNvPicPr>
          <p:nvPr/>
        </p:nvPicPr>
        <p:blipFill>
          <a:blip r:embed="rId2"/>
          <a:stretch>
            <a:fillRect/>
          </a:stretch>
        </p:blipFill>
        <p:spPr>
          <a:xfrm>
            <a:off x="2307538" y="3693286"/>
            <a:ext cx="4774717" cy="2975870"/>
          </a:xfrm>
          <a:prstGeom prst="rect">
            <a:avLst/>
          </a:prstGeom>
        </p:spPr>
      </p:pic>
      <p:sp>
        <p:nvSpPr>
          <p:cNvPr id="40" name="Arrow: Right 39">
            <a:extLst>
              <a:ext uri="{FF2B5EF4-FFF2-40B4-BE49-F238E27FC236}">
                <a16:creationId xmlns:a16="http://schemas.microsoft.com/office/drawing/2014/main" id="{DE470760-77B6-4DA0-BFE4-61CBDABB9866}"/>
              </a:ext>
            </a:extLst>
          </p:cNvPr>
          <p:cNvSpPr/>
          <p:nvPr/>
        </p:nvSpPr>
        <p:spPr>
          <a:xfrm>
            <a:off x="3399183" y="1093302"/>
            <a:ext cx="291135" cy="1689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Arrow: Right 40">
            <a:extLst>
              <a:ext uri="{FF2B5EF4-FFF2-40B4-BE49-F238E27FC236}">
                <a16:creationId xmlns:a16="http://schemas.microsoft.com/office/drawing/2014/main" id="{D9F80517-458A-487B-98D3-5A87E9DE1DE3}"/>
              </a:ext>
            </a:extLst>
          </p:cNvPr>
          <p:cNvSpPr/>
          <p:nvPr/>
        </p:nvSpPr>
        <p:spPr>
          <a:xfrm>
            <a:off x="5857047" y="1093302"/>
            <a:ext cx="291135" cy="1689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095928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0911EFC-3AE3-4608-A219-167918256801}"/>
              </a:ext>
            </a:extLst>
          </p:cNvPr>
          <p:cNvPicPr>
            <a:picLocks noChangeAspect="1"/>
          </p:cNvPicPr>
          <p:nvPr/>
        </p:nvPicPr>
        <p:blipFill>
          <a:blip r:embed="rId2"/>
          <a:stretch>
            <a:fillRect/>
          </a:stretch>
        </p:blipFill>
        <p:spPr>
          <a:xfrm>
            <a:off x="130036" y="103989"/>
            <a:ext cx="8284462" cy="4499320"/>
          </a:xfrm>
          <a:prstGeom prst="rect">
            <a:avLst/>
          </a:prstGeom>
        </p:spPr>
      </p:pic>
    </p:spTree>
    <p:extLst>
      <p:ext uri="{BB962C8B-B14F-4D97-AF65-F5344CB8AC3E}">
        <p14:creationId xmlns:p14="http://schemas.microsoft.com/office/powerpoint/2010/main" val="2350308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Freeform: Shape 13">
            <a:extLst>
              <a:ext uri="{FF2B5EF4-FFF2-40B4-BE49-F238E27FC236}">
                <a16:creationId xmlns:a16="http://schemas.microsoft.com/office/drawing/2014/main" id="{B48FC5CD-7FA5-45B3-AE75-D69C29E51098}"/>
              </a:ext>
            </a:extLst>
          </p:cNvPr>
          <p:cNvSpPr/>
          <p:nvPr/>
        </p:nvSpPr>
        <p:spPr>
          <a:xfrm>
            <a:off x="5000689" y="2372710"/>
            <a:ext cx="2020385" cy="2020385"/>
          </a:xfrm>
          <a:custGeom>
            <a:avLst/>
            <a:gdLst>
              <a:gd name="connsiteX0" fmla="*/ 1434078 w 2020385"/>
              <a:gd name="connsiteY0" fmla="*/ 322127 h 2020385"/>
              <a:gd name="connsiteX1" fmla="*/ 1591232 w 2020385"/>
              <a:gd name="connsiteY1" fmla="*/ 190252 h 2020385"/>
              <a:gd name="connsiteX2" fmla="*/ 1716780 w 2020385"/>
              <a:gd name="connsiteY2" fmla="*/ 295599 h 2020385"/>
              <a:gd name="connsiteX3" fmla="*/ 1614198 w 2020385"/>
              <a:gd name="connsiteY3" fmla="*/ 473266 h 2020385"/>
              <a:gd name="connsiteX4" fmla="*/ 1777188 w 2020385"/>
              <a:gd name="connsiteY4" fmla="*/ 755572 h 2020385"/>
              <a:gd name="connsiteX5" fmla="*/ 1982342 w 2020385"/>
              <a:gd name="connsiteY5" fmla="*/ 755567 h 2020385"/>
              <a:gd name="connsiteX6" fmla="*/ 2010801 w 2020385"/>
              <a:gd name="connsiteY6" fmla="*/ 916968 h 2020385"/>
              <a:gd name="connsiteX7" fmla="*/ 1818017 w 2020385"/>
              <a:gd name="connsiteY7" fmla="*/ 987130 h 2020385"/>
              <a:gd name="connsiteX8" fmla="*/ 1761411 w 2020385"/>
              <a:gd name="connsiteY8" fmla="*/ 1308157 h 2020385"/>
              <a:gd name="connsiteX9" fmla="*/ 1918572 w 2020385"/>
              <a:gd name="connsiteY9" fmla="*/ 1440023 h 2020385"/>
              <a:gd name="connsiteX10" fmla="*/ 1836627 w 2020385"/>
              <a:gd name="connsiteY10" fmla="*/ 1581957 h 2020385"/>
              <a:gd name="connsiteX11" fmla="*/ 1643847 w 2020385"/>
              <a:gd name="connsiteY11" fmla="*/ 1511785 h 2020385"/>
              <a:gd name="connsiteX12" fmla="*/ 1394132 w 2020385"/>
              <a:gd name="connsiteY12" fmla="*/ 1721321 h 2020385"/>
              <a:gd name="connsiteX13" fmla="*/ 1429762 w 2020385"/>
              <a:gd name="connsiteY13" fmla="*/ 1923357 h 2020385"/>
              <a:gd name="connsiteX14" fmla="*/ 1275755 w 2020385"/>
              <a:gd name="connsiteY14" fmla="*/ 1979411 h 2020385"/>
              <a:gd name="connsiteX15" fmla="*/ 1173182 w 2020385"/>
              <a:gd name="connsiteY15" fmla="*/ 1801740 h 2020385"/>
              <a:gd name="connsiteX16" fmla="*/ 847203 w 2020385"/>
              <a:gd name="connsiteY16" fmla="*/ 1801740 h 2020385"/>
              <a:gd name="connsiteX17" fmla="*/ 744630 w 2020385"/>
              <a:gd name="connsiteY17" fmla="*/ 1979411 h 2020385"/>
              <a:gd name="connsiteX18" fmla="*/ 590623 w 2020385"/>
              <a:gd name="connsiteY18" fmla="*/ 1923357 h 2020385"/>
              <a:gd name="connsiteX19" fmla="*/ 626253 w 2020385"/>
              <a:gd name="connsiteY19" fmla="*/ 1721321 h 2020385"/>
              <a:gd name="connsiteX20" fmla="*/ 376538 w 2020385"/>
              <a:gd name="connsiteY20" fmla="*/ 1511785 h 2020385"/>
              <a:gd name="connsiteX21" fmla="*/ 183758 w 2020385"/>
              <a:gd name="connsiteY21" fmla="*/ 1581957 h 2020385"/>
              <a:gd name="connsiteX22" fmla="*/ 101813 w 2020385"/>
              <a:gd name="connsiteY22" fmla="*/ 1440023 h 2020385"/>
              <a:gd name="connsiteX23" fmla="*/ 258973 w 2020385"/>
              <a:gd name="connsiteY23" fmla="*/ 1308157 h 2020385"/>
              <a:gd name="connsiteX24" fmla="*/ 202367 w 2020385"/>
              <a:gd name="connsiteY24" fmla="*/ 987130 h 2020385"/>
              <a:gd name="connsiteX25" fmla="*/ 9584 w 2020385"/>
              <a:gd name="connsiteY25" fmla="*/ 916968 h 2020385"/>
              <a:gd name="connsiteX26" fmla="*/ 38043 w 2020385"/>
              <a:gd name="connsiteY26" fmla="*/ 755567 h 2020385"/>
              <a:gd name="connsiteX27" fmla="*/ 243197 w 2020385"/>
              <a:gd name="connsiteY27" fmla="*/ 755572 h 2020385"/>
              <a:gd name="connsiteX28" fmla="*/ 406187 w 2020385"/>
              <a:gd name="connsiteY28" fmla="*/ 473265 h 2020385"/>
              <a:gd name="connsiteX29" fmla="*/ 303605 w 2020385"/>
              <a:gd name="connsiteY29" fmla="*/ 295599 h 2020385"/>
              <a:gd name="connsiteX30" fmla="*/ 429153 w 2020385"/>
              <a:gd name="connsiteY30" fmla="*/ 190252 h 2020385"/>
              <a:gd name="connsiteX31" fmla="*/ 586307 w 2020385"/>
              <a:gd name="connsiteY31" fmla="*/ 322127 h 2020385"/>
              <a:gd name="connsiteX32" fmla="*/ 892628 w 2020385"/>
              <a:gd name="connsiteY32" fmla="*/ 210635 h 2020385"/>
              <a:gd name="connsiteX33" fmla="*/ 928247 w 2020385"/>
              <a:gd name="connsiteY33" fmla="*/ 8597 h 2020385"/>
              <a:gd name="connsiteX34" fmla="*/ 1092138 w 2020385"/>
              <a:gd name="connsiteY34" fmla="*/ 8597 h 2020385"/>
              <a:gd name="connsiteX35" fmla="*/ 1127757 w 2020385"/>
              <a:gd name="connsiteY35" fmla="*/ 210636 h 2020385"/>
              <a:gd name="connsiteX36" fmla="*/ 1434078 w 2020385"/>
              <a:gd name="connsiteY36" fmla="*/ 322128 h 2020385"/>
              <a:gd name="connsiteX37" fmla="*/ 1434078 w 2020385"/>
              <a:gd name="connsiteY37" fmla="*/ 322127 h 20203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2020385" h="2020385">
                <a:moveTo>
                  <a:pt x="1434078" y="322127"/>
                </a:moveTo>
                <a:lnTo>
                  <a:pt x="1591232" y="190252"/>
                </a:lnTo>
                <a:lnTo>
                  <a:pt x="1716780" y="295599"/>
                </a:lnTo>
                <a:lnTo>
                  <a:pt x="1614198" y="473266"/>
                </a:lnTo>
                <a:cubicBezTo>
                  <a:pt x="1687140" y="555320"/>
                  <a:pt x="1742598" y="651376"/>
                  <a:pt x="1777188" y="755572"/>
                </a:cubicBezTo>
                <a:lnTo>
                  <a:pt x="1982342" y="755567"/>
                </a:lnTo>
                <a:lnTo>
                  <a:pt x="2010801" y="916968"/>
                </a:lnTo>
                <a:lnTo>
                  <a:pt x="1818017" y="987130"/>
                </a:lnTo>
                <a:cubicBezTo>
                  <a:pt x="1821150" y="1096873"/>
                  <a:pt x="1801890" y="1206104"/>
                  <a:pt x="1761411" y="1308157"/>
                </a:cubicBezTo>
                <a:lnTo>
                  <a:pt x="1918572" y="1440023"/>
                </a:lnTo>
                <a:lnTo>
                  <a:pt x="1836627" y="1581957"/>
                </a:lnTo>
                <a:lnTo>
                  <a:pt x="1643847" y="1511785"/>
                </a:lnTo>
                <a:cubicBezTo>
                  <a:pt x="1575706" y="1597867"/>
                  <a:pt x="1490739" y="1669162"/>
                  <a:pt x="1394132" y="1721321"/>
                </a:cubicBezTo>
                <a:lnTo>
                  <a:pt x="1429762" y="1923357"/>
                </a:lnTo>
                <a:lnTo>
                  <a:pt x="1275755" y="1979411"/>
                </a:lnTo>
                <a:lnTo>
                  <a:pt x="1173182" y="1801740"/>
                </a:lnTo>
                <a:cubicBezTo>
                  <a:pt x="1065650" y="1823882"/>
                  <a:pt x="954734" y="1823882"/>
                  <a:pt x="847203" y="1801740"/>
                </a:cubicBezTo>
                <a:lnTo>
                  <a:pt x="744630" y="1979411"/>
                </a:lnTo>
                <a:lnTo>
                  <a:pt x="590623" y="1923357"/>
                </a:lnTo>
                <a:lnTo>
                  <a:pt x="626253" y="1721321"/>
                </a:lnTo>
                <a:cubicBezTo>
                  <a:pt x="529646" y="1669163"/>
                  <a:pt x="444680" y="1597867"/>
                  <a:pt x="376538" y="1511785"/>
                </a:cubicBezTo>
                <a:lnTo>
                  <a:pt x="183758" y="1581957"/>
                </a:lnTo>
                <a:lnTo>
                  <a:pt x="101813" y="1440023"/>
                </a:lnTo>
                <a:lnTo>
                  <a:pt x="258973" y="1308157"/>
                </a:lnTo>
                <a:cubicBezTo>
                  <a:pt x="218494" y="1206104"/>
                  <a:pt x="199234" y="1096873"/>
                  <a:pt x="202367" y="987130"/>
                </a:cubicBezTo>
                <a:lnTo>
                  <a:pt x="9584" y="916968"/>
                </a:lnTo>
                <a:lnTo>
                  <a:pt x="38043" y="755567"/>
                </a:lnTo>
                <a:lnTo>
                  <a:pt x="243197" y="755572"/>
                </a:lnTo>
                <a:cubicBezTo>
                  <a:pt x="277787" y="651376"/>
                  <a:pt x="333245" y="555320"/>
                  <a:pt x="406187" y="473265"/>
                </a:cubicBezTo>
                <a:lnTo>
                  <a:pt x="303605" y="295599"/>
                </a:lnTo>
                <a:lnTo>
                  <a:pt x="429153" y="190252"/>
                </a:lnTo>
                <a:lnTo>
                  <a:pt x="586307" y="322127"/>
                </a:lnTo>
                <a:cubicBezTo>
                  <a:pt x="679781" y="264542"/>
                  <a:pt x="784008" y="226607"/>
                  <a:pt x="892628" y="210635"/>
                </a:cubicBezTo>
                <a:lnTo>
                  <a:pt x="928247" y="8597"/>
                </a:lnTo>
                <a:lnTo>
                  <a:pt x="1092138" y="8597"/>
                </a:lnTo>
                <a:lnTo>
                  <a:pt x="1127757" y="210636"/>
                </a:lnTo>
                <a:cubicBezTo>
                  <a:pt x="1236377" y="226607"/>
                  <a:pt x="1340604" y="264543"/>
                  <a:pt x="1434078" y="322128"/>
                </a:cubicBezTo>
                <a:lnTo>
                  <a:pt x="1434078" y="322127"/>
                </a:lnTo>
                <a:close/>
              </a:path>
            </a:pathLst>
          </a:custGeom>
          <a:ln>
            <a:solidFill>
              <a:srgbClr val="00B0F0"/>
            </a:solidFill>
          </a:ln>
          <a:scene3d>
            <a:camera prst="orthographicFront">
              <a:rot lat="0" lon="0" rev="0"/>
            </a:camera>
            <a:lightRig rig="contrasting" dir="t">
              <a:rot lat="0" lon="0" rev="1200000"/>
            </a:lightRig>
          </a:scene3d>
          <a:sp3d contourW="19050" prstMaterial="metal">
            <a:bevelT w="88900" h="203200"/>
            <a:bevelB w="165100" h="254000"/>
          </a:sp3d>
        </p:spPr>
        <p:style>
          <a:lnRef idx="0">
            <a:schemeClr val="accent1">
              <a:shade val="80000"/>
              <a:hueOff val="0"/>
              <a:satOff val="0"/>
              <a:lumOff val="0"/>
              <a:alphaOff val="0"/>
            </a:schemeClr>
          </a:lnRef>
          <a:fillRef idx="1">
            <a:schemeClr val="lt1">
              <a:hueOff val="0"/>
              <a:satOff val="0"/>
              <a:lumOff val="0"/>
              <a:alphaOff val="0"/>
            </a:schemeClr>
          </a:fillRef>
          <a:effectRef idx="2">
            <a:schemeClr val="lt1">
              <a:hueOff val="0"/>
              <a:satOff val="0"/>
              <a:lumOff val="0"/>
              <a:alphaOff val="0"/>
            </a:schemeClr>
          </a:effectRef>
          <a:fontRef idx="minor">
            <a:schemeClr val="dk1">
              <a:hueOff val="0"/>
              <a:satOff val="0"/>
              <a:lumOff val="0"/>
              <a:alphaOff val="0"/>
            </a:schemeClr>
          </a:fontRef>
        </p:style>
        <p:txBody>
          <a:bodyPr spcFirstLastPara="0" vert="horz" wrap="square" lIns="423967" tIns="491046" rIns="423967" bIns="526380" numCol="1" spcCol="1270" anchor="ctr" anchorCtr="0">
            <a:noAutofit/>
          </a:bodyPr>
          <a:lstStyle/>
          <a:p>
            <a:pPr lvl="0" algn="ctr" defTabSz="622300">
              <a:lnSpc>
                <a:spcPct val="90000"/>
              </a:lnSpc>
              <a:spcBef>
                <a:spcPct val="0"/>
              </a:spcBef>
              <a:spcAft>
                <a:spcPct val="35000"/>
              </a:spcAft>
            </a:pPr>
            <a:r>
              <a:rPr lang="en-US" sz="1400" dirty="0"/>
              <a:t>Zero Importance Features</a:t>
            </a:r>
          </a:p>
          <a:p>
            <a:pPr lvl="0" algn="ctr" defTabSz="622300">
              <a:lnSpc>
                <a:spcPct val="90000"/>
              </a:lnSpc>
              <a:spcBef>
                <a:spcPct val="0"/>
              </a:spcBef>
              <a:spcAft>
                <a:spcPct val="35000"/>
              </a:spcAft>
            </a:pPr>
            <a:r>
              <a:rPr lang="en-US" sz="1100" dirty="0"/>
              <a:t>Identify zero importance features after one hot encoding</a:t>
            </a:r>
            <a:endParaRPr lang="en-US" sz="1100" kern="1200" dirty="0"/>
          </a:p>
        </p:txBody>
      </p:sp>
      <p:sp>
        <p:nvSpPr>
          <p:cNvPr id="15" name="Freeform: Shape 14">
            <a:extLst>
              <a:ext uri="{FF2B5EF4-FFF2-40B4-BE49-F238E27FC236}">
                <a16:creationId xmlns:a16="http://schemas.microsoft.com/office/drawing/2014/main" id="{0602DC22-7888-4CCA-94EE-D56CF796E2B8}"/>
              </a:ext>
            </a:extLst>
          </p:cNvPr>
          <p:cNvSpPr/>
          <p:nvPr/>
        </p:nvSpPr>
        <p:spPr>
          <a:xfrm>
            <a:off x="3859137" y="4401353"/>
            <a:ext cx="2020385" cy="2025896"/>
          </a:xfrm>
          <a:custGeom>
            <a:avLst/>
            <a:gdLst>
              <a:gd name="connsiteX0" fmla="*/ 1099452 w 1469371"/>
              <a:gd name="connsiteY0" fmla="*/ 372154 h 1469371"/>
              <a:gd name="connsiteX1" fmla="*/ 1316234 w 1469371"/>
              <a:gd name="connsiteY1" fmla="*/ 306820 h 1469371"/>
              <a:gd name="connsiteX2" fmla="*/ 1396002 w 1469371"/>
              <a:gd name="connsiteY2" fmla="*/ 444982 h 1469371"/>
              <a:gd name="connsiteX3" fmla="*/ 1231030 w 1469371"/>
              <a:gd name="connsiteY3" fmla="*/ 600054 h 1469371"/>
              <a:gd name="connsiteX4" fmla="*/ 1231030 w 1469371"/>
              <a:gd name="connsiteY4" fmla="*/ 869318 h 1469371"/>
              <a:gd name="connsiteX5" fmla="*/ 1396002 w 1469371"/>
              <a:gd name="connsiteY5" fmla="*/ 1024389 h 1469371"/>
              <a:gd name="connsiteX6" fmla="*/ 1316234 w 1469371"/>
              <a:gd name="connsiteY6" fmla="*/ 1162551 h 1469371"/>
              <a:gd name="connsiteX7" fmla="*/ 1099452 w 1469371"/>
              <a:gd name="connsiteY7" fmla="*/ 1097217 h 1469371"/>
              <a:gd name="connsiteX8" fmla="*/ 866263 w 1469371"/>
              <a:gd name="connsiteY8" fmla="*/ 1231849 h 1469371"/>
              <a:gd name="connsiteX9" fmla="*/ 814453 w 1469371"/>
              <a:gd name="connsiteY9" fmla="*/ 1452254 h 1469371"/>
              <a:gd name="connsiteX10" fmla="*/ 654918 w 1469371"/>
              <a:gd name="connsiteY10" fmla="*/ 1452254 h 1469371"/>
              <a:gd name="connsiteX11" fmla="*/ 603108 w 1469371"/>
              <a:gd name="connsiteY11" fmla="*/ 1231849 h 1469371"/>
              <a:gd name="connsiteX12" fmla="*/ 369919 w 1469371"/>
              <a:gd name="connsiteY12" fmla="*/ 1097217 h 1469371"/>
              <a:gd name="connsiteX13" fmla="*/ 153137 w 1469371"/>
              <a:gd name="connsiteY13" fmla="*/ 1162551 h 1469371"/>
              <a:gd name="connsiteX14" fmla="*/ 73369 w 1469371"/>
              <a:gd name="connsiteY14" fmla="*/ 1024389 h 1469371"/>
              <a:gd name="connsiteX15" fmla="*/ 238341 w 1469371"/>
              <a:gd name="connsiteY15" fmla="*/ 869317 h 1469371"/>
              <a:gd name="connsiteX16" fmla="*/ 238341 w 1469371"/>
              <a:gd name="connsiteY16" fmla="*/ 600053 h 1469371"/>
              <a:gd name="connsiteX17" fmla="*/ 73369 w 1469371"/>
              <a:gd name="connsiteY17" fmla="*/ 444982 h 1469371"/>
              <a:gd name="connsiteX18" fmla="*/ 153137 w 1469371"/>
              <a:gd name="connsiteY18" fmla="*/ 306820 h 1469371"/>
              <a:gd name="connsiteX19" fmla="*/ 369919 w 1469371"/>
              <a:gd name="connsiteY19" fmla="*/ 372154 h 1469371"/>
              <a:gd name="connsiteX20" fmla="*/ 603108 w 1469371"/>
              <a:gd name="connsiteY20" fmla="*/ 237522 h 1469371"/>
              <a:gd name="connsiteX21" fmla="*/ 654918 w 1469371"/>
              <a:gd name="connsiteY21" fmla="*/ 17117 h 1469371"/>
              <a:gd name="connsiteX22" fmla="*/ 814453 w 1469371"/>
              <a:gd name="connsiteY22" fmla="*/ 17117 h 1469371"/>
              <a:gd name="connsiteX23" fmla="*/ 866263 w 1469371"/>
              <a:gd name="connsiteY23" fmla="*/ 237522 h 1469371"/>
              <a:gd name="connsiteX24" fmla="*/ 1099452 w 1469371"/>
              <a:gd name="connsiteY24" fmla="*/ 372154 h 1469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469371" h="1469371">
                <a:moveTo>
                  <a:pt x="1099452" y="372154"/>
                </a:moveTo>
                <a:lnTo>
                  <a:pt x="1316234" y="306820"/>
                </a:lnTo>
                <a:lnTo>
                  <a:pt x="1396002" y="444982"/>
                </a:lnTo>
                <a:lnTo>
                  <a:pt x="1231030" y="600054"/>
                </a:lnTo>
                <a:cubicBezTo>
                  <a:pt x="1254944" y="688216"/>
                  <a:pt x="1254944" y="781156"/>
                  <a:pt x="1231030" y="869318"/>
                </a:cubicBezTo>
                <a:lnTo>
                  <a:pt x="1396002" y="1024389"/>
                </a:lnTo>
                <a:lnTo>
                  <a:pt x="1316234" y="1162551"/>
                </a:lnTo>
                <a:lnTo>
                  <a:pt x="1099452" y="1097217"/>
                </a:lnTo>
                <a:cubicBezTo>
                  <a:pt x="1035058" y="1162008"/>
                  <a:pt x="954570" y="1208478"/>
                  <a:pt x="866263" y="1231849"/>
                </a:cubicBezTo>
                <a:lnTo>
                  <a:pt x="814453" y="1452254"/>
                </a:lnTo>
                <a:lnTo>
                  <a:pt x="654918" y="1452254"/>
                </a:lnTo>
                <a:lnTo>
                  <a:pt x="603108" y="1231849"/>
                </a:lnTo>
                <a:cubicBezTo>
                  <a:pt x="514801" y="1208478"/>
                  <a:pt x="434312" y="1162008"/>
                  <a:pt x="369919" y="1097217"/>
                </a:cubicBezTo>
                <a:lnTo>
                  <a:pt x="153137" y="1162551"/>
                </a:lnTo>
                <a:lnTo>
                  <a:pt x="73369" y="1024389"/>
                </a:lnTo>
                <a:lnTo>
                  <a:pt x="238341" y="869317"/>
                </a:lnTo>
                <a:cubicBezTo>
                  <a:pt x="214427" y="781155"/>
                  <a:pt x="214427" y="688215"/>
                  <a:pt x="238341" y="600053"/>
                </a:cubicBezTo>
                <a:lnTo>
                  <a:pt x="73369" y="444982"/>
                </a:lnTo>
                <a:lnTo>
                  <a:pt x="153137" y="306820"/>
                </a:lnTo>
                <a:lnTo>
                  <a:pt x="369919" y="372154"/>
                </a:lnTo>
                <a:cubicBezTo>
                  <a:pt x="434313" y="307363"/>
                  <a:pt x="514801" y="260893"/>
                  <a:pt x="603108" y="237522"/>
                </a:cubicBezTo>
                <a:lnTo>
                  <a:pt x="654918" y="17117"/>
                </a:lnTo>
                <a:lnTo>
                  <a:pt x="814453" y="17117"/>
                </a:lnTo>
                <a:lnTo>
                  <a:pt x="866263" y="237522"/>
                </a:lnTo>
                <a:cubicBezTo>
                  <a:pt x="954570" y="260893"/>
                  <a:pt x="1035059" y="307363"/>
                  <a:pt x="1099452" y="372154"/>
                </a:cubicBezTo>
                <a:close/>
              </a:path>
            </a:pathLst>
          </a:custGeom>
          <a:ln>
            <a:solidFill>
              <a:srgbClr val="7030A0"/>
            </a:solidFill>
          </a:ln>
          <a:scene3d>
            <a:camera prst="orthographicFront">
              <a:rot lat="0" lon="0" rev="0"/>
            </a:camera>
            <a:lightRig rig="contrasting" dir="t">
              <a:rot lat="0" lon="0" rev="1200000"/>
            </a:lightRig>
          </a:scene3d>
          <a:sp3d contourW="19050" prstMaterial="metal">
            <a:bevelT w="88900" h="203200"/>
            <a:bevelB w="165100" h="254000"/>
          </a:sp3d>
        </p:spPr>
        <p:style>
          <a:lnRef idx="0">
            <a:schemeClr val="accent1">
              <a:shade val="80000"/>
              <a:hueOff val="0"/>
              <a:satOff val="0"/>
              <a:lumOff val="0"/>
              <a:alphaOff val="0"/>
            </a:schemeClr>
          </a:lnRef>
          <a:fillRef idx="1">
            <a:schemeClr val="lt1">
              <a:hueOff val="0"/>
              <a:satOff val="0"/>
              <a:lumOff val="0"/>
              <a:alphaOff val="0"/>
            </a:schemeClr>
          </a:fillRef>
          <a:effectRef idx="2">
            <a:schemeClr val="lt1">
              <a:hueOff val="0"/>
              <a:satOff val="0"/>
              <a:lumOff val="0"/>
              <a:alphaOff val="0"/>
            </a:schemeClr>
          </a:effectRef>
          <a:fontRef idx="minor">
            <a:schemeClr val="dk1">
              <a:hueOff val="0"/>
              <a:satOff val="0"/>
              <a:lumOff val="0"/>
              <a:alphaOff val="0"/>
            </a:schemeClr>
          </a:fontRef>
        </p:style>
        <p:txBody>
          <a:bodyPr spcFirstLastPara="0" vert="horz" wrap="square" lIns="387699" tIns="389934" rIns="387699" bIns="389934" numCol="1" spcCol="1270" anchor="ctr" anchorCtr="0">
            <a:noAutofit/>
          </a:bodyPr>
          <a:lstStyle/>
          <a:p>
            <a:pPr marL="0" lvl="0" indent="0" algn="ctr" defTabSz="622300">
              <a:lnSpc>
                <a:spcPct val="90000"/>
              </a:lnSpc>
              <a:spcBef>
                <a:spcPct val="0"/>
              </a:spcBef>
              <a:spcAft>
                <a:spcPct val="35000"/>
              </a:spcAft>
              <a:buNone/>
            </a:pPr>
            <a:r>
              <a:rPr lang="en-US" sz="1200" b="1" kern="1200" dirty="0"/>
              <a:t>Single Unique values</a:t>
            </a:r>
            <a:r>
              <a:rPr lang="en-US" sz="1400" kern="1200" dirty="0"/>
              <a:t> </a:t>
            </a:r>
          </a:p>
          <a:p>
            <a:pPr marL="0" lvl="0" indent="0" algn="ctr" defTabSz="622300">
              <a:lnSpc>
                <a:spcPct val="90000"/>
              </a:lnSpc>
              <a:spcBef>
                <a:spcPct val="0"/>
              </a:spcBef>
              <a:spcAft>
                <a:spcPct val="35000"/>
              </a:spcAft>
              <a:buNone/>
            </a:pPr>
            <a:r>
              <a:rPr lang="en-US" sz="1100" kern="1200" dirty="0"/>
              <a:t>Remove features with single unique values</a:t>
            </a:r>
          </a:p>
        </p:txBody>
      </p:sp>
      <p:sp>
        <p:nvSpPr>
          <p:cNvPr id="16" name="Freeform: Shape 15">
            <a:extLst>
              <a:ext uri="{FF2B5EF4-FFF2-40B4-BE49-F238E27FC236}">
                <a16:creationId xmlns:a16="http://schemas.microsoft.com/office/drawing/2014/main" id="{36826518-368C-4A7B-A4D8-3FECDC14A86D}"/>
              </a:ext>
            </a:extLst>
          </p:cNvPr>
          <p:cNvSpPr/>
          <p:nvPr/>
        </p:nvSpPr>
        <p:spPr>
          <a:xfrm>
            <a:off x="5523359" y="4654245"/>
            <a:ext cx="1872445" cy="1773004"/>
          </a:xfrm>
          <a:custGeom>
            <a:avLst/>
            <a:gdLst>
              <a:gd name="connsiteX0" fmla="*/ 1077239 w 1439684"/>
              <a:gd name="connsiteY0" fmla="*/ 364635 h 1439684"/>
              <a:gd name="connsiteX1" fmla="*/ 1289641 w 1439684"/>
              <a:gd name="connsiteY1" fmla="*/ 300621 h 1439684"/>
              <a:gd name="connsiteX2" fmla="*/ 1367797 w 1439684"/>
              <a:gd name="connsiteY2" fmla="*/ 435992 h 1439684"/>
              <a:gd name="connsiteX3" fmla="*/ 1206159 w 1439684"/>
              <a:gd name="connsiteY3" fmla="*/ 587930 h 1439684"/>
              <a:gd name="connsiteX4" fmla="*/ 1206159 w 1439684"/>
              <a:gd name="connsiteY4" fmla="*/ 851753 h 1439684"/>
              <a:gd name="connsiteX5" fmla="*/ 1367797 w 1439684"/>
              <a:gd name="connsiteY5" fmla="*/ 1003692 h 1439684"/>
              <a:gd name="connsiteX6" fmla="*/ 1289641 w 1439684"/>
              <a:gd name="connsiteY6" fmla="*/ 1139063 h 1439684"/>
              <a:gd name="connsiteX7" fmla="*/ 1077239 w 1439684"/>
              <a:gd name="connsiteY7" fmla="*/ 1075049 h 1439684"/>
              <a:gd name="connsiteX8" fmla="*/ 848761 w 1439684"/>
              <a:gd name="connsiteY8" fmla="*/ 1206961 h 1439684"/>
              <a:gd name="connsiteX9" fmla="*/ 797998 w 1439684"/>
              <a:gd name="connsiteY9" fmla="*/ 1422913 h 1439684"/>
              <a:gd name="connsiteX10" fmla="*/ 641686 w 1439684"/>
              <a:gd name="connsiteY10" fmla="*/ 1422913 h 1439684"/>
              <a:gd name="connsiteX11" fmla="*/ 590923 w 1439684"/>
              <a:gd name="connsiteY11" fmla="*/ 1206960 h 1439684"/>
              <a:gd name="connsiteX12" fmla="*/ 362445 w 1439684"/>
              <a:gd name="connsiteY12" fmla="*/ 1075048 h 1439684"/>
              <a:gd name="connsiteX13" fmla="*/ 150043 w 1439684"/>
              <a:gd name="connsiteY13" fmla="*/ 1139063 h 1439684"/>
              <a:gd name="connsiteX14" fmla="*/ 71887 w 1439684"/>
              <a:gd name="connsiteY14" fmla="*/ 1003692 h 1439684"/>
              <a:gd name="connsiteX15" fmla="*/ 233525 w 1439684"/>
              <a:gd name="connsiteY15" fmla="*/ 851754 h 1439684"/>
              <a:gd name="connsiteX16" fmla="*/ 233525 w 1439684"/>
              <a:gd name="connsiteY16" fmla="*/ 587931 h 1439684"/>
              <a:gd name="connsiteX17" fmla="*/ 71887 w 1439684"/>
              <a:gd name="connsiteY17" fmla="*/ 435992 h 1439684"/>
              <a:gd name="connsiteX18" fmla="*/ 150043 w 1439684"/>
              <a:gd name="connsiteY18" fmla="*/ 300621 h 1439684"/>
              <a:gd name="connsiteX19" fmla="*/ 362445 w 1439684"/>
              <a:gd name="connsiteY19" fmla="*/ 364635 h 1439684"/>
              <a:gd name="connsiteX20" fmla="*/ 590923 w 1439684"/>
              <a:gd name="connsiteY20" fmla="*/ 232723 h 1439684"/>
              <a:gd name="connsiteX21" fmla="*/ 641686 w 1439684"/>
              <a:gd name="connsiteY21" fmla="*/ 16771 h 1439684"/>
              <a:gd name="connsiteX22" fmla="*/ 797998 w 1439684"/>
              <a:gd name="connsiteY22" fmla="*/ 16771 h 1439684"/>
              <a:gd name="connsiteX23" fmla="*/ 848761 w 1439684"/>
              <a:gd name="connsiteY23" fmla="*/ 232724 h 1439684"/>
              <a:gd name="connsiteX24" fmla="*/ 1077239 w 1439684"/>
              <a:gd name="connsiteY24" fmla="*/ 364636 h 1439684"/>
              <a:gd name="connsiteX25" fmla="*/ 1077239 w 1439684"/>
              <a:gd name="connsiteY25" fmla="*/ 364635 h 14396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439684" h="1439684">
                <a:moveTo>
                  <a:pt x="926648" y="364172"/>
                </a:moveTo>
                <a:lnTo>
                  <a:pt x="1080636" y="268800"/>
                </a:lnTo>
                <a:lnTo>
                  <a:pt x="1170883" y="359048"/>
                </a:lnTo>
                <a:lnTo>
                  <a:pt x="1075512" y="513035"/>
                </a:lnTo>
                <a:cubicBezTo>
                  <a:pt x="1112245" y="576210"/>
                  <a:pt x="1131489" y="648029"/>
                  <a:pt x="1131264" y="721106"/>
                </a:cubicBezTo>
                <a:lnTo>
                  <a:pt x="1290852" y="806778"/>
                </a:lnTo>
                <a:lnTo>
                  <a:pt x="1257820" y="930058"/>
                </a:lnTo>
                <a:lnTo>
                  <a:pt x="1076776" y="924458"/>
                </a:lnTo>
                <a:cubicBezTo>
                  <a:pt x="1040432" y="987858"/>
                  <a:pt x="987857" y="1040432"/>
                  <a:pt x="924458" y="1076777"/>
                </a:cubicBezTo>
                <a:lnTo>
                  <a:pt x="930058" y="1257820"/>
                </a:lnTo>
                <a:lnTo>
                  <a:pt x="806779" y="1290853"/>
                </a:lnTo>
                <a:lnTo>
                  <a:pt x="721107" y="1131264"/>
                </a:lnTo>
                <a:cubicBezTo>
                  <a:pt x="648029" y="1131488"/>
                  <a:pt x="576211" y="1112244"/>
                  <a:pt x="513036" y="1075511"/>
                </a:cubicBezTo>
                <a:lnTo>
                  <a:pt x="359048" y="1170884"/>
                </a:lnTo>
                <a:lnTo>
                  <a:pt x="268801" y="1080636"/>
                </a:lnTo>
                <a:lnTo>
                  <a:pt x="364172" y="926649"/>
                </a:lnTo>
                <a:cubicBezTo>
                  <a:pt x="327439" y="863474"/>
                  <a:pt x="308195" y="791655"/>
                  <a:pt x="308420" y="718578"/>
                </a:cubicBezTo>
                <a:lnTo>
                  <a:pt x="148832" y="632906"/>
                </a:lnTo>
                <a:lnTo>
                  <a:pt x="181864" y="509626"/>
                </a:lnTo>
                <a:lnTo>
                  <a:pt x="362908" y="515226"/>
                </a:lnTo>
                <a:cubicBezTo>
                  <a:pt x="399252" y="451826"/>
                  <a:pt x="451827" y="399252"/>
                  <a:pt x="515226" y="362907"/>
                </a:cubicBezTo>
                <a:lnTo>
                  <a:pt x="509626" y="181864"/>
                </a:lnTo>
                <a:lnTo>
                  <a:pt x="632905" y="148831"/>
                </a:lnTo>
                <a:lnTo>
                  <a:pt x="718577" y="308420"/>
                </a:lnTo>
                <a:cubicBezTo>
                  <a:pt x="791655" y="308196"/>
                  <a:pt x="863473" y="327440"/>
                  <a:pt x="926648" y="364173"/>
                </a:cubicBezTo>
                <a:lnTo>
                  <a:pt x="926648" y="364172"/>
                </a:lnTo>
                <a:close/>
              </a:path>
            </a:pathLst>
          </a:custGeom>
          <a:ln>
            <a:solidFill>
              <a:srgbClr val="C00000"/>
            </a:solidFill>
          </a:ln>
          <a:scene3d>
            <a:camera prst="orthographicFront">
              <a:rot lat="0" lon="0" rev="0"/>
            </a:camera>
            <a:lightRig rig="contrasting" dir="t">
              <a:rot lat="0" lon="0" rev="1200000"/>
            </a:lightRig>
          </a:scene3d>
          <a:sp3d contourW="19050" prstMaterial="metal">
            <a:bevelT w="88900" h="203200"/>
            <a:bevelB w="165100" h="254000"/>
          </a:sp3d>
        </p:spPr>
        <p:style>
          <a:lnRef idx="0">
            <a:schemeClr val="accent1">
              <a:shade val="80000"/>
              <a:hueOff val="0"/>
              <a:satOff val="0"/>
              <a:lumOff val="0"/>
              <a:alphaOff val="0"/>
            </a:schemeClr>
          </a:lnRef>
          <a:fillRef idx="1">
            <a:schemeClr val="lt1">
              <a:hueOff val="0"/>
              <a:satOff val="0"/>
              <a:lumOff val="0"/>
              <a:alphaOff val="0"/>
            </a:schemeClr>
          </a:fillRef>
          <a:effectRef idx="2">
            <a:schemeClr val="lt1">
              <a:hueOff val="0"/>
              <a:satOff val="0"/>
              <a:lumOff val="0"/>
              <a:alphaOff val="0"/>
            </a:schemeClr>
          </a:effectRef>
          <a:fontRef idx="minor">
            <a:schemeClr val="dk1">
              <a:hueOff val="0"/>
              <a:satOff val="0"/>
              <a:lumOff val="0"/>
              <a:alphaOff val="0"/>
            </a:schemeClr>
          </a:fontRef>
        </p:style>
        <p:txBody>
          <a:bodyPr spcFirstLastPara="0" vert="horz" wrap="square" lIns="495326" tIns="495326" rIns="495326" bIns="495326" numCol="1" spcCol="1270" anchor="ctr" anchorCtr="0">
            <a:noAutofit/>
          </a:bodyPr>
          <a:lstStyle/>
          <a:p>
            <a:pPr marL="0" lvl="0" indent="0" algn="ctr" defTabSz="622300">
              <a:lnSpc>
                <a:spcPct val="90000"/>
              </a:lnSpc>
              <a:spcBef>
                <a:spcPct val="0"/>
              </a:spcBef>
              <a:spcAft>
                <a:spcPct val="35000"/>
              </a:spcAft>
              <a:buNone/>
            </a:pPr>
            <a:r>
              <a:rPr lang="en-US" sz="1200" b="1" kern="1200" dirty="0"/>
              <a:t>Missing</a:t>
            </a:r>
          </a:p>
          <a:p>
            <a:pPr lvl="0" algn="ctr" defTabSz="622300">
              <a:lnSpc>
                <a:spcPct val="90000"/>
              </a:lnSpc>
              <a:spcBef>
                <a:spcPct val="0"/>
              </a:spcBef>
              <a:spcAft>
                <a:spcPct val="35000"/>
              </a:spcAft>
            </a:pPr>
            <a:r>
              <a:rPr lang="en-US" sz="1050" dirty="0"/>
              <a:t>Remove any feature with &gt; 60% missing value </a:t>
            </a:r>
            <a:endParaRPr lang="en-US" sz="1050" kern="1200" dirty="0"/>
          </a:p>
        </p:txBody>
      </p:sp>
      <p:sp>
        <p:nvSpPr>
          <p:cNvPr id="17" name="Arrow: Circular 16">
            <a:extLst>
              <a:ext uri="{FF2B5EF4-FFF2-40B4-BE49-F238E27FC236}">
                <a16:creationId xmlns:a16="http://schemas.microsoft.com/office/drawing/2014/main" id="{5413A43A-8590-4CA5-8781-EDAB201D3866}"/>
              </a:ext>
            </a:extLst>
          </p:cNvPr>
          <p:cNvSpPr/>
          <p:nvPr/>
        </p:nvSpPr>
        <p:spPr>
          <a:xfrm rot="11189197" flipH="1">
            <a:off x="4731261" y="2135953"/>
            <a:ext cx="2586094" cy="2586094"/>
          </a:xfrm>
          <a:prstGeom prst="circularArrow">
            <a:avLst>
              <a:gd name="adj1" fmla="val 4688"/>
              <a:gd name="adj2" fmla="val 299029"/>
              <a:gd name="adj3" fmla="val 2502454"/>
              <a:gd name="adj4" fmla="val 15891137"/>
              <a:gd name="adj5" fmla="val 5469"/>
            </a:avLst>
          </a:prstGeom>
          <a:scene3d>
            <a:camera prst="orthographicFront">
              <a:rot lat="0" lon="0" rev="0"/>
            </a:camera>
            <a:lightRig rig="contrasting" dir="t">
              <a:rot lat="0" lon="0" rev="1200000"/>
            </a:lightRig>
          </a:scene3d>
          <a:sp3d z="-182000" contourW="19050" prstMaterial="metal">
            <a:bevelT w="88900" h="203200"/>
            <a:bevelB w="165100" h="254000"/>
          </a:sp3d>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dk1">
              <a:hueOff val="0"/>
              <a:satOff val="0"/>
              <a:lumOff val="0"/>
              <a:alphaOff val="0"/>
            </a:schemeClr>
          </a:fontRef>
        </p:style>
      </p:sp>
      <p:sp>
        <p:nvSpPr>
          <p:cNvPr id="18" name="Shape 17">
            <a:extLst>
              <a:ext uri="{FF2B5EF4-FFF2-40B4-BE49-F238E27FC236}">
                <a16:creationId xmlns:a16="http://schemas.microsoft.com/office/drawing/2014/main" id="{2388C087-3AF4-477D-8EA9-945B4061D0CE}"/>
              </a:ext>
            </a:extLst>
          </p:cNvPr>
          <p:cNvSpPr/>
          <p:nvPr/>
        </p:nvSpPr>
        <p:spPr>
          <a:xfrm rot="1534236" flipV="1">
            <a:off x="3439018" y="4565802"/>
            <a:ext cx="1878958" cy="1878958"/>
          </a:xfrm>
          <a:prstGeom prst="leftCircularArrow">
            <a:avLst>
              <a:gd name="adj1" fmla="val 6452"/>
              <a:gd name="adj2" fmla="val 429999"/>
              <a:gd name="adj3" fmla="val 10489124"/>
              <a:gd name="adj4" fmla="val 14837806"/>
              <a:gd name="adj5" fmla="val 7527"/>
            </a:avLst>
          </a:prstGeom>
          <a:scene3d>
            <a:camera prst="orthographicFront">
              <a:rot lat="0" lon="0" rev="0"/>
            </a:camera>
            <a:lightRig rig="contrasting" dir="t">
              <a:rot lat="0" lon="0" rev="1200000"/>
            </a:lightRig>
          </a:scene3d>
          <a:sp3d z="-182000" contourW="19050" prstMaterial="metal">
            <a:bevelT w="88900" h="203200"/>
            <a:bevelB w="165100" h="254000"/>
          </a:sp3d>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dk1">
              <a:hueOff val="0"/>
              <a:satOff val="0"/>
              <a:lumOff val="0"/>
              <a:alphaOff val="0"/>
            </a:schemeClr>
          </a:fontRef>
        </p:style>
      </p:sp>
      <p:sp>
        <p:nvSpPr>
          <p:cNvPr id="19" name="Arrow: Circular 18">
            <a:extLst>
              <a:ext uri="{FF2B5EF4-FFF2-40B4-BE49-F238E27FC236}">
                <a16:creationId xmlns:a16="http://schemas.microsoft.com/office/drawing/2014/main" id="{3AB1BB4D-4788-4C07-A80A-B4754314AF08}"/>
              </a:ext>
            </a:extLst>
          </p:cNvPr>
          <p:cNvSpPr/>
          <p:nvPr/>
        </p:nvSpPr>
        <p:spPr>
          <a:xfrm rot="4953102" flipH="1" flipV="1">
            <a:off x="5185299" y="4475319"/>
            <a:ext cx="2025896" cy="2025896"/>
          </a:xfrm>
          <a:prstGeom prst="circularArrow">
            <a:avLst>
              <a:gd name="adj1" fmla="val 5984"/>
              <a:gd name="adj2" fmla="val 394124"/>
              <a:gd name="adj3" fmla="val 13313824"/>
              <a:gd name="adj4" fmla="val 10508221"/>
              <a:gd name="adj5" fmla="val 6981"/>
            </a:avLst>
          </a:prstGeom>
          <a:scene3d>
            <a:camera prst="orthographicFront">
              <a:rot lat="0" lon="0" rev="0"/>
            </a:camera>
            <a:lightRig rig="contrasting" dir="t">
              <a:rot lat="0" lon="0" rev="1200000"/>
            </a:lightRig>
          </a:scene3d>
          <a:sp3d z="-182000" contourW="19050" prstMaterial="metal">
            <a:bevelT w="88900" h="203200"/>
            <a:bevelB w="165100" h="254000"/>
          </a:sp3d>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dk1">
              <a:hueOff val="0"/>
              <a:satOff val="0"/>
              <a:lumOff val="0"/>
              <a:alphaOff val="0"/>
            </a:schemeClr>
          </a:fontRef>
        </p:style>
      </p:sp>
      <p:sp>
        <p:nvSpPr>
          <p:cNvPr id="20" name="Freeform: Shape 19">
            <a:extLst>
              <a:ext uri="{FF2B5EF4-FFF2-40B4-BE49-F238E27FC236}">
                <a16:creationId xmlns:a16="http://schemas.microsoft.com/office/drawing/2014/main" id="{E42876DD-DF85-4863-ABEF-BD741440BE31}"/>
              </a:ext>
            </a:extLst>
          </p:cNvPr>
          <p:cNvSpPr/>
          <p:nvPr/>
        </p:nvSpPr>
        <p:spPr>
          <a:xfrm>
            <a:off x="3139026" y="2743209"/>
            <a:ext cx="2020385" cy="2020385"/>
          </a:xfrm>
          <a:custGeom>
            <a:avLst/>
            <a:gdLst>
              <a:gd name="connsiteX0" fmla="*/ 1434078 w 2020385"/>
              <a:gd name="connsiteY0" fmla="*/ 322127 h 2020385"/>
              <a:gd name="connsiteX1" fmla="*/ 1591232 w 2020385"/>
              <a:gd name="connsiteY1" fmla="*/ 190252 h 2020385"/>
              <a:gd name="connsiteX2" fmla="*/ 1716780 w 2020385"/>
              <a:gd name="connsiteY2" fmla="*/ 295599 h 2020385"/>
              <a:gd name="connsiteX3" fmla="*/ 1614198 w 2020385"/>
              <a:gd name="connsiteY3" fmla="*/ 473266 h 2020385"/>
              <a:gd name="connsiteX4" fmla="*/ 1777188 w 2020385"/>
              <a:gd name="connsiteY4" fmla="*/ 755572 h 2020385"/>
              <a:gd name="connsiteX5" fmla="*/ 1982342 w 2020385"/>
              <a:gd name="connsiteY5" fmla="*/ 755567 h 2020385"/>
              <a:gd name="connsiteX6" fmla="*/ 2010801 w 2020385"/>
              <a:gd name="connsiteY6" fmla="*/ 916968 h 2020385"/>
              <a:gd name="connsiteX7" fmla="*/ 1818017 w 2020385"/>
              <a:gd name="connsiteY7" fmla="*/ 987130 h 2020385"/>
              <a:gd name="connsiteX8" fmla="*/ 1761411 w 2020385"/>
              <a:gd name="connsiteY8" fmla="*/ 1308157 h 2020385"/>
              <a:gd name="connsiteX9" fmla="*/ 1918572 w 2020385"/>
              <a:gd name="connsiteY9" fmla="*/ 1440023 h 2020385"/>
              <a:gd name="connsiteX10" fmla="*/ 1836627 w 2020385"/>
              <a:gd name="connsiteY10" fmla="*/ 1581957 h 2020385"/>
              <a:gd name="connsiteX11" fmla="*/ 1643847 w 2020385"/>
              <a:gd name="connsiteY11" fmla="*/ 1511785 h 2020385"/>
              <a:gd name="connsiteX12" fmla="*/ 1394132 w 2020385"/>
              <a:gd name="connsiteY12" fmla="*/ 1721321 h 2020385"/>
              <a:gd name="connsiteX13" fmla="*/ 1429762 w 2020385"/>
              <a:gd name="connsiteY13" fmla="*/ 1923357 h 2020385"/>
              <a:gd name="connsiteX14" fmla="*/ 1275755 w 2020385"/>
              <a:gd name="connsiteY14" fmla="*/ 1979411 h 2020385"/>
              <a:gd name="connsiteX15" fmla="*/ 1173182 w 2020385"/>
              <a:gd name="connsiteY15" fmla="*/ 1801740 h 2020385"/>
              <a:gd name="connsiteX16" fmla="*/ 847203 w 2020385"/>
              <a:gd name="connsiteY16" fmla="*/ 1801740 h 2020385"/>
              <a:gd name="connsiteX17" fmla="*/ 744630 w 2020385"/>
              <a:gd name="connsiteY17" fmla="*/ 1979411 h 2020385"/>
              <a:gd name="connsiteX18" fmla="*/ 590623 w 2020385"/>
              <a:gd name="connsiteY18" fmla="*/ 1923357 h 2020385"/>
              <a:gd name="connsiteX19" fmla="*/ 626253 w 2020385"/>
              <a:gd name="connsiteY19" fmla="*/ 1721321 h 2020385"/>
              <a:gd name="connsiteX20" fmla="*/ 376538 w 2020385"/>
              <a:gd name="connsiteY20" fmla="*/ 1511785 h 2020385"/>
              <a:gd name="connsiteX21" fmla="*/ 183758 w 2020385"/>
              <a:gd name="connsiteY21" fmla="*/ 1581957 h 2020385"/>
              <a:gd name="connsiteX22" fmla="*/ 101813 w 2020385"/>
              <a:gd name="connsiteY22" fmla="*/ 1440023 h 2020385"/>
              <a:gd name="connsiteX23" fmla="*/ 258973 w 2020385"/>
              <a:gd name="connsiteY23" fmla="*/ 1308157 h 2020385"/>
              <a:gd name="connsiteX24" fmla="*/ 202367 w 2020385"/>
              <a:gd name="connsiteY24" fmla="*/ 987130 h 2020385"/>
              <a:gd name="connsiteX25" fmla="*/ 9584 w 2020385"/>
              <a:gd name="connsiteY25" fmla="*/ 916968 h 2020385"/>
              <a:gd name="connsiteX26" fmla="*/ 38043 w 2020385"/>
              <a:gd name="connsiteY26" fmla="*/ 755567 h 2020385"/>
              <a:gd name="connsiteX27" fmla="*/ 243197 w 2020385"/>
              <a:gd name="connsiteY27" fmla="*/ 755572 h 2020385"/>
              <a:gd name="connsiteX28" fmla="*/ 406187 w 2020385"/>
              <a:gd name="connsiteY28" fmla="*/ 473265 h 2020385"/>
              <a:gd name="connsiteX29" fmla="*/ 303605 w 2020385"/>
              <a:gd name="connsiteY29" fmla="*/ 295599 h 2020385"/>
              <a:gd name="connsiteX30" fmla="*/ 429153 w 2020385"/>
              <a:gd name="connsiteY30" fmla="*/ 190252 h 2020385"/>
              <a:gd name="connsiteX31" fmla="*/ 586307 w 2020385"/>
              <a:gd name="connsiteY31" fmla="*/ 322127 h 2020385"/>
              <a:gd name="connsiteX32" fmla="*/ 892628 w 2020385"/>
              <a:gd name="connsiteY32" fmla="*/ 210635 h 2020385"/>
              <a:gd name="connsiteX33" fmla="*/ 928247 w 2020385"/>
              <a:gd name="connsiteY33" fmla="*/ 8597 h 2020385"/>
              <a:gd name="connsiteX34" fmla="*/ 1092138 w 2020385"/>
              <a:gd name="connsiteY34" fmla="*/ 8597 h 2020385"/>
              <a:gd name="connsiteX35" fmla="*/ 1127757 w 2020385"/>
              <a:gd name="connsiteY35" fmla="*/ 210636 h 2020385"/>
              <a:gd name="connsiteX36" fmla="*/ 1434078 w 2020385"/>
              <a:gd name="connsiteY36" fmla="*/ 322128 h 2020385"/>
              <a:gd name="connsiteX37" fmla="*/ 1434078 w 2020385"/>
              <a:gd name="connsiteY37" fmla="*/ 322127 h 20203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2020385" h="2020385">
                <a:moveTo>
                  <a:pt x="1434078" y="322127"/>
                </a:moveTo>
                <a:lnTo>
                  <a:pt x="1591232" y="190252"/>
                </a:lnTo>
                <a:lnTo>
                  <a:pt x="1716780" y="295599"/>
                </a:lnTo>
                <a:lnTo>
                  <a:pt x="1614198" y="473266"/>
                </a:lnTo>
                <a:cubicBezTo>
                  <a:pt x="1687140" y="555320"/>
                  <a:pt x="1742598" y="651376"/>
                  <a:pt x="1777188" y="755572"/>
                </a:cubicBezTo>
                <a:lnTo>
                  <a:pt x="1982342" y="755567"/>
                </a:lnTo>
                <a:lnTo>
                  <a:pt x="2010801" y="916968"/>
                </a:lnTo>
                <a:lnTo>
                  <a:pt x="1818017" y="987130"/>
                </a:lnTo>
                <a:cubicBezTo>
                  <a:pt x="1821150" y="1096873"/>
                  <a:pt x="1801890" y="1206104"/>
                  <a:pt x="1761411" y="1308157"/>
                </a:cubicBezTo>
                <a:lnTo>
                  <a:pt x="1918572" y="1440023"/>
                </a:lnTo>
                <a:lnTo>
                  <a:pt x="1836627" y="1581957"/>
                </a:lnTo>
                <a:lnTo>
                  <a:pt x="1643847" y="1511785"/>
                </a:lnTo>
                <a:cubicBezTo>
                  <a:pt x="1575706" y="1597867"/>
                  <a:pt x="1490739" y="1669162"/>
                  <a:pt x="1394132" y="1721321"/>
                </a:cubicBezTo>
                <a:lnTo>
                  <a:pt x="1429762" y="1923357"/>
                </a:lnTo>
                <a:lnTo>
                  <a:pt x="1275755" y="1979411"/>
                </a:lnTo>
                <a:lnTo>
                  <a:pt x="1173182" y="1801740"/>
                </a:lnTo>
                <a:cubicBezTo>
                  <a:pt x="1065650" y="1823882"/>
                  <a:pt x="954734" y="1823882"/>
                  <a:pt x="847203" y="1801740"/>
                </a:cubicBezTo>
                <a:lnTo>
                  <a:pt x="744630" y="1979411"/>
                </a:lnTo>
                <a:lnTo>
                  <a:pt x="590623" y="1923357"/>
                </a:lnTo>
                <a:lnTo>
                  <a:pt x="626253" y="1721321"/>
                </a:lnTo>
                <a:cubicBezTo>
                  <a:pt x="529646" y="1669163"/>
                  <a:pt x="444680" y="1597867"/>
                  <a:pt x="376538" y="1511785"/>
                </a:cubicBezTo>
                <a:lnTo>
                  <a:pt x="183758" y="1581957"/>
                </a:lnTo>
                <a:lnTo>
                  <a:pt x="101813" y="1440023"/>
                </a:lnTo>
                <a:lnTo>
                  <a:pt x="258973" y="1308157"/>
                </a:lnTo>
                <a:cubicBezTo>
                  <a:pt x="218494" y="1206104"/>
                  <a:pt x="199234" y="1096873"/>
                  <a:pt x="202367" y="987130"/>
                </a:cubicBezTo>
                <a:lnTo>
                  <a:pt x="9584" y="916968"/>
                </a:lnTo>
                <a:lnTo>
                  <a:pt x="38043" y="755567"/>
                </a:lnTo>
                <a:lnTo>
                  <a:pt x="243197" y="755572"/>
                </a:lnTo>
                <a:cubicBezTo>
                  <a:pt x="277787" y="651376"/>
                  <a:pt x="333245" y="555320"/>
                  <a:pt x="406187" y="473265"/>
                </a:cubicBezTo>
                <a:lnTo>
                  <a:pt x="303605" y="295599"/>
                </a:lnTo>
                <a:lnTo>
                  <a:pt x="429153" y="190252"/>
                </a:lnTo>
                <a:lnTo>
                  <a:pt x="586307" y="322127"/>
                </a:lnTo>
                <a:cubicBezTo>
                  <a:pt x="679781" y="264542"/>
                  <a:pt x="784008" y="226607"/>
                  <a:pt x="892628" y="210635"/>
                </a:cubicBezTo>
                <a:lnTo>
                  <a:pt x="928247" y="8597"/>
                </a:lnTo>
                <a:lnTo>
                  <a:pt x="1092138" y="8597"/>
                </a:lnTo>
                <a:lnTo>
                  <a:pt x="1127757" y="210636"/>
                </a:lnTo>
                <a:cubicBezTo>
                  <a:pt x="1236377" y="226607"/>
                  <a:pt x="1340604" y="264543"/>
                  <a:pt x="1434078" y="322128"/>
                </a:cubicBezTo>
                <a:lnTo>
                  <a:pt x="1434078" y="322127"/>
                </a:lnTo>
                <a:close/>
              </a:path>
            </a:pathLst>
          </a:custGeom>
          <a:ln>
            <a:solidFill>
              <a:schemeClr val="accent2">
                <a:lumMod val="60000"/>
                <a:lumOff val="40000"/>
              </a:schemeClr>
            </a:solidFill>
          </a:ln>
          <a:scene3d>
            <a:camera prst="orthographicFront">
              <a:rot lat="0" lon="0" rev="0"/>
            </a:camera>
            <a:lightRig rig="contrasting" dir="t">
              <a:rot lat="0" lon="0" rev="1200000"/>
            </a:lightRig>
          </a:scene3d>
          <a:sp3d contourW="19050" prstMaterial="metal">
            <a:bevelT w="88900" h="203200"/>
            <a:bevelB w="165100" h="254000"/>
          </a:sp3d>
        </p:spPr>
        <p:style>
          <a:lnRef idx="0">
            <a:schemeClr val="accent1">
              <a:shade val="80000"/>
              <a:hueOff val="0"/>
              <a:satOff val="0"/>
              <a:lumOff val="0"/>
              <a:alphaOff val="0"/>
            </a:schemeClr>
          </a:lnRef>
          <a:fillRef idx="1">
            <a:schemeClr val="lt1">
              <a:hueOff val="0"/>
              <a:satOff val="0"/>
              <a:lumOff val="0"/>
              <a:alphaOff val="0"/>
            </a:schemeClr>
          </a:fillRef>
          <a:effectRef idx="2">
            <a:schemeClr val="lt1">
              <a:hueOff val="0"/>
              <a:satOff val="0"/>
              <a:lumOff val="0"/>
              <a:alphaOff val="0"/>
            </a:schemeClr>
          </a:effectRef>
          <a:fontRef idx="minor">
            <a:schemeClr val="dk1">
              <a:hueOff val="0"/>
              <a:satOff val="0"/>
              <a:lumOff val="0"/>
              <a:alphaOff val="0"/>
            </a:schemeClr>
          </a:fontRef>
        </p:style>
        <p:txBody>
          <a:bodyPr spcFirstLastPara="0" vert="horz" wrap="square" lIns="423967" tIns="491046" rIns="423967" bIns="526380" numCol="1" spcCol="1270" anchor="ctr" anchorCtr="0">
            <a:noAutofit/>
          </a:bodyPr>
          <a:lstStyle/>
          <a:p>
            <a:pPr marL="0" lvl="0" indent="0" algn="ctr" defTabSz="622300">
              <a:lnSpc>
                <a:spcPct val="90000"/>
              </a:lnSpc>
              <a:spcBef>
                <a:spcPct val="0"/>
              </a:spcBef>
              <a:spcAft>
                <a:spcPct val="35000"/>
              </a:spcAft>
              <a:buNone/>
            </a:pPr>
            <a:r>
              <a:rPr lang="en-US" sz="1600" b="1" u="none" kern="1200" dirty="0"/>
              <a:t>Collinear</a:t>
            </a:r>
          </a:p>
          <a:p>
            <a:pPr algn="ctr" defTabSz="622300">
              <a:lnSpc>
                <a:spcPct val="90000"/>
              </a:lnSpc>
              <a:spcBef>
                <a:spcPct val="0"/>
              </a:spcBef>
              <a:spcAft>
                <a:spcPct val="35000"/>
              </a:spcAft>
            </a:pPr>
            <a:r>
              <a:rPr lang="en-US" sz="1200" dirty="0"/>
              <a:t>Identify features with 98% correlation.</a:t>
            </a:r>
          </a:p>
        </p:txBody>
      </p:sp>
      <p:sp>
        <p:nvSpPr>
          <p:cNvPr id="21" name="Arrow: Circular 20">
            <a:extLst>
              <a:ext uri="{FF2B5EF4-FFF2-40B4-BE49-F238E27FC236}">
                <a16:creationId xmlns:a16="http://schemas.microsoft.com/office/drawing/2014/main" id="{2FCF88B5-7EDB-4ACD-8C4A-09237A52B921}"/>
              </a:ext>
            </a:extLst>
          </p:cNvPr>
          <p:cNvSpPr/>
          <p:nvPr/>
        </p:nvSpPr>
        <p:spPr>
          <a:xfrm rot="13161561">
            <a:off x="2739019" y="2509657"/>
            <a:ext cx="2586094" cy="2586094"/>
          </a:xfrm>
          <a:prstGeom prst="circularArrow">
            <a:avLst>
              <a:gd name="adj1" fmla="val 4688"/>
              <a:gd name="adj2" fmla="val 299029"/>
              <a:gd name="adj3" fmla="val 2502454"/>
              <a:gd name="adj4" fmla="val 15891137"/>
              <a:gd name="adj5" fmla="val 5469"/>
            </a:avLst>
          </a:prstGeom>
          <a:scene3d>
            <a:camera prst="orthographicFront">
              <a:rot lat="0" lon="0" rev="0"/>
            </a:camera>
            <a:lightRig rig="contrasting" dir="t">
              <a:rot lat="0" lon="0" rev="1200000"/>
            </a:lightRig>
          </a:scene3d>
          <a:sp3d z="-182000" contourW="19050" prstMaterial="metal">
            <a:bevelT w="88900" h="203200"/>
            <a:bevelB w="165100" h="254000"/>
          </a:sp3d>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dk1">
              <a:hueOff val="0"/>
              <a:satOff val="0"/>
              <a:lumOff val="0"/>
              <a:alphaOff val="0"/>
            </a:schemeClr>
          </a:fontRef>
        </p:style>
      </p:sp>
      <p:sp>
        <p:nvSpPr>
          <p:cNvPr id="23" name="Arrow: Circular 22">
            <a:extLst>
              <a:ext uri="{FF2B5EF4-FFF2-40B4-BE49-F238E27FC236}">
                <a16:creationId xmlns:a16="http://schemas.microsoft.com/office/drawing/2014/main" id="{A051B6D4-C2DE-41B2-B59A-CEAEC7840644}"/>
              </a:ext>
            </a:extLst>
          </p:cNvPr>
          <p:cNvSpPr/>
          <p:nvPr/>
        </p:nvSpPr>
        <p:spPr>
          <a:xfrm rot="6476510" flipH="1">
            <a:off x="3494156" y="569467"/>
            <a:ext cx="2586094" cy="2586094"/>
          </a:xfrm>
          <a:prstGeom prst="circularArrow">
            <a:avLst>
              <a:gd name="adj1" fmla="val 4688"/>
              <a:gd name="adj2" fmla="val 299029"/>
              <a:gd name="adj3" fmla="val 2502454"/>
              <a:gd name="adj4" fmla="val 15891137"/>
              <a:gd name="adj5" fmla="val 5469"/>
            </a:avLst>
          </a:prstGeom>
          <a:scene3d>
            <a:camera prst="orthographicFront">
              <a:rot lat="0" lon="0" rev="0"/>
            </a:camera>
            <a:lightRig rig="contrasting" dir="t">
              <a:rot lat="0" lon="0" rev="1200000"/>
            </a:lightRig>
          </a:scene3d>
          <a:sp3d z="-182000" contourW="19050" prstMaterial="metal">
            <a:bevelT w="88900" h="203200"/>
            <a:bevelB w="165100" h="254000"/>
          </a:sp3d>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dk1">
              <a:hueOff val="0"/>
              <a:satOff val="0"/>
              <a:lumOff val="0"/>
              <a:alphaOff val="0"/>
            </a:schemeClr>
          </a:fontRef>
        </p:style>
      </p:sp>
      <p:sp>
        <p:nvSpPr>
          <p:cNvPr id="22" name="Freeform: Shape 21">
            <a:extLst>
              <a:ext uri="{FF2B5EF4-FFF2-40B4-BE49-F238E27FC236}">
                <a16:creationId xmlns:a16="http://schemas.microsoft.com/office/drawing/2014/main" id="{26D0D9BF-0CCF-472B-A797-BBE435EB84E1}"/>
              </a:ext>
            </a:extLst>
          </p:cNvPr>
          <p:cNvSpPr/>
          <p:nvPr/>
        </p:nvSpPr>
        <p:spPr>
          <a:xfrm>
            <a:off x="3777011" y="845214"/>
            <a:ext cx="2020385" cy="2020385"/>
          </a:xfrm>
          <a:custGeom>
            <a:avLst/>
            <a:gdLst>
              <a:gd name="connsiteX0" fmla="*/ 1434078 w 2020385"/>
              <a:gd name="connsiteY0" fmla="*/ 322127 h 2020385"/>
              <a:gd name="connsiteX1" fmla="*/ 1591232 w 2020385"/>
              <a:gd name="connsiteY1" fmla="*/ 190252 h 2020385"/>
              <a:gd name="connsiteX2" fmla="*/ 1716780 w 2020385"/>
              <a:gd name="connsiteY2" fmla="*/ 295599 h 2020385"/>
              <a:gd name="connsiteX3" fmla="*/ 1614198 w 2020385"/>
              <a:gd name="connsiteY3" fmla="*/ 473266 h 2020385"/>
              <a:gd name="connsiteX4" fmla="*/ 1777188 w 2020385"/>
              <a:gd name="connsiteY4" fmla="*/ 755572 h 2020385"/>
              <a:gd name="connsiteX5" fmla="*/ 1982342 w 2020385"/>
              <a:gd name="connsiteY5" fmla="*/ 755567 h 2020385"/>
              <a:gd name="connsiteX6" fmla="*/ 2010801 w 2020385"/>
              <a:gd name="connsiteY6" fmla="*/ 916968 h 2020385"/>
              <a:gd name="connsiteX7" fmla="*/ 1818017 w 2020385"/>
              <a:gd name="connsiteY7" fmla="*/ 987130 h 2020385"/>
              <a:gd name="connsiteX8" fmla="*/ 1761411 w 2020385"/>
              <a:gd name="connsiteY8" fmla="*/ 1308157 h 2020385"/>
              <a:gd name="connsiteX9" fmla="*/ 1918572 w 2020385"/>
              <a:gd name="connsiteY9" fmla="*/ 1440023 h 2020385"/>
              <a:gd name="connsiteX10" fmla="*/ 1836627 w 2020385"/>
              <a:gd name="connsiteY10" fmla="*/ 1581957 h 2020385"/>
              <a:gd name="connsiteX11" fmla="*/ 1643847 w 2020385"/>
              <a:gd name="connsiteY11" fmla="*/ 1511785 h 2020385"/>
              <a:gd name="connsiteX12" fmla="*/ 1394132 w 2020385"/>
              <a:gd name="connsiteY12" fmla="*/ 1721321 h 2020385"/>
              <a:gd name="connsiteX13" fmla="*/ 1429762 w 2020385"/>
              <a:gd name="connsiteY13" fmla="*/ 1923357 h 2020385"/>
              <a:gd name="connsiteX14" fmla="*/ 1275755 w 2020385"/>
              <a:gd name="connsiteY14" fmla="*/ 1979411 h 2020385"/>
              <a:gd name="connsiteX15" fmla="*/ 1173182 w 2020385"/>
              <a:gd name="connsiteY15" fmla="*/ 1801740 h 2020385"/>
              <a:gd name="connsiteX16" fmla="*/ 847203 w 2020385"/>
              <a:gd name="connsiteY16" fmla="*/ 1801740 h 2020385"/>
              <a:gd name="connsiteX17" fmla="*/ 744630 w 2020385"/>
              <a:gd name="connsiteY17" fmla="*/ 1979411 h 2020385"/>
              <a:gd name="connsiteX18" fmla="*/ 590623 w 2020385"/>
              <a:gd name="connsiteY18" fmla="*/ 1923357 h 2020385"/>
              <a:gd name="connsiteX19" fmla="*/ 626253 w 2020385"/>
              <a:gd name="connsiteY19" fmla="*/ 1721321 h 2020385"/>
              <a:gd name="connsiteX20" fmla="*/ 376538 w 2020385"/>
              <a:gd name="connsiteY20" fmla="*/ 1511785 h 2020385"/>
              <a:gd name="connsiteX21" fmla="*/ 183758 w 2020385"/>
              <a:gd name="connsiteY21" fmla="*/ 1581957 h 2020385"/>
              <a:gd name="connsiteX22" fmla="*/ 101813 w 2020385"/>
              <a:gd name="connsiteY22" fmla="*/ 1440023 h 2020385"/>
              <a:gd name="connsiteX23" fmla="*/ 258973 w 2020385"/>
              <a:gd name="connsiteY23" fmla="*/ 1308157 h 2020385"/>
              <a:gd name="connsiteX24" fmla="*/ 202367 w 2020385"/>
              <a:gd name="connsiteY24" fmla="*/ 987130 h 2020385"/>
              <a:gd name="connsiteX25" fmla="*/ 9584 w 2020385"/>
              <a:gd name="connsiteY25" fmla="*/ 916968 h 2020385"/>
              <a:gd name="connsiteX26" fmla="*/ 38043 w 2020385"/>
              <a:gd name="connsiteY26" fmla="*/ 755567 h 2020385"/>
              <a:gd name="connsiteX27" fmla="*/ 243197 w 2020385"/>
              <a:gd name="connsiteY27" fmla="*/ 755572 h 2020385"/>
              <a:gd name="connsiteX28" fmla="*/ 406187 w 2020385"/>
              <a:gd name="connsiteY28" fmla="*/ 473265 h 2020385"/>
              <a:gd name="connsiteX29" fmla="*/ 303605 w 2020385"/>
              <a:gd name="connsiteY29" fmla="*/ 295599 h 2020385"/>
              <a:gd name="connsiteX30" fmla="*/ 429153 w 2020385"/>
              <a:gd name="connsiteY30" fmla="*/ 190252 h 2020385"/>
              <a:gd name="connsiteX31" fmla="*/ 586307 w 2020385"/>
              <a:gd name="connsiteY31" fmla="*/ 322127 h 2020385"/>
              <a:gd name="connsiteX32" fmla="*/ 892628 w 2020385"/>
              <a:gd name="connsiteY32" fmla="*/ 210635 h 2020385"/>
              <a:gd name="connsiteX33" fmla="*/ 928247 w 2020385"/>
              <a:gd name="connsiteY33" fmla="*/ 8597 h 2020385"/>
              <a:gd name="connsiteX34" fmla="*/ 1092138 w 2020385"/>
              <a:gd name="connsiteY34" fmla="*/ 8597 h 2020385"/>
              <a:gd name="connsiteX35" fmla="*/ 1127757 w 2020385"/>
              <a:gd name="connsiteY35" fmla="*/ 210636 h 2020385"/>
              <a:gd name="connsiteX36" fmla="*/ 1434078 w 2020385"/>
              <a:gd name="connsiteY36" fmla="*/ 322128 h 2020385"/>
              <a:gd name="connsiteX37" fmla="*/ 1434078 w 2020385"/>
              <a:gd name="connsiteY37" fmla="*/ 322127 h 20203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2020385" h="2020385">
                <a:moveTo>
                  <a:pt x="1434078" y="322127"/>
                </a:moveTo>
                <a:lnTo>
                  <a:pt x="1591232" y="190252"/>
                </a:lnTo>
                <a:lnTo>
                  <a:pt x="1716780" y="295599"/>
                </a:lnTo>
                <a:lnTo>
                  <a:pt x="1614198" y="473266"/>
                </a:lnTo>
                <a:cubicBezTo>
                  <a:pt x="1687140" y="555320"/>
                  <a:pt x="1742598" y="651376"/>
                  <a:pt x="1777188" y="755572"/>
                </a:cubicBezTo>
                <a:lnTo>
                  <a:pt x="1982342" y="755567"/>
                </a:lnTo>
                <a:lnTo>
                  <a:pt x="2010801" y="916968"/>
                </a:lnTo>
                <a:lnTo>
                  <a:pt x="1818017" y="987130"/>
                </a:lnTo>
                <a:cubicBezTo>
                  <a:pt x="1821150" y="1096873"/>
                  <a:pt x="1801890" y="1206104"/>
                  <a:pt x="1761411" y="1308157"/>
                </a:cubicBezTo>
                <a:lnTo>
                  <a:pt x="1918572" y="1440023"/>
                </a:lnTo>
                <a:lnTo>
                  <a:pt x="1836627" y="1581957"/>
                </a:lnTo>
                <a:lnTo>
                  <a:pt x="1643847" y="1511785"/>
                </a:lnTo>
                <a:cubicBezTo>
                  <a:pt x="1575706" y="1597867"/>
                  <a:pt x="1490739" y="1669162"/>
                  <a:pt x="1394132" y="1721321"/>
                </a:cubicBezTo>
                <a:lnTo>
                  <a:pt x="1429762" y="1923357"/>
                </a:lnTo>
                <a:lnTo>
                  <a:pt x="1275755" y="1979411"/>
                </a:lnTo>
                <a:lnTo>
                  <a:pt x="1173182" y="1801740"/>
                </a:lnTo>
                <a:cubicBezTo>
                  <a:pt x="1065650" y="1823882"/>
                  <a:pt x="954734" y="1823882"/>
                  <a:pt x="847203" y="1801740"/>
                </a:cubicBezTo>
                <a:lnTo>
                  <a:pt x="744630" y="1979411"/>
                </a:lnTo>
                <a:lnTo>
                  <a:pt x="590623" y="1923357"/>
                </a:lnTo>
                <a:lnTo>
                  <a:pt x="626253" y="1721321"/>
                </a:lnTo>
                <a:cubicBezTo>
                  <a:pt x="529646" y="1669163"/>
                  <a:pt x="444680" y="1597867"/>
                  <a:pt x="376538" y="1511785"/>
                </a:cubicBezTo>
                <a:lnTo>
                  <a:pt x="183758" y="1581957"/>
                </a:lnTo>
                <a:lnTo>
                  <a:pt x="101813" y="1440023"/>
                </a:lnTo>
                <a:lnTo>
                  <a:pt x="258973" y="1308157"/>
                </a:lnTo>
                <a:cubicBezTo>
                  <a:pt x="218494" y="1206104"/>
                  <a:pt x="199234" y="1096873"/>
                  <a:pt x="202367" y="987130"/>
                </a:cubicBezTo>
                <a:lnTo>
                  <a:pt x="9584" y="916968"/>
                </a:lnTo>
                <a:lnTo>
                  <a:pt x="38043" y="755567"/>
                </a:lnTo>
                <a:lnTo>
                  <a:pt x="243197" y="755572"/>
                </a:lnTo>
                <a:cubicBezTo>
                  <a:pt x="277787" y="651376"/>
                  <a:pt x="333245" y="555320"/>
                  <a:pt x="406187" y="473265"/>
                </a:cubicBezTo>
                <a:lnTo>
                  <a:pt x="303605" y="295599"/>
                </a:lnTo>
                <a:lnTo>
                  <a:pt x="429153" y="190252"/>
                </a:lnTo>
                <a:lnTo>
                  <a:pt x="586307" y="322127"/>
                </a:lnTo>
                <a:cubicBezTo>
                  <a:pt x="679781" y="264542"/>
                  <a:pt x="784008" y="226607"/>
                  <a:pt x="892628" y="210635"/>
                </a:cubicBezTo>
                <a:lnTo>
                  <a:pt x="928247" y="8597"/>
                </a:lnTo>
                <a:lnTo>
                  <a:pt x="1092138" y="8597"/>
                </a:lnTo>
                <a:lnTo>
                  <a:pt x="1127757" y="210636"/>
                </a:lnTo>
                <a:cubicBezTo>
                  <a:pt x="1236377" y="226607"/>
                  <a:pt x="1340604" y="264543"/>
                  <a:pt x="1434078" y="322128"/>
                </a:cubicBezTo>
                <a:lnTo>
                  <a:pt x="1434078" y="322127"/>
                </a:lnTo>
                <a:close/>
              </a:path>
            </a:pathLst>
          </a:custGeom>
          <a:ln>
            <a:solidFill>
              <a:schemeClr val="accent3"/>
            </a:solidFill>
          </a:ln>
          <a:scene3d>
            <a:camera prst="orthographicFront">
              <a:rot lat="0" lon="0" rev="0"/>
            </a:camera>
            <a:lightRig rig="contrasting" dir="t">
              <a:rot lat="0" lon="0" rev="1200000"/>
            </a:lightRig>
          </a:scene3d>
          <a:sp3d contourW="19050" prstMaterial="metal">
            <a:bevelT w="88900" h="203200"/>
            <a:bevelB w="165100" h="254000"/>
          </a:sp3d>
        </p:spPr>
        <p:style>
          <a:lnRef idx="0">
            <a:schemeClr val="accent1">
              <a:shade val="80000"/>
              <a:hueOff val="0"/>
              <a:satOff val="0"/>
              <a:lumOff val="0"/>
              <a:alphaOff val="0"/>
            </a:schemeClr>
          </a:lnRef>
          <a:fillRef idx="1">
            <a:schemeClr val="lt1">
              <a:hueOff val="0"/>
              <a:satOff val="0"/>
              <a:lumOff val="0"/>
              <a:alphaOff val="0"/>
            </a:schemeClr>
          </a:fillRef>
          <a:effectRef idx="2">
            <a:schemeClr val="lt1">
              <a:hueOff val="0"/>
              <a:satOff val="0"/>
              <a:lumOff val="0"/>
              <a:alphaOff val="0"/>
            </a:schemeClr>
          </a:effectRef>
          <a:fontRef idx="minor">
            <a:schemeClr val="dk1">
              <a:hueOff val="0"/>
              <a:satOff val="0"/>
              <a:lumOff val="0"/>
              <a:alphaOff val="0"/>
            </a:schemeClr>
          </a:fontRef>
        </p:style>
        <p:txBody>
          <a:bodyPr spcFirstLastPara="0" vert="horz" wrap="square" lIns="423967" tIns="491046" rIns="423967" bIns="526380" numCol="1" spcCol="1270" anchor="ctr" anchorCtr="0">
            <a:noAutofit/>
          </a:bodyPr>
          <a:lstStyle/>
          <a:p>
            <a:pPr lvl="0" algn="ctr" defTabSz="622300">
              <a:lnSpc>
                <a:spcPct val="90000"/>
              </a:lnSpc>
              <a:spcBef>
                <a:spcPct val="0"/>
              </a:spcBef>
              <a:spcAft>
                <a:spcPct val="35000"/>
              </a:spcAft>
            </a:pPr>
            <a:r>
              <a:rPr lang="en-US" sz="1400" b="1" dirty="0"/>
              <a:t>Low Importance Features</a:t>
            </a:r>
            <a:endParaRPr lang="en-US" sz="1200" b="1" dirty="0"/>
          </a:p>
          <a:p>
            <a:pPr lvl="0" algn="ctr" defTabSz="622300">
              <a:lnSpc>
                <a:spcPct val="90000"/>
              </a:lnSpc>
              <a:spcBef>
                <a:spcPct val="0"/>
              </a:spcBef>
              <a:spcAft>
                <a:spcPct val="35000"/>
              </a:spcAft>
            </a:pPr>
            <a:r>
              <a:rPr lang="en-US" sz="1050" b="1" dirty="0"/>
              <a:t>Identify features where cumulative importance is below 98 %</a:t>
            </a:r>
          </a:p>
        </p:txBody>
      </p:sp>
      <p:sp>
        <p:nvSpPr>
          <p:cNvPr id="24" name="Arrow: Striped Right 23">
            <a:extLst>
              <a:ext uri="{FF2B5EF4-FFF2-40B4-BE49-F238E27FC236}">
                <a16:creationId xmlns:a16="http://schemas.microsoft.com/office/drawing/2014/main" id="{17B2D15F-261B-4074-B12C-23864FD8AED1}"/>
              </a:ext>
            </a:extLst>
          </p:cNvPr>
          <p:cNvSpPr/>
          <p:nvPr/>
        </p:nvSpPr>
        <p:spPr>
          <a:xfrm>
            <a:off x="2184610" y="3120887"/>
            <a:ext cx="520335" cy="1003852"/>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BCDD9869-615B-411A-9281-ED0756EF2B24}"/>
              </a:ext>
            </a:extLst>
          </p:cNvPr>
          <p:cNvSpPr/>
          <p:nvPr/>
        </p:nvSpPr>
        <p:spPr>
          <a:xfrm>
            <a:off x="1111577" y="3156373"/>
            <a:ext cx="1388852" cy="646331"/>
          </a:xfrm>
          <a:prstGeom prst="rect">
            <a:avLst/>
          </a:prstGeom>
        </p:spPr>
        <p:txBody>
          <a:bodyPr wrap="square">
            <a:spAutoFit/>
          </a:bodyPr>
          <a:lstStyle/>
          <a:p>
            <a:r>
              <a:rPr lang="en-US" dirty="0"/>
              <a:t>194 features </a:t>
            </a:r>
          </a:p>
        </p:txBody>
      </p:sp>
      <p:sp>
        <p:nvSpPr>
          <p:cNvPr id="26" name="Arrow: Striped Right 25">
            <a:extLst>
              <a:ext uri="{FF2B5EF4-FFF2-40B4-BE49-F238E27FC236}">
                <a16:creationId xmlns:a16="http://schemas.microsoft.com/office/drawing/2014/main" id="{34934C7F-AD36-40AA-87D9-7FE9E3DA653A}"/>
              </a:ext>
            </a:extLst>
          </p:cNvPr>
          <p:cNvSpPr/>
          <p:nvPr/>
        </p:nvSpPr>
        <p:spPr>
          <a:xfrm>
            <a:off x="7458361" y="2865599"/>
            <a:ext cx="554537" cy="1003852"/>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6A15A6CB-43FF-4A2C-AA67-3026E9EF3DCA}"/>
              </a:ext>
            </a:extLst>
          </p:cNvPr>
          <p:cNvSpPr/>
          <p:nvPr/>
        </p:nvSpPr>
        <p:spPr>
          <a:xfrm>
            <a:off x="8012898" y="3044359"/>
            <a:ext cx="1388852" cy="646331"/>
          </a:xfrm>
          <a:prstGeom prst="rect">
            <a:avLst/>
          </a:prstGeom>
        </p:spPr>
        <p:txBody>
          <a:bodyPr wrap="square">
            <a:spAutoFit/>
          </a:bodyPr>
          <a:lstStyle/>
          <a:p>
            <a:r>
              <a:rPr lang="en-US" dirty="0"/>
              <a:t>86</a:t>
            </a:r>
          </a:p>
          <a:p>
            <a:r>
              <a:rPr lang="en-US" dirty="0"/>
              <a:t>features </a:t>
            </a:r>
          </a:p>
        </p:txBody>
      </p:sp>
    </p:spTree>
    <p:extLst>
      <p:ext uri="{BB962C8B-B14F-4D97-AF65-F5344CB8AC3E}">
        <p14:creationId xmlns:p14="http://schemas.microsoft.com/office/powerpoint/2010/main" val="5480856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DAB94B4-442E-41D7-B730-2434C6C9E5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0279" y="57523"/>
            <a:ext cx="5964991" cy="2873686"/>
          </a:xfrm>
          <a:prstGeom prst="rect">
            <a:avLst/>
          </a:prstGeom>
        </p:spPr>
      </p:pic>
      <p:pic>
        <p:nvPicPr>
          <p:cNvPr id="11" name="Picture 10">
            <a:extLst>
              <a:ext uri="{FF2B5EF4-FFF2-40B4-BE49-F238E27FC236}">
                <a16:creationId xmlns:a16="http://schemas.microsoft.com/office/drawing/2014/main" id="{D09FC2A0-DF35-4C40-9D61-86AE89009AD2}"/>
              </a:ext>
            </a:extLst>
          </p:cNvPr>
          <p:cNvPicPr>
            <a:picLocks noChangeAspect="1"/>
          </p:cNvPicPr>
          <p:nvPr/>
        </p:nvPicPr>
        <p:blipFill>
          <a:blip r:embed="rId3"/>
          <a:stretch>
            <a:fillRect/>
          </a:stretch>
        </p:blipFill>
        <p:spPr>
          <a:xfrm>
            <a:off x="229358" y="3190353"/>
            <a:ext cx="5747372" cy="2873686"/>
          </a:xfrm>
          <a:prstGeom prst="rect">
            <a:avLst/>
          </a:prstGeom>
        </p:spPr>
      </p:pic>
      <p:sp>
        <p:nvSpPr>
          <p:cNvPr id="2" name="Rectangle 1">
            <a:extLst>
              <a:ext uri="{FF2B5EF4-FFF2-40B4-BE49-F238E27FC236}">
                <a16:creationId xmlns:a16="http://schemas.microsoft.com/office/drawing/2014/main" id="{A0897383-A70F-4BF1-A799-87A215E58F0F}"/>
              </a:ext>
            </a:extLst>
          </p:cNvPr>
          <p:cNvSpPr/>
          <p:nvPr/>
        </p:nvSpPr>
        <p:spPr>
          <a:xfrm>
            <a:off x="6325357" y="224303"/>
            <a:ext cx="4717773" cy="6124754"/>
          </a:xfrm>
          <a:prstGeom prst="rect">
            <a:avLst/>
          </a:prstGeom>
        </p:spPr>
        <p:txBody>
          <a:bodyPr wrap="square">
            <a:spAutoFit/>
          </a:bodyPr>
          <a:lstStyle/>
          <a:p>
            <a:r>
              <a:rPr lang="en-US" sz="700" dirty="0">
                <a:solidFill>
                  <a:srgbClr val="59A14F"/>
                </a:solidFill>
                <a:latin typeface="Wingdings 3" panose="05040102010807070707" pitchFamily="18" charset="2"/>
              </a:rPr>
              <a:t>u </a:t>
            </a:r>
            <a:r>
              <a:rPr lang="en-US" sz="1600" b="1" dirty="0">
                <a:solidFill>
                  <a:srgbClr val="000000"/>
                </a:solidFill>
                <a:latin typeface="Tableau Regular"/>
              </a:rPr>
              <a:t>The RECS survey data consisted of 500+ variables collected across housing characteristics, appliances used, fuel types, annual consumption and cost of consumption.</a:t>
            </a:r>
            <a:r>
              <a:rPr lang="en-US" sz="1600" dirty="0">
                <a:solidFill>
                  <a:srgbClr val="000000"/>
                </a:solidFill>
                <a:latin typeface="Tableau Regular"/>
              </a:rPr>
              <a:t> </a:t>
            </a:r>
            <a:endParaRPr lang="en-US" sz="1600" dirty="0"/>
          </a:p>
          <a:p>
            <a:br>
              <a:rPr lang="en-US" sz="1600" dirty="0">
                <a:solidFill>
                  <a:srgbClr val="000000"/>
                </a:solidFill>
                <a:latin typeface="Tableau Regular"/>
              </a:rPr>
            </a:br>
            <a:endParaRPr lang="en-US" sz="1600" dirty="0">
              <a:solidFill>
                <a:srgbClr val="000000"/>
              </a:solidFill>
              <a:latin typeface="Tableau Regular"/>
            </a:endParaRPr>
          </a:p>
          <a:p>
            <a:r>
              <a:rPr lang="en-US" sz="700" dirty="0">
                <a:solidFill>
                  <a:srgbClr val="59A14F"/>
                </a:solidFill>
                <a:latin typeface="Wingdings 3" panose="05040102010807070707" pitchFamily="18" charset="2"/>
              </a:rPr>
              <a:t>u </a:t>
            </a:r>
            <a:r>
              <a:rPr lang="en-US" sz="1600" b="1" dirty="0">
                <a:solidFill>
                  <a:srgbClr val="000000"/>
                </a:solidFill>
                <a:latin typeface="Tableau Regular"/>
              </a:rPr>
              <a:t>Data Exploration </a:t>
            </a:r>
            <a:r>
              <a:rPr lang="en-US" sz="1600" dirty="0">
                <a:solidFill>
                  <a:srgbClr val="000000"/>
                </a:solidFill>
                <a:latin typeface="Tableau Regular"/>
              </a:rPr>
              <a:t>was done using Violin, Box-whisker and Distribution plots to understand type, distribution and correlation of variables</a:t>
            </a:r>
            <a:endParaRPr lang="en-US" sz="1600" dirty="0"/>
          </a:p>
          <a:p>
            <a:br>
              <a:rPr lang="en-US" sz="1600" dirty="0">
                <a:solidFill>
                  <a:srgbClr val="000000"/>
                </a:solidFill>
                <a:latin typeface="Tableau Regular"/>
              </a:rPr>
            </a:br>
            <a:endParaRPr lang="en-US" sz="1600" dirty="0">
              <a:solidFill>
                <a:srgbClr val="000000"/>
              </a:solidFill>
              <a:latin typeface="Tableau Regular"/>
            </a:endParaRPr>
          </a:p>
          <a:p>
            <a:r>
              <a:rPr lang="en-US" sz="700" dirty="0">
                <a:solidFill>
                  <a:srgbClr val="59A14F"/>
                </a:solidFill>
                <a:latin typeface="Wingdings 3" panose="05040102010807070707" pitchFamily="18" charset="2"/>
              </a:rPr>
              <a:t>u </a:t>
            </a:r>
            <a:r>
              <a:rPr lang="en-US" sz="1600" dirty="0">
                <a:solidFill>
                  <a:srgbClr val="000000"/>
                </a:solidFill>
                <a:latin typeface="Tableau Regular"/>
              </a:rPr>
              <a:t>Based on the data Exploration, we applied transformation on data such as, dropping unnecessary columns, converting all to one unit and creation of calculated columns.</a:t>
            </a:r>
            <a:endParaRPr lang="en-US" sz="1600" dirty="0"/>
          </a:p>
          <a:p>
            <a:br>
              <a:rPr lang="en-US" sz="1600" dirty="0">
                <a:solidFill>
                  <a:srgbClr val="000000"/>
                </a:solidFill>
                <a:latin typeface="Tableau Regular"/>
              </a:rPr>
            </a:br>
            <a:endParaRPr lang="en-US" sz="1600" dirty="0">
              <a:solidFill>
                <a:srgbClr val="000000"/>
              </a:solidFill>
              <a:latin typeface="Tableau Regular"/>
            </a:endParaRPr>
          </a:p>
          <a:p>
            <a:r>
              <a:rPr lang="en-US" sz="700" dirty="0">
                <a:solidFill>
                  <a:srgbClr val="59A14F"/>
                </a:solidFill>
                <a:latin typeface="Wingdings 3" panose="05040102010807070707" pitchFamily="18" charset="2"/>
              </a:rPr>
              <a:t>u </a:t>
            </a:r>
            <a:r>
              <a:rPr lang="en-US" sz="1600" b="1" dirty="0">
                <a:solidFill>
                  <a:srgbClr val="000000"/>
                </a:solidFill>
                <a:latin typeface="Tableau Regular"/>
              </a:rPr>
              <a:t>MISSING VALUES TREATMENT : </a:t>
            </a:r>
            <a:endParaRPr lang="en-US" sz="1600" dirty="0"/>
          </a:p>
          <a:p>
            <a:r>
              <a:rPr lang="en-US" sz="700" dirty="0">
                <a:solidFill>
                  <a:srgbClr val="59A14F"/>
                </a:solidFill>
                <a:latin typeface="Wingdings 3" panose="05040102010807070707" pitchFamily="18" charset="2"/>
              </a:rPr>
              <a:t>u </a:t>
            </a:r>
            <a:r>
              <a:rPr lang="en-US" sz="1600" dirty="0">
                <a:solidFill>
                  <a:srgbClr val="000000"/>
                </a:solidFill>
                <a:latin typeface="Tableau Regular"/>
              </a:rPr>
              <a:t>Categorical values – Mode used to fill missing values </a:t>
            </a:r>
            <a:endParaRPr lang="en-US" sz="1600" dirty="0"/>
          </a:p>
          <a:p>
            <a:r>
              <a:rPr lang="en-US" sz="700" dirty="0">
                <a:solidFill>
                  <a:srgbClr val="59A14F"/>
                </a:solidFill>
                <a:latin typeface="Wingdings 3" panose="05040102010807070707" pitchFamily="18" charset="2"/>
              </a:rPr>
              <a:t>u </a:t>
            </a:r>
            <a:r>
              <a:rPr lang="en-US" sz="1600" dirty="0">
                <a:solidFill>
                  <a:srgbClr val="000000"/>
                </a:solidFill>
                <a:latin typeface="Tableau Regular"/>
              </a:rPr>
              <a:t>Numerical values – median used to fill missing values </a:t>
            </a:r>
            <a:endParaRPr lang="en-US" sz="1600" dirty="0"/>
          </a:p>
          <a:p>
            <a:r>
              <a:rPr lang="en-US" sz="700" dirty="0">
                <a:solidFill>
                  <a:srgbClr val="59A14F"/>
                </a:solidFill>
                <a:latin typeface="Wingdings 3" panose="05040102010807070707" pitchFamily="18" charset="2"/>
              </a:rPr>
              <a:t>u </a:t>
            </a:r>
            <a:r>
              <a:rPr lang="en-US" sz="1600" b="1" dirty="0">
                <a:solidFill>
                  <a:srgbClr val="000000"/>
                </a:solidFill>
                <a:latin typeface="Tableau Regular"/>
              </a:rPr>
              <a:t>OUTLIER TREATMENT:</a:t>
            </a:r>
            <a:r>
              <a:rPr lang="en-US" sz="1600" dirty="0">
                <a:solidFill>
                  <a:srgbClr val="000000"/>
                </a:solidFill>
                <a:latin typeface="Tableau Regular"/>
              </a:rPr>
              <a:t> Using Box plots, outlier were identified and dropped. For example, rows with Total BTU (&gt; 210000) and Total Dollar (&gt; 4000) columns were dropped. </a:t>
            </a:r>
            <a:endParaRPr lang="en-US" sz="1600" dirty="0"/>
          </a:p>
        </p:txBody>
      </p:sp>
    </p:spTree>
    <p:extLst>
      <p:ext uri="{BB962C8B-B14F-4D97-AF65-F5344CB8AC3E}">
        <p14:creationId xmlns:p14="http://schemas.microsoft.com/office/powerpoint/2010/main" val="32048439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7160-D67E-4748-A815-B0FE9C388269}"/>
              </a:ext>
            </a:extLst>
          </p:cNvPr>
          <p:cNvSpPr>
            <a:spLocks noGrp="1"/>
          </p:cNvSpPr>
          <p:nvPr>
            <p:ph type="title"/>
          </p:nvPr>
        </p:nvSpPr>
        <p:spPr>
          <a:xfrm>
            <a:off x="1127463" y="326369"/>
            <a:ext cx="3320250" cy="392722"/>
          </a:xfrm>
        </p:spPr>
        <p:txBody>
          <a:bodyPr>
            <a:normAutofit fontScale="90000"/>
          </a:bodyPr>
          <a:lstStyle/>
          <a:p>
            <a:r>
              <a:rPr lang="en-US" dirty="0"/>
              <a:t>Feature Selector </a:t>
            </a:r>
          </a:p>
        </p:txBody>
      </p:sp>
      <p:sp>
        <p:nvSpPr>
          <p:cNvPr id="4" name="Text Placeholder 3">
            <a:extLst>
              <a:ext uri="{FF2B5EF4-FFF2-40B4-BE49-F238E27FC236}">
                <a16:creationId xmlns:a16="http://schemas.microsoft.com/office/drawing/2014/main" id="{29811666-DECA-4FA8-A52E-92102B594DEC}"/>
              </a:ext>
            </a:extLst>
          </p:cNvPr>
          <p:cNvSpPr>
            <a:spLocks noGrp="1"/>
          </p:cNvSpPr>
          <p:nvPr>
            <p:ph type="body" sz="half" idx="2"/>
          </p:nvPr>
        </p:nvSpPr>
        <p:spPr>
          <a:xfrm>
            <a:off x="360396" y="639193"/>
            <a:ext cx="4335891" cy="2433946"/>
          </a:xfrm>
        </p:spPr>
        <p:txBody>
          <a:bodyPr>
            <a:normAutofit fontScale="32500" lnSpcReduction="20000"/>
          </a:bodyPr>
          <a:lstStyle/>
          <a:p>
            <a:r>
              <a:rPr lang="en-US" sz="2100" dirty="0"/>
              <a:t>There are five methods used to identify features to remove:</a:t>
            </a:r>
          </a:p>
          <a:p>
            <a:r>
              <a:rPr lang="en-US" sz="2100" dirty="0"/>
              <a:t>Missing Values – Any feature with 60% of data missing is removed </a:t>
            </a:r>
          </a:p>
          <a:p>
            <a:r>
              <a:rPr lang="en-US" sz="2100" dirty="0"/>
              <a:t>Single Unique Values- Any constant Values across the dataset is removed.</a:t>
            </a:r>
          </a:p>
          <a:p>
            <a:r>
              <a:rPr lang="en-US" sz="2100" dirty="0"/>
              <a:t>Collinear Features-Identify features with 98% correlation.</a:t>
            </a:r>
          </a:p>
          <a:p>
            <a:r>
              <a:rPr lang="en-US" sz="2100" dirty="0"/>
              <a:t>Zero Importance Features – Identify zero importance features after one hot encoding.</a:t>
            </a:r>
          </a:p>
          <a:p>
            <a:r>
              <a:rPr lang="en-US" sz="2100" dirty="0"/>
              <a:t>Low Importance Features-Identify features with Low importance (i.e. where cumulative importance is below the threshold of 95%)</a:t>
            </a:r>
          </a:p>
          <a:p>
            <a:endParaRPr lang="en-US" sz="2100" dirty="0"/>
          </a:p>
          <a:p>
            <a:r>
              <a:rPr lang="en-US" sz="2100" dirty="0"/>
              <a:t>After transformation and merging  initial set of features to begin with was 185 and with feature selection, the number of features that were identified as having an impact to the pricing or BTU was determined to be 91</a:t>
            </a:r>
          </a:p>
          <a:p>
            <a:endParaRPr lang="en-US" sz="2100" dirty="0"/>
          </a:p>
          <a:p>
            <a:br>
              <a:rPr lang="en-US" dirty="0"/>
            </a:br>
            <a:endParaRPr lang="en-US" dirty="0"/>
          </a:p>
          <a:p>
            <a:endParaRPr lang="en-US" dirty="0"/>
          </a:p>
          <a:p>
            <a:endParaRPr lang="en-US" dirty="0"/>
          </a:p>
          <a:p>
            <a:endParaRPr lang="en-US" dirty="0"/>
          </a:p>
          <a:p>
            <a:endParaRPr lang="en-US" dirty="0"/>
          </a:p>
          <a:p>
            <a:endParaRPr lang="en-US" dirty="0"/>
          </a:p>
        </p:txBody>
      </p:sp>
      <p:pic>
        <p:nvPicPr>
          <p:cNvPr id="5" name="Picture 4">
            <a:extLst>
              <a:ext uri="{FF2B5EF4-FFF2-40B4-BE49-F238E27FC236}">
                <a16:creationId xmlns:a16="http://schemas.microsoft.com/office/drawing/2014/main" id="{9E60A879-2195-436C-95BC-0157272A91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70916" y="3073138"/>
            <a:ext cx="4974346" cy="3621031"/>
          </a:xfrm>
          <a:prstGeom prst="rect">
            <a:avLst/>
          </a:prstGeom>
        </p:spPr>
      </p:pic>
      <p:pic>
        <p:nvPicPr>
          <p:cNvPr id="12" name="Content Placeholder 11">
            <a:extLst>
              <a:ext uri="{FF2B5EF4-FFF2-40B4-BE49-F238E27FC236}">
                <a16:creationId xmlns:a16="http://schemas.microsoft.com/office/drawing/2014/main" id="{A44F3521-DA0E-4DF7-8F9A-482D9B1C02AC}"/>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873658" y="326368"/>
            <a:ext cx="4513262" cy="2746770"/>
          </a:xfrm>
        </p:spPr>
      </p:pic>
      <p:pic>
        <p:nvPicPr>
          <p:cNvPr id="16" name="Picture 15">
            <a:extLst>
              <a:ext uri="{FF2B5EF4-FFF2-40B4-BE49-F238E27FC236}">
                <a16:creationId xmlns:a16="http://schemas.microsoft.com/office/drawing/2014/main" id="{417A4022-651D-4C2D-8339-E0B80044F43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0396" y="3344314"/>
            <a:ext cx="3871013" cy="3784861"/>
          </a:xfrm>
          <a:prstGeom prst="rect">
            <a:avLst/>
          </a:prstGeom>
        </p:spPr>
      </p:pic>
    </p:spTree>
    <p:extLst>
      <p:ext uri="{BB962C8B-B14F-4D97-AF65-F5344CB8AC3E}">
        <p14:creationId xmlns:p14="http://schemas.microsoft.com/office/powerpoint/2010/main" val="28725296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A439A-A420-4006-A9A9-D5F2A157298C}"/>
              </a:ext>
            </a:extLst>
          </p:cNvPr>
          <p:cNvSpPr>
            <a:spLocks noGrp="1"/>
          </p:cNvSpPr>
          <p:nvPr>
            <p:ph type="title"/>
          </p:nvPr>
        </p:nvSpPr>
        <p:spPr>
          <a:xfrm>
            <a:off x="791634" y="514924"/>
            <a:ext cx="3854528" cy="590255"/>
          </a:xfrm>
        </p:spPr>
        <p:txBody>
          <a:bodyPr/>
          <a:lstStyle/>
          <a:p>
            <a:r>
              <a:rPr lang="en-US" dirty="0"/>
              <a:t>PCA Breakdown</a:t>
            </a:r>
          </a:p>
        </p:txBody>
      </p:sp>
      <p:pic>
        <p:nvPicPr>
          <p:cNvPr id="6" name="Content Placeholder 5" descr="A close up of a piece of paper&#10;&#10;Description automatically generated">
            <a:extLst>
              <a:ext uri="{FF2B5EF4-FFF2-40B4-BE49-F238E27FC236}">
                <a16:creationId xmlns:a16="http://schemas.microsoft.com/office/drawing/2014/main" id="{DA2748A1-C400-44ED-932A-25EAA5898B1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52743" y="514924"/>
            <a:ext cx="4513262" cy="3008841"/>
          </a:xfrm>
        </p:spPr>
      </p:pic>
      <p:sp>
        <p:nvSpPr>
          <p:cNvPr id="4" name="Text Placeholder 3">
            <a:extLst>
              <a:ext uri="{FF2B5EF4-FFF2-40B4-BE49-F238E27FC236}">
                <a16:creationId xmlns:a16="http://schemas.microsoft.com/office/drawing/2014/main" id="{1E26E2DF-71FA-460C-A5EA-3311A1A81017}"/>
              </a:ext>
            </a:extLst>
          </p:cNvPr>
          <p:cNvSpPr>
            <a:spLocks noGrp="1"/>
          </p:cNvSpPr>
          <p:nvPr>
            <p:ph type="body" sz="half" idx="2"/>
          </p:nvPr>
        </p:nvSpPr>
        <p:spPr>
          <a:xfrm>
            <a:off x="791634" y="1233495"/>
            <a:ext cx="3854528" cy="2584449"/>
          </a:xfrm>
        </p:spPr>
        <p:txBody>
          <a:bodyPr>
            <a:normAutofit fontScale="92500" lnSpcReduction="20000"/>
          </a:bodyPr>
          <a:lstStyle/>
          <a:p>
            <a:pPr marL="285750" indent="-285750">
              <a:buFont typeface="Wingdings" panose="05000000000000000000" pitchFamily="2" charset="2"/>
              <a:buChar char="Ø"/>
            </a:pPr>
            <a:r>
              <a:rPr lang="en-US" dirty="0"/>
              <a:t>Principle Component Analysis (PCA) is a dimension-reduction tool. Plugging in the data from the combined set through PCA an elbow curve is created to show how many features can be used to predict model accuracy. </a:t>
            </a:r>
          </a:p>
          <a:p>
            <a:pPr marL="285750" indent="-285750">
              <a:buFont typeface="Wingdings" panose="05000000000000000000" pitchFamily="2" charset="2"/>
              <a:buChar char="Ø"/>
            </a:pPr>
            <a:r>
              <a:rPr lang="en-US" dirty="0"/>
              <a:t>Creating a scree plot of the results shows which components has a higher percentage of explained variance. </a:t>
            </a:r>
          </a:p>
          <a:p>
            <a:pPr marL="285750" indent="-285750">
              <a:buFont typeface="Wingdings" panose="05000000000000000000" pitchFamily="2" charset="2"/>
              <a:buChar char="Ø"/>
            </a:pPr>
            <a:r>
              <a:rPr lang="en-US" dirty="0"/>
              <a:t>The columns names from the RESC plot are represented as PC1, PC2, etc. A comparison can then be made between two components to further analyze the relationship between their data and the other features.</a:t>
            </a:r>
          </a:p>
          <a:p>
            <a:endParaRPr lang="en-US" dirty="0"/>
          </a:p>
        </p:txBody>
      </p:sp>
      <p:pic>
        <p:nvPicPr>
          <p:cNvPr id="10" name="Picture 9" descr="A screenshot of a cell phone&#10;&#10;Description automatically generated">
            <a:extLst>
              <a:ext uri="{FF2B5EF4-FFF2-40B4-BE49-F238E27FC236}">
                <a16:creationId xmlns:a16="http://schemas.microsoft.com/office/drawing/2014/main" id="{5F65327E-882E-4DFD-84FA-CABC782C74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33422" y="3575141"/>
            <a:ext cx="4151903" cy="2767935"/>
          </a:xfrm>
          <a:prstGeom prst="rect">
            <a:avLst/>
          </a:prstGeom>
        </p:spPr>
      </p:pic>
      <p:pic>
        <p:nvPicPr>
          <p:cNvPr id="16" name="Picture 15">
            <a:extLst>
              <a:ext uri="{FF2B5EF4-FFF2-40B4-BE49-F238E27FC236}">
                <a16:creationId xmlns:a16="http://schemas.microsoft.com/office/drawing/2014/main" id="{7BD21BBC-58AF-415F-86B3-4BFDA160EF2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95801" y="3774557"/>
            <a:ext cx="3553652" cy="2369101"/>
          </a:xfrm>
          <a:prstGeom prst="rect">
            <a:avLst/>
          </a:prstGeom>
        </p:spPr>
      </p:pic>
    </p:spTree>
    <p:extLst>
      <p:ext uri="{BB962C8B-B14F-4D97-AF65-F5344CB8AC3E}">
        <p14:creationId xmlns:p14="http://schemas.microsoft.com/office/powerpoint/2010/main" val="14948584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15C70-C301-4F7E-9CEF-A247EEEA29F8}"/>
              </a:ext>
            </a:extLst>
          </p:cNvPr>
          <p:cNvSpPr>
            <a:spLocks noGrp="1"/>
          </p:cNvSpPr>
          <p:nvPr>
            <p:ph type="title"/>
          </p:nvPr>
        </p:nvSpPr>
        <p:spPr>
          <a:xfrm>
            <a:off x="607484" y="514924"/>
            <a:ext cx="3854528" cy="323846"/>
          </a:xfrm>
        </p:spPr>
        <p:txBody>
          <a:bodyPr>
            <a:normAutofit fontScale="90000"/>
          </a:bodyPr>
          <a:lstStyle/>
          <a:p>
            <a:r>
              <a:rPr lang="en-US" dirty="0" err="1"/>
              <a:t>KMeans</a:t>
            </a:r>
            <a:r>
              <a:rPr lang="en-US" dirty="0"/>
              <a:t> with PCA components</a:t>
            </a:r>
          </a:p>
        </p:txBody>
      </p:sp>
      <p:pic>
        <p:nvPicPr>
          <p:cNvPr id="6" name="Content Placeholder 5">
            <a:extLst>
              <a:ext uri="{FF2B5EF4-FFF2-40B4-BE49-F238E27FC236}">
                <a16:creationId xmlns:a16="http://schemas.microsoft.com/office/drawing/2014/main" id="{E44139E4-D5DE-45E0-B83B-41CC4787908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43209" y="514924"/>
            <a:ext cx="4035615" cy="2690410"/>
          </a:xfrm>
        </p:spPr>
      </p:pic>
      <p:sp>
        <p:nvSpPr>
          <p:cNvPr id="4" name="Text Placeholder 3">
            <a:extLst>
              <a:ext uri="{FF2B5EF4-FFF2-40B4-BE49-F238E27FC236}">
                <a16:creationId xmlns:a16="http://schemas.microsoft.com/office/drawing/2014/main" id="{F671B5A6-CD41-4CF7-89A2-808CA8593432}"/>
              </a:ext>
            </a:extLst>
          </p:cNvPr>
          <p:cNvSpPr>
            <a:spLocks noGrp="1"/>
          </p:cNvSpPr>
          <p:nvPr>
            <p:ph type="body" sz="half" idx="2"/>
          </p:nvPr>
        </p:nvSpPr>
        <p:spPr>
          <a:xfrm>
            <a:off x="607484" y="1049869"/>
            <a:ext cx="3854528" cy="2584449"/>
          </a:xfrm>
        </p:spPr>
        <p:txBody>
          <a:bodyPr>
            <a:normAutofit fontScale="77500" lnSpcReduction="20000"/>
          </a:bodyPr>
          <a:lstStyle/>
          <a:p>
            <a:pPr marL="285750" indent="-285750">
              <a:buFont typeface="Wingdings" panose="05000000000000000000" pitchFamily="2" charset="2"/>
              <a:buChar char="Ø"/>
            </a:pPr>
            <a:r>
              <a:rPr lang="en-US" dirty="0"/>
              <a:t>After exporting the PCA components, we reimport the new CSV to use for </a:t>
            </a:r>
            <a:r>
              <a:rPr lang="en-US" dirty="0" err="1"/>
              <a:t>KMeans</a:t>
            </a:r>
            <a:r>
              <a:rPr lang="en-US" dirty="0"/>
              <a:t> Clustering. </a:t>
            </a:r>
            <a:r>
              <a:rPr lang="en-US" dirty="0" err="1"/>
              <a:t>KMeans</a:t>
            </a:r>
            <a:r>
              <a:rPr lang="en-US" dirty="0"/>
              <a:t> can be used to determine clusters of data and make decisions based off the clusters which values you can exclude to increase accuracy. </a:t>
            </a:r>
          </a:p>
          <a:p>
            <a:pPr marL="285750" indent="-285750">
              <a:buFont typeface="Wingdings" panose="05000000000000000000" pitchFamily="2" charset="2"/>
              <a:buChar char="Ø"/>
            </a:pPr>
            <a:r>
              <a:rPr lang="en-US" dirty="0"/>
              <a:t>Using the variable REGIONC and TOTALBTU, the </a:t>
            </a:r>
            <a:r>
              <a:rPr lang="en-US" dirty="0" err="1"/>
              <a:t>KMeans</a:t>
            </a:r>
            <a:r>
              <a:rPr lang="en-US" dirty="0"/>
              <a:t> elbow curve shows the clusters needed to group the data is between 8 and 10, when the curve flattens at 0 score value.</a:t>
            </a:r>
          </a:p>
          <a:p>
            <a:pPr marL="285750" indent="-285750">
              <a:buFont typeface="Wingdings" panose="05000000000000000000" pitchFamily="2" charset="2"/>
              <a:buChar char="Ø"/>
            </a:pPr>
            <a:r>
              <a:rPr lang="en-US" dirty="0"/>
              <a:t>Creating a scatter plot of 10 clusters with the PCA transformed x and y plots (REGIONC and TOTALBTU), the graph shows </a:t>
            </a:r>
            <a:r>
              <a:rPr lang="en-US" dirty="0" err="1"/>
              <a:t>alot</a:t>
            </a:r>
            <a:r>
              <a:rPr lang="en-US" dirty="0"/>
              <a:t> of the data in general correlates to predicting the values of x and y, with another cluster that does not correlate and can be reduced from the data set.</a:t>
            </a:r>
          </a:p>
        </p:txBody>
      </p:sp>
      <p:pic>
        <p:nvPicPr>
          <p:cNvPr id="8" name="Picture 7">
            <a:extLst>
              <a:ext uri="{FF2B5EF4-FFF2-40B4-BE49-F238E27FC236}">
                <a16:creationId xmlns:a16="http://schemas.microsoft.com/office/drawing/2014/main" id="{152BFD3F-B88C-4822-AEA7-354B3C04DE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43208" y="3205334"/>
            <a:ext cx="4035615" cy="2690410"/>
          </a:xfrm>
          <a:prstGeom prst="rect">
            <a:avLst/>
          </a:prstGeom>
        </p:spPr>
      </p:pic>
    </p:spTree>
    <p:extLst>
      <p:ext uri="{BB962C8B-B14F-4D97-AF65-F5344CB8AC3E}">
        <p14:creationId xmlns:p14="http://schemas.microsoft.com/office/powerpoint/2010/main" val="21794908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618A879-07CD-4346-87B2-78C6583069E6}"/>
              </a:ext>
            </a:extLst>
          </p:cNvPr>
          <p:cNvSpPr txBox="1"/>
          <p:nvPr/>
        </p:nvSpPr>
        <p:spPr>
          <a:xfrm>
            <a:off x="228601" y="109332"/>
            <a:ext cx="10396329" cy="338554"/>
          </a:xfrm>
          <a:prstGeom prst="rect">
            <a:avLst/>
          </a:prstGeom>
          <a:noFill/>
        </p:spPr>
        <p:txBody>
          <a:bodyPr wrap="square" rtlCol="0">
            <a:spAutoFit/>
          </a:bodyPr>
          <a:lstStyle/>
          <a:p>
            <a:r>
              <a:rPr lang="en-US" sz="1600" dirty="0"/>
              <a:t>Linear Regression Models : </a:t>
            </a:r>
          </a:p>
        </p:txBody>
      </p:sp>
      <p:graphicFrame>
        <p:nvGraphicFramePr>
          <p:cNvPr id="37" name="Table 36">
            <a:extLst>
              <a:ext uri="{FF2B5EF4-FFF2-40B4-BE49-F238E27FC236}">
                <a16:creationId xmlns:a16="http://schemas.microsoft.com/office/drawing/2014/main" id="{A8BDD122-C0F0-4FDB-8714-C90A322FF873}"/>
              </a:ext>
            </a:extLst>
          </p:cNvPr>
          <p:cNvGraphicFramePr>
            <a:graphicFrameLocks noGrp="1"/>
          </p:cNvGraphicFramePr>
          <p:nvPr>
            <p:extLst>
              <p:ext uri="{D42A27DB-BD31-4B8C-83A1-F6EECF244321}">
                <p14:modId xmlns:p14="http://schemas.microsoft.com/office/powerpoint/2010/main" val="2787490853"/>
              </p:ext>
            </p:extLst>
          </p:nvPr>
        </p:nvGraphicFramePr>
        <p:xfrm>
          <a:off x="5220890" y="361906"/>
          <a:ext cx="6484368" cy="1971548"/>
        </p:xfrm>
        <a:graphic>
          <a:graphicData uri="http://schemas.openxmlformats.org/drawingml/2006/table">
            <a:tbl>
              <a:tblPr firstRow="1" bandRow="1">
                <a:tableStyleId>{3B4B98B0-60AC-42C2-AFA5-B58CD77FA1E5}</a:tableStyleId>
              </a:tblPr>
              <a:tblGrid>
                <a:gridCol w="946187">
                  <a:extLst>
                    <a:ext uri="{9D8B030D-6E8A-4147-A177-3AD203B41FA5}">
                      <a16:colId xmlns:a16="http://schemas.microsoft.com/office/drawing/2014/main" val="1628376606"/>
                    </a:ext>
                  </a:extLst>
                </a:gridCol>
                <a:gridCol w="1306627">
                  <a:extLst>
                    <a:ext uri="{9D8B030D-6E8A-4147-A177-3AD203B41FA5}">
                      <a16:colId xmlns:a16="http://schemas.microsoft.com/office/drawing/2014/main" val="3537171461"/>
                    </a:ext>
                  </a:extLst>
                </a:gridCol>
                <a:gridCol w="1094372">
                  <a:extLst>
                    <a:ext uri="{9D8B030D-6E8A-4147-A177-3AD203B41FA5}">
                      <a16:colId xmlns:a16="http://schemas.microsoft.com/office/drawing/2014/main" val="2534363247"/>
                    </a:ext>
                  </a:extLst>
                </a:gridCol>
                <a:gridCol w="1044554">
                  <a:extLst>
                    <a:ext uri="{9D8B030D-6E8A-4147-A177-3AD203B41FA5}">
                      <a16:colId xmlns:a16="http://schemas.microsoft.com/office/drawing/2014/main" val="947259379"/>
                    </a:ext>
                  </a:extLst>
                </a:gridCol>
                <a:gridCol w="2092628">
                  <a:extLst>
                    <a:ext uri="{9D8B030D-6E8A-4147-A177-3AD203B41FA5}">
                      <a16:colId xmlns:a16="http://schemas.microsoft.com/office/drawing/2014/main" val="3554354182"/>
                    </a:ext>
                  </a:extLst>
                </a:gridCol>
              </a:tblGrid>
              <a:tr h="1081137">
                <a:tc>
                  <a:txBody>
                    <a:bodyPr/>
                    <a:lstStyle/>
                    <a:p>
                      <a:r>
                        <a:rPr lang="en-US" sz="1600" dirty="0"/>
                        <a:t>RESULTS for $</a:t>
                      </a:r>
                      <a:endParaRPr lang="en-US" sz="1600" dirty="0">
                        <a:solidFill>
                          <a:schemeClr val="tx1"/>
                        </a:solidFill>
                      </a:endParaRPr>
                    </a:p>
                  </a:txBody>
                  <a:tcPr/>
                </a:tc>
                <a:tc>
                  <a:txBody>
                    <a:bodyPr/>
                    <a:lstStyle/>
                    <a:p>
                      <a:r>
                        <a:rPr lang="en-US" sz="1200" dirty="0"/>
                        <a:t>Linear</a:t>
                      </a:r>
                    </a:p>
                  </a:txBody>
                  <a:tcPr>
                    <a:solidFill>
                      <a:schemeClr val="bg2"/>
                    </a:solidFill>
                  </a:tcPr>
                </a:tc>
                <a:tc>
                  <a:txBody>
                    <a:bodyPr/>
                    <a:lstStyle/>
                    <a:p>
                      <a:r>
                        <a:rPr lang="en-US" sz="1200" dirty="0"/>
                        <a:t>LassoCV</a:t>
                      </a:r>
                    </a:p>
                  </a:txBody>
                  <a:tcPr>
                    <a:solidFill>
                      <a:schemeClr val="bg2"/>
                    </a:solidFill>
                  </a:tcPr>
                </a:tc>
                <a:tc>
                  <a:txBody>
                    <a:bodyPr/>
                    <a:lstStyle/>
                    <a:p>
                      <a:r>
                        <a:rPr lang="en-US" sz="1200" dirty="0"/>
                        <a:t>RidgeCV</a:t>
                      </a:r>
                    </a:p>
                  </a:txBody>
                  <a:tcPr>
                    <a:solidFill>
                      <a:schemeClr val="bg2"/>
                    </a:solidFill>
                  </a:tcPr>
                </a:tc>
                <a:tc>
                  <a:txBody>
                    <a:bodyPr/>
                    <a:lstStyle/>
                    <a:p>
                      <a:r>
                        <a:rPr lang="en-US" sz="1200" dirty="0"/>
                        <a:t>Elastic Net</a:t>
                      </a:r>
                    </a:p>
                  </a:txBody>
                  <a:tcPr>
                    <a:solidFill>
                      <a:schemeClr val="bg2"/>
                    </a:solidFill>
                  </a:tcPr>
                </a:tc>
                <a:extLst>
                  <a:ext uri="{0D108BD9-81ED-4DB2-BD59-A6C34878D82A}">
                    <a16:rowId xmlns:a16="http://schemas.microsoft.com/office/drawing/2014/main" val="1637909296"/>
                  </a:ext>
                </a:extLst>
              </a:tr>
              <a:tr h="530032">
                <a:tc>
                  <a:txBody>
                    <a:bodyPr/>
                    <a:lstStyle/>
                    <a:p>
                      <a:r>
                        <a:rPr lang="en-US" sz="1200" dirty="0"/>
                        <a:t>Test RMSE</a:t>
                      </a:r>
                    </a:p>
                  </a:txBody>
                  <a:tcPr/>
                </a:tc>
                <a:tc>
                  <a:txBody>
                    <a:bodyPr/>
                    <a:lstStyle/>
                    <a:p>
                      <a:r>
                        <a:rPr lang="en-US" sz="1200" dirty="0"/>
                        <a:t>346.4495</a:t>
                      </a:r>
                    </a:p>
                  </a:txBody>
                  <a:tcPr/>
                </a:tc>
                <a:tc>
                  <a:txBody>
                    <a:bodyPr/>
                    <a:lstStyle/>
                    <a:p>
                      <a:r>
                        <a:rPr lang="en-US" sz="1200" dirty="0"/>
                        <a:t>346.2505</a:t>
                      </a:r>
                    </a:p>
                  </a:txBody>
                  <a:tcPr/>
                </a:tc>
                <a:tc>
                  <a:txBody>
                    <a:bodyPr/>
                    <a:lstStyle/>
                    <a:p>
                      <a:r>
                        <a:rPr lang="en-US" sz="1200" dirty="0"/>
                        <a:t>346.4495</a:t>
                      </a:r>
                    </a:p>
                  </a:txBody>
                  <a:tcPr/>
                </a:tc>
                <a:tc>
                  <a:txBody>
                    <a:bodyPr/>
                    <a:lstStyle/>
                    <a:p>
                      <a:r>
                        <a:rPr lang="en-US" sz="1200" dirty="0"/>
                        <a:t>346.4526</a:t>
                      </a:r>
                    </a:p>
                  </a:txBody>
                  <a:tcPr/>
                </a:tc>
                <a:extLst>
                  <a:ext uri="{0D108BD9-81ED-4DB2-BD59-A6C34878D82A}">
                    <a16:rowId xmlns:a16="http://schemas.microsoft.com/office/drawing/2014/main" val="3035129995"/>
                  </a:ext>
                </a:extLst>
              </a:tr>
              <a:tr h="360379">
                <a:tc>
                  <a:txBody>
                    <a:bodyPr/>
                    <a:lstStyle/>
                    <a:p>
                      <a:r>
                        <a:rPr lang="en-US" sz="1200" dirty="0"/>
                        <a:t>Test r</a:t>
                      </a:r>
                      <a:r>
                        <a:rPr lang="en-US" sz="1200" baseline="30000" dirty="0"/>
                        <a:t>2</a:t>
                      </a:r>
                    </a:p>
                  </a:txBody>
                  <a:tcPr/>
                </a:tc>
                <a:tc>
                  <a:txBody>
                    <a:bodyPr/>
                    <a:lstStyle/>
                    <a:p>
                      <a:r>
                        <a:rPr lang="en-US" sz="1200" dirty="0"/>
                        <a:t>81.08%</a:t>
                      </a:r>
                    </a:p>
                  </a:txBody>
                  <a:tcPr/>
                </a:tc>
                <a:tc>
                  <a:txBody>
                    <a:bodyPr/>
                    <a:lstStyle/>
                    <a:p>
                      <a:r>
                        <a:rPr lang="en-US" sz="1200" dirty="0"/>
                        <a:t>81.11%</a:t>
                      </a:r>
                    </a:p>
                  </a:txBody>
                  <a:tcPr/>
                </a:tc>
                <a:tc>
                  <a:txBody>
                    <a:bodyPr/>
                    <a:lstStyle/>
                    <a:p>
                      <a:r>
                        <a:rPr lang="en-US" sz="1200" dirty="0"/>
                        <a:t>81.08%</a:t>
                      </a:r>
                    </a:p>
                  </a:txBody>
                  <a:tcPr/>
                </a:tc>
                <a:tc>
                  <a:txBody>
                    <a:bodyPr/>
                    <a:lstStyle/>
                    <a:p>
                      <a:r>
                        <a:rPr lang="en-US" sz="1200" dirty="0"/>
                        <a:t>81.08%</a:t>
                      </a:r>
                    </a:p>
                  </a:txBody>
                  <a:tcPr/>
                </a:tc>
                <a:extLst>
                  <a:ext uri="{0D108BD9-81ED-4DB2-BD59-A6C34878D82A}">
                    <a16:rowId xmlns:a16="http://schemas.microsoft.com/office/drawing/2014/main" val="3998100381"/>
                  </a:ext>
                </a:extLst>
              </a:tr>
            </a:tbl>
          </a:graphicData>
        </a:graphic>
      </p:graphicFrame>
      <p:pic>
        <p:nvPicPr>
          <p:cNvPr id="6" name="Picture 5">
            <a:extLst>
              <a:ext uri="{FF2B5EF4-FFF2-40B4-BE49-F238E27FC236}">
                <a16:creationId xmlns:a16="http://schemas.microsoft.com/office/drawing/2014/main" id="{A3F6FCB1-101E-4F84-B2F4-CFE85833AB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51814" y="2708620"/>
            <a:ext cx="3904049" cy="2800105"/>
          </a:xfrm>
          <a:prstGeom prst="rect">
            <a:avLst/>
          </a:prstGeom>
        </p:spPr>
      </p:pic>
      <p:grpSp>
        <p:nvGrpSpPr>
          <p:cNvPr id="10" name="Group 9">
            <a:extLst>
              <a:ext uri="{FF2B5EF4-FFF2-40B4-BE49-F238E27FC236}">
                <a16:creationId xmlns:a16="http://schemas.microsoft.com/office/drawing/2014/main" id="{BFB7B095-B995-4B6E-BB33-30108D1B9D29}"/>
              </a:ext>
            </a:extLst>
          </p:cNvPr>
          <p:cNvGrpSpPr/>
          <p:nvPr/>
        </p:nvGrpSpPr>
        <p:grpSpPr>
          <a:xfrm>
            <a:off x="305272" y="1224655"/>
            <a:ext cx="4915618" cy="4922616"/>
            <a:chOff x="2582462" y="676015"/>
            <a:chExt cx="4915618" cy="4922616"/>
          </a:xfrm>
        </p:grpSpPr>
        <p:grpSp>
          <p:nvGrpSpPr>
            <p:cNvPr id="11" name="Group 10">
              <a:extLst>
                <a:ext uri="{FF2B5EF4-FFF2-40B4-BE49-F238E27FC236}">
                  <a16:creationId xmlns:a16="http://schemas.microsoft.com/office/drawing/2014/main" id="{AAA578EF-D0BD-4DE8-88CB-758F46E8B7AA}"/>
                </a:ext>
              </a:extLst>
            </p:cNvPr>
            <p:cNvGrpSpPr/>
            <p:nvPr/>
          </p:nvGrpSpPr>
          <p:grpSpPr>
            <a:xfrm>
              <a:off x="2582462" y="676015"/>
              <a:ext cx="4915618" cy="4922616"/>
              <a:chOff x="2582462" y="721735"/>
              <a:chExt cx="4915618" cy="4922616"/>
            </a:xfrm>
          </p:grpSpPr>
          <p:sp>
            <p:nvSpPr>
              <p:cNvPr id="15" name="Freeform: Shape 14">
                <a:extLst>
                  <a:ext uri="{FF2B5EF4-FFF2-40B4-BE49-F238E27FC236}">
                    <a16:creationId xmlns:a16="http://schemas.microsoft.com/office/drawing/2014/main" id="{2100937B-CC8E-4D4C-8677-3D040FC4513D}"/>
                  </a:ext>
                </a:extLst>
              </p:cNvPr>
              <p:cNvSpPr/>
              <p:nvPr/>
            </p:nvSpPr>
            <p:spPr>
              <a:xfrm>
                <a:off x="3266726" y="721735"/>
                <a:ext cx="4185634" cy="1368530"/>
              </a:xfrm>
              <a:custGeom>
                <a:avLst/>
                <a:gdLst>
                  <a:gd name="connsiteX0" fmla="*/ 0 w 3543731"/>
                  <a:gd name="connsiteY0" fmla="*/ 0 h 1368528"/>
                  <a:gd name="connsiteX1" fmla="*/ 2859467 w 3543731"/>
                  <a:gd name="connsiteY1" fmla="*/ 0 h 1368528"/>
                  <a:gd name="connsiteX2" fmla="*/ 3543731 w 3543731"/>
                  <a:gd name="connsiteY2" fmla="*/ 684264 h 1368528"/>
                  <a:gd name="connsiteX3" fmla="*/ 2859467 w 3543731"/>
                  <a:gd name="connsiteY3" fmla="*/ 1368528 h 1368528"/>
                  <a:gd name="connsiteX4" fmla="*/ 0 w 3543731"/>
                  <a:gd name="connsiteY4" fmla="*/ 1368528 h 1368528"/>
                  <a:gd name="connsiteX5" fmla="*/ 0 w 3543731"/>
                  <a:gd name="connsiteY5" fmla="*/ 0 h 1368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43731" h="1368528">
                    <a:moveTo>
                      <a:pt x="3543731" y="1368527"/>
                    </a:moveTo>
                    <a:lnTo>
                      <a:pt x="684264" y="1368527"/>
                    </a:lnTo>
                    <a:lnTo>
                      <a:pt x="0" y="684264"/>
                    </a:lnTo>
                    <a:lnTo>
                      <a:pt x="684264" y="1"/>
                    </a:lnTo>
                    <a:lnTo>
                      <a:pt x="3543731" y="1"/>
                    </a:lnTo>
                    <a:lnTo>
                      <a:pt x="3543731" y="1368527"/>
                    </a:lnTo>
                    <a:close/>
                  </a:path>
                </a:pathLst>
              </a:cu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945615" tIns="53341" rIns="99568" bIns="53340" numCol="1" spcCol="1270" anchor="ctr" anchorCtr="0">
                <a:noAutofit/>
              </a:bodyPr>
              <a:lstStyle/>
              <a:p>
                <a:pPr marL="0" lvl="0" indent="0" algn="ctr" defTabSz="622300">
                  <a:lnSpc>
                    <a:spcPct val="90000"/>
                  </a:lnSpc>
                  <a:spcBef>
                    <a:spcPct val="0"/>
                  </a:spcBef>
                  <a:spcAft>
                    <a:spcPct val="35000"/>
                  </a:spcAft>
                  <a:buNone/>
                </a:pPr>
                <a:r>
                  <a:rPr lang="en-US" kern="1200" dirty="0"/>
                  <a:t>Creating base Model for Linear Regression </a:t>
                </a:r>
              </a:p>
              <a:p>
                <a:pPr marL="0" lvl="0" indent="0" algn="ctr" defTabSz="622300">
                  <a:lnSpc>
                    <a:spcPct val="90000"/>
                  </a:lnSpc>
                  <a:spcBef>
                    <a:spcPct val="0"/>
                  </a:spcBef>
                  <a:spcAft>
                    <a:spcPct val="35000"/>
                  </a:spcAft>
                  <a:buNone/>
                </a:pPr>
                <a:r>
                  <a:rPr lang="en-US" kern="1200" dirty="0"/>
                  <a:t>(Linear, Lasso, Ridge, ElasticNet)</a:t>
                </a:r>
              </a:p>
            </p:txBody>
          </p:sp>
          <p:sp>
            <p:nvSpPr>
              <p:cNvPr id="16" name="Oval 15">
                <a:extLst>
                  <a:ext uri="{FF2B5EF4-FFF2-40B4-BE49-F238E27FC236}">
                    <a16:creationId xmlns:a16="http://schemas.microsoft.com/office/drawing/2014/main" id="{E16174C0-8386-4305-BCF8-3C0C625F41FC}"/>
                  </a:ext>
                </a:extLst>
              </p:cNvPr>
              <p:cNvSpPr/>
              <p:nvPr/>
            </p:nvSpPr>
            <p:spPr>
              <a:xfrm>
                <a:off x="2582462" y="721736"/>
                <a:ext cx="1368528" cy="1368528"/>
              </a:xfrm>
              <a:prstGeom prst="ellipse">
                <a:avLst/>
              </a:prstGeom>
            </p:spPr>
            <p:style>
              <a:lnRef idx="2">
                <a:schemeClr val="lt1">
                  <a:hueOff val="0"/>
                  <a:satOff val="0"/>
                  <a:lumOff val="0"/>
                  <a:alphaOff val="0"/>
                </a:schemeClr>
              </a:lnRef>
              <a:fillRef idx="1">
                <a:schemeClr val="accent2">
                  <a:tint val="50000"/>
                  <a:hueOff val="0"/>
                  <a:satOff val="0"/>
                  <a:lumOff val="0"/>
                  <a:alphaOff val="0"/>
                </a:schemeClr>
              </a:fillRef>
              <a:effectRef idx="0">
                <a:schemeClr val="accent2">
                  <a:tint val="50000"/>
                  <a:hueOff val="0"/>
                  <a:satOff val="0"/>
                  <a:lumOff val="0"/>
                  <a:alphaOff val="0"/>
                </a:schemeClr>
              </a:effectRef>
              <a:fontRef idx="minor">
                <a:schemeClr val="lt1">
                  <a:hueOff val="0"/>
                  <a:satOff val="0"/>
                  <a:lumOff val="0"/>
                  <a:alphaOff val="0"/>
                </a:schemeClr>
              </a:fontRef>
            </p:style>
          </p:sp>
          <p:sp>
            <p:nvSpPr>
              <p:cNvPr id="17" name="Freeform: Shape 16">
                <a:extLst>
                  <a:ext uri="{FF2B5EF4-FFF2-40B4-BE49-F238E27FC236}">
                    <a16:creationId xmlns:a16="http://schemas.microsoft.com/office/drawing/2014/main" id="{1D53CC7A-AF0B-47A5-A36C-E11549112ED5}"/>
                  </a:ext>
                </a:extLst>
              </p:cNvPr>
              <p:cNvSpPr/>
              <p:nvPr/>
            </p:nvSpPr>
            <p:spPr>
              <a:xfrm>
                <a:off x="3266726" y="2498778"/>
                <a:ext cx="4185634" cy="1368529"/>
              </a:xfrm>
              <a:custGeom>
                <a:avLst/>
                <a:gdLst>
                  <a:gd name="connsiteX0" fmla="*/ 0 w 3543731"/>
                  <a:gd name="connsiteY0" fmla="*/ 0 h 1368528"/>
                  <a:gd name="connsiteX1" fmla="*/ 2859467 w 3543731"/>
                  <a:gd name="connsiteY1" fmla="*/ 0 h 1368528"/>
                  <a:gd name="connsiteX2" fmla="*/ 3543731 w 3543731"/>
                  <a:gd name="connsiteY2" fmla="*/ 684264 h 1368528"/>
                  <a:gd name="connsiteX3" fmla="*/ 2859467 w 3543731"/>
                  <a:gd name="connsiteY3" fmla="*/ 1368528 h 1368528"/>
                  <a:gd name="connsiteX4" fmla="*/ 0 w 3543731"/>
                  <a:gd name="connsiteY4" fmla="*/ 1368528 h 1368528"/>
                  <a:gd name="connsiteX5" fmla="*/ 0 w 3543731"/>
                  <a:gd name="connsiteY5" fmla="*/ 0 h 1368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43731" h="1368528">
                    <a:moveTo>
                      <a:pt x="3543731" y="1368527"/>
                    </a:moveTo>
                    <a:lnTo>
                      <a:pt x="684264" y="1368527"/>
                    </a:lnTo>
                    <a:lnTo>
                      <a:pt x="0" y="684264"/>
                    </a:lnTo>
                    <a:lnTo>
                      <a:pt x="684264" y="1"/>
                    </a:lnTo>
                    <a:lnTo>
                      <a:pt x="3543731" y="1"/>
                    </a:lnTo>
                    <a:lnTo>
                      <a:pt x="3543731" y="1368527"/>
                    </a:lnTo>
                    <a:close/>
                  </a:path>
                </a:pathLst>
              </a:custGeom>
            </p:spPr>
            <p:style>
              <a:lnRef idx="2">
                <a:schemeClr val="lt1">
                  <a:hueOff val="0"/>
                  <a:satOff val="0"/>
                  <a:lumOff val="0"/>
                  <a:alphaOff val="0"/>
                </a:schemeClr>
              </a:lnRef>
              <a:fillRef idx="1">
                <a:schemeClr val="accent2">
                  <a:hueOff val="-1482143"/>
                  <a:satOff val="7100"/>
                  <a:lumOff val="6569"/>
                  <a:alphaOff val="0"/>
                </a:schemeClr>
              </a:fillRef>
              <a:effectRef idx="0">
                <a:schemeClr val="accent2">
                  <a:hueOff val="-1482143"/>
                  <a:satOff val="7100"/>
                  <a:lumOff val="6569"/>
                  <a:alphaOff val="0"/>
                </a:schemeClr>
              </a:effectRef>
              <a:fontRef idx="minor">
                <a:schemeClr val="lt1"/>
              </a:fontRef>
            </p:style>
            <p:txBody>
              <a:bodyPr spcFirstLastPara="0" vert="horz" wrap="square" lIns="945615" tIns="53341" rIns="99568" bIns="53340" numCol="1" spcCol="1270" anchor="ctr" anchorCtr="0">
                <a:noAutofit/>
              </a:bodyPr>
              <a:lstStyle/>
              <a:p>
                <a:pPr marL="0" lvl="0" indent="0" defTabSz="622300">
                  <a:spcBef>
                    <a:spcPct val="0"/>
                  </a:spcBef>
                  <a:buNone/>
                </a:pPr>
                <a:r>
                  <a:rPr lang="en-US" sz="1600" kern="1200" dirty="0"/>
                  <a:t>Fine Tune models by optimizing alpha using </a:t>
                </a:r>
              </a:p>
              <a:p>
                <a:pPr marL="285750" lvl="0" indent="-285750" defTabSz="622300">
                  <a:spcBef>
                    <a:spcPct val="0"/>
                  </a:spcBef>
                  <a:buFont typeface="Arial" panose="020B0604020202020204" pitchFamily="34" charset="0"/>
                  <a:buChar char="•"/>
                </a:pPr>
                <a:r>
                  <a:rPr lang="en-US" sz="1600" kern="1200" dirty="0"/>
                  <a:t>LassoCV for Lasso</a:t>
                </a:r>
                <a:endParaRPr lang="en-US" sz="1600" dirty="0"/>
              </a:p>
              <a:p>
                <a:pPr marL="285750" lvl="0" indent="-285750" defTabSz="622300">
                  <a:spcBef>
                    <a:spcPct val="0"/>
                  </a:spcBef>
                  <a:buFont typeface="Arial" panose="020B0604020202020204" pitchFamily="34" charset="0"/>
                  <a:buChar char="•"/>
                </a:pPr>
                <a:r>
                  <a:rPr lang="en-US" sz="1600" kern="1200" dirty="0"/>
                  <a:t>RidgeCV for Ridge</a:t>
                </a:r>
              </a:p>
              <a:p>
                <a:pPr marL="285750" lvl="0" indent="-285750" defTabSz="622300">
                  <a:spcBef>
                    <a:spcPct val="0"/>
                  </a:spcBef>
                  <a:buFont typeface="Arial" panose="020B0604020202020204" pitchFamily="34" charset="0"/>
                  <a:buChar char="•"/>
                </a:pPr>
                <a:r>
                  <a:rPr lang="en-US" sz="1600" kern="1200" dirty="0"/>
                  <a:t>GridsearchCV for ElasticNet</a:t>
                </a:r>
              </a:p>
            </p:txBody>
          </p:sp>
          <p:sp>
            <p:nvSpPr>
              <p:cNvPr id="18" name="Oval 17">
                <a:extLst>
                  <a:ext uri="{FF2B5EF4-FFF2-40B4-BE49-F238E27FC236}">
                    <a16:creationId xmlns:a16="http://schemas.microsoft.com/office/drawing/2014/main" id="{3872B436-5CD1-48E2-A1FC-FED9CCC62B8A}"/>
                  </a:ext>
                </a:extLst>
              </p:cNvPr>
              <p:cNvSpPr/>
              <p:nvPr/>
            </p:nvSpPr>
            <p:spPr>
              <a:xfrm>
                <a:off x="2582462" y="2498779"/>
                <a:ext cx="1368528" cy="1368528"/>
              </a:xfrm>
              <a:prstGeom prst="ellipse">
                <a:avLst/>
              </a:prstGeom>
            </p:spPr>
            <p:style>
              <a:lnRef idx="2">
                <a:schemeClr val="lt1">
                  <a:hueOff val="0"/>
                  <a:satOff val="0"/>
                  <a:lumOff val="0"/>
                  <a:alphaOff val="0"/>
                </a:schemeClr>
              </a:lnRef>
              <a:fillRef idx="1">
                <a:schemeClr val="accent2">
                  <a:tint val="50000"/>
                  <a:hueOff val="-2019829"/>
                  <a:satOff val="22585"/>
                  <a:lumOff val="2771"/>
                  <a:alphaOff val="0"/>
                </a:schemeClr>
              </a:fillRef>
              <a:effectRef idx="0">
                <a:schemeClr val="accent2">
                  <a:tint val="50000"/>
                  <a:hueOff val="-2019829"/>
                  <a:satOff val="22585"/>
                  <a:lumOff val="2771"/>
                  <a:alphaOff val="0"/>
                </a:schemeClr>
              </a:effectRef>
              <a:fontRef idx="minor">
                <a:schemeClr val="lt1">
                  <a:hueOff val="0"/>
                  <a:satOff val="0"/>
                  <a:lumOff val="0"/>
                  <a:alphaOff val="0"/>
                </a:schemeClr>
              </a:fontRef>
            </p:style>
          </p:sp>
          <p:sp>
            <p:nvSpPr>
              <p:cNvPr id="19" name="Freeform: Shape 18">
                <a:extLst>
                  <a:ext uri="{FF2B5EF4-FFF2-40B4-BE49-F238E27FC236}">
                    <a16:creationId xmlns:a16="http://schemas.microsoft.com/office/drawing/2014/main" id="{8F8685ED-18FF-4713-A8B3-5AB65274687C}"/>
                  </a:ext>
                </a:extLst>
              </p:cNvPr>
              <p:cNvSpPr/>
              <p:nvPr/>
            </p:nvSpPr>
            <p:spPr>
              <a:xfrm>
                <a:off x="3266726" y="4275822"/>
                <a:ext cx="4231354" cy="1368529"/>
              </a:xfrm>
              <a:custGeom>
                <a:avLst/>
                <a:gdLst>
                  <a:gd name="connsiteX0" fmla="*/ 0 w 3543731"/>
                  <a:gd name="connsiteY0" fmla="*/ 0 h 1368528"/>
                  <a:gd name="connsiteX1" fmla="*/ 2859467 w 3543731"/>
                  <a:gd name="connsiteY1" fmla="*/ 0 h 1368528"/>
                  <a:gd name="connsiteX2" fmla="*/ 3543731 w 3543731"/>
                  <a:gd name="connsiteY2" fmla="*/ 684264 h 1368528"/>
                  <a:gd name="connsiteX3" fmla="*/ 2859467 w 3543731"/>
                  <a:gd name="connsiteY3" fmla="*/ 1368528 h 1368528"/>
                  <a:gd name="connsiteX4" fmla="*/ 0 w 3543731"/>
                  <a:gd name="connsiteY4" fmla="*/ 1368528 h 1368528"/>
                  <a:gd name="connsiteX5" fmla="*/ 0 w 3543731"/>
                  <a:gd name="connsiteY5" fmla="*/ 0 h 1368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43731" h="1368528">
                    <a:moveTo>
                      <a:pt x="3543731" y="1368527"/>
                    </a:moveTo>
                    <a:lnTo>
                      <a:pt x="684264" y="1368527"/>
                    </a:lnTo>
                    <a:lnTo>
                      <a:pt x="0" y="684264"/>
                    </a:lnTo>
                    <a:lnTo>
                      <a:pt x="684264" y="1"/>
                    </a:lnTo>
                    <a:lnTo>
                      <a:pt x="3543731" y="1"/>
                    </a:lnTo>
                    <a:lnTo>
                      <a:pt x="3543731" y="1368527"/>
                    </a:lnTo>
                    <a:close/>
                  </a:path>
                </a:pathLst>
              </a:custGeom>
            </p:spPr>
            <p:style>
              <a:lnRef idx="2">
                <a:schemeClr val="lt1">
                  <a:hueOff val="0"/>
                  <a:satOff val="0"/>
                  <a:lumOff val="0"/>
                  <a:alphaOff val="0"/>
                </a:schemeClr>
              </a:lnRef>
              <a:fillRef idx="1">
                <a:schemeClr val="accent2">
                  <a:hueOff val="-2964286"/>
                  <a:satOff val="14200"/>
                  <a:lumOff val="13137"/>
                  <a:alphaOff val="0"/>
                </a:schemeClr>
              </a:fillRef>
              <a:effectRef idx="0">
                <a:schemeClr val="accent2">
                  <a:hueOff val="-2964286"/>
                  <a:satOff val="14200"/>
                  <a:lumOff val="13137"/>
                  <a:alphaOff val="0"/>
                </a:schemeClr>
              </a:effectRef>
              <a:fontRef idx="minor">
                <a:schemeClr val="lt1"/>
              </a:fontRef>
            </p:style>
            <p:txBody>
              <a:bodyPr spcFirstLastPara="0" vert="horz" wrap="square" lIns="945615" tIns="53341" rIns="99569" bIns="53340" numCol="1" spcCol="1270" anchor="ctr" anchorCtr="0">
                <a:noAutofit/>
              </a:bodyPr>
              <a:lstStyle/>
              <a:p>
                <a:pPr marL="0" lvl="0" indent="0" algn="ctr" defTabSz="622300">
                  <a:lnSpc>
                    <a:spcPct val="90000"/>
                  </a:lnSpc>
                  <a:spcBef>
                    <a:spcPct val="0"/>
                  </a:spcBef>
                  <a:spcAft>
                    <a:spcPct val="35000"/>
                  </a:spcAft>
                  <a:buNone/>
                </a:pPr>
                <a:r>
                  <a:rPr lang="en-US" kern="1200" dirty="0"/>
                  <a:t>Compare different models for accuracy</a:t>
                </a:r>
              </a:p>
            </p:txBody>
          </p:sp>
          <p:sp>
            <p:nvSpPr>
              <p:cNvPr id="20" name="Oval 19">
                <a:extLst>
                  <a:ext uri="{FF2B5EF4-FFF2-40B4-BE49-F238E27FC236}">
                    <a16:creationId xmlns:a16="http://schemas.microsoft.com/office/drawing/2014/main" id="{88ADA419-682B-4945-8088-6378E2AB3849}"/>
                  </a:ext>
                </a:extLst>
              </p:cNvPr>
              <p:cNvSpPr/>
              <p:nvPr/>
            </p:nvSpPr>
            <p:spPr>
              <a:xfrm>
                <a:off x="2582462" y="4275823"/>
                <a:ext cx="1368528" cy="1368528"/>
              </a:xfrm>
              <a:prstGeom prst="ellipse">
                <a:avLst/>
              </a:prstGeom>
            </p:spPr>
            <p:style>
              <a:lnRef idx="2">
                <a:schemeClr val="lt1">
                  <a:hueOff val="0"/>
                  <a:satOff val="0"/>
                  <a:lumOff val="0"/>
                  <a:alphaOff val="0"/>
                </a:schemeClr>
              </a:lnRef>
              <a:fillRef idx="1">
                <a:schemeClr val="accent2">
                  <a:tint val="50000"/>
                  <a:hueOff val="-4039658"/>
                  <a:satOff val="45170"/>
                  <a:lumOff val="5543"/>
                  <a:alphaOff val="0"/>
                </a:schemeClr>
              </a:fillRef>
              <a:effectRef idx="0">
                <a:schemeClr val="accent2">
                  <a:tint val="50000"/>
                  <a:hueOff val="-4039658"/>
                  <a:satOff val="45170"/>
                  <a:lumOff val="5543"/>
                  <a:alphaOff val="0"/>
                </a:schemeClr>
              </a:effectRef>
              <a:fontRef idx="minor">
                <a:schemeClr val="lt1">
                  <a:hueOff val="0"/>
                  <a:satOff val="0"/>
                  <a:lumOff val="0"/>
                  <a:alphaOff val="0"/>
                </a:schemeClr>
              </a:fontRef>
            </p:style>
          </p:sp>
        </p:grpSp>
        <p:sp>
          <p:nvSpPr>
            <p:cNvPr id="12" name="TextBox 11">
              <a:extLst>
                <a:ext uri="{FF2B5EF4-FFF2-40B4-BE49-F238E27FC236}">
                  <a16:creationId xmlns:a16="http://schemas.microsoft.com/office/drawing/2014/main" id="{478AD558-941C-4B49-B90C-FA2CA19B773D}"/>
                </a:ext>
              </a:extLst>
            </p:cNvPr>
            <p:cNvSpPr txBox="1"/>
            <p:nvPr/>
          </p:nvSpPr>
          <p:spPr>
            <a:xfrm>
              <a:off x="2763933" y="1082834"/>
              <a:ext cx="1005586" cy="646331"/>
            </a:xfrm>
            <a:prstGeom prst="rect">
              <a:avLst/>
            </a:prstGeom>
            <a:noFill/>
          </p:spPr>
          <p:txBody>
            <a:bodyPr wrap="square" rtlCol="0">
              <a:spAutoFit/>
            </a:bodyPr>
            <a:lstStyle/>
            <a:p>
              <a:pPr algn="ctr"/>
              <a:r>
                <a:rPr lang="en-US" dirty="0"/>
                <a:t>Base Model</a:t>
              </a:r>
            </a:p>
          </p:txBody>
        </p:sp>
        <p:sp>
          <p:nvSpPr>
            <p:cNvPr id="13" name="TextBox 12">
              <a:extLst>
                <a:ext uri="{FF2B5EF4-FFF2-40B4-BE49-F238E27FC236}">
                  <a16:creationId xmlns:a16="http://schemas.microsoft.com/office/drawing/2014/main" id="{466B09D6-2D9A-438B-AE37-8A4F3ABD01A6}"/>
                </a:ext>
              </a:extLst>
            </p:cNvPr>
            <p:cNvSpPr txBox="1"/>
            <p:nvPr/>
          </p:nvSpPr>
          <p:spPr>
            <a:xfrm>
              <a:off x="2734813" y="2783271"/>
              <a:ext cx="1063825" cy="707886"/>
            </a:xfrm>
            <a:prstGeom prst="rect">
              <a:avLst/>
            </a:prstGeom>
            <a:noFill/>
          </p:spPr>
          <p:txBody>
            <a:bodyPr wrap="square" rtlCol="0">
              <a:spAutoFit/>
            </a:bodyPr>
            <a:lstStyle/>
            <a:p>
              <a:pPr algn="ctr"/>
              <a:r>
                <a:rPr lang="en-US" sz="2000" dirty="0"/>
                <a:t>Tune Models</a:t>
              </a:r>
            </a:p>
          </p:txBody>
        </p:sp>
        <p:sp>
          <p:nvSpPr>
            <p:cNvPr id="14" name="TextBox 13">
              <a:extLst>
                <a:ext uri="{FF2B5EF4-FFF2-40B4-BE49-F238E27FC236}">
                  <a16:creationId xmlns:a16="http://schemas.microsoft.com/office/drawing/2014/main" id="{653263C1-5D8B-4225-A487-6606A55C8FC5}"/>
                </a:ext>
              </a:extLst>
            </p:cNvPr>
            <p:cNvSpPr txBox="1"/>
            <p:nvPr/>
          </p:nvSpPr>
          <p:spPr>
            <a:xfrm>
              <a:off x="2689345" y="4636920"/>
              <a:ext cx="1154760" cy="646331"/>
            </a:xfrm>
            <a:prstGeom prst="rect">
              <a:avLst/>
            </a:prstGeom>
            <a:noFill/>
          </p:spPr>
          <p:txBody>
            <a:bodyPr wrap="square" rtlCol="0">
              <a:spAutoFit/>
            </a:bodyPr>
            <a:lstStyle/>
            <a:p>
              <a:pPr algn="ctr"/>
              <a:r>
                <a:rPr lang="en-US" dirty="0"/>
                <a:t>Compare Models</a:t>
              </a:r>
            </a:p>
          </p:txBody>
        </p:sp>
      </p:grpSp>
    </p:spTree>
    <p:extLst>
      <p:ext uri="{BB962C8B-B14F-4D97-AF65-F5344CB8AC3E}">
        <p14:creationId xmlns:p14="http://schemas.microsoft.com/office/powerpoint/2010/main" val="9965307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618A879-07CD-4346-87B2-78C6583069E6}"/>
              </a:ext>
            </a:extLst>
          </p:cNvPr>
          <p:cNvSpPr txBox="1"/>
          <p:nvPr/>
        </p:nvSpPr>
        <p:spPr>
          <a:xfrm>
            <a:off x="228601" y="188844"/>
            <a:ext cx="10396329" cy="338554"/>
          </a:xfrm>
          <a:prstGeom prst="rect">
            <a:avLst/>
          </a:prstGeom>
          <a:noFill/>
        </p:spPr>
        <p:txBody>
          <a:bodyPr wrap="square" rtlCol="0">
            <a:spAutoFit/>
          </a:bodyPr>
          <a:lstStyle/>
          <a:p>
            <a:r>
              <a:rPr lang="en-US" sz="1600" dirty="0"/>
              <a:t>Linear Regression Models : </a:t>
            </a:r>
          </a:p>
        </p:txBody>
      </p:sp>
      <p:sp>
        <p:nvSpPr>
          <p:cNvPr id="27" name="Freeform: Shape 26">
            <a:extLst>
              <a:ext uri="{FF2B5EF4-FFF2-40B4-BE49-F238E27FC236}">
                <a16:creationId xmlns:a16="http://schemas.microsoft.com/office/drawing/2014/main" id="{08A6CB71-224C-4627-9A69-EB399C26D260}"/>
              </a:ext>
            </a:extLst>
          </p:cNvPr>
          <p:cNvSpPr/>
          <p:nvPr/>
        </p:nvSpPr>
        <p:spPr>
          <a:xfrm>
            <a:off x="727970" y="723461"/>
            <a:ext cx="2671213" cy="930102"/>
          </a:xfrm>
          <a:custGeom>
            <a:avLst/>
            <a:gdLst>
              <a:gd name="connsiteX0" fmla="*/ 0 w 2357070"/>
              <a:gd name="connsiteY0" fmla="*/ 275034 h 1649872"/>
              <a:gd name="connsiteX1" fmla="*/ 275034 w 2357070"/>
              <a:gd name="connsiteY1" fmla="*/ 0 h 1649872"/>
              <a:gd name="connsiteX2" fmla="*/ 2082036 w 2357070"/>
              <a:gd name="connsiteY2" fmla="*/ 0 h 1649872"/>
              <a:gd name="connsiteX3" fmla="*/ 2357070 w 2357070"/>
              <a:gd name="connsiteY3" fmla="*/ 275034 h 1649872"/>
              <a:gd name="connsiteX4" fmla="*/ 2357070 w 2357070"/>
              <a:gd name="connsiteY4" fmla="*/ 1374838 h 1649872"/>
              <a:gd name="connsiteX5" fmla="*/ 2082036 w 2357070"/>
              <a:gd name="connsiteY5" fmla="*/ 1649872 h 1649872"/>
              <a:gd name="connsiteX6" fmla="*/ 275034 w 2357070"/>
              <a:gd name="connsiteY6" fmla="*/ 1649872 h 1649872"/>
              <a:gd name="connsiteX7" fmla="*/ 0 w 2357070"/>
              <a:gd name="connsiteY7" fmla="*/ 1374838 h 1649872"/>
              <a:gd name="connsiteX8" fmla="*/ 0 w 2357070"/>
              <a:gd name="connsiteY8" fmla="*/ 275034 h 1649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57070" h="1649872">
                <a:moveTo>
                  <a:pt x="0" y="275034"/>
                </a:moveTo>
                <a:cubicBezTo>
                  <a:pt x="0" y="123137"/>
                  <a:pt x="123137" y="0"/>
                  <a:pt x="275034" y="0"/>
                </a:cubicBezTo>
                <a:lnTo>
                  <a:pt x="2082036" y="0"/>
                </a:lnTo>
                <a:cubicBezTo>
                  <a:pt x="2233933" y="0"/>
                  <a:pt x="2357070" y="123137"/>
                  <a:pt x="2357070" y="275034"/>
                </a:cubicBezTo>
                <a:lnTo>
                  <a:pt x="2357070" y="1374838"/>
                </a:lnTo>
                <a:cubicBezTo>
                  <a:pt x="2357070" y="1526735"/>
                  <a:pt x="2233933" y="1649872"/>
                  <a:pt x="2082036" y="1649872"/>
                </a:cubicBezTo>
                <a:lnTo>
                  <a:pt x="275034" y="1649872"/>
                </a:lnTo>
                <a:cubicBezTo>
                  <a:pt x="123137" y="1649872"/>
                  <a:pt x="0" y="1526735"/>
                  <a:pt x="0" y="1374838"/>
                </a:cubicBezTo>
                <a:lnTo>
                  <a:pt x="0" y="275034"/>
                </a:lnTo>
                <a:close/>
              </a:path>
            </a:pathLst>
          </a:custGeom>
          <a:noFill/>
          <a:ln>
            <a:solidFill>
              <a:schemeClr val="accent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3895" tIns="133895" rIns="133895" bIns="133895" numCol="1" spcCol="1270" anchor="ctr" anchorCtr="0">
            <a:noAutofit/>
          </a:bodyPr>
          <a:lstStyle/>
          <a:p>
            <a:pPr marL="0" lvl="0" indent="0" algn="l" defTabSz="622300">
              <a:lnSpc>
                <a:spcPct val="90000"/>
              </a:lnSpc>
              <a:spcBef>
                <a:spcPct val="0"/>
              </a:spcBef>
              <a:spcAft>
                <a:spcPct val="35000"/>
              </a:spcAft>
              <a:buNone/>
            </a:pPr>
            <a:r>
              <a:rPr lang="en-US" sz="1200" b="1" kern="1200" dirty="0">
                <a:solidFill>
                  <a:schemeClr val="tx1"/>
                </a:solidFill>
              </a:rPr>
              <a:t>Step 1</a:t>
            </a:r>
            <a:r>
              <a:rPr lang="en-US" sz="1200" kern="1200" dirty="0">
                <a:solidFill>
                  <a:schemeClr val="tx1"/>
                </a:solidFill>
              </a:rPr>
              <a:t> – Creating base Model for Linear Regression </a:t>
            </a:r>
          </a:p>
          <a:p>
            <a:pPr marL="0" lvl="0" indent="0" algn="l" defTabSz="622300">
              <a:lnSpc>
                <a:spcPct val="90000"/>
              </a:lnSpc>
              <a:spcBef>
                <a:spcPct val="0"/>
              </a:spcBef>
              <a:spcAft>
                <a:spcPct val="35000"/>
              </a:spcAft>
              <a:buNone/>
            </a:pPr>
            <a:r>
              <a:rPr lang="en-US" sz="1200" dirty="0">
                <a:solidFill>
                  <a:schemeClr val="tx1"/>
                </a:solidFill>
              </a:rPr>
              <a:t>(Linear, Lasso , ElasticNet)</a:t>
            </a:r>
            <a:endParaRPr lang="en-US" sz="1200" kern="1200" dirty="0">
              <a:solidFill>
                <a:schemeClr val="tx1"/>
              </a:solidFill>
            </a:endParaRPr>
          </a:p>
        </p:txBody>
      </p:sp>
      <p:sp>
        <p:nvSpPr>
          <p:cNvPr id="29" name="Freeform: Shape 28">
            <a:extLst>
              <a:ext uri="{FF2B5EF4-FFF2-40B4-BE49-F238E27FC236}">
                <a16:creationId xmlns:a16="http://schemas.microsoft.com/office/drawing/2014/main" id="{CC082855-0F08-43EA-B263-25A0DB88F36C}"/>
              </a:ext>
            </a:extLst>
          </p:cNvPr>
          <p:cNvSpPr/>
          <p:nvPr/>
        </p:nvSpPr>
        <p:spPr>
          <a:xfrm>
            <a:off x="3690318" y="665826"/>
            <a:ext cx="2473983" cy="987758"/>
          </a:xfrm>
          <a:custGeom>
            <a:avLst/>
            <a:gdLst>
              <a:gd name="connsiteX0" fmla="*/ 0 w 2357070"/>
              <a:gd name="connsiteY0" fmla="*/ 275034 h 1649872"/>
              <a:gd name="connsiteX1" fmla="*/ 275034 w 2357070"/>
              <a:gd name="connsiteY1" fmla="*/ 0 h 1649872"/>
              <a:gd name="connsiteX2" fmla="*/ 2082036 w 2357070"/>
              <a:gd name="connsiteY2" fmla="*/ 0 h 1649872"/>
              <a:gd name="connsiteX3" fmla="*/ 2357070 w 2357070"/>
              <a:gd name="connsiteY3" fmla="*/ 275034 h 1649872"/>
              <a:gd name="connsiteX4" fmla="*/ 2357070 w 2357070"/>
              <a:gd name="connsiteY4" fmla="*/ 1374838 h 1649872"/>
              <a:gd name="connsiteX5" fmla="*/ 2082036 w 2357070"/>
              <a:gd name="connsiteY5" fmla="*/ 1649872 h 1649872"/>
              <a:gd name="connsiteX6" fmla="*/ 275034 w 2357070"/>
              <a:gd name="connsiteY6" fmla="*/ 1649872 h 1649872"/>
              <a:gd name="connsiteX7" fmla="*/ 0 w 2357070"/>
              <a:gd name="connsiteY7" fmla="*/ 1374838 h 1649872"/>
              <a:gd name="connsiteX8" fmla="*/ 0 w 2357070"/>
              <a:gd name="connsiteY8" fmla="*/ 275034 h 1649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57070" h="1649872">
                <a:moveTo>
                  <a:pt x="0" y="275034"/>
                </a:moveTo>
                <a:cubicBezTo>
                  <a:pt x="0" y="123137"/>
                  <a:pt x="123137" y="0"/>
                  <a:pt x="275034" y="0"/>
                </a:cubicBezTo>
                <a:lnTo>
                  <a:pt x="2082036" y="0"/>
                </a:lnTo>
                <a:cubicBezTo>
                  <a:pt x="2233933" y="0"/>
                  <a:pt x="2357070" y="123137"/>
                  <a:pt x="2357070" y="275034"/>
                </a:cubicBezTo>
                <a:lnTo>
                  <a:pt x="2357070" y="1374838"/>
                </a:lnTo>
                <a:cubicBezTo>
                  <a:pt x="2357070" y="1526735"/>
                  <a:pt x="2233933" y="1649872"/>
                  <a:pt x="2082036" y="1649872"/>
                </a:cubicBezTo>
                <a:lnTo>
                  <a:pt x="275034" y="1649872"/>
                </a:lnTo>
                <a:cubicBezTo>
                  <a:pt x="123137" y="1649872"/>
                  <a:pt x="0" y="1526735"/>
                  <a:pt x="0" y="1374838"/>
                </a:cubicBezTo>
                <a:lnTo>
                  <a:pt x="0" y="275034"/>
                </a:lnTo>
                <a:close/>
              </a:path>
            </a:pathLst>
          </a:custGeom>
          <a:noFill/>
          <a:ln>
            <a:solidFill>
              <a:schemeClr val="accent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3895" tIns="133895" rIns="133895" bIns="133895" numCol="1" spcCol="1270" anchor="ctr" anchorCtr="0">
            <a:noAutofit/>
          </a:bodyPr>
          <a:lstStyle/>
          <a:p>
            <a:pPr defTabSz="622300">
              <a:lnSpc>
                <a:spcPct val="90000"/>
              </a:lnSpc>
              <a:spcBef>
                <a:spcPct val="0"/>
              </a:spcBef>
              <a:spcAft>
                <a:spcPct val="35000"/>
              </a:spcAft>
            </a:pPr>
            <a:r>
              <a:rPr lang="en-US" sz="1200" b="1" dirty="0">
                <a:solidFill>
                  <a:schemeClr val="tx1"/>
                </a:solidFill>
              </a:rPr>
              <a:t>Step2</a:t>
            </a:r>
            <a:r>
              <a:rPr lang="en-US" sz="1200" dirty="0">
                <a:solidFill>
                  <a:schemeClr val="tx1"/>
                </a:solidFill>
              </a:rPr>
              <a:t> – Fine Tune model using LassoCV ( for Lasso Model) and determining the best alpha, and performing GridsearchCV for ElasticNet for range of alphas</a:t>
            </a:r>
          </a:p>
        </p:txBody>
      </p:sp>
      <p:sp>
        <p:nvSpPr>
          <p:cNvPr id="31" name="Freeform: Shape 30">
            <a:extLst>
              <a:ext uri="{FF2B5EF4-FFF2-40B4-BE49-F238E27FC236}">
                <a16:creationId xmlns:a16="http://schemas.microsoft.com/office/drawing/2014/main" id="{3F86357A-FC59-4E64-A550-D98A57AF9CF9}"/>
              </a:ext>
            </a:extLst>
          </p:cNvPr>
          <p:cNvSpPr/>
          <p:nvPr/>
        </p:nvSpPr>
        <p:spPr>
          <a:xfrm>
            <a:off x="6535334" y="723460"/>
            <a:ext cx="2582033" cy="930103"/>
          </a:xfrm>
          <a:custGeom>
            <a:avLst/>
            <a:gdLst>
              <a:gd name="connsiteX0" fmla="*/ 0 w 2357070"/>
              <a:gd name="connsiteY0" fmla="*/ 275034 h 1649872"/>
              <a:gd name="connsiteX1" fmla="*/ 275034 w 2357070"/>
              <a:gd name="connsiteY1" fmla="*/ 0 h 1649872"/>
              <a:gd name="connsiteX2" fmla="*/ 2082036 w 2357070"/>
              <a:gd name="connsiteY2" fmla="*/ 0 h 1649872"/>
              <a:gd name="connsiteX3" fmla="*/ 2357070 w 2357070"/>
              <a:gd name="connsiteY3" fmla="*/ 275034 h 1649872"/>
              <a:gd name="connsiteX4" fmla="*/ 2357070 w 2357070"/>
              <a:gd name="connsiteY4" fmla="*/ 1374838 h 1649872"/>
              <a:gd name="connsiteX5" fmla="*/ 2082036 w 2357070"/>
              <a:gd name="connsiteY5" fmla="*/ 1649872 h 1649872"/>
              <a:gd name="connsiteX6" fmla="*/ 275034 w 2357070"/>
              <a:gd name="connsiteY6" fmla="*/ 1649872 h 1649872"/>
              <a:gd name="connsiteX7" fmla="*/ 0 w 2357070"/>
              <a:gd name="connsiteY7" fmla="*/ 1374838 h 1649872"/>
              <a:gd name="connsiteX8" fmla="*/ 0 w 2357070"/>
              <a:gd name="connsiteY8" fmla="*/ 275034 h 1649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57070" h="1649872">
                <a:moveTo>
                  <a:pt x="0" y="275034"/>
                </a:moveTo>
                <a:cubicBezTo>
                  <a:pt x="0" y="123137"/>
                  <a:pt x="123137" y="0"/>
                  <a:pt x="275034" y="0"/>
                </a:cubicBezTo>
                <a:lnTo>
                  <a:pt x="2082036" y="0"/>
                </a:lnTo>
                <a:cubicBezTo>
                  <a:pt x="2233933" y="0"/>
                  <a:pt x="2357070" y="123137"/>
                  <a:pt x="2357070" y="275034"/>
                </a:cubicBezTo>
                <a:lnTo>
                  <a:pt x="2357070" y="1374838"/>
                </a:lnTo>
                <a:cubicBezTo>
                  <a:pt x="2357070" y="1526735"/>
                  <a:pt x="2233933" y="1649872"/>
                  <a:pt x="2082036" y="1649872"/>
                </a:cubicBezTo>
                <a:lnTo>
                  <a:pt x="275034" y="1649872"/>
                </a:lnTo>
                <a:cubicBezTo>
                  <a:pt x="123137" y="1649872"/>
                  <a:pt x="0" y="1526735"/>
                  <a:pt x="0" y="1374838"/>
                </a:cubicBezTo>
                <a:lnTo>
                  <a:pt x="0" y="275034"/>
                </a:lnTo>
                <a:close/>
              </a:path>
            </a:pathLst>
          </a:custGeom>
          <a:noFill/>
          <a:ln>
            <a:solidFill>
              <a:schemeClr val="accent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3895" tIns="133895" rIns="133895" bIns="133895" numCol="1" spcCol="1270" anchor="ctr" anchorCtr="0">
            <a:noAutofit/>
          </a:bodyPr>
          <a:lstStyle/>
          <a:p>
            <a:pPr marL="0" lvl="0" indent="0" algn="l" defTabSz="622300">
              <a:lnSpc>
                <a:spcPct val="90000"/>
              </a:lnSpc>
              <a:spcBef>
                <a:spcPct val="0"/>
              </a:spcBef>
              <a:spcAft>
                <a:spcPct val="35000"/>
              </a:spcAft>
              <a:buNone/>
            </a:pPr>
            <a:r>
              <a:rPr lang="en-US" sz="1200" b="1" kern="1200" dirty="0">
                <a:solidFill>
                  <a:schemeClr val="tx1"/>
                </a:solidFill>
              </a:rPr>
              <a:t>Step3</a:t>
            </a:r>
            <a:r>
              <a:rPr lang="en-US" sz="1200" kern="1200" dirty="0">
                <a:solidFill>
                  <a:schemeClr val="tx1"/>
                </a:solidFill>
              </a:rPr>
              <a:t> – Compare different models for accuracy</a:t>
            </a:r>
          </a:p>
        </p:txBody>
      </p:sp>
      <p:graphicFrame>
        <p:nvGraphicFramePr>
          <p:cNvPr id="37" name="Table 36">
            <a:extLst>
              <a:ext uri="{FF2B5EF4-FFF2-40B4-BE49-F238E27FC236}">
                <a16:creationId xmlns:a16="http://schemas.microsoft.com/office/drawing/2014/main" id="{A8BDD122-C0F0-4FDB-8714-C90A322FF873}"/>
              </a:ext>
            </a:extLst>
          </p:cNvPr>
          <p:cNvGraphicFramePr>
            <a:graphicFrameLocks noGrp="1"/>
          </p:cNvGraphicFramePr>
          <p:nvPr>
            <p:extLst>
              <p:ext uri="{D42A27DB-BD31-4B8C-83A1-F6EECF244321}">
                <p14:modId xmlns:p14="http://schemas.microsoft.com/office/powerpoint/2010/main" val="3921586709"/>
              </p:ext>
            </p:extLst>
          </p:nvPr>
        </p:nvGraphicFramePr>
        <p:xfrm>
          <a:off x="2063575" y="2023403"/>
          <a:ext cx="5873062" cy="1971549"/>
        </p:xfrm>
        <a:graphic>
          <a:graphicData uri="http://schemas.openxmlformats.org/drawingml/2006/table">
            <a:tbl>
              <a:tblPr firstRow="1" bandRow="1">
                <a:tableStyleId>{3B4B98B0-60AC-42C2-AFA5-B58CD77FA1E5}</a:tableStyleId>
              </a:tblPr>
              <a:tblGrid>
                <a:gridCol w="1130445">
                  <a:extLst>
                    <a:ext uri="{9D8B030D-6E8A-4147-A177-3AD203B41FA5}">
                      <a16:colId xmlns:a16="http://schemas.microsoft.com/office/drawing/2014/main" val="1628376606"/>
                    </a:ext>
                  </a:extLst>
                </a:gridCol>
                <a:gridCol w="1561076">
                  <a:extLst>
                    <a:ext uri="{9D8B030D-6E8A-4147-A177-3AD203B41FA5}">
                      <a16:colId xmlns:a16="http://schemas.microsoft.com/office/drawing/2014/main" val="3537171461"/>
                    </a:ext>
                  </a:extLst>
                </a:gridCol>
                <a:gridCol w="1307487">
                  <a:extLst>
                    <a:ext uri="{9D8B030D-6E8A-4147-A177-3AD203B41FA5}">
                      <a16:colId xmlns:a16="http://schemas.microsoft.com/office/drawing/2014/main" val="2534363247"/>
                    </a:ext>
                  </a:extLst>
                </a:gridCol>
                <a:gridCol w="1874054">
                  <a:extLst>
                    <a:ext uri="{9D8B030D-6E8A-4147-A177-3AD203B41FA5}">
                      <a16:colId xmlns:a16="http://schemas.microsoft.com/office/drawing/2014/main" val="3554354182"/>
                    </a:ext>
                  </a:extLst>
                </a:gridCol>
              </a:tblGrid>
              <a:tr h="1081138">
                <a:tc>
                  <a:txBody>
                    <a:bodyPr/>
                    <a:lstStyle/>
                    <a:p>
                      <a:r>
                        <a:rPr lang="en-US" sz="1600" dirty="0"/>
                        <a:t>RESULTS for $</a:t>
                      </a:r>
                      <a:endParaRPr lang="en-US" sz="1600" dirty="0">
                        <a:solidFill>
                          <a:schemeClr val="tx1"/>
                        </a:solidFill>
                      </a:endParaRPr>
                    </a:p>
                  </a:txBody>
                  <a:tcPr/>
                </a:tc>
                <a:tc>
                  <a:txBody>
                    <a:bodyPr/>
                    <a:lstStyle/>
                    <a:p>
                      <a:r>
                        <a:rPr lang="en-US" sz="1200" dirty="0"/>
                        <a:t>Linear</a:t>
                      </a:r>
                    </a:p>
                  </a:txBody>
                  <a:tcPr>
                    <a:solidFill>
                      <a:schemeClr val="bg2"/>
                    </a:solidFill>
                  </a:tcPr>
                </a:tc>
                <a:tc>
                  <a:txBody>
                    <a:bodyPr/>
                    <a:lstStyle/>
                    <a:p>
                      <a:r>
                        <a:rPr lang="en-US" sz="1200" dirty="0"/>
                        <a:t>LassoCV</a:t>
                      </a:r>
                    </a:p>
                  </a:txBody>
                  <a:tcPr>
                    <a:solidFill>
                      <a:schemeClr val="bg2"/>
                    </a:solidFill>
                  </a:tcPr>
                </a:tc>
                <a:tc>
                  <a:txBody>
                    <a:bodyPr/>
                    <a:lstStyle/>
                    <a:p>
                      <a:r>
                        <a:rPr lang="en-US" sz="1200" dirty="0"/>
                        <a:t>Elastic Net</a:t>
                      </a:r>
                    </a:p>
                  </a:txBody>
                  <a:tcPr>
                    <a:solidFill>
                      <a:schemeClr val="bg2"/>
                    </a:solidFill>
                  </a:tcPr>
                </a:tc>
                <a:extLst>
                  <a:ext uri="{0D108BD9-81ED-4DB2-BD59-A6C34878D82A}">
                    <a16:rowId xmlns:a16="http://schemas.microsoft.com/office/drawing/2014/main" val="1637909296"/>
                  </a:ext>
                </a:extLst>
              </a:tr>
              <a:tr h="530032">
                <a:tc>
                  <a:txBody>
                    <a:bodyPr/>
                    <a:lstStyle/>
                    <a:p>
                      <a:r>
                        <a:rPr lang="en-US" sz="1200" dirty="0"/>
                        <a:t>Test RMSE</a:t>
                      </a:r>
                    </a:p>
                  </a:txBody>
                  <a:tcPr/>
                </a:tc>
                <a:tc>
                  <a:txBody>
                    <a:bodyPr/>
                    <a:lstStyle/>
                    <a:p>
                      <a:r>
                        <a:rPr lang="en-US" sz="1200" dirty="0"/>
                        <a:t>346.4495</a:t>
                      </a:r>
                    </a:p>
                  </a:txBody>
                  <a:tcPr/>
                </a:tc>
                <a:tc>
                  <a:txBody>
                    <a:bodyPr/>
                    <a:lstStyle/>
                    <a:p>
                      <a:r>
                        <a:rPr lang="en-US" sz="1200" dirty="0"/>
                        <a:t>346.2505</a:t>
                      </a:r>
                    </a:p>
                  </a:txBody>
                  <a:tcPr/>
                </a:tc>
                <a:tc>
                  <a:txBody>
                    <a:bodyPr/>
                    <a:lstStyle/>
                    <a:p>
                      <a:r>
                        <a:rPr lang="en-US" sz="1200" dirty="0"/>
                        <a:t>346.4526</a:t>
                      </a:r>
                    </a:p>
                  </a:txBody>
                  <a:tcPr/>
                </a:tc>
                <a:extLst>
                  <a:ext uri="{0D108BD9-81ED-4DB2-BD59-A6C34878D82A}">
                    <a16:rowId xmlns:a16="http://schemas.microsoft.com/office/drawing/2014/main" val="3035129995"/>
                  </a:ext>
                </a:extLst>
              </a:tr>
              <a:tr h="360379">
                <a:tc>
                  <a:txBody>
                    <a:bodyPr/>
                    <a:lstStyle/>
                    <a:p>
                      <a:r>
                        <a:rPr lang="en-US" sz="1200" dirty="0"/>
                        <a:t>Test r</a:t>
                      </a:r>
                      <a:r>
                        <a:rPr lang="en-US" sz="1200" baseline="30000" dirty="0"/>
                        <a:t>2</a:t>
                      </a:r>
                    </a:p>
                  </a:txBody>
                  <a:tcPr/>
                </a:tc>
                <a:tc>
                  <a:txBody>
                    <a:bodyPr/>
                    <a:lstStyle/>
                    <a:p>
                      <a:r>
                        <a:rPr lang="en-US" sz="1200" dirty="0"/>
                        <a:t>81.08%</a:t>
                      </a:r>
                    </a:p>
                  </a:txBody>
                  <a:tcPr/>
                </a:tc>
                <a:tc>
                  <a:txBody>
                    <a:bodyPr/>
                    <a:lstStyle/>
                    <a:p>
                      <a:r>
                        <a:rPr lang="en-US" sz="1200" dirty="0"/>
                        <a:t>81.11%</a:t>
                      </a:r>
                    </a:p>
                  </a:txBody>
                  <a:tcPr/>
                </a:tc>
                <a:tc>
                  <a:txBody>
                    <a:bodyPr/>
                    <a:lstStyle/>
                    <a:p>
                      <a:r>
                        <a:rPr lang="en-US" sz="1200" dirty="0"/>
                        <a:t>81.08%</a:t>
                      </a:r>
                    </a:p>
                  </a:txBody>
                  <a:tcPr/>
                </a:tc>
                <a:extLst>
                  <a:ext uri="{0D108BD9-81ED-4DB2-BD59-A6C34878D82A}">
                    <a16:rowId xmlns:a16="http://schemas.microsoft.com/office/drawing/2014/main" val="3998100381"/>
                  </a:ext>
                </a:extLst>
              </a:tr>
            </a:tbl>
          </a:graphicData>
        </a:graphic>
      </p:graphicFrame>
      <p:sp>
        <p:nvSpPr>
          <p:cNvPr id="40" name="Arrow: Right 39">
            <a:extLst>
              <a:ext uri="{FF2B5EF4-FFF2-40B4-BE49-F238E27FC236}">
                <a16:creationId xmlns:a16="http://schemas.microsoft.com/office/drawing/2014/main" id="{DE470760-77B6-4DA0-BFE4-61CBDABB9866}"/>
              </a:ext>
            </a:extLst>
          </p:cNvPr>
          <p:cNvSpPr/>
          <p:nvPr/>
        </p:nvSpPr>
        <p:spPr>
          <a:xfrm>
            <a:off x="3399183" y="1093302"/>
            <a:ext cx="291135" cy="1689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Arrow: Right 40">
            <a:extLst>
              <a:ext uri="{FF2B5EF4-FFF2-40B4-BE49-F238E27FC236}">
                <a16:creationId xmlns:a16="http://schemas.microsoft.com/office/drawing/2014/main" id="{D9F80517-458A-487B-98D3-5A87E9DE1DE3}"/>
              </a:ext>
            </a:extLst>
          </p:cNvPr>
          <p:cNvSpPr/>
          <p:nvPr/>
        </p:nvSpPr>
        <p:spPr>
          <a:xfrm>
            <a:off x="6164301" y="1071985"/>
            <a:ext cx="291135" cy="1689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A3F6FCB1-101E-4F84-B2F4-CFE85833AB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63081" y="4219023"/>
            <a:ext cx="3904049" cy="2800105"/>
          </a:xfrm>
          <a:prstGeom prst="rect">
            <a:avLst/>
          </a:prstGeom>
        </p:spPr>
      </p:pic>
    </p:spTree>
    <p:extLst>
      <p:ext uri="{BB962C8B-B14F-4D97-AF65-F5344CB8AC3E}">
        <p14:creationId xmlns:p14="http://schemas.microsoft.com/office/powerpoint/2010/main" val="11420681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618A879-07CD-4346-87B2-78C6583069E6}"/>
              </a:ext>
            </a:extLst>
          </p:cNvPr>
          <p:cNvSpPr txBox="1"/>
          <p:nvPr/>
        </p:nvSpPr>
        <p:spPr>
          <a:xfrm>
            <a:off x="228601" y="188844"/>
            <a:ext cx="11587578" cy="307777"/>
          </a:xfrm>
          <a:prstGeom prst="rect">
            <a:avLst/>
          </a:prstGeom>
          <a:noFill/>
        </p:spPr>
        <p:txBody>
          <a:bodyPr wrap="square" rtlCol="0">
            <a:spAutoFit/>
          </a:bodyPr>
          <a:lstStyle/>
          <a:p>
            <a:r>
              <a:rPr lang="en-US" altLang="en-US" sz="1400" dirty="0">
                <a:latin typeface="Arial" panose="020B0604020202020204" pitchFamily="34" charset="0"/>
                <a:ea typeface="Times New Roman" panose="02020603050405020304" pitchFamily="18" charset="0"/>
              </a:rPr>
              <a:t>Random Forest method is used to classify the data into classes and predict the mean (regression) of the forest trees to predict </a:t>
            </a:r>
            <a:r>
              <a:rPr lang="en-US" sz="1400" dirty="0"/>
              <a:t>Total Dollar</a:t>
            </a:r>
          </a:p>
        </p:txBody>
      </p:sp>
      <p:sp>
        <p:nvSpPr>
          <p:cNvPr id="27" name="Freeform: Shape 26">
            <a:extLst>
              <a:ext uri="{FF2B5EF4-FFF2-40B4-BE49-F238E27FC236}">
                <a16:creationId xmlns:a16="http://schemas.microsoft.com/office/drawing/2014/main" id="{08A6CB71-224C-4627-9A69-EB399C26D260}"/>
              </a:ext>
            </a:extLst>
          </p:cNvPr>
          <p:cNvSpPr/>
          <p:nvPr/>
        </p:nvSpPr>
        <p:spPr>
          <a:xfrm>
            <a:off x="339054" y="753677"/>
            <a:ext cx="2720595" cy="950214"/>
          </a:xfrm>
          <a:custGeom>
            <a:avLst/>
            <a:gdLst>
              <a:gd name="connsiteX0" fmla="*/ 0 w 2357070"/>
              <a:gd name="connsiteY0" fmla="*/ 275034 h 1649872"/>
              <a:gd name="connsiteX1" fmla="*/ 275034 w 2357070"/>
              <a:gd name="connsiteY1" fmla="*/ 0 h 1649872"/>
              <a:gd name="connsiteX2" fmla="*/ 2082036 w 2357070"/>
              <a:gd name="connsiteY2" fmla="*/ 0 h 1649872"/>
              <a:gd name="connsiteX3" fmla="*/ 2357070 w 2357070"/>
              <a:gd name="connsiteY3" fmla="*/ 275034 h 1649872"/>
              <a:gd name="connsiteX4" fmla="*/ 2357070 w 2357070"/>
              <a:gd name="connsiteY4" fmla="*/ 1374838 h 1649872"/>
              <a:gd name="connsiteX5" fmla="*/ 2082036 w 2357070"/>
              <a:gd name="connsiteY5" fmla="*/ 1649872 h 1649872"/>
              <a:gd name="connsiteX6" fmla="*/ 275034 w 2357070"/>
              <a:gd name="connsiteY6" fmla="*/ 1649872 h 1649872"/>
              <a:gd name="connsiteX7" fmla="*/ 0 w 2357070"/>
              <a:gd name="connsiteY7" fmla="*/ 1374838 h 1649872"/>
              <a:gd name="connsiteX8" fmla="*/ 0 w 2357070"/>
              <a:gd name="connsiteY8" fmla="*/ 275034 h 1649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57070" h="1649872">
                <a:moveTo>
                  <a:pt x="0" y="275034"/>
                </a:moveTo>
                <a:cubicBezTo>
                  <a:pt x="0" y="123137"/>
                  <a:pt x="123137" y="0"/>
                  <a:pt x="275034" y="0"/>
                </a:cubicBezTo>
                <a:lnTo>
                  <a:pt x="2082036" y="0"/>
                </a:lnTo>
                <a:cubicBezTo>
                  <a:pt x="2233933" y="0"/>
                  <a:pt x="2357070" y="123137"/>
                  <a:pt x="2357070" y="275034"/>
                </a:cubicBezTo>
                <a:lnTo>
                  <a:pt x="2357070" y="1374838"/>
                </a:lnTo>
                <a:cubicBezTo>
                  <a:pt x="2357070" y="1526735"/>
                  <a:pt x="2233933" y="1649872"/>
                  <a:pt x="2082036" y="1649872"/>
                </a:cubicBezTo>
                <a:lnTo>
                  <a:pt x="275034" y="1649872"/>
                </a:lnTo>
                <a:cubicBezTo>
                  <a:pt x="123137" y="1649872"/>
                  <a:pt x="0" y="1526735"/>
                  <a:pt x="0" y="1374838"/>
                </a:cubicBezTo>
                <a:lnTo>
                  <a:pt x="0" y="275034"/>
                </a:lnTo>
                <a:close/>
              </a:path>
            </a:pathLst>
          </a:custGeom>
          <a:noFill/>
          <a:ln>
            <a:solidFill>
              <a:schemeClr val="accent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3895" tIns="133895" rIns="133895" bIns="133895" numCol="1" spcCol="1270" anchor="ctr" anchorCtr="0">
            <a:noAutofit/>
          </a:bodyPr>
          <a:lstStyle/>
          <a:p>
            <a:pPr marL="0" lvl="0" indent="0" algn="l" defTabSz="622300">
              <a:lnSpc>
                <a:spcPct val="90000"/>
              </a:lnSpc>
              <a:spcBef>
                <a:spcPct val="0"/>
              </a:spcBef>
              <a:spcAft>
                <a:spcPct val="35000"/>
              </a:spcAft>
              <a:buNone/>
            </a:pPr>
            <a:r>
              <a:rPr lang="en-US" sz="1200" b="1" kern="1200" dirty="0">
                <a:solidFill>
                  <a:schemeClr val="tx1"/>
                </a:solidFill>
              </a:rPr>
              <a:t>Step 1</a:t>
            </a:r>
            <a:r>
              <a:rPr lang="en-US" sz="1200" kern="1200" dirty="0">
                <a:solidFill>
                  <a:schemeClr val="tx1"/>
                </a:solidFill>
              </a:rPr>
              <a:t> – Creating a based Random Forest model and predict Y. </a:t>
            </a:r>
          </a:p>
          <a:p>
            <a:pPr marL="0" lvl="0" indent="0" algn="l" defTabSz="622300">
              <a:lnSpc>
                <a:spcPct val="90000"/>
              </a:lnSpc>
              <a:spcBef>
                <a:spcPct val="0"/>
              </a:spcBef>
              <a:spcAft>
                <a:spcPct val="35000"/>
              </a:spcAft>
              <a:buNone/>
            </a:pPr>
            <a:endParaRPr lang="en-US" sz="1200" kern="1200" dirty="0">
              <a:solidFill>
                <a:schemeClr val="tx1"/>
              </a:solidFill>
            </a:endParaRPr>
          </a:p>
        </p:txBody>
      </p:sp>
      <p:sp>
        <p:nvSpPr>
          <p:cNvPr id="29" name="Freeform: Shape 28">
            <a:extLst>
              <a:ext uri="{FF2B5EF4-FFF2-40B4-BE49-F238E27FC236}">
                <a16:creationId xmlns:a16="http://schemas.microsoft.com/office/drawing/2014/main" id="{CC082855-0F08-43EA-B263-25A0DB88F36C}"/>
              </a:ext>
            </a:extLst>
          </p:cNvPr>
          <p:cNvSpPr/>
          <p:nvPr/>
        </p:nvSpPr>
        <p:spPr>
          <a:xfrm>
            <a:off x="3651334" y="697976"/>
            <a:ext cx="2651488" cy="875295"/>
          </a:xfrm>
          <a:custGeom>
            <a:avLst/>
            <a:gdLst>
              <a:gd name="connsiteX0" fmla="*/ 0 w 2357070"/>
              <a:gd name="connsiteY0" fmla="*/ 275034 h 1649872"/>
              <a:gd name="connsiteX1" fmla="*/ 275034 w 2357070"/>
              <a:gd name="connsiteY1" fmla="*/ 0 h 1649872"/>
              <a:gd name="connsiteX2" fmla="*/ 2082036 w 2357070"/>
              <a:gd name="connsiteY2" fmla="*/ 0 h 1649872"/>
              <a:gd name="connsiteX3" fmla="*/ 2357070 w 2357070"/>
              <a:gd name="connsiteY3" fmla="*/ 275034 h 1649872"/>
              <a:gd name="connsiteX4" fmla="*/ 2357070 w 2357070"/>
              <a:gd name="connsiteY4" fmla="*/ 1374838 h 1649872"/>
              <a:gd name="connsiteX5" fmla="*/ 2082036 w 2357070"/>
              <a:gd name="connsiteY5" fmla="*/ 1649872 h 1649872"/>
              <a:gd name="connsiteX6" fmla="*/ 275034 w 2357070"/>
              <a:gd name="connsiteY6" fmla="*/ 1649872 h 1649872"/>
              <a:gd name="connsiteX7" fmla="*/ 0 w 2357070"/>
              <a:gd name="connsiteY7" fmla="*/ 1374838 h 1649872"/>
              <a:gd name="connsiteX8" fmla="*/ 0 w 2357070"/>
              <a:gd name="connsiteY8" fmla="*/ 275034 h 1649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57070" h="1649872">
                <a:moveTo>
                  <a:pt x="0" y="275034"/>
                </a:moveTo>
                <a:cubicBezTo>
                  <a:pt x="0" y="123137"/>
                  <a:pt x="123137" y="0"/>
                  <a:pt x="275034" y="0"/>
                </a:cubicBezTo>
                <a:lnTo>
                  <a:pt x="2082036" y="0"/>
                </a:lnTo>
                <a:cubicBezTo>
                  <a:pt x="2233933" y="0"/>
                  <a:pt x="2357070" y="123137"/>
                  <a:pt x="2357070" y="275034"/>
                </a:cubicBezTo>
                <a:lnTo>
                  <a:pt x="2357070" y="1374838"/>
                </a:lnTo>
                <a:cubicBezTo>
                  <a:pt x="2357070" y="1526735"/>
                  <a:pt x="2233933" y="1649872"/>
                  <a:pt x="2082036" y="1649872"/>
                </a:cubicBezTo>
                <a:lnTo>
                  <a:pt x="275034" y="1649872"/>
                </a:lnTo>
                <a:cubicBezTo>
                  <a:pt x="123137" y="1649872"/>
                  <a:pt x="0" y="1526735"/>
                  <a:pt x="0" y="1374838"/>
                </a:cubicBezTo>
                <a:lnTo>
                  <a:pt x="0" y="275034"/>
                </a:lnTo>
                <a:close/>
              </a:path>
            </a:pathLst>
          </a:custGeom>
          <a:noFill/>
          <a:ln>
            <a:solidFill>
              <a:schemeClr val="accent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3895" tIns="133895" rIns="133895" bIns="133895" numCol="1" spcCol="1270" anchor="ctr" anchorCtr="0">
            <a:noAutofit/>
          </a:bodyPr>
          <a:lstStyle/>
          <a:p>
            <a:pPr defTabSz="622300">
              <a:lnSpc>
                <a:spcPct val="90000"/>
              </a:lnSpc>
              <a:spcBef>
                <a:spcPct val="0"/>
              </a:spcBef>
              <a:spcAft>
                <a:spcPct val="35000"/>
              </a:spcAft>
            </a:pPr>
            <a:r>
              <a:rPr lang="en-US" sz="1200" b="1" dirty="0">
                <a:solidFill>
                  <a:schemeClr val="tx1"/>
                </a:solidFill>
              </a:rPr>
              <a:t>Step2</a:t>
            </a:r>
            <a:r>
              <a:rPr lang="en-US" sz="1200" dirty="0">
                <a:solidFill>
                  <a:schemeClr val="tx1"/>
                </a:solidFill>
              </a:rPr>
              <a:t> – Fine Tune model using RandomForestRegressor to determine optimum hyper-parameters for the best r2 score</a:t>
            </a:r>
          </a:p>
        </p:txBody>
      </p:sp>
      <p:sp>
        <p:nvSpPr>
          <p:cNvPr id="31" name="Freeform: Shape 30">
            <a:extLst>
              <a:ext uri="{FF2B5EF4-FFF2-40B4-BE49-F238E27FC236}">
                <a16:creationId xmlns:a16="http://schemas.microsoft.com/office/drawing/2014/main" id="{3F86357A-FC59-4E64-A550-D98A57AF9CF9}"/>
              </a:ext>
            </a:extLst>
          </p:cNvPr>
          <p:cNvSpPr/>
          <p:nvPr/>
        </p:nvSpPr>
        <p:spPr>
          <a:xfrm>
            <a:off x="6894230" y="772246"/>
            <a:ext cx="2396182" cy="838160"/>
          </a:xfrm>
          <a:custGeom>
            <a:avLst/>
            <a:gdLst>
              <a:gd name="connsiteX0" fmla="*/ 0 w 2357070"/>
              <a:gd name="connsiteY0" fmla="*/ 275034 h 1649872"/>
              <a:gd name="connsiteX1" fmla="*/ 275034 w 2357070"/>
              <a:gd name="connsiteY1" fmla="*/ 0 h 1649872"/>
              <a:gd name="connsiteX2" fmla="*/ 2082036 w 2357070"/>
              <a:gd name="connsiteY2" fmla="*/ 0 h 1649872"/>
              <a:gd name="connsiteX3" fmla="*/ 2357070 w 2357070"/>
              <a:gd name="connsiteY3" fmla="*/ 275034 h 1649872"/>
              <a:gd name="connsiteX4" fmla="*/ 2357070 w 2357070"/>
              <a:gd name="connsiteY4" fmla="*/ 1374838 h 1649872"/>
              <a:gd name="connsiteX5" fmla="*/ 2082036 w 2357070"/>
              <a:gd name="connsiteY5" fmla="*/ 1649872 h 1649872"/>
              <a:gd name="connsiteX6" fmla="*/ 275034 w 2357070"/>
              <a:gd name="connsiteY6" fmla="*/ 1649872 h 1649872"/>
              <a:gd name="connsiteX7" fmla="*/ 0 w 2357070"/>
              <a:gd name="connsiteY7" fmla="*/ 1374838 h 1649872"/>
              <a:gd name="connsiteX8" fmla="*/ 0 w 2357070"/>
              <a:gd name="connsiteY8" fmla="*/ 275034 h 1649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57070" h="1649872">
                <a:moveTo>
                  <a:pt x="0" y="275034"/>
                </a:moveTo>
                <a:cubicBezTo>
                  <a:pt x="0" y="123137"/>
                  <a:pt x="123137" y="0"/>
                  <a:pt x="275034" y="0"/>
                </a:cubicBezTo>
                <a:lnTo>
                  <a:pt x="2082036" y="0"/>
                </a:lnTo>
                <a:cubicBezTo>
                  <a:pt x="2233933" y="0"/>
                  <a:pt x="2357070" y="123137"/>
                  <a:pt x="2357070" y="275034"/>
                </a:cubicBezTo>
                <a:lnTo>
                  <a:pt x="2357070" y="1374838"/>
                </a:lnTo>
                <a:cubicBezTo>
                  <a:pt x="2357070" y="1526735"/>
                  <a:pt x="2233933" y="1649872"/>
                  <a:pt x="2082036" y="1649872"/>
                </a:cubicBezTo>
                <a:lnTo>
                  <a:pt x="275034" y="1649872"/>
                </a:lnTo>
                <a:cubicBezTo>
                  <a:pt x="123137" y="1649872"/>
                  <a:pt x="0" y="1526735"/>
                  <a:pt x="0" y="1374838"/>
                </a:cubicBezTo>
                <a:lnTo>
                  <a:pt x="0" y="275034"/>
                </a:lnTo>
                <a:close/>
              </a:path>
            </a:pathLst>
          </a:custGeom>
          <a:noFill/>
          <a:ln>
            <a:solidFill>
              <a:schemeClr val="accent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3895" tIns="133895" rIns="133895" bIns="133895" numCol="1" spcCol="1270" anchor="ctr" anchorCtr="0">
            <a:noAutofit/>
          </a:bodyPr>
          <a:lstStyle/>
          <a:p>
            <a:pPr lvl="0" defTabSz="622300">
              <a:lnSpc>
                <a:spcPct val="90000"/>
              </a:lnSpc>
              <a:spcBef>
                <a:spcPct val="0"/>
              </a:spcBef>
              <a:spcAft>
                <a:spcPct val="35000"/>
              </a:spcAft>
            </a:pPr>
            <a:r>
              <a:rPr lang="en-US" sz="1200" b="1" kern="1200" dirty="0">
                <a:solidFill>
                  <a:schemeClr val="tx1"/>
                </a:solidFill>
              </a:rPr>
              <a:t>Step3</a:t>
            </a:r>
            <a:r>
              <a:rPr lang="en-US" sz="1200" kern="1200" dirty="0">
                <a:solidFill>
                  <a:schemeClr val="tx1"/>
                </a:solidFill>
              </a:rPr>
              <a:t> – Finalize model by comparing r2 scores against base and fine </a:t>
            </a:r>
            <a:r>
              <a:rPr lang="en-US" sz="1200" dirty="0">
                <a:solidFill>
                  <a:schemeClr val="tx1"/>
                </a:solidFill>
              </a:rPr>
              <a:t>tuned</a:t>
            </a:r>
            <a:r>
              <a:rPr lang="en-US" sz="1200" kern="1200" dirty="0">
                <a:solidFill>
                  <a:schemeClr val="tx1"/>
                </a:solidFill>
              </a:rPr>
              <a:t> </a:t>
            </a:r>
            <a:r>
              <a:rPr lang="en-US" sz="1200" dirty="0">
                <a:solidFill>
                  <a:schemeClr val="tx1"/>
                </a:solidFill>
              </a:rPr>
              <a:t>models</a:t>
            </a:r>
            <a:br>
              <a:rPr lang="en-US" sz="1200" dirty="0">
                <a:solidFill>
                  <a:schemeClr val="tx1"/>
                </a:solidFill>
              </a:rPr>
            </a:br>
            <a:r>
              <a:rPr lang="en-US" sz="1200" dirty="0">
                <a:solidFill>
                  <a:schemeClr val="tx1"/>
                </a:solidFill>
              </a:rPr>
              <a:t>Obtain Root Mean Square Error (RMSE) and r2</a:t>
            </a:r>
            <a:endParaRPr lang="en-US" sz="1200" kern="1200" dirty="0">
              <a:solidFill>
                <a:schemeClr val="tx1"/>
              </a:solidFill>
            </a:endParaRPr>
          </a:p>
        </p:txBody>
      </p:sp>
      <p:graphicFrame>
        <p:nvGraphicFramePr>
          <p:cNvPr id="37" name="Table 36">
            <a:extLst>
              <a:ext uri="{FF2B5EF4-FFF2-40B4-BE49-F238E27FC236}">
                <a16:creationId xmlns:a16="http://schemas.microsoft.com/office/drawing/2014/main" id="{A8BDD122-C0F0-4FDB-8714-C90A322FF873}"/>
              </a:ext>
            </a:extLst>
          </p:cNvPr>
          <p:cNvGraphicFramePr>
            <a:graphicFrameLocks noGrp="1"/>
          </p:cNvGraphicFramePr>
          <p:nvPr>
            <p:extLst>
              <p:ext uri="{D42A27DB-BD31-4B8C-83A1-F6EECF244321}">
                <p14:modId xmlns:p14="http://schemas.microsoft.com/office/powerpoint/2010/main" val="2728415001"/>
              </p:ext>
            </p:extLst>
          </p:nvPr>
        </p:nvGraphicFramePr>
        <p:xfrm>
          <a:off x="845333" y="4011387"/>
          <a:ext cx="7988951" cy="1499533"/>
        </p:xfrm>
        <a:graphic>
          <a:graphicData uri="http://schemas.openxmlformats.org/drawingml/2006/table">
            <a:tbl>
              <a:tblPr firstRow="1" bandRow="1">
                <a:tableStyleId>{3B4B98B0-60AC-42C2-AFA5-B58CD77FA1E5}</a:tableStyleId>
              </a:tblPr>
              <a:tblGrid>
                <a:gridCol w="1253000">
                  <a:extLst>
                    <a:ext uri="{9D8B030D-6E8A-4147-A177-3AD203B41FA5}">
                      <a16:colId xmlns:a16="http://schemas.microsoft.com/office/drawing/2014/main" val="1628376606"/>
                    </a:ext>
                  </a:extLst>
                </a:gridCol>
                <a:gridCol w="1280784">
                  <a:extLst>
                    <a:ext uri="{9D8B030D-6E8A-4147-A177-3AD203B41FA5}">
                      <a16:colId xmlns:a16="http://schemas.microsoft.com/office/drawing/2014/main" val="3537171461"/>
                    </a:ext>
                  </a:extLst>
                </a:gridCol>
                <a:gridCol w="1659099">
                  <a:extLst>
                    <a:ext uri="{9D8B030D-6E8A-4147-A177-3AD203B41FA5}">
                      <a16:colId xmlns:a16="http://schemas.microsoft.com/office/drawing/2014/main" val="992476981"/>
                    </a:ext>
                  </a:extLst>
                </a:gridCol>
                <a:gridCol w="1628851">
                  <a:extLst>
                    <a:ext uri="{9D8B030D-6E8A-4147-A177-3AD203B41FA5}">
                      <a16:colId xmlns:a16="http://schemas.microsoft.com/office/drawing/2014/main" val="2534363247"/>
                    </a:ext>
                  </a:extLst>
                </a:gridCol>
                <a:gridCol w="2167217">
                  <a:extLst>
                    <a:ext uri="{9D8B030D-6E8A-4147-A177-3AD203B41FA5}">
                      <a16:colId xmlns:a16="http://schemas.microsoft.com/office/drawing/2014/main" val="3569226311"/>
                    </a:ext>
                  </a:extLst>
                </a:gridCol>
              </a:tblGrid>
              <a:tr h="674208">
                <a:tc>
                  <a:txBody>
                    <a:bodyPr/>
                    <a:lstStyle/>
                    <a:p>
                      <a:r>
                        <a:rPr lang="en-US" sz="1600" dirty="0"/>
                        <a:t>RESULTS for $</a:t>
                      </a:r>
                      <a:endParaRPr lang="en-US" sz="1600" dirty="0">
                        <a:solidFill>
                          <a:schemeClr val="tx1"/>
                        </a:solidFill>
                      </a:endParaRPr>
                    </a:p>
                  </a:txBody>
                  <a:tcPr/>
                </a:tc>
                <a:tc>
                  <a:txBody>
                    <a:bodyPr/>
                    <a:lstStyle/>
                    <a:p>
                      <a:r>
                        <a:rPr lang="en-US" sz="1200" dirty="0"/>
                        <a:t>Base Model</a:t>
                      </a:r>
                    </a:p>
                  </a:txBody>
                  <a:tcPr>
                    <a:solidFill>
                      <a:schemeClr val="bg2"/>
                    </a:solidFill>
                  </a:tcPr>
                </a:tc>
                <a:tc>
                  <a:txBody>
                    <a:bodyPr/>
                    <a:lstStyle/>
                    <a:p>
                      <a:r>
                        <a:rPr lang="en-US" sz="1200" dirty="0"/>
                        <a:t>After 1</a:t>
                      </a:r>
                      <a:r>
                        <a:rPr lang="en-US" sz="1200" baseline="30000" dirty="0"/>
                        <a:t>st</a:t>
                      </a:r>
                      <a:r>
                        <a:rPr lang="en-US" sz="1200" dirty="0"/>
                        <a:t> Tuning</a:t>
                      </a:r>
                    </a:p>
                    <a:p>
                      <a:r>
                        <a:rPr lang="en-US" sz="1200" dirty="0"/>
                        <a:t>(</a:t>
                      </a:r>
                      <a:r>
                        <a:rPr lang="en-US" sz="1200" dirty="0" err="1"/>
                        <a:t>n_estimators</a:t>
                      </a:r>
                      <a:r>
                        <a:rPr lang="en-US" sz="1200" dirty="0"/>
                        <a:t>=25)</a:t>
                      </a:r>
                    </a:p>
                  </a:txBody>
                  <a:tcPr>
                    <a:solidFill>
                      <a:schemeClr val="bg2"/>
                    </a:solidFill>
                  </a:tcPr>
                </a:tc>
                <a:tc>
                  <a:txBody>
                    <a:bodyPr/>
                    <a:lstStyle/>
                    <a:p>
                      <a:r>
                        <a:rPr lang="en-US" sz="1200" dirty="0"/>
                        <a:t>After 2</a:t>
                      </a:r>
                      <a:r>
                        <a:rPr lang="en-US" sz="1200" baseline="30000" dirty="0"/>
                        <a:t>nd</a:t>
                      </a:r>
                      <a:r>
                        <a:rPr lang="en-US" sz="1200" dirty="0"/>
                        <a:t> Tuning</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a:t>
                      </a:r>
                      <a:r>
                        <a:rPr lang="en-US" sz="1200" dirty="0" err="1"/>
                        <a:t>n_estimators</a:t>
                      </a:r>
                      <a:r>
                        <a:rPr lang="en-US" sz="1200" dirty="0"/>
                        <a:t>=50)</a:t>
                      </a:r>
                    </a:p>
                  </a:txBody>
                  <a:tcPr>
                    <a:solidFill>
                      <a:schemeClr val="bg2"/>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Final Tuning (</a:t>
                      </a:r>
                      <a:r>
                        <a:rPr lang="en-US" sz="1200" dirty="0" err="1"/>
                        <a:t>max_depth</a:t>
                      </a:r>
                      <a:r>
                        <a:rPr lang="en-US" sz="1200" dirty="0"/>
                        <a:t>= 11, (</a:t>
                      </a:r>
                      <a:r>
                        <a:rPr lang="en-US" sz="1200" dirty="0" err="1"/>
                        <a:t>n_estimators</a:t>
                      </a:r>
                      <a:r>
                        <a:rPr lang="en-US" sz="1200" dirty="0"/>
                        <a:t>=75)</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200" dirty="0"/>
                    </a:p>
                  </a:txBody>
                  <a:tcPr>
                    <a:solidFill>
                      <a:schemeClr val="bg2"/>
                    </a:solidFill>
                  </a:tcPr>
                </a:tc>
                <a:extLst>
                  <a:ext uri="{0D108BD9-81ED-4DB2-BD59-A6C34878D82A}">
                    <a16:rowId xmlns:a16="http://schemas.microsoft.com/office/drawing/2014/main" val="1637909296"/>
                  </a:ext>
                </a:extLst>
              </a:tr>
              <a:tr h="264374">
                <a:tc>
                  <a:txBody>
                    <a:bodyPr/>
                    <a:lstStyle/>
                    <a:p>
                      <a:r>
                        <a:rPr lang="en-US" sz="1200" dirty="0"/>
                        <a:t>Test RMSE</a:t>
                      </a:r>
                    </a:p>
                  </a:txBody>
                  <a:tcPr/>
                </a:tc>
                <a:tc>
                  <a:txBody>
                    <a:bodyPr/>
                    <a:lstStyle/>
                    <a:p>
                      <a:r>
                        <a:rPr lang="en-US" sz="1200" dirty="0"/>
                        <a:t>332.25</a:t>
                      </a:r>
                    </a:p>
                  </a:txBody>
                  <a:tcPr/>
                </a:tc>
                <a:tc>
                  <a:txBody>
                    <a:bodyPr/>
                    <a:lstStyle/>
                    <a:p>
                      <a:r>
                        <a:rPr lang="en-US" sz="1200" dirty="0"/>
                        <a:t>338.02</a:t>
                      </a:r>
                    </a:p>
                  </a:txBody>
                  <a:tcPr/>
                </a:tc>
                <a:tc>
                  <a:txBody>
                    <a:bodyPr/>
                    <a:lstStyle/>
                    <a:p>
                      <a:r>
                        <a:rPr lang="en-US" sz="1200" dirty="0"/>
                        <a:t>335.61</a:t>
                      </a:r>
                    </a:p>
                  </a:txBody>
                  <a:tcPr/>
                </a:tc>
                <a:tc>
                  <a:txBody>
                    <a:bodyPr/>
                    <a:lstStyle/>
                    <a:p>
                      <a:r>
                        <a:rPr lang="en-US" sz="1200" dirty="0"/>
                        <a:t>334.20</a:t>
                      </a:r>
                    </a:p>
                  </a:txBody>
                  <a:tcPr/>
                </a:tc>
                <a:extLst>
                  <a:ext uri="{0D108BD9-81ED-4DB2-BD59-A6C34878D82A}">
                    <a16:rowId xmlns:a16="http://schemas.microsoft.com/office/drawing/2014/main" val="3035129995"/>
                  </a:ext>
                </a:extLst>
              </a:tr>
              <a:tr h="551005">
                <a:tc>
                  <a:txBody>
                    <a:bodyPr/>
                    <a:lstStyle/>
                    <a:p>
                      <a:r>
                        <a:rPr lang="en-US" sz="1200" dirty="0"/>
                        <a:t>Test r</a:t>
                      </a:r>
                      <a:r>
                        <a:rPr lang="en-US" sz="1200" baseline="30000" dirty="0"/>
                        <a:t>2</a:t>
                      </a:r>
                    </a:p>
                  </a:txBody>
                  <a:tcPr/>
                </a:tc>
                <a:tc>
                  <a:txBody>
                    <a:bodyPr/>
                    <a:lstStyle/>
                    <a:p>
                      <a:r>
                        <a:rPr lang="en-US" sz="1200" dirty="0"/>
                        <a:t>82.59%</a:t>
                      </a:r>
                    </a:p>
                  </a:txBody>
                  <a:tcPr/>
                </a:tc>
                <a:tc>
                  <a:txBody>
                    <a:bodyPr/>
                    <a:lstStyle/>
                    <a:p>
                      <a:r>
                        <a:rPr lang="en-US" sz="1200" dirty="0"/>
                        <a:t>81.98%</a:t>
                      </a:r>
                    </a:p>
                  </a:txBody>
                  <a:tcPr/>
                </a:tc>
                <a:tc>
                  <a:txBody>
                    <a:bodyPr/>
                    <a:lstStyle/>
                    <a:p>
                      <a:r>
                        <a:rPr lang="en-US" sz="1200" dirty="0"/>
                        <a:t>82.24%</a:t>
                      </a:r>
                    </a:p>
                  </a:txBody>
                  <a:tcPr/>
                </a:tc>
                <a:tc>
                  <a:txBody>
                    <a:bodyPr/>
                    <a:lstStyle/>
                    <a:p>
                      <a:r>
                        <a:rPr lang="en-US" sz="1200" dirty="0"/>
                        <a:t>82.39%</a:t>
                      </a:r>
                    </a:p>
                  </a:txBody>
                  <a:tcPr/>
                </a:tc>
                <a:extLst>
                  <a:ext uri="{0D108BD9-81ED-4DB2-BD59-A6C34878D82A}">
                    <a16:rowId xmlns:a16="http://schemas.microsoft.com/office/drawing/2014/main" val="3998100381"/>
                  </a:ext>
                </a:extLst>
              </a:tr>
            </a:tbl>
          </a:graphicData>
        </a:graphic>
      </p:graphicFrame>
      <p:sp>
        <p:nvSpPr>
          <p:cNvPr id="40" name="Arrow: Right 39">
            <a:extLst>
              <a:ext uri="{FF2B5EF4-FFF2-40B4-BE49-F238E27FC236}">
                <a16:creationId xmlns:a16="http://schemas.microsoft.com/office/drawing/2014/main" id="{DE470760-77B6-4DA0-BFE4-61CBDABB9866}"/>
              </a:ext>
            </a:extLst>
          </p:cNvPr>
          <p:cNvSpPr/>
          <p:nvPr/>
        </p:nvSpPr>
        <p:spPr>
          <a:xfrm>
            <a:off x="3090625" y="1086380"/>
            <a:ext cx="460626" cy="1689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Arrow: Right 40">
            <a:extLst>
              <a:ext uri="{FF2B5EF4-FFF2-40B4-BE49-F238E27FC236}">
                <a16:creationId xmlns:a16="http://schemas.microsoft.com/office/drawing/2014/main" id="{D9F80517-458A-487B-98D3-5A87E9DE1DE3}"/>
              </a:ext>
            </a:extLst>
          </p:cNvPr>
          <p:cNvSpPr/>
          <p:nvPr/>
        </p:nvSpPr>
        <p:spPr>
          <a:xfrm>
            <a:off x="6402905" y="1086380"/>
            <a:ext cx="391242" cy="1689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Rounded Corners 3">
            <a:extLst>
              <a:ext uri="{FF2B5EF4-FFF2-40B4-BE49-F238E27FC236}">
                <a16:creationId xmlns:a16="http://schemas.microsoft.com/office/drawing/2014/main" id="{170E2CEB-9055-4386-8EA4-98BD48E69572}"/>
              </a:ext>
            </a:extLst>
          </p:cNvPr>
          <p:cNvSpPr/>
          <p:nvPr/>
        </p:nvSpPr>
        <p:spPr>
          <a:xfrm flipH="1">
            <a:off x="625694" y="2208747"/>
            <a:ext cx="2299531" cy="46991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defTabSz="622300">
              <a:lnSpc>
                <a:spcPct val="90000"/>
              </a:lnSpc>
              <a:spcBef>
                <a:spcPct val="0"/>
              </a:spcBef>
              <a:spcAft>
                <a:spcPct val="35000"/>
              </a:spcAft>
            </a:pPr>
            <a:r>
              <a:rPr lang="en-US" sz="1200" b="1" dirty="0">
                <a:solidFill>
                  <a:schemeClr val="tx1"/>
                </a:solidFill>
              </a:rPr>
              <a:t>Split into attributes and label sets </a:t>
            </a:r>
          </a:p>
        </p:txBody>
      </p:sp>
      <p:sp>
        <p:nvSpPr>
          <p:cNvPr id="6" name="Arrow: Down 5">
            <a:extLst>
              <a:ext uri="{FF2B5EF4-FFF2-40B4-BE49-F238E27FC236}">
                <a16:creationId xmlns:a16="http://schemas.microsoft.com/office/drawing/2014/main" id="{3E5FA513-6969-4CF2-954A-E45262EFEE1A}"/>
              </a:ext>
            </a:extLst>
          </p:cNvPr>
          <p:cNvSpPr/>
          <p:nvPr/>
        </p:nvSpPr>
        <p:spPr>
          <a:xfrm>
            <a:off x="1664663" y="1798301"/>
            <a:ext cx="254725" cy="36438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Rounded Corners 17">
            <a:extLst>
              <a:ext uri="{FF2B5EF4-FFF2-40B4-BE49-F238E27FC236}">
                <a16:creationId xmlns:a16="http://schemas.microsoft.com/office/drawing/2014/main" id="{86944346-343D-4BC0-BD15-369FE797ADEE}"/>
              </a:ext>
            </a:extLst>
          </p:cNvPr>
          <p:cNvSpPr/>
          <p:nvPr/>
        </p:nvSpPr>
        <p:spPr>
          <a:xfrm flipH="1">
            <a:off x="570161" y="3202007"/>
            <a:ext cx="2299530" cy="28603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defTabSz="622300">
              <a:lnSpc>
                <a:spcPct val="90000"/>
              </a:lnSpc>
              <a:spcBef>
                <a:spcPct val="0"/>
              </a:spcBef>
              <a:spcAft>
                <a:spcPct val="35000"/>
              </a:spcAft>
            </a:pPr>
            <a:r>
              <a:rPr lang="en-US" sz="1200" b="1" dirty="0">
                <a:solidFill>
                  <a:schemeClr val="tx1"/>
                </a:solidFill>
              </a:rPr>
              <a:t>Training and Testing  Data</a:t>
            </a:r>
          </a:p>
        </p:txBody>
      </p:sp>
      <p:sp>
        <p:nvSpPr>
          <p:cNvPr id="19" name="Arrow: Down 18">
            <a:extLst>
              <a:ext uri="{FF2B5EF4-FFF2-40B4-BE49-F238E27FC236}">
                <a16:creationId xmlns:a16="http://schemas.microsoft.com/office/drawing/2014/main" id="{D627F6AE-1681-4FAD-83FD-5ACB7E69FA13}"/>
              </a:ext>
            </a:extLst>
          </p:cNvPr>
          <p:cNvSpPr/>
          <p:nvPr/>
        </p:nvSpPr>
        <p:spPr>
          <a:xfrm>
            <a:off x="1712559" y="2786721"/>
            <a:ext cx="254725" cy="36438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820388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99E9549-FCEA-4475-BE4A-84F736C8AF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6900" y="240031"/>
            <a:ext cx="10456184" cy="6283324"/>
          </a:xfrm>
          <a:prstGeom prst="rect">
            <a:avLst/>
          </a:prstGeom>
        </p:spPr>
      </p:pic>
    </p:spTree>
    <p:extLst>
      <p:ext uri="{BB962C8B-B14F-4D97-AF65-F5344CB8AC3E}">
        <p14:creationId xmlns:p14="http://schemas.microsoft.com/office/powerpoint/2010/main" val="183022400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1082</TotalTime>
  <Words>1313</Words>
  <Application>Microsoft Office PowerPoint</Application>
  <PresentationFormat>Widescreen</PresentationFormat>
  <Paragraphs>197</Paragraphs>
  <Slides>14</Slides>
  <Notes>2</Notes>
  <HiddenSlides>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Calibri</vt:lpstr>
      <vt:lpstr>Tableau Regular</vt:lpstr>
      <vt:lpstr>Times New Roman</vt:lpstr>
      <vt:lpstr>Trebuchet MS</vt:lpstr>
      <vt:lpstr>Wingdings</vt:lpstr>
      <vt:lpstr>Wingdings 3</vt:lpstr>
      <vt:lpstr>Facet</vt:lpstr>
      <vt:lpstr>PowerPoint Presentation</vt:lpstr>
      <vt:lpstr>PowerPoint Presentation</vt:lpstr>
      <vt:lpstr>Feature Selector </vt:lpstr>
      <vt:lpstr>PCA Breakdown</vt:lpstr>
      <vt:lpstr>KMeans with PCA components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Energy Consumption</dc:title>
  <dc:creator>Justin Schlankey</dc:creator>
  <cp:lastModifiedBy>madhu ananth</cp:lastModifiedBy>
  <cp:revision>63</cp:revision>
  <dcterms:created xsi:type="dcterms:W3CDTF">2019-05-12T22:14:59Z</dcterms:created>
  <dcterms:modified xsi:type="dcterms:W3CDTF">2019-05-17T00:39:58Z</dcterms:modified>
</cp:coreProperties>
</file>