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2" autoAdjust="0"/>
    <p:restoredTop sz="84644" autoAdjust="0"/>
  </p:normalViewPr>
  <p:slideViewPr>
    <p:cSldViewPr snapToGrid="0">
      <p:cViewPr>
        <p:scale>
          <a:sx n="50" d="100"/>
          <a:sy n="50" d="100"/>
        </p:scale>
        <p:origin x="2006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7D40C-E5D4-47C9-9FCF-5A095E1DA535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C63C0-2ADB-44D4-A4AA-D8C1D4083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0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C63C0-2ADB-44D4-A4AA-D8C1D40839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9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C63C0-2ADB-44D4-A4AA-D8C1D40839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1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5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38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33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5954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89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82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8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8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3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9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8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5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2A0F7-BB1D-413C-A3FC-04CC3F8F42C9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9A74AE-001A-463C-9BE8-9094F300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1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18A879-07CD-4346-87B2-78C6583069E6}"/>
              </a:ext>
            </a:extLst>
          </p:cNvPr>
          <p:cNvSpPr txBox="1"/>
          <p:nvPr/>
        </p:nvSpPr>
        <p:spPr>
          <a:xfrm>
            <a:off x="228601" y="188844"/>
            <a:ext cx="11587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latin typeface="Arial" panose="020B0604020202020204" pitchFamily="34" charset="0"/>
                <a:ea typeface="Times New Roman" panose="02020603050405020304" pitchFamily="18" charset="0"/>
              </a:rPr>
              <a:t>Random Forest method is used to classify the data into classes and predict the mean (regression) of the forest trees to predict </a:t>
            </a:r>
            <a:r>
              <a:rPr lang="en-US" sz="1400" dirty="0"/>
              <a:t>Total Dollar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8A6CB71-224C-4627-9A69-EB399C26D260}"/>
              </a:ext>
            </a:extLst>
          </p:cNvPr>
          <p:cNvSpPr/>
          <p:nvPr/>
        </p:nvSpPr>
        <p:spPr>
          <a:xfrm>
            <a:off x="627289" y="760599"/>
            <a:ext cx="2720595" cy="950214"/>
          </a:xfrm>
          <a:custGeom>
            <a:avLst/>
            <a:gdLst>
              <a:gd name="connsiteX0" fmla="*/ 0 w 2357070"/>
              <a:gd name="connsiteY0" fmla="*/ 275034 h 1649872"/>
              <a:gd name="connsiteX1" fmla="*/ 275034 w 2357070"/>
              <a:gd name="connsiteY1" fmla="*/ 0 h 1649872"/>
              <a:gd name="connsiteX2" fmla="*/ 2082036 w 2357070"/>
              <a:gd name="connsiteY2" fmla="*/ 0 h 1649872"/>
              <a:gd name="connsiteX3" fmla="*/ 2357070 w 2357070"/>
              <a:gd name="connsiteY3" fmla="*/ 275034 h 1649872"/>
              <a:gd name="connsiteX4" fmla="*/ 2357070 w 2357070"/>
              <a:gd name="connsiteY4" fmla="*/ 1374838 h 1649872"/>
              <a:gd name="connsiteX5" fmla="*/ 2082036 w 2357070"/>
              <a:gd name="connsiteY5" fmla="*/ 1649872 h 1649872"/>
              <a:gd name="connsiteX6" fmla="*/ 275034 w 2357070"/>
              <a:gd name="connsiteY6" fmla="*/ 1649872 h 1649872"/>
              <a:gd name="connsiteX7" fmla="*/ 0 w 2357070"/>
              <a:gd name="connsiteY7" fmla="*/ 1374838 h 1649872"/>
              <a:gd name="connsiteX8" fmla="*/ 0 w 2357070"/>
              <a:gd name="connsiteY8" fmla="*/ 275034 h 164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7070" h="1649872">
                <a:moveTo>
                  <a:pt x="0" y="275034"/>
                </a:moveTo>
                <a:cubicBezTo>
                  <a:pt x="0" y="123137"/>
                  <a:pt x="123137" y="0"/>
                  <a:pt x="275034" y="0"/>
                </a:cubicBezTo>
                <a:lnTo>
                  <a:pt x="2082036" y="0"/>
                </a:lnTo>
                <a:cubicBezTo>
                  <a:pt x="2233933" y="0"/>
                  <a:pt x="2357070" y="123137"/>
                  <a:pt x="2357070" y="275034"/>
                </a:cubicBezTo>
                <a:lnTo>
                  <a:pt x="2357070" y="1374838"/>
                </a:lnTo>
                <a:cubicBezTo>
                  <a:pt x="2357070" y="1526735"/>
                  <a:pt x="2233933" y="1649872"/>
                  <a:pt x="2082036" y="1649872"/>
                </a:cubicBezTo>
                <a:lnTo>
                  <a:pt x="275034" y="1649872"/>
                </a:lnTo>
                <a:cubicBezTo>
                  <a:pt x="123137" y="1649872"/>
                  <a:pt x="0" y="1526735"/>
                  <a:pt x="0" y="1374838"/>
                </a:cubicBezTo>
                <a:lnTo>
                  <a:pt x="0" y="27503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895" tIns="133895" rIns="133895" bIns="133895" numCol="1" spcCol="1270" anchor="ctr" anchorCtr="0">
            <a:noAutofit/>
          </a:bodyPr>
          <a:lstStyle/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>
                <a:solidFill>
                  <a:schemeClr val="tx1"/>
                </a:solidFill>
              </a:rPr>
              <a:t>Step 1</a:t>
            </a:r>
            <a:r>
              <a:rPr lang="en-US" sz="1200" kern="1200" dirty="0">
                <a:solidFill>
                  <a:schemeClr val="tx1"/>
                </a:solidFill>
              </a:rPr>
              <a:t> – Creating a based Random Forest model and predict Y. </a:t>
            </a:r>
          </a:p>
          <a:p>
            <a:pPr marL="0" lvl="0" indent="0" algn="l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C082855-0F08-43EA-B263-25A0DB88F36C}"/>
              </a:ext>
            </a:extLst>
          </p:cNvPr>
          <p:cNvSpPr/>
          <p:nvPr/>
        </p:nvSpPr>
        <p:spPr>
          <a:xfrm>
            <a:off x="3939569" y="704898"/>
            <a:ext cx="2651488" cy="875295"/>
          </a:xfrm>
          <a:custGeom>
            <a:avLst/>
            <a:gdLst>
              <a:gd name="connsiteX0" fmla="*/ 0 w 2357070"/>
              <a:gd name="connsiteY0" fmla="*/ 275034 h 1649872"/>
              <a:gd name="connsiteX1" fmla="*/ 275034 w 2357070"/>
              <a:gd name="connsiteY1" fmla="*/ 0 h 1649872"/>
              <a:gd name="connsiteX2" fmla="*/ 2082036 w 2357070"/>
              <a:gd name="connsiteY2" fmla="*/ 0 h 1649872"/>
              <a:gd name="connsiteX3" fmla="*/ 2357070 w 2357070"/>
              <a:gd name="connsiteY3" fmla="*/ 275034 h 1649872"/>
              <a:gd name="connsiteX4" fmla="*/ 2357070 w 2357070"/>
              <a:gd name="connsiteY4" fmla="*/ 1374838 h 1649872"/>
              <a:gd name="connsiteX5" fmla="*/ 2082036 w 2357070"/>
              <a:gd name="connsiteY5" fmla="*/ 1649872 h 1649872"/>
              <a:gd name="connsiteX6" fmla="*/ 275034 w 2357070"/>
              <a:gd name="connsiteY6" fmla="*/ 1649872 h 1649872"/>
              <a:gd name="connsiteX7" fmla="*/ 0 w 2357070"/>
              <a:gd name="connsiteY7" fmla="*/ 1374838 h 1649872"/>
              <a:gd name="connsiteX8" fmla="*/ 0 w 2357070"/>
              <a:gd name="connsiteY8" fmla="*/ 275034 h 164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7070" h="1649872">
                <a:moveTo>
                  <a:pt x="0" y="275034"/>
                </a:moveTo>
                <a:cubicBezTo>
                  <a:pt x="0" y="123137"/>
                  <a:pt x="123137" y="0"/>
                  <a:pt x="275034" y="0"/>
                </a:cubicBezTo>
                <a:lnTo>
                  <a:pt x="2082036" y="0"/>
                </a:lnTo>
                <a:cubicBezTo>
                  <a:pt x="2233933" y="0"/>
                  <a:pt x="2357070" y="123137"/>
                  <a:pt x="2357070" y="275034"/>
                </a:cubicBezTo>
                <a:lnTo>
                  <a:pt x="2357070" y="1374838"/>
                </a:lnTo>
                <a:cubicBezTo>
                  <a:pt x="2357070" y="1526735"/>
                  <a:pt x="2233933" y="1649872"/>
                  <a:pt x="2082036" y="1649872"/>
                </a:cubicBezTo>
                <a:lnTo>
                  <a:pt x="275034" y="1649872"/>
                </a:lnTo>
                <a:cubicBezTo>
                  <a:pt x="123137" y="1649872"/>
                  <a:pt x="0" y="1526735"/>
                  <a:pt x="0" y="1374838"/>
                </a:cubicBezTo>
                <a:lnTo>
                  <a:pt x="0" y="27503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895" tIns="133895" rIns="133895" bIns="133895" numCol="1" spcCol="1270" anchor="ctr" anchorCtr="0">
            <a:no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Step2</a:t>
            </a:r>
            <a:r>
              <a:rPr lang="en-US" sz="1200" dirty="0">
                <a:solidFill>
                  <a:schemeClr val="tx1"/>
                </a:solidFill>
              </a:rPr>
              <a:t> – Fine Tune model using </a:t>
            </a:r>
            <a:r>
              <a:rPr lang="en-US" sz="1200" dirty="0" err="1">
                <a:solidFill>
                  <a:schemeClr val="tx1"/>
                </a:solidFill>
              </a:rPr>
              <a:t>RandomForestRegressor</a:t>
            </a:r>
            <a:r>
              <a:rPr lang="en-US" sz="1200" dirty="0">
                <a:solidFill>
                  <a:schemeClr val="tx1"/>
                </a:solidFill>
              </a:rPr>
              <a:t> to determine optimum hyper-parameters for the best r2 score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F86357A-FC59-4E64-A550-D98A57AF9CF9}"/>
              </a:ext>
            </a:extLst>
          </p:cNvPr>
          <p:cNvSpPr/>
          <p:nvPr/>
        </p:nvSpPr>
        <p:spPr>
          <a:xfrm>
            <a:off x="7182465" y="779168"/>
            <a:ext cx="2396182" cy="838160"/>
          </a:xfrm>
          <a:custGeom>
            <a:avLst/>
            <a:gdLst>
              <a:gd name="connsiteX0" fmla="*/ 0 w 2357070"/>
              <a:gd name="connsiteY0" fmla="*/ 275034 h 1649872"/>
              <a:gd name="connsiteX1" fmla="*/ 275034 w 2357070"/>
              <a:gd name="connsiteY1" fmla="*/ 0 h 1649872"/>
              <a:gd name="connsiteX2" fmla="*/ 2082036 w 2357070"/>
              <a:gd name="connsiteY2" fmla="*/ 0 h 1649872"/>
              <a:gd name="connsiteX3" fmla="*/ 2357070 w 2357070"/>
              <a:gd name="connsiteY3" fmla="*/ 275034 h 1649872"/>
              <a:gd name="connsiteX4" fmla="*/ 2357070 w 2357070"/>
              <a:gd name="connsiteY4" fmla="*/ 1374838 h 1649872"/>
              <a:gd name="connsiteX5" fmla="*/ 2082036 w 2357070"/>
              <a:gd name="connsiteY5" fmla="*/ 1649872 h 1649872"/>
              <a:gd name="connsiteX6" fmla="*/ 275034 w 2357070"/>
              <a:gd name="connsiteY6" fmla="*/ 1649872 h 1649872"/>
              <a:gd name="connsiteX7" fmla="*/ 0 w 2357070"/>
              <a:gd name="connsiteY7" fmla="*/ 1374838 h 1649872"/>
              <a:gd name="connsiteX8" fmla="*/ 0 w 2357070"/>
              <a:gd name="connsiteY8" fmla="*/ 275034 h 164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7070" h="1649872">
                <a:moveTo>
                  <a:pt x="0" y="275034"/>
                </a:moveTo>
                <a:cubicBezTo>
                  <a:pt x="0" y="123137"/>
                  <a:pt x="123137" y="0"/>
                  <a:pt x="275034" y="0"/>
                </a:cubicBezTo>
                <a:lnTo>
                  <a:pt x="2082036" y="0"/>
                </a:lnTo>
                <a:cubicBezTo>
                  <a:pt x="2233933" y="0"/>
                  <a:pt x="2357070" y="123137"/>
                  <a:pt x="2357070" y="275034"/>
                </a:cubicBezTo>
                <a:lnTo>
                  <a:pt x="2357070" y="1374838"/>
                </a:lnTo>
                <a:cubicBezTo>
                  <a:pt x="2357070" y="1526735"/>
                  <a:pt x="2233933" y="1649872"/>
                  <a:pt x="2082036" y="1649872"/>
                </a:cubicBezTo>
                <a:lnTo>
                  <a:pt x="275034" y="1649872"/>
                </a:lnTo>
                <a:cubicBezTo>
                  <a:pt x="123137" y="1649872"/>
                  <a:pt x="0" y="1526735"/>
                  <a:pt x="0" y="1374838"/>
                </a:cubicBezTo>
                <a:lnTo>
                  <a:pt x="0" y="27503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3895" tIns="133895" rIns="133895" bIns="133895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kern="1200" dirty="0">
                <a:solidFill>
                  <a:schemeClr val="tx1"/>
                </a:solidFill>
              </a:rPr>
              <a:t>Step3</a:t>
            </a:r>
            <a:r>
              <a:rPr lang="en-US" sz="1200" kern="1200" dirty="0">
                <a:solidFill>
                  <a:schemeClr val="tx1"/>
                </a:solidFill>
              </a:rPr>
              <a:t> – Finalize model by comparing r2 scores against base and fine </a:t>
            </a:r>
            <a:r>
              <a:rPr lang="en-US" sz="1200" dirty="0">
                <a:solidFill>
                  <a:schemeClr val="tx1"/>
                </a:solidFill>
              </a:rPr>
              <a:t>tuned</a:t>
            </a:r>
            <a:r>
              <a:rPr lang="en-US" sz="1200" kern="1200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models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Obtain Root Mean Square Error (RMSE) and r2</a:t>
            </a:r>
            <a:endParaRPr lang="en-US" sz="1200" kern="1200" dirty="0">
              <a:solidFill>
                <a:schemeClr val="tx1"/>
              </a:solidFill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8BDD122-C0F0-4FDB-8714-C90A322FF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226512"/>
              </p:ext>
            </p:extLst>
          </p:nvPr>
        </p:nvGraphicFramePr>
        <p:xfrm>
          <a:off x="845333" y="4660491"/>
          <a:ext cx="7988951" cy="14995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53000">
                  <a:extLst>
                    <a:ext uri="{9D8B030D-6E8A-4147-A177-3AD203B41FA5}">
                      <a16:colId xmlns:a16="http://schemas.microsoft.com/office/drawing/2014/main" val="1628376606"/>
                    </a:ext>
                  </a:extLst>
                </a:gridCol>
                <a:gridCol w="1280784">
                  <a:extLst>
                    <a:ext uri="{9D8B030D-6E8A-4147-A177-3AD203B41FA5}">
                      <a16:colId xmlns:a16="http://schemas.microsoft.com/office/drawing/2014/main" val="3537171461"/>
                    </a:ext>
                  </a:extLst>
                </a:gridCol>
                <a:gridCol w="1659099">
                  <a:extLst>
                    <a:ext uri="{9D8B030D-6E8A-4147-A177-3AD203B41FA5}">
                      <a16:colId xmlns:a16="http://schemas.microsoft.com/office/drawing/2014/main" val="992476981"/>
                    </a:ext>
                  </a:extLst>
                </a:gridCol>
                <a:gridCol w="1628851">
                  <a:extLst>
                    <a:ext uri="{9D8B030D-6E8A-4147-A177-3AD203B41FA5}">
                      <a16:colId xmlns:a16="http://schemas.microsoft.com/office/drawing/2014/main" val="2534363247"/>
                    </a:ext>
                  </a:extLst>
                </a:gridCol>
                <a:gridCol w="2167217">
                  <a:extLst>
                    <a:ext uri="{9D8B030D-6E8A-4147-A177-3AD203B41FA5}">
                      <a16:colId xmlns:a16="http://schemas.microsoft.com/office/drawing/2014/main" val="3569226311"/>
                    </a:ext>
                  </a:extLst>
                </a:gridCol>
              </a:tblGrid>
              <a:tr h="674208">
                <a:tc>
                  <a:txBody>
                    <a:bodyPr/>
                    <a:lstStyle/>
                    <a:p>
                      <a:r>
                        <a:rPr lang="en-US" sz="1600" dirty="0"/>
                        <a:t>RESULTS for $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Base Model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After 1</a:t>
                      </a:r>
                      <a:r>
                        <a:rPr lang="en-US" sz="1200" baseline="30000" dirty="0"/>
                        <a:t>st</a:t>
                      </a:r>
                      <a:r>
                        <a:rPr lang="en-US" sz="1200" dirty="0"/>
                        <a:t> Tuning</a:t>
                      </a:r>
                    </a:p>
                    <a:p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n_estimators</a:t>
                      </a:r>
                      <a:r>
                        <a:rPr lang="en-US" sz="1200" dirty="0"/>
                        <a:t>=25)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After 2</a:t>
                      </a:r>
                      <a:r>
                        <a:rPr lang="en-US" sz="1200" baseline="30000" dirty="0"/>
                        <a:t>nd</a:t>
                      </a:r>
                      <a:r>
                        <a:rPr lang="en-US" sz="1200" dirty="0"/>
                        <a:t> Tuning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n_estimators</a:t>
                      </a:r>
                      <a:r>
                        <a:rPr lang="en-US" sz="1200" dirty="0"/>
                        <a:t>=50)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Final Tuning (</a:t>
                      </a:r>
                      <a:r>
                        <a:rPr lang="en-US" sz="1200" dirty="0" err="1"/>
                        <a:t>max_depth</a:t>
                      </a:r>
                      <a:r>
                        <a:rPr lang="en-US" sz="1200" dirty="0"/>
                        <a:t>= 11, (</a:t>
                      </a:r>
                      <a:r>
                        <a:rPr lang="en-US" sz="1200" dirty="0" err="1"/>
                        <a:t>n_estimators</a:t>
                      </a:r>
                      <a:r>
                        <a:rPr lang="en-US" sz="1200" dirty="0"/>
                        <a:t>=75)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909296"/>
                  </a:ext>
                </a:extLst>
              </a:tr>
              <a:tr h="264374">
                <a:tc>
                  <a:txBody>
                    <a:bodyPr/>
                    <a:lstStyle/>
                    <a:p>
                      <a:r>
                        <a:rPr lang="en-US" sz="1200" dirty="0"/>
                        <a:t>Test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334.30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338.02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335.61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334.51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129995"/>
                  </a:ext>
                </a:extLst>
              </a:tr>
              <a:tr h="551005">
                <a:tc>
                  <a:txBody>
                    <a:bodyPr/>
                    <a:lstStyle/>
                    <a:p>
                      <a:r>
                        <a:rPr lang="en-US" sz="1200" dirty="0"/>
                        <a:t>Test r</a:t>
                      </a:r>
                      <a:r>
                        <a:rPr lang="en-US" sz="12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81.98%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82.36%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100381"/>
                  </a:ext>
                </a:extLst>
              </a:tr>
            </a:tbl>
          </a:graphicData>
        </a:graphic>
      </p:graphicFrame>
      <p:sp>
        <p:nvSpPr>
          <p:cNvPr id="40" name="Arrow: Right 39">
            <a:extLst>
              <a:ext uri="{FF2B5EF4-FFF2-40B4-BE49-F238E27FC236}">
                <a16:creationId xmlns:a16="http://schemas.microsoft.com/office/drawing/2014/main" id="{DE470760-77B6-4DA0-BFE4-61CBDABB9866}"/>
              </a:ext>
            </a:extLst>
          </p:cNvPr>
          <p:cNvSpPr/>
          <p:nvPr/>
        </p:nvSpPr>
        <p:spPr>
          <a:xfrm>
            <a:off x="3378860" y="1093302"/>
            <a:ext cx="460626" cy="168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9F80517-458A-487B-98D3-5A87E9DE1DE3}"/>
              </a:ext>
            </a:extLst>
          </p:cNvPr>
          <p:cNvSpPr/>
          <p:nvPr/>
        </p:nvSpPr>
        <p:spPr>
          <a:xfrm>
            <a:off x="6691140" y="1093302"/>
            <a:ext cx="391242" cy="168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0E2CEB-9055-4386-8EA4-98BD48E69572}"/>
              </a:ext>
            </a:extLst>
          </p:cNvPr>
          <p:cNvSpPr/>
          <p:nvPr/>
        </p:nvSpPr>
        <p:spPr>
          <a:xfrm flipH="1">
            <a:off x="913929" y="2215669"/>
            <a:ext cx="2299531" cy="4699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Split into attributes and label sets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E5FA513-6969-4CF2-954A-E45262EFEE1A}"/>
              </a:ext>
            </a:extLst>
          </p:cNvPr>
          <p:cNvSpPr/>
          <p:nvPr/>
        </p:nvSpPr>
        <p:spPr>
          <a:xfrm>
            <a:off x="1952898" y="1805223"/>
            <a:ext cx="254725" cy="364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6944346-343D-4BC0-BD15-369FE797ADEE}"/>
              </a:ext>
            </a:extLst>
          </p:cNvPr>
          <p:cNvSpPr/>
          <p:nvPr/>
        </p:nvSpPr>
        <p:spPr>
          <a:xfrm flipH="1">
            <a:off x="858396" y="3208929"/>
            <a:ext cx="2299530" cy="2860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solidFill>
                  <a:schemeClr val="tx1"/>
                </a:solidFill>
              </a:rPr>
              <a:t>Training and Testing  Data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627F6AE-1681-4FAD-83FD-5ACB7E69FA13}"/>
              </a:ext>
            </a:extLst>
          </p:cNvPr>
          <p:cNvSpPr/>
          <p:nvPr/>
        </p:nvSpPr>
        <p:spPr>
          <a:xfrm>
            <a:off x="2000794" y="2793643"/>
            <a:ext cx="254725" cy="364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6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9E9549-FCEA-4475-BE4A-84F736C8A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4480"/>
            <a:ext cx="8192692" cy="45106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E4D83-28DA-49D4-8593-30B4A5A1D9F8}"/>
              </a:ext>
            </a:extLst>
          </p:cNvPr>
          <p:cNvSpPr txBox="1"/>
          <p:nvPr/>
        </p:nvSpPr>
        <p:spPr>
          <a:xfrm>
            <a:off x="5646420" y="297942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0CF34-B5CF-4C76-9FDC-CD12545E3A25}"/>
              </a:ext>
            </a:extLst>
          </p:cNvPr>
          <p:cNvSpPr txBox="1"/>
          <p:nvPr/>
        </p:nvSpPr>
        <p:spPr>
          <a:xfrm>
            <a:off x="416333" y="792859"/>
            <a:ext cx="8107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importance is used to select features that have strong impact to the model (after training). Top 10 features that were key in the model prediction show a strong correlation to the TOTAL DOLLAR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C27CCA9-7D2F-4438-8C75-FC348EA97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16" y="89207"/>
            <a:ext cx="8275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mportances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2D55687-9E87-4D60-9C05-8D1ECB560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452859"/>
              </p:ext>
            </p:extLst>
          </p:nvPr>
        </p:nvGraphicFramePr>
        <p:xfrm>
          <a:off x="8197608" y="1807813"/>
          <a:ext cx="2457844" cy="4003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5" imgW="1463040" imgH="2384878" progId="Excel.Sheet.12">
                  <p:embed/>
                </p:oleObj>
              </mc:Choice>
              <mc:Fallback>
                <p:oleObj name="Worksheet" r:id="rId5" imgW="1463040" imgH="23848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97608" y="1807813"/>
                        <a:ext cx="2457844" cy="4003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224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698CF1-C80D-4432-8217-C970CAF4D11F}"/>
              </a:ext>
            </a:extLst>
          </p:cNvPr>
          <p:cNvSpPr/>
          <p:nvPr/>
        </p:nvSpPr>
        <p:spPr>
          <a:xfrm>
            <a:off x="396240" y="853440"/>
            <a:ext cx="1190244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1400" b="1" dirty="0"/>
              <a:t>What is Random Decision Forest</a:t>
            </a:r>
          </a:p>
          <a:p>
            <a:pPr lvl="0" defTabSz="914400">
              <a:defRPr/>
            </a:pPr>
            <a:r>
              <a:rPr lang="en-US" sz="1400" dirty="0"/>
              <a:t>A random Forest algorithm comprises of random collection of decision trees. Random Forest algorithm does creates multiple decision trees  and merge them together to obtain a more robust/stable and accurate prediction. The more tree, the more robust the prediction and accuracy.</a:t>
            </a:r>
          </a:p>
          <a:p>
            <a:pPr lvl="0" defTabSz="914400">
              <a:defRPr/>
            </a:pPr>
            <a:r>
              <a:rPr lang="en-US" sz="1400" dirty="0"/>
              <a:t>One interesting thing about Random Forest is that it can be used for both classification and regression algorithm. </a:t>
            </a:r>
          </a:p>
          <a:p>
            <a:r>
              <a:rPr lang="en-US" sz="1400" b="1" dirty="0"/>
              <a:t>Advantages/WHY </a:t>
            </a:r>
          </a:p>
          <a:p>
            <a:r>
              <a:rPr lang="en-US" sz="1400" dirty="0"/>
              <a:t>Random forest algorithm can be used for both classifications and regression task.</a:t>
            </a:r>
          </a:p>
          <a:p>
            <a:r>
              <a:rPr lang="en-US" sz="1400" dirty="0"/>
              <a:t>It provides higher accuracy.</a:t>
            </a:r>
          </a:p>
          <a:p>
            <a:r>
              <a:rPr lang="en-US" sz="1400" dirty="0"/>
              <a:t>Random forest classifier will handle the missing values and maintain the accuracy of a large proportion of data.</a:t>
            </a:r>
          </a:p>
          <a:p>
            <a:pPr lvl="0" defTabSz="914400">
              <a:defRPr/>
            </a:pPr>
            <a:r>
              <a:rPr lang="en-US" sz="1400" dirty="0"/>
              <a:t>If there are more trees, it won’t allow overfitting trees in the model (Random forest corrects for decision tree habit of overfitting to the training data) </a:t>
            </a:r>
          </a:p>
          <a:p>
            <a:r>
              <a:rPr lang="en-US" sz="1400" dirty="0"/>
              <a:t>It has the power to handle a large data set with higher dimensionality.</a:t>
            </a:r>
          </a:p>
          <a:p>
            <a:r>
              <a:rPr lang="en-US" sz="1400" b="1" dirty="0"/>
              <a:t>Disadvantage:</a:t>
            </a:r>
          </a:p>
          <a:p>
            <a:r>
              <a:rPr lang="en-US" sz="1400" dirty="0"/>
              <a:t>With correlated features, strong features can end up with low scores and the method can be biased towards variables with many categories</a:t>
            </a:r>
          </a:p>
          <a:p>
            <a:pPr lvl="0" defTabSz="914400">
              <a:defRPr/>
            </a:pPr>
            <a:endParaRPr lang="en-US" sz="1400" dirty="0"/>
          </a:p>
          <a:p>
            <a:pPr lvl="0" defTabSz="914400">
              <a:defRPr/>
            </a:pPr>
            <a:r>
              <a:rPr lang="en-US" sz="1400" b="1" dirty="0"/>
              <a:t>Our Approach </a:t>
            </a:r>
          </a:p>
          <a:p>
            <a:r>
              <a:rPr lang="en-US" sz="1400" dirty="0"/>
              <a:t>We started with Base/Default algorithm/model. The following steps were taken to create a final model.</a:t>
            </a:r>
          </a:p>
          <a:p>
            <a:pPr lvl="0"/>
            <a:r>
              <a:rPr lang="en-US" sz="1400" dirty="0"/>
              <a:t>Step 1: The data was divided into 'attributes' and 'label' sets.</a:t>
            </a:r>
          </a:p>
          <a:p>
            <a:pPr lvl="0"/>
            <a:r>
              <a:rPr lang="en-US" sz="1400" dirty="0"/>
              <a:t>             The output data is then divided into training and test sets.</a:t>
            </a:r>
          </a:p>
          <a:p>
            <a:r>
              <a:rPr lang="en-US" sz="1400" dirty="0"/>
              <a:t> </a:t>
            </a:r>
            <a:r>
              <a:rPr lang="en-US" sz="1400" b="1" dirty="0"/>
              <a:t>Step 2: </a:t>
            </a:r>
            <a:r>
              <a:rPr lang="en-US" sz="1400" dirty="0"/>
              <a:t>Tuned the algorithm/model using the </a:t>
            </a:r>
            <a:r>
              <a:rPr lang="en-US" sz="1400" dirty="0" err="1"/>
              <a:t>RandomForestRegressor</a:t>
            </a:r>
            <a:r>
              <a:rPr lang="en-US" sz="1400" dirty="0"/>
              <a:t> by adjusted</a:t>
            </a:r>
            <a:r>
              <a:rPr lang="en-US" sz="1400" b="1" dirty="0"/>
              <a:t> </a:t>
            </a:r>
            <a:r>
              <a:rPr lang="en-US" sz="1400" b="1" dirty="0" err="1"/>
              <a:t>n_estimators</a:t>
            </a:r>
            <a:r>
              <a:rPr lang="en-US" sz="1400" b="1" dirty="0"/>
              <a:t> </a:t>
            </a:r>
            <a:r>
              <a:rPr lang="en-US" sz="1400" dirty="0"/>
              <a:t>parameter and </a:t>
            </a:r>
            <a:r>
              <a:rPr lang="en-US" sz="1400" dirty="0" err="1"/>
              <a:t>max_depth</a:t>
            </a:r>
            <a:r>
              <a:rPr lang="en-US" sz="1400" dirty="0"/>
              <a:t> or  number of decision Trees( nodes and subsets).</a:t>
            </a:r>
          </a:p>
          <a:p>
            <a:pPr lvl="0"/>
            <a:r>
              <a:rPr lang="en-US" sz="1400" dirty="0"/>
              <a:t>This </a:t>
            </a:r>
            <a:r>
              <a:rPr lang="en-US" sz="1400" dirty="0" err="1"/>
              <a:t>max_depth</a:t>
            </a:r>
            <a:r>
              <a:rPr lang="en-US" sz="1400" dirty="0"/>
              <a:t> parameter defines the number of trees in the random forest. </a:t>
            </a:r>
          </a:p>
          <a:p>
            <a:r>
              <a:rPr lang="en-US" sz="1400" dirty="0"/>
              <a:t>We started with and algorithm/model to fine tune the </a:t>
            </a:r>
            <a:r>
              <a:rPr lang="en-US" sz="1400" dirty="0" err="1"/>
              <a:t>n_estimator</a:t>
            </a:r>
            <a:r>
              <a:rPr lang="en-US" sz="1400" dirty="0"/>
              <a:t> by 20 and ended up with final tune of </a:t>
            </a:r>
            <a:r>
              <a:rPr lang="en-US" sz="1400" dirty="0" err="1"/>
              <a:t>n_estimator</a:t>
            </a:r>
            <a:r>
              <a:rPr lang="en-US" sz="1400" dirty="0"/>
              <a:t>=50 as </a:t>
            </a:r>
            <a:r>
              <a:rPr lang="en-US" sz="1400" dirty="0" err="1"/>
              <a:t>thbase</a:t>
            </a:r>
            <a:r>
              <a:rPr lang="en-US" sz="1400" dirty="0"/>
              <a:t> model ere we no significant change when we increase n-estimator or </a:t>
            </a:r>
            <a:r>
              <a:rPr lang="en-US" sz="1400" dirty="0" err="1"/>
              <a:t>max_depth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81824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406</Words>
  <Application>Microsoft Office PowerPoint</Application>
  <PresentationFormat>Widescreen</PresentationFormat>
  <Paragraphs>47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Microsoft Excel Worksheet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Consumption</dc:title>
  <dc:creator>Justin Schlankey</dc:creator>
  <cp:lastModifiedBy>admin</cp:lastModifiedBy>
  <cp:revision>57</cp:revision>
  <dcterms:created xsi:type="dcterms:W3CDTF">2019-05-12T22:14:59Z</dcterms:created>
  <dcterms:modified xsi:type="dcterms:W3CDTF">2019-05-16T04:30:05Z</dcterms:modified>
</cp:coreProperties>
</file>