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84644" autoAdjust="0"/>
  </p:normalViewPr>
  <p:slideViewPr>
    <p:cSldViewPr snapToGrid="0">
      <p:cViewPr varScale="1">
        <p:scale>
          <a:sx n="73" d="100"/>
          <a:sy n="73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97D40C-E5D4-47C9-9FCF-5A095E1DA53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11C63C0-2ADB-44D4-A4AA-D8C1D408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63C0-2ADB-44D4-A4AA-D8C1D4083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63C0-2ADB-44D4-A4AA-D8C1D4083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8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95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A0F7-BB1D-413C-A3FC-04CC3F8F42C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ljar.com/blog/random-forest-overfittin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A879-07CD-4346-87B2-78C6583069E6}"/>
              </a:ext>
            </a:extLst>
          </p:cNvPr>
          <p:cNvSpPr txBox="1"/>
          <p:nvPr/>
        </p:nvSpPr>
        <p:spPr>
          <a:xfrm>
            <a:off x="228601" y="188844"/>
            <a:ext cx="1158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Random Forest method is used to classify the data into classes and predict the mean (regression) of the forest trees to predict </a:t>
            </a:r>
            <a:r>
              <a:rPr lang="en-US" sz="1400" dirty="0"/>
              <a:t>Total Dollar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A6CB71-224C-4627-9A69-EB399C26D260}"/>
              </a:ext>
            </a:extLst>
          </p:cNvPr>
          <p:cNvSpPr/>
          <p:nvPr/>
        </p:nvSpPr>
        <p:spPr>
          <a:xfrm>
            <a:off x="627289" y="760599"/>
            <a:ext cx="2720595" cy="950214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Step 1</a:t>
            </a:r>
            <a:r>
              <a:rPr lang="en-US" sz="1200" kern="1200" dirty="0">
                <a:solidFill>
                  <a:schemeClr val="tx1"/>
                </a:solidFill>
              </a:rPr>
              <a:t> – Creating a based Random Forest model and predict Y. 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C082855-0F08-43EA-B263-25A0DB88F36C}"/>
              </a:ext>
            </a:extLst>
          </p:cNvPr>
          <p:cNvSpPr/>
          <p:nvPr/>
        </p:nvSpPr>
        <p:spPr>
          <a:xfrm>
            <a:off x="3939569" y="704898"/>
            <a:ext cx="2651488" cy="875295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Step2</a:t>
            </a:r>
            <a:r>
              <a:rPr lang="en-US" sz="1200" dirty="0">
                <a:solidFill>
                  <a:schemeClr val="tx1"/>
                </a:solidFill>
              </a:rPr>
              <a:t> – Fine Tune model using </a:t>
            </a:r>
            <a:r>
              <a:rPr lang="en-US" sz="1200" dirty="0" err="1">
                <a:solidFill>
                  <a:schemeClr val="tx1"/>
                </a:solidFill>
              </a:rPr>
              <a:t>RandomForestRegressor</a:t>
            </a:r>
            <a:r>
              <a:rPr lang="en-US" sz="1200" dirty="0">
                <a:solidFill>
                  <a:schemeClr val="tx1"/>
                </a:solidFill>
              </a:rPr>
              <a:t> to determine optimum hyper-parameters for the best r2 score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86357A-FC59-4E64-A550-D98A57AF9CF9}"/>
              </a:ext>
            </a:extLst>
          </p:cNvPr>
          <p:cNvSpPr/>
          <p:nvPr/>
        </p:nvSpPr>
        <p:spPr>
          <a:xfrm>
            <a:off x="7182465" y="779168"/>
            <a:ext cx="2396182" cy="838160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solidFill>
                  <a:schemeClr val="tx1"/>
                </a:solidFill>
              </a:rPr>
              <a:t>Step3</a:t>
            </a:r>
            <a:r>
              <a:rPr lang="en-US" sz="1200" kern="1200" dirty="0">
                <a:solidFill>
                  <a:schemeClr val="tx1"/>
                </a:solidFill>
              </a:rPr>
              <a:t> – Finalize model by comparing r2 scores against base and fine </a:t>
            </a:r>
            <a:r>
              <a:rPr lang="en-US" sz="1200" dirty="0">
                <a:solidFill>
                  <a:schemeClr val="tx1"/>
                </a:solidFill>
              </a:rPr>
              <a:t>tuned</a:t>
            </a:r>
            <a:r>
              <a:rPr lang="en-US" sz="1200" kern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models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Obtain Root Mean Square Error (RMSE) and r2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8BDD122-C0F0-4FDB-8714-C90A322F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6512"/>
              </p:ext>
            </p:extLst>
          </p:nvPr>
        </p:nvGraphicFramePr>
        <p:xfrm>
          <a:off x="845333" y="4660491"/>
          <a:ext cx="7988951" cy="14995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3000">
                  <a:extLst>
                    <a:ext uri="{9D8B030D-6E8A-4147-A177-3AD203B41FA5}">
                      <a16:colId xmlns:a16="http://schemas.microsoft.com/office/drawing/2014/main" val="1628376606"/>
                    </a:ext>
                  </a:extLst>
                </a:gridCol>
                <a:gridCol w="1280784">
                  <a:extLst>
                    <a:ext uri="{9D8B030D-6E8A-4147-A177-3AD203B41FA5}">
                      <a16:colId xmlns:a16="http://schemas.microsoft.com/office/drawing/2014/main" val="3537171461"/>
                    </a:ext>
                  </a:extLst>
                </a:gridCol>
                <a:gridCol w="1659099">
                  <a:extLst>
                    <a:ext uri="{9D8B030D-6E8A-4147-A177-3AD203B41FA5}">
                      <a16:colId xmlns:a16="http://schemas.microsoft.com/office/drawing/2014/main" val="992476981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val="2534363247"/>
                    </a:ext>
                  </a:extLst>
                </a:gridCol>
                <a:gridCol w="2167217">
                  <a:extLst>
                    <a:ext uri="{9D8B030D-6E8A-4147-A177-3AD203B41FA5}">
                      <a16:colId xmlns:a16="http://schemas.microsoft.com/office/drawing/2014/main" val="3569226311"/>
                    </a:ext>
                  </a:extLst>
                </a:gridCol>
              </a:tblGrid>
              <a:tr h="674208">
                <a:tc>
                  <a:txBody>
                    <a:bodyPr/>
                    <a:lstStyle/>
                    <a:p>
                      <a:r>
                        <a:rPr lang="en-US" sz="1600" dirty="0"/>
                        <a:t>RESULTS for $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 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=25)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=50)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Final Tuning (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= 11, 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=75)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09296"/>
                  </a:ext>
                </a:extLst>
              </a:tr>
              <a:tr h="264374">
                <a:tc>
                  <a:txBody>
                    <a:bodyPr/>
                    <a:lstStyle/>
                    <a:p>
                      <a:r>
                        <a:rPr lang="en-US" sz="1200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334.51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29995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r>
                        <a:rPr lang="en-US" sz="1200" dirty="0"/>
                        <a:t>Test r</a:t>
                      </a:r>
                      <a:r>
                        <a:rPr lang="en-US" sz="12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00381"/>
                  </a:ext>
                </a:extLst>
              </a:tr>
            </a:tbl>
          </a:graphicData>
        </a:graphic>
      </p:graphicFrame>
      <p:sp>
        <p:nvSpPr>
          <p:cNvPr id="40" name="Arrow: Right 39">
            <a:extLst>
              <a:ext uri="{FF2B5EF4-FFF2-40B4-BE49-F238E27FC236}">
                <a16:creationId xmlns:a16="http://schemas.microsoft.com/office/drawing/2014/main" id="{DE470760-77B6-4DA0-BFE4-61CBDABB9866}"/>
              </a:ext>
            </a:extLst>
          </p:cNvPr>
          <p:cNvSpPr/>
          <p:nvPr/>
        </p:nvSpPr>
        <p:spPr>
          <a:xfrm>
            <a:off x="3378860" y="1093302"/>
            <a:ext cx="460626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F80517-458A-487B-98D3-5A87E9DE1DE3}"/>
              </a:ext>
            </a:extLst>
          </p:cNvPr>
          <p:cNvSpPr/>
          <p:nvPr/>
        </p:nvSpPr>
        <p:spPr>
          <a:xfrm>
            <a:off x="6691140" y="1093302"/>
            <a:ext cx="391242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0E2CEB-9055-4386-8EA4-98BD48E69572}"/>
              </a:ext>
            </a:extLst>
          </p:cNvPr>
          <p:cNvSpPr/>
          <p:nvPr/>
        </p:nvSpPr>
        <p:spPr>
          <a:xfrm flipH="1">
            <a:off x="913929" y="2215669"/>
            <a:ext cx="2299531" cy="469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Split into attributes and label sets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5FA513-6969-4CF2-954A-E45262EFEE1A}"/>
              </a:ext>
            </a:extLst>
          </p:cNvPr>
          <p:cNvSpPr/>
          <p:nvPr/>
        </p:nvSpPr>
        <p:spPr>
          <a:xfrm>
            <a:off x="1952898" y="180522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44346-343D-4BC0-BD15-369FE797ADEE}"/>
              </a:ext>
            </a:extLst>
          </p:cNvPr>
          <p:cNvSpPr/>
          <p:nvPr/>
        </p:nvSpPr>
        <p:spPr>
          <a:xfrm flipH="1">
            <a:off x="858396" y="3208929"/>
            <a:ext cx="2299530" cy="28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Training and Testing 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627F6AE-1681-4FAD-83FD-5ACB7E69FA13}"/>
              </a:ext>
            </a:extLst>
          </p:cNvPr>
          <p:cNvSpPr/>
          <p:nvPr/>
        </p:nvSpPr>
        <p:spPr>
          <a:xfrm>
            <a:off x="2000794" y="279364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E9549-FCEA-4475-BE4A-84F736C8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480"/>
            <a:ext cx="8192692" cy="4510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E4D83-28DA-49D4-8593-30B4A5A1D9F8}"/>
              </a:ext>
            </a:extLst>
          </p:cNvPr>
          <p:cNvSpPr txBox="1"/>
          <p:nvPr/>
        </p:nvSpPr>
        <p:spPr>
          <a:xfrm>
            <a:off x="5646420" y="29794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CF34-B5CF-4C76-9FDC-CD12545E3A25}"/>
              </a:ext>
            </a:extLst>
          </p:cNvPr>
          <p:cNvSpPr txBox="1"/>
          <p:nvPr/>
        </p:nvSpPr>
        <p:spPr>
          <a:xfrm>
            <a:off x="416333" y="792859"/>
            <a:ext cx="810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importance is used to select features that have strong impact to the model (after training). Features that have high collinearity in the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27CCA9-7D2F-4438-8C75-FC348EA9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16" y="89207"/>
            <a:ext cx="8275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mportances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2D55687-9E87-4D60-9C05-8D1ECB560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52859"/>
              </p:ext>
            </p:extLst>
          </p:nvPr>
        </p:nvGraphicFramePr>
        <p:xfrm>
          <a:off x="8197608" y="1807813"/>
          <a:ext cx="2457844" cy="40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5" imgW="1463040" imgH="2384878" progId="Excel.Sheet.12">
                  <p:embed/>
                </p:oleObj>
              </mc:Choice>
              <mc:Fallback>
                <p:oleObj name="Worksheet" r:id="rId5" imgW="1463040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7608" y="1807813"/>
                        <a:ext cx="2457844" cy="4003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2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98CF1-C80D-4432-8217-C970CAF4D11F}"/>
              </a:ext>
            </a:extLst>
          </p:cNvPr>
          <p:cNvSpPr/>
          <p:nvPr/>
        </p:nvSpPr>
        <p:spPr>
          <a:xfrm>
            <a:off x="396240" y="853440"/>
            <a:ext cx="1190244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400" b="1" dirty="0"/>
              <a:t>What is Random Decision Forest</a:t>
            </a:r>
          </a:p>
          <a:p>
            <a:pPr lvl="0" defTabSz="914400">
              <a:defRPr/>
            </a:pPr>
            <a:r>
              <a:rPr lang="en-US" sz="1400" dirty="0"/>
              <a:t>A random Forest algorithm comprises of random collection of decision trees. Random Forest algorithm does creates multiple decision trees  and merge them together to obtain a more robust/stable and accurate prediction. The more tree, the more robust the prediction and accuracy.</a:t>
            </a:r>
          </a:p>
          <a:p>
            <a:pPr lvl="0" defTabSz="914400">
              <a:defRPr/>
            </a:pPr>
            <a:r>
              <a:rPr lang="en-US" sz="1400" dirty="0"/>
              <a:t>One interesting thing about Random Forest is that it can be used for both classification and regression algorithm. </a:t>
            </a:r>
          </a:p>
          <a:p>
            <a:r>
              <a:rPr lang="en-US" sz="1400" b="1" dirty="0"/>
              <a:t>Advantages/WHY </a:t>
            </a:r>
          </a:p>
          <a:p>
            <a:r>
              <a:rPr lang="en-US" sz="1400" dirty="0"/>
              <a:t>Random forest algorithm can be used for both classifications and regression task.</a:t>
            </a:r>
          </a:p>
          <a:p>
            <a:r>
              <a:rPr lang="en-US" sz="1400" dirty="0"/>
              <a:t>It provides higher accuracy.</a:t>
            </a:r>
          </a:p>
          <a:p>
            <a:r>
              <a:rPr lang="en-US" sz="1400" dirty="0"/>
              <a:t>Random forest classifier will handle the missing values and maintain the accuracy of a large proportion of data.</a:t>
            </a:r>
          </a:p>
          <a:p>
            <a:pPr lvl="0" defTabSz="914400">
              <a:defRPr/>
            </a:pPr>
            <a:r>
              <a:rPr lang="en-US" sz="1400" dirty="0"/>
              <a:t>If there are more trees, it won’t allow overfitting trees in the model (Random forest corrects for decision tree habit of overfitting to the training data) </a:t>
            </a:r>
          </a:p>
          <a:p>
            <a:r>
              <a:rPr lang="en-US" sz="1400" dirty="0"/>
              <a:t>It has the power to handle a large data set with higher dimensionality.</a:t>
            </a:r>
          </a:p>
          <a:p>
            <a:r>
              <a:rPr lang="en-US" sz="1400" b="1" dirty="0"/>
              <a:t>Disadvantage:</a:t>
            </a:r>
          </a:p>
          <a:p>
            <a:r>
              <a:rPr lang="en-US" sz="1400" dirty="0"/>
              <a:t>With correlated features, strong features can end up with low scores and the method can be biased towards variables with many categories</a:t>
            </a:r>
          </a:p>
          <a:p>
            <a:r>
              <a:rPr lang="en-US" sz="1400" dirty="0"/>
              <a:t>The Random Forest algorithm does </a:t>
            </a:r>
            <a:r>
              <a:rPr lang="en-US" sz="1400" dirty="0" err="1"/>
              <a:t>overfit</a:t>
            </a:r>
            <a:r>
              <a:rPr lang="en-US" sz="1400" dirty="0"/>
              <a:t>.</a:t>
            </a:r>
          </a:p>
          <a:p>
            <a:r>
              <a:rPr lang="en-US" sz="1400" dirty="0"/>
              <a:t>The generalization error variance is decreasing to zero in the Random Forest when more trees are added to the algorithm. However, the bias of the generalization does not change.</a:t>
            </a:r>
          </a:p>
          <a:p>
            <a:r>
              <a:rPr lang="en-US" sz="1400" dirty="0"/>
              <a:t>To avoid overfitting in Random Forest the hyper-parameters of the algorithm should be tuned. For example the number of samples in the leaf.</a:t>
            </a:r>
          </a:p>
          <a:p>
            <a:pPr lvl="0" defTabSz="914400">
              <a:defRPr/>
            </a:pPr>
            <a:r>
              <a:rPr lang="en-US" sz="1400" b="1" dirty="0"/>
              <a:t>Our Approach </a:t>
            </a:r>
          </a:p>
          <a:p>
            <a:r>
              <a:rPr lang="en-US" sz="1400" dirty="0"/>
              <a:t>The following steps were taken to create a final model.</a:t>
            </a:r>
          </a:p>
          <a:p>
            <a:pPr lvl="0"/>
            <a:r>
              <a:rPr lang="en-US" sz="1400" b="1" dirty="0"/>
              <a:t>Step 1</a:t>
            </a:r>
            <a:r>
              <a:rPr lang="en-US" sz="1400" dirty="0"/>
              <a:t>: The data was divided into 'attributes' and 'label' sets.</a:t>
            </a:r>
          </a:p>
          <a:p>
            <a:pPr lvl="0"/>
            <a:r>
              <a:rPr lang="en-US" sz="1400" dirty="0"/>
              <a:t>             The output data is then divided into training and test sets.</a:t>
            </a:r>
          </a:p>
          <a:p>
            <a:r>
              <a:rPr lang="en-US" sz="1400" dirty="0"/>
              <a:t> </a:t>
            </a:r>
            <a:r>
              <a:rPr lang="en-US" sz="1400" b="1" dirty="0"/>
              <a:t>Step 2: </a:t>
            </a:r>
            <a:r>
              <a:rPr lang="en-US" sz="1400" dirty="0"/>
              <a:t>We started with Base/Default algorithm/model and continue fine tuned the models by</a:t>
            </a:r>
            <a:r>
              <a:rPr lang="en-US" sz="1400" b="1" dirty="0"/>
              <a:t> </a:t>
            </a:r>
            <a:r>
              <a:rPr lang="en-US" sz="1400" dirty="0" err="1"/>
              <a:t>RandomForestRegressor</a:t>
            </a:r>
            <a:r>
              <a:rPr lang="en-US" sz="1400" dirty="0"/>
              <a:t> and by adjusting </a:t>
            </a:r>
            <a:r>
              <a:rPr lang="en-US" sz="1400" b="1" dirty="0" err="1"/>
              <a:t>n_estimators</a:t>
            </a:r>
            <a:r>
              <a:rPr lang="en-US" sz="1400" b="1" dirty="0"/>
              <a:t> </a:t>
            </a:r>
            <a:r>
              <a:rPr lang="en-US" sz="1400" dirty="0"/>
              <a:t>parameter, </a:t>
            </a:r>
            <a:r>
              <a:rPr lang="en-US" altLang="en-US" sz="1400" dirty="0" err="1">
                <a:latin typeface="Arial" panose="020B0604020202020204" pitchFamily="34" charset="0"/>
              </a:rPr>
              <a:t>min_samples_leaf</a:t>
            </a:r>
            <a:r>
              <a:rPr lang="en-US" altLang="en-US" sz="1400" dirty="0">
                <a:latin typeface="Arial" panose="020B0604020202020204" pitchFamily="34" charset="0"/>
              </a:rPr>
              <a:t> =25</a:t>
            </a:r>
            <a:r>
              <a:rPr lang="en-US" altLang="en-US" sz="900" dirty="0"/>
              <a:t> </a:t>
            </a:r>
            <a:r>
              <a:rPr lang="en-US" sz="1400" dirty="0"/>
              <a:t> and </a:t>
            </a:r>
            <a:r>
              <a:rPr lang="en-US" sz="1400" dirty="0" err="1"/>
              <a:t>max_depth</a:t>
            </a:r>
            <a:r>
              <a:rPr lang="en-US" sz="1400" dirty="0"/>
              <a:t>/ number of decision Trees( nodes and subsets).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This </a:t>
            </a:r>
            <a:r>
              <a:rPr lang="en-US" sz="1400" dirty="0" err="1"/>
              <a:t>max_depth</a:t>
            </a:r>
            <a:r>
              <a:rPr lang="en-US" sz="1400" dirty="0"/>
              <a:t> parameter defines the number of trees in the random forest.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Grow trees/fine tuned </a:t>
            </a:r>
            <a:r>
              <a:rPr lang="en-US" sz="1400" dirty="0" err="1"/>
              <a:t>n_estimator</a:t>
            </a:r>
            <a:r>
              <a:rPr lang="en-US" sz="1400" dirty="0"/>
              <a:t> by 20 ,50 and final tune of </a:t>
            </a:r>
            <a:r>
              <a:rPr lang="en-US" sz="1400" dirty="0" err="1"/>
              <a:t>n_estimator</a:t>
            </a:r>
            <a:r>
              <a:rPr lang="en-US" sz="1400" dirty="0"/>
              <a:t>=75.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2"/>
              </a:rPr>
              <a:t>https://mljar.com/blog/random-forest-overfitting/</a:t>
            </a:r>
            <a:endParaRPr lang="en-US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70456" y="104217"/>
            <a:ext cx="65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82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450</Words>
  <Application>Microsoft Office PowerPoint</Application>
  <PresentationFormat>Widescreen</PresentationFormat>
  <Paragraphs>52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</dc:title>
  <dc:creator>Justin Schlankey</dc:creator>
  <cp:lastModifiedBy>admin</cp:lastModifiedBy>
  <cp:revision>62</cp:revision>
  <cp:lastPrinted>2019-05-16T19:03:18Z</cp:lastPrinted>
  <dcterms:created xsi:type="dcterms:W3CDTF">2019-05-12T22:14:59Z</dcterms:created>
  <dcterms:modified xsi:type="dcterms:W3CDTF">2019-05-16T20:44:48Z</dcterms:modified>
</cp:coreProperties>
</file>