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3" r:id="rId2"/>
    <p:sldId id="257" r:id="rId3"/>
    <p:sldId id="272" r:id="rId4"/>
    <p:sldId id="265" r:id="rId5"/>
    <p:sldId id="266" r:id="rId6"/>
    <p:sldId id="271" r:id="rId7"/>
    <p:sldId id="262" r:id="rId8"/>
    <p:sldId id="269" r:id="rId9"/>
    <p:sldId id="270" r:id="rId10"/>
    <p:sldId id="267" r:id="rId11"/>
    <p:sldId id="260"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88298" autoAdjust="0"/>
  </p:normalViewPr>
  <p:slideViewPr>
    <p:cSldViewPr snapToGrid="0">
      <p:cViewPr varScale="1">
        <p:scale>
          <a:sx n="76" d="100"/>
          <a:sy n="76" d="100"/>
        </p:scale>
        <p:origin x="71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6620-B21F-45EF-A4D5-5E8A85A3D184}"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67D4-9345-437C-A2F3-DBD4484A41A7}" type="slidenum">
              <a:rPr lang="en-US" smtClean="0"/>
              <a:t>‹#›</a:t>
            </a:fld>
            <a:endParaRPr lang="en-US"/>
          </a:p>
        </p:txBody>
      </p:sp>
    </p:spTree>
    <p:extLst>
      <p:ext uri="{BB962C8B-B14F-4D97-AF65-F5344CB8AC3E}">
        <p14:creationId xmlns:p14="http://schemas.microsoft.com/office/powerpoint/2010/main" val="9420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each individual tree.</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 parameter defines the number of trees in the random forest. </a:t>
            </a:r>
          </a:p>
          <a:p>
            <a:r>
              <a:rPr lang="en-US" sz="1200" kern="1200" dirty="0">
                <a:solidFill>
                  <a:schemeClr val="tx1"/>
                </a:solidFill>
                <a:effectLst/>
                <a:latin typeface="+mn-lt"/>
                <a:ea typeface="+mn-ea"/>
                <a:cs typeface="+mn-cs"/>
              </a:rPr>
              <a:t>We started with base model and continue to fine tune the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 by 20 and ended up with final tune of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as there we no significant change when we increase n-estimator or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Advantages: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Random forest corrects for decision tree habit of overfitting to the training data. </a:t>
            </a:r>
          </a:p>
          <a:p>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8</a:t>
            </a:fld>
            <a:endParaRPr lang="en-US"/>
          </a:p>
        </p:txBody>
      </p:sp>
    </p:spTree>
    <p:extLst>
      <p:ext uri="{BB962C8B-B14F-4D97-AF65-F5344CB8AC3E}">
        <p14:creationId xmlns:p14="http://schemas.microsoft.com/office/powerpoint/2010/main" val="206789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10</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ia.gov/consumption/residential/index.ph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200" dirty="0">
                <a:latin typeface="Tableau Regular"/>
              </a:rPr>
              <a:t>We are visualizing and predicting the usage of energy across the US. Our resource used was from the Residential Energy Consumption Survey(RECS).</a:t>
            </a:r>
          </a:p>
          <a:p>
            <a:pPr>
              <a:lnSpc>
                <a:spcPct val="90000"/>
              </a:lnSpc>
            </a:pPr>
            <a:r>
              <a:rPr lang="en-US" sz="1200" dirty="0">
                <a:latin typeface="Tableau Regular"/>
              </a:rPr>
              <a:t>Using Machine learning tools and techniques, we aim at predicting</a:t>
            </a:r>
          </a:p>
          <a:p>
            <a:pPr lvl="1">
              <a:lnSpc>
                <a:spcPct val="90000"/>
              </a:lnSpc>
            </a:pPr>
            <a:r>
              <a:rPr lang="en-US" sz="1000" dirty="0">
                <a:latin typeface="Tableau Regular"/>
              </a:rPr>
              <a:t>Total Consumption of Energy in residential homes</a:t>
            </a:r>
          </a:p>
          <a:p>
            <a:pPr lvl="1">
              <a:lnSpc>
                <a:spcPct val="90000"/>
              </a:lnSpc>
            </a:pPr>
            <a:r>
              <a:rPr lang="en-US" sz="1000" dirty="0">
                <a:latin typeface="Tableau Regular"/>
              </a:rPr>
              <a:t>Total Cost in dollar for the energy consumed</a:t>
            </a:r>
          </a:p>
          <a:p>
            <a:pPr>
              <a:lnSpc>
                <a:spcPct val="90000"/>
              </a:lnSpc>
            </a:pPr>
            <a:r>
              <a:rPr lang="en-US" sz="1200" dirty="0">
                <a:latin typeface="Tableau Regular"/>
              </a:rPr>
              <a:t>RECS data for 2001, 2009, 2015 were used  to train and test our ML Models.</a:t>
            </a:r>
          </a:p>
          <a:p>
            <a:pPr>
              <a:lnSpc>
                <a:spcPct val="90000"/>
              </a:lnSpc>
            </a:pPr>
            <a:r>
              <a:rPr lang="en-US" sz="1200" dirty="0">
                <a:latin typeface="Tableau Regular"/>
              </a:rPr>
              <a:t>Data extracted from US </a:t>
            </a:r>
            <a:r>
              <a:rPr lang="en-US" sz="1200" dirty="0" err="1">
                <a:latin typeface="Tableau Regular"/>
              </a:rPr>
              <a:t>eia</a:t>
            </a:r>
            <a:r>
              <a:rPr lang="en-US" sz="1200" dirty="0">
                <a:latin typeface="Tableau Regular"/>
              </a:rPr>
              <a:t> site ( </a:t>
            </a:r>
            <a:r>
              <a:rPr lang="en-US" sz="1200" dirty="0">
                <a:hlinkClick r:id="rId3"/>
              </a:rPr>
              <a:t>https://www.eia.gov/consumption/residential/index.php</a:t>
            </a:r>
            <a:r>
              <a:rPr lang="en-US" sz="1200" dirty="0"/>
              <a:t>) was cleaned and </a:t>
            </a:r>
            <a:r>
              <a:rPr lang="en-US" sz="1200" dirty="0">
                <a:latin typeface="Tableau Regular"/>
              </a:rPr>
              <a:t>merged into one CSV file. </a:t>
            </a:r>
          </a:p>
          <a:p>
            <a:pPr>
              <a:lnSpc>
                <a:spcPct val="90000"/>
              </a:lnSpc>
            </a:pPr>
            <a:r>
              <a:rPr lang="en-US" sz="1200" dirty="0">
                <a:latin typeface="Tableau Regular"/>
              </a:rPr>
              <a:t>Using Feature Engineering tools such as </a:t>
            </a:r>
            <a:r>
              <a:rPr lang="en-US" sz="1200" b="1" dirty="0">
                <a:latin typeface="Tableau Regular"/>
              </a:rPr>
              <a:t>Feature Selector </a:t>
            </a:r>
            <a:r>
              <a:rPr lang="en-US" sz="1200" dirty="0">
                <a:latin typeface="Tableau Regular"/>
              </a:rPr>
              <a:t>and </a:t>
            </a:r>
            <a:r>
              <a:rPr lang="en-US" sz="1200" b="1" dirty="0">
                <a:latin typeface="Tableau Regular"/>
              </a:rPr>
              <a:t>PCA</a:t>
            </a:r>
            <a:r>
              <a:rPr lang="en-US" sz="1200" dirty="0">
                <a:latin typeface="Tableau Regular"/>
              </a:rPr>
              <a:t> we determined the amount of features necessary to predict total consumption and cost.</a:t>
            </a:r>
          </a:p>
          <a:p>
            <a:pPr>
              <a:lnSpc>
                <a:spcPct val="90000"/>
              </a:lnSpc>
            </a:pPr>
            <a:r>
              <a:rPr lang="en-US" sz="1200" dirty="0">
                <a:latin typeface="Tableau Regular"/>
              </a:rPr>
              <a:t> Post determining important features, an array of ML modeling techniques were used for prediction</a:t>
            </a:r>
          </a:p>
        </p:txBody>
      </p:sp>
    </p:spTree>
    <p:extLst>
      <p:ext uri="{BB962C8B-B14F-4D97-AF65-F5344CB8AC3E}">
        <p14:creationId xmlns:p14="http://schemas.microsoft.com/office/powerpoint/2010/main" val="258764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845333" y="760599"/>
            <a:ext cx="2433443" cy="979309"/>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493310"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657633" y="778727"/>
            <a:ext cx="2166729" cy="85672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930773" y="3662567"/>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33868"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27506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2B9AD4-09F1-4D5D-B275-4B9C7E94CB8E}"/>
              </a:ext>
            </a:extLst>
          </p:cNvPr>
          <p:cNvSpPr/>
          <p:nvPr/>
        </p:nvSpPr>
        <p:spPr>
          <a:xfrm>
            <a:off x="930773" y="1910639"/>
            <a:ext cx="4764446" cy="369332"/>
          </a:xfrm>
          <a:prstGeom prst="rect">
            <a:avLst/>
          </a:prstGeom>
        </p:spPr>
        <p:txBody>
          <a:bodyPr wrap="none">
            <a:spAutoFit/>
          </a:bodyPr>
          <a:lstStyle/>
          <a:p>
            <a:r>
              <a:rPr lang="en-US" dirty="0"/>
              <a:t>Split data into attributes and </a:t>
            </a:r>
            <a:r>
              <a:rPr lang="en-US" dirty="0" err="1"/>
              <a:t>and</a:t>
            </a:r>
            <a:r>
              <a:rPr lang="en-US" dirty="0"/>
              <a:t> label sets </a:t>
            </a:r>
          </a:p>
        </p:txBody>
      </p:sp>
      <p:sp>
        <p:nvSpPr>
          <p:cNvPr id="3" name="Rectangle 2">
            <a:extLst>
              <a:ext uri="{FF2B5EF4-FFF2-40B4-BE49-F238E27FC236}">
                <a16:creationId xmlns:a16="http://schemas.microsoft.com/office/drawing/2014/main" id="{9CA93407-BDC4-4C02-8C2F-FB4B4B6D2E2D}"/>
              </a:ext>
            </a:extLst>
          </p:cNvPr>
          <p:cNvSpPr/>
          <p:nvPr/>
        </p:nvSpPr>
        <p:spPr>
          <a:xfrm>
            <a:off x="1129467" y="2743677"/>
            <a:ext cx="2762551" cy="369332"/>
          </a:xfrm>
          <a:prstGeom prst="rect">
            <a:avLst/>
          </a:prstGeom>
        </p:spPr>
        <p:txBody>
          <a:bodyPr wrap="none">
            <a:spAutoFit/>
          </a:bodyPr>
          <a:lstStyle/>
          <a:p>
            <a:r>
              <a:rPr lang="en-US" dirty="0"/>
              <a:t>Training and testing data</a:t>
            </a:r>
          </a:p>
        </p:txBody>
      </p:sp>
    </p:spTree>
    <p:extLst>
      <p:ext uri="{BB962C8B-B14F-4D97-AF65-F5344CB8AC3E}">
        <p14:creationId xmlns:p14="http://schemas.microsoft.com/office/powerpoint/2010/main" val="5900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103989"/>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48FC5CD-7FA5-45B3-AE75-D69C29E51098}"/>
              </a:ext>
            </a:extLst>
          </p:cNvPr>
          <p:cNvSpPr/>
          <p:nvPr/>
        </p:nvSpPr>
        <p:spPr>
          <a:xfrm>
            <a:off x="5000689" y="2372710"/>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rgbClr val="00B0F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dirty="0"/>
              <a:t>Zero Importance Features</a:t>
            </a:r>
          </a:p>
          <a:p>
            <a:pPr lvl="0" algn="ctr" defTabSz="622300">
              <a:lnSpc>
                <a:spcPct val="90000"/>
              </a:lnSpc>
              <a:spcBef>
                <a:spcPct val="0"/>
              </a:spcBef>
              <a:spcAft>
                <a:spcPct val="35000"/>
              </a:spcAft>
            </a:pPr>
            <a:r>
              <a:rPr lang="en-US" sz="1100" dirty="0"/>
              <a:t>Identify zero importance features after one hot encoding</a:t>
            </a:r>
            <a:endParaRPr lang="en-US" sz="1100" kern="1200" dirty="0"/>
          </a:p>
        </p:txBody>
      </p:sp>
      <p:sp>
        <p:nvSpPr>
          <p:cNvPr id="15" name="Freeform: Shape 14">
            <a:extLst>
              <a:ext uri="{FF2B5EF4-FFF2-40B4-BE49-F238E27FC236}">
                <a16:creationId xmlns:a16="http://schemas.microsoft.com/office/drawing/2014/main" id="{0602DC22-7888-4CCA-94EE-D56CF796E2B8}"/>
              </a:ext>
            </a:extLst>
          </p:cNvPr>
          <p:cNvSpPr/>
          <p:nvPr/>
        </p:nvSpPr>
        <p:spPr>
          <a:xfrm>
            <a:off x="3859137" y="4401353"/>
            <a:ext cx="2020385" cy="2025896"/>
          </a:xfrm>
          <a:custGeom>
            <a:avLst/>
            <a:gdLst>
              <a:gd name="connsiteX0" fmla="*/ 1099452 w 1469371"/>
              <a:gd name="connsiteY0" fmla="*/ 372154 h 1469371"/>
              <a:gd name="connsiteX1" fmla="*/ 1316234 w 1469371"/>
              <a:gd name="connsiteY1" fmla="*/ 306820 h 1469371"/>
              <a:gd name="connsiteX2" fmla="*/ 1396002 w 1469371"/>
              <a:gd name="connsiteY2" fmla="*/ 444982 h 1469371"/>
              <a:gd name="connsiteX3" fmla="*/ 1231030 w 1469371"/>
              <a:gd name="connsiteY3" fmla="*/ 600054 h 1469371"/>
              <a:gd name="connsiteX4" fmla="*/ 1231030 w 1469371"/>
              <a:gd name="connsiteY4" fmla="*/ 869318 h 1469371"/>
              <a:gd name="connsiteX5" fmla="*/ 1396002 w 1469371"/>
              <a:gd name="connsiteY5" fmla="*/ 1024389 h 1469371"/>
              <a:gd name="connsiteX6" fmla="*/ 1316234 w 1469371"/>
              <a:gd name="connsiteY6" fmla="*/ 1162551 h 1469371"/>
              <a:gd name="connsiteX7" fmla="*/ 1099452 w 1469371"/>
              <a:gd name="connsiteY7" fmla="*/ 1097217 h 1469371"/>
              <a:gd name="connsiteX8" fmla="*/ 866263 w 1469371"/>
              <a:gd name="connsiteY8" fmla="*/ 1231849 h 1469371"/>
              <a:gd name="connsiteX9" fmla="*/ 814453 w 1469371"/>
              <a:gd name="connsiteY9" fmla="*/ 1452254 h 1469371"/>
              <a:gd name="connsiteX10" fmla="*/ 654918 w 1469371"/>
              <a:gd name="connsiteY10" fmla="*/ 1452254 h 1469371"/>
              <a:gd name="connsiteX11" fmla="*/ 603108 w 1469371"/>
              <a:gd name="connsiteY11" fmla="*/ 1231849 h 1469371"/>
              <a:gd name="connsiteX12" fmla="*/ 369919 w 1469371"/>
              <a:gd name="connsiteY12" fmla="*/ 1097217 h 1469371"/>
              <a:gd name="connsiteX13" fmla="*/ 153137 w 1469371"/>
              <a:gd name="connsiteY13" fmla="*/ 1162551 h 1469371"/>
              <a:gd name="connsiteX14" fmla="*/ 73369 w 1469371"/>
              <a:gd name="connsiteY14" fmla="*/ 1024389 h 1469371"/>
              <a:gd name="connsiteX15" fmla="*/ 238341 w 1469371"/>
              <a:gd name="connsiteY15" fmla="*/ 869317 h 1469371"/>
              <a:gd name="connsiteX16" fmla="*/ 238341 w 1469371"/>
              <a:gd name="connsiteY16" fmla="*/ 600053 h 1469371"/>
              <a:gd name="connsiteX17" fmla="*/ 73369 w 1469371"/>
              <a:gd name="connsiteY17" fmla="*/ 444982 h 1469371"/>
              <a:gd name="connsiteX18" fmla="*/ 153137 w 1469371"/>
              <a:gd name="connsiteY18" fmla="*/ 306820 h 1469371"/>
              <a:gd name="connsiteX19" fmla="*/ 369919 w 1469371"/>
              <a:gd name="connsiteY19" fmla="*/ 372154 h 1469371"/>
              <a:gd name="connsiteX20" fmla="*/ 603108 w 1469371"/>
              <a:gd name="connsiteY20" fmla="*/ 237522 h 1469371"/>
              <a:gd name="connsiteX21" fmla="*/ 654918 w 1469371"/>
              <a:gd name="connsiteY21" fmla="*/ 17117 h 1469371"/>
              <a:gd name="connsiteX22" fmla="*/ 814453 w 1469371"/>
              <a:gd name="connsiteY22" fmla="*/ 17117 h 1469371"/>
              <a:gd name="connsiteX23" fmla="*/ 866263 w 1469371"/>
              <a:gd name="connsiteY23" fmla="*/ 237522 h 1469371"/>
              <a:gd name="connsiteX24" fmla="*/ 1099452 w 1469371"/>
              <a:gd name="connsiteY24" fmla="*/ 372154 h 146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9371" h="1469371">
                <a:moveTo>
                  <a:pt x="1099452" y="372154"/>
                </a:moveTo>
                <a:lnTo>
                  <a:pt x="1316234" y="306820"/>
                </a:lnTo>
                <a:lnTo>
                  <a:pt x="1396002" y="444982"/>
                </a:lnTo>
                <a:lnTo>
                  <a:pt x="1231030" y="600054"/>
                </a:lnTo>
                <a:cubicBezTo>
                  <a:pt x="1254944" y="688216"/>
                  <a:pt x="1254944" y="781156"/>
                  <a:pt x="1231030" y="869318"/>
                </a:cubicBezTo>
                <a:lnTo>
                  <a:pt x="1396002" y="1024389"/>
                </a:lnTo>
                <a:lnTo>
                  <a:pt x="1316234" y="1162551"/>
                </a:lnTo>
                <a:lnTo>
                  <a:pt x="1099452" y="1097217"/>
                </a:lnTo>
                <a:cubicBezTo>
                  <a:pt x="1035058" y="1162008"/>
                  <a:pt x="954570" y="1208478"/>
                  <a:pt x="866263" y="1231849"/>
                </a:cubicBezTo>
                <a:lnTo>
                  <a:pt x="814453" y="1452254"/>
                </a:lnTo>
                <a:lnTo>
                  <a:pt x="654918" y="1452254"/>
                </a:lnTo>
                <a:lnTo>
                  <a:pt x="603108" y="1231849"/>
                </a:lnTo>
                <a:cubicBezTo>
                  <a:pt x="514801" y="1208478"/>
                  <a:pt x="434312" y="1162008"/>
                  <a:pt x="369919" y="1097217"/>
                </a:cubicBezTo>
                <a:lnTo>
                  <a:pt x="153137" y="1162551"/>
                </a:lnTo>
                <a:lnTo>
                  <a:pt x="73369" y="1024389"/>
                </a:lnTo>
                <a:lnTo>
                  <a:pt x="238341" y="869317"/>
                </a:lnTo>
                <a:cubicBezTo>
                  <a:pt x="214427" y="781155"/>
                  <a:pt x="214427" y="688215"/>
                  <a:pt x="238341" y="600053"/>
                </a:cubicBezTo>
                <a:lnTo>
                  <a:pt x="73369" y="444982"/>
                </a:lnTo>
                <a:lnTo>
                  <a:pt x="153137" y="306820"/>
                </a:lnTo>
                <a:lnTo>
                  <a:pt x="369919" y="372154"/>
                </a:lnTo>
                <a:cubicBezTo>
                  <a:pt x="434313" y="307363"/>
                  <a:pt x="514801" y="260893"/>
                  <a:pt x="603108" y="237522"/>
                </a:cubicBezTo>
                <a:lnTo>
                  <a:pt x="654918" y="17117"/>
                </a:lnTo>
                <a:lnTo>
                  <a:pt x="814453" y="17117"/>
                </a:lnTo>
                <a:lnTo>
                  <a:pt x="866263" y="237522"/>
                </a:lnTo>
                <a:cubicBezTo>
                  <a:pt x="954570" y="260893"/>
                  <a:pt x="1035059" y="307363"/>
                  <a:pt x="1099452" y="372154"/>
                </a:cubicBezTo>
                <a:close/>
              </a:path>
            </a:pathLst>
          </a:custGeom>
          <a:ln>
            <a:solidFill>
              <a:srgbClr val="7030A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387699" tIns="389934" rIns="387699" bIns="389934" numCol="1" spcCol="1270" anchor="ctr" anchorCtr="0">
            <a:noAutofit/>
          </a:bodyPr>
          <a:lstStyle/>
          <a:p>
            <a:pPr marL="0" lvl="0" indent="0" algn="ctr" defTabSz="622300">
              <a:lnSpc>
                <a:spcPct val="90000"/>
              </a:lnSpc>
              <a:spcBef>
                <a:spcPct val="0"/>
              </a:spcBef>
              <a:spcAft>
                <a:spcPct val="35000"/>
              </a:spcAft>
              <a:buNone/>
            </a:pPr>
            <a:r>
              <a:rPr lang="en-US" sz="1200" b="1" kern="1200" dirty="0"/>
              <a:t>Single Unique values</a:t>
            </a:r>
            <a:r>
              <a:rPr lang="en-US" sz="1400" kern="1200" dirty="0"/>
              <a:t> </a:t>
            </a:r>
          </a:p>
          <a:p>
            <a:pPr marL="0" lvl="0" indent="0" algn="ctr" defTabSz="622300">
              <a:lnSpc>
                <a:spcPct val="90000"/>
              </a:lnSpc>
              <a:spcBef>
                <a:spcPct val="0"/>
              </a:spcBef>
              <a:spcAft>
                <a:spcPct val="35000"/>
              </a:spcAft>
              <a:buNone/>
            </a:pPr>
            <a:r>
              <a:rPr lang="en-US" sz="1100" kern="1200" dirty="0"/>
              <a:t>Remove features with single unique values</a:t>
            </a:r>
          </a:p>
        </p:txBody>
      </p:sp>
      <p:sp>
        <p:nvSpPr>
          <p:cNvPr id="16" name="Freeform: Shape 15">
            <a:extLst>
              <a:ext uri="{FF2B5EF4-FFF2-40B4-BE49-F238E27FC236}">
                <a16:creationId xmlns:a16="http://schemas.microsoft.com/office/drawing/2014/main" id="{36826518-368C-4A7B-A4D8-3FECDC14A86D}"/>
              </a:ext>
            </a:extLst>
          </p:cNvPr>
          <p:cNvSpPr/>
          <p:nvPr/>
        </p:nvSpPr>
        <p:spPr>
          <a:xfrm>
            <a:off x="5523359" y="4654245"/>
            <a:ext cx="1872445" cy="1773004"/>
          </a:xfrm>
          <a:custGeom>
            <a:avLst/>
            <a:gdLst>
              <a:gd name="connsiteX0" fmla="*/ 1077239 w 1439684"/>
              <a:gd name="connsiteY0" fmla="*/ 364635 h 1439684"/>
              <a:gd name="connsiteX1" fmla="*/ 1289641 w 1439684"/>
              <a:gd name="connsiteY1" fmla="*/ 300621 h 1439684"/>
              <a:gd name="connsiteX2" fmla="*/ 1367797 w 1439684"/>
              <a:gd name="connsiteY2" fmla="*/ 435992 h 1439684"/>
              <a:gd name="connsiteX3" fmla="*/ 1206159 w 1439684"/>
              <a:gd name="connsiteY3" fmla="*/ 587930 h 1439684"/>
              <a:gd name="connsiteX4" fmla="*/ 1206159 w 1439684"/>
              <a:gd name="connsiteY4" fmla="*/ 851753 h 1439684"/>
              <a:gd name="connsiteX5" fmla="*/ 1367797 w 1439684"/>
              <a:gd name="connsiteY5" fmla="*/ 1003692 h 1439684"/>
              <a:gd name="connsiteX6" fmla="*/ 1289641 w 1439684"/>
              <a:gd name="connsiteY6" fmla="*/ 1139063 h 1439684"/>
              <a:gd name="connsiteX7" fmla="*/ 1077239 w 1439684"/>
              <a:gd name="connsiteY7" fmla="*/ 1075049 h 1439684"/>
              <a:gd name="connsiteX8" fmla="*/ 848761 w 1439684"/>
              <a:gd name="connsiteY8" fmla="*/ 1206961 h 1439684"/>
              <a:gd name="connsiteX9" fmla="*/ 797998 w 1439684"/>
              <a:gd name="connsiteY9" fmla="*/ 1422913 h 1439684"/>
              <a:gd name="connsiteX10" fmla="*/ 641686 w 1439684"/>
              <a:gd name="connsiteY10" fmla="*/ 1422913 h 1439684"/>
              <a:gd name="connsiteX11" fmla="*/ 590923 w 1439684"/>
              <a:gd name="connsiteY11" fmla="*/ 1206960 h 1439684"/>
              <a:gd name="connsiteX12" fmla="*/ 362445 w 1439684"/>
              <a:gd name="connsiteY12" fmla="*/ 1075048 h 1439684"/>
              <a:gd name="connsiteX13" fmla="*/ 150043 w 1439684"/>
              <a:gd name="connsiteY13" fmla="*/ 1139063 h 1439684"/>
              <a:gd name="connsiteX14" fmla="*/ 71887 w 1439684"/>
              <a:gd name="connsiteY14" fmla="*/ 1003692 h 1439684"/>
              <a:gd name="connsiteX15" fmla="*/ 233525 w 1439684"/>
              <a:gd name="connsiteY15" fmla="*/ 851754 h 1439684"/>
              <a:gd name="connsiteX16" fmla="*/ 233525 w 1439684"/>
              <a:gd name="connsiteY16" fmla="*/ 587931 h 1439684"/>
              <a:gd name="connsiteX17" fmla="*/ 71887 w 1439684"/>
              <a:gd name="connsiteY17" fmla="*/ 435992 h 1439684"/>
              <a:gd name="connsiteX18" fmla="*/ 150043 w 1439684"/>
              <a:gd name="connsiteY18" fmla="*/ 300621 h 1439684"/>
              <a:gd name="connsiteX19" fmla="*/ 362445 w 1439684"/>
              <a:gd name="connsiteY19" fmla="*/ 364635 h 1439684"/>
              <a:gd name="connsiteX20" fmla="*/ 590923 w 1439684"/>
              <a:gd name="connsiteY20" fmla="*/ 232723 h 1439684"/>
              <a:gd name="connsiteX21" fmla="*/ 641686 w 1439684"/>
              <a:gd name="connsiteY21" fmla="*/ 16771 h 1439684"/>
              <a:gd name="connsiteX22" fmla="*/ 797998 w 1439684"/>
              <a:gd name="connsiteY22" fmla="*/ 16771 h 1439684"/>
              <a:gd name="connsiteX23" fmla="*/ 848761 w 1439684"/>
              <a:gd name="connsiteY23" fmla="*/ 232724 h 1439684"/>
              <a:gd name="connsiteX24" fmla="*/ 1077239 w 1439684"/>
              <a:gd name="connsiteY24" fmla="*/ 364636 h 1439684"/>
              <a:gd name="connsiteX25" fmla="*/ 1077239 w 1439684"/>
              <a:gd name="connsiteY25" fmla="*/ 364635 h 143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9684" h="1439684">
                <a:moveTo>
                  <a:pt x="926648" y="364172"/>
                </a:moveTo>
                <a:lnTo>
                  <a:pt x="1080636" y="268800"/>
                </a:lnTo>
                <a:lnTo>
                  <a:pt x="1170883" y="359048"/>
                </a:lnTo>
                <a:lnTo>
                  <a:pt x="1075512" y="513035"/>
                </a:lnTo>
                <a:cubicBezTo>
                  <a:pt x="1112245" y="576210"/>
                  <a:pt x="1131489" y="648029"/>
                  <a:pt x="1131264" y="721106"/>
                </a:cubicBezTo>
                <a:lnTo>
                  <a:pt x="1290852" y="806778"/>
                </a:lnTo>
                <a:lnTo>
                  <a:pt x="1257820" y="930058"/>
                </a:lnTo>
                <a:lnTo>
                  <a:pt x="1076776" y="924458"/>
                </a:lnTo>
                <a:cubicBezTo>
                  <a:pt x="1040432" y="987858"/>
                  <a:pt x="987857" y="1040432"/>
                  <a:pt x="924458" y="1076777"/>
                </a:cubicBezTo>
                <a:lnTo>
                  <a:pt x="930058" y="1257820"/>
                </a:lnTo>
                <a:lnTo>
                  <a:pt x="806779" y="1290853"/>
                </a:lnTo>
                <a:lnTo>
                  <a:pt x="721107" y="1131264"/>
                </a:lnTo>
                <a:cubicBezTo>
                  <a:pt x="648029" y="1131488"/>
                  <a:pt x="576211" y="1112244"/>
                  <a:pt x="513036" y="1075511"/>
                </a:cubicBezTo>
                <a:lnTo>
                  <a:pt x="359048" y="1170884"/>
                </a:lnTo>
                <a:lnTo>
                  <a:pt x="268801" y="1080636"/>
                </a:lnTo>
                <a:lnTo>
                  <a:pt x="364172" y="926649"/>
                </a:lnTo>
                <a:cubicBezTo>
                  <a:pt x="327439" y="863474"/>
                  <a:pt x="308195" y="791655"/>
                  <a:pt x="308420" y="718578"/>
                </a:cubicBezTo>
                <a:lnTo>
                  <a:pt x="148832" y="632906"/>
                </a:lnTo>
                <a:lnTo>
                  <a:pt x="181864" y="509626"/>
                </a:lnTo>
                <a:lnTo>
                  <a:pt x="362908" y="515226"/>
                </a:lnTo>
                <a:cubicBezTo>
                  <a:pt x="399252" y="451826"/>
                  <a:pt x="451827" y="399252"/>
                  <a:pt x="515226" y="362907"/>
                </a:cubicBezTo>
                <a:lnTo>
                  <a:pt x="509626" y="181864"/>
                </a:lnTo>
                <a:lnTo>
                  <a:pt x="632905" y="148831"/>
                </a:lnTo>
                <a:lnTo>
                  <a:pt x="718577" y="308420"/>
                </a:lnTo>
                <a:cubicBezTo>
                  <a:pt x="791655" y="308196"/>
                  <a:pt x="863473" y="327440"/>
                  <a:pt x="926648" y="364173"/>
                </a:cubicBezTo>
                <a:lnTo>
                  <a:pt x="926648" y="364172"/>
                </a:lnTo>
                <a:close/>
              </a:path>
            </a:pathLst>
          </a:custGeom>
          <a:ln>
            <a:solidFill>
              <a:srgbClr val="C0000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95326" tIns="495326" rIns="495326" bIns="495326" numCol="1" spcCol="1270" anchor="ctr" anchorCtr="0">
            <a:noAutofit/>
          </a:bodyPr>
          <a:lstStyle/>
          <a:p>
            <a:pPr marL="0" lvl="0" indent="0" algn="ctr" defTabSz="622300">
              <a:lnSpc>
                <a:spcPct val="90000"/>
              </a:lnSpc>
              <a:spcBef>
                <a:spcPct val="0"/>
              </a:spcBef>
              <a:spcAft>
                <a:spcPct val="35000"/>
              </a:spcAft>
              <a:buNone/>
            </a:pPr>
            <a:r>
              <a:rPr lang="en-US" sz="1200" b="1" kern="1200" dirty="0"/>
              <a:t>Missing</a:t>
            </a:r>
          </a:p>
          <a:p>
            <a:pPr lvl="0" algn="ctr" defTabSz="622300">
              <a:lnSpc>
                <a:spcPct val="90000"/>
              </a:lnSpc>
              <a:spcBef>
                <a:spcPct val="0"/>
              </a:spcBef>
              <a:spcAft>
                <a:spcPct val="35000"/>
              </a:spcAft>
            </a:pPr>
            <a:r>
              <a:rPr lang="en-US" sz="1050" dirty="0"/>
              <a:t>Remove any feature with &gt; 60% missing value </a:t>
            </a:r>
            <a:endParaRPr lang="en-US" sz="1050" kern="1200" dirty="0"/>
          </a:p>
        </p:txBody>
      </p:sp>
      <p:sp>
        <p:nvSpPr>
          <p:cNvPr id="17" name="Arrow: Circular 16">
            <a:extLst>
              <a:ext uri="{FF2B5EF4-FFF2-40B4-BE49-F238E27FC236}">
                <a16:creationId xmlns:a16="http://schemas.microsoft.com/office/drawing/2014/main" id="{5413A43A-8590-4CA5-8781-EDAB201D3866}"/>
              </a:ext>
            </a:extLst>
          </p:cNvPr>
          <p:cNvSpPr/>
          <p:nvPr/>
        </p:nvSpPr>
        <p:spPr>
          <a:xfrm rot="11189197" flipH="1">
            <a:off x="4731261" y="2135953"/>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Shape 17">
            <a:extLst>
              <a:ext uri="{FF2B5EF4-FFF2-40B4-BE49-F238E27FC236}">
                <a16:creationId xmlns:a16="http://schemas.microsoft.com/office/drawing/2014/main" id="{2388C087-3AF4-477D-8EA9-945B4061D0CE}"/>
              </a:ext>
            </a:extLst>
          </p:cNvPr>
          <p:cNvSpPr/>
          <p:nvPr/>
        </p:nvSpPr>
        <p:spPr>
          <a:xfrm rot="1534236" flipV="1">
            <a:off x="3439018" y="4565802"/>
            <a:ext cx="1878958" cy="1878958"/>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Arrow: Circular 18">
            <a:extLst>
              <a:ext uri="{FF2B5EF4-FFF2-40B4-BE49-F238E27FC236}">
                <a16:creationId xmlns:a16="http://schemas.microsoft.com/office/drawing/2014/main" id="{3AB1BB4D-4788-4C07-A80A-B4754314AF08}"/>
              </a:ext>
            </a:extLst>
          </p:cNvPr>
          <p:cNvSpPr/>
          <p:nvPr/>
        </p:nvSpPr>
        <p:spPr>
          <a:xfrm rot="4953102" flipH="1" flipV="1">
            <a:off x="5185299" y="4475319"/>
            <a:ext cx="2025896" cy="202589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Freeform: Shape 19">
            <a:extLst>
              <a:ext uri="{FF2B5EF4-FFF2-40B4-BE49-F238E27FC236}">
                <a16:creationId xmlns:a16="http://schemas.microsoft.com/office/drawing/2014/main" id="{E42876DD-DF85-4863-ABEF-BD741440BE31}"/>
              </a:ext>
            </a:extLst>
          </p:cNvPr>
          <p:cNvSpPr/>
          <p:nvPr/>
        </p:nvSpPr>
        <p:spPr>
          <a:xfrm>
            <a:off x="3139026" y="2743209"/>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2">
                <a:lumMod val="60000"/>
                <a:lumOff val="40000"/>
              </a:schemeClr>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marL="0" lvl="0" indent="0" algn="ctr" defTabSz="622300">
              <a:lnSpc>
                <a:spcPct val="90000"/>
              </a:lnSpc>
              <a:spcBef>
                <a:spcPct val="0"/>
              </a:spcBef>
              <a:spcAft>
                <a:spcPct val="35000"/>
              </a:spcAft>
              <a:buNone/>
            </a:pPr>
            <a:r>
              <a:rPr lang="en-US" sz="1600" b="1" u="none" kern="1200" dirty="0"/>
              <a:t>Collinear</a:t>
            </a:r>
          </a:p>
          <a:p>
            <a:pPr algn="ctr" defTabSz="622300">
              <a:lnSpc>
                <a:spcPct val="90000"/>
              </a:lnSpc>
              <a:spcBef>
                <a:spcPct val="0"/>
              </a:spcBef>
              <a:spcAft>
                <a:spcPct val="35000"/>
              </a:spcAft>
            </a:pPr>
            <a:r>
              <a:rPr lang="en-US" sz="1200" dirty="0"/>
              <a:t>Identify features with 98% correlation.</a:t>
            </a:r>
          </a:p>
        </p:txBody>
      </p:sp>
      <p:sp>
        <p:nvSpPr>
          <p:cNvPr id="21" name="Arrow: Circular 20">
            <a:extLst>
              <a:ext uri="{FF2B5EF4-FFF2-40B4-BE49-F238E27FC236}">
                <a16:creationId xmlns:a16="http://schemas.microsoft.com/office/drawing/2014/main" id="{2FCF88B5-7EDB-4ACD-8C4A-09237A52B921}"/>
              </a:ext>
            </a:extLst>
          </p:cNvPr>
          <p:cNvSpPr/>
          <p:nvPr/>
        </p:nvSpPr>
        <p:spPr>
          <a:xfrm rot="13161561">
            <a:off x="2739019" y="250965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3" name="Arrow: Circular 22">
            <a:extLst>
              <a:ext uri="{FF2B5EF4-FFF2-40B4-BE49-F238E27FC236}">
                <a16:creationId xmlns:a16="http://schemas.microsoft.com/office/drawing/2014/main" id="{A051B6D4-C2DE-41B2-B59A-CEAEC7840644}"/>
              </a:ext>
            </a:extLst>
          </p:cNvPr>
          <p:cNvSpPr/>
          <p:nvPr/>
        </p:nvSpPr>
        <p:spPr>
          <a:xfrm rot="6476510" flipH="1">
            <a:off x="3494156" y="56946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26D0D9BF-0CCF-472B-A797-BBE435EB84E1}"/>
              </a:ext>
            </a:extLst>
          </p:cNvPr>
          <p:cNvSpPr/>
          <p:nvPr/>
        </p:nvSpPr>
        <p:spPr>
          <a:xfrm>
            <a:off x="3777011" y="845214"/>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3"/>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b="1" dirty="0"/>
              <a:t>Low Importance Features</a:t>
            </a:r>
            <a:endParaRPr lang="en-US" sz="1200" b="1" dirty="0"/>
          </a:p>
          <a:p>
            <a:pPr lvl="0" algn="ctr" defTabSz="622300">
              <a:lnSpc>
                <a:spcPct val="90000"/>
              </a:lnSpc>
              <a:spcBef>
                <a:spcPct val="0"/>
              </a:spcBef>
              <a:spcAft>
                <a:spcPct val="35000"/>
              </a:spcAft>
            </a:pPr>
            <a:r>
              <a:rPr lang="en-US" sz="1050" b="1" dirty="0"/>
              <a:t>Identify features where cumulative importance is below 98 %</a:t>
            </a:r>
          </a:p>
        </p:txBody>
      </p:sp>
      <p:sp>
        <p:nvSpPr>
          <p:cNvPr id="24" name="Arrow: Striped Right 23">
            <a:extLst>
              <a:ext uri="{FF2B5EF4-FFF2-40B4-BE49-F238E27FC236}">
                <a16:creationId xmlns:a16="http://schemas.microsoft.com/office/drawing/2014/main" id="{17B2D15F-261B-4074-B12C-23864FD8AED1}"/>
              </a:ext>
            </a:extLst>
          </p:cNvPr>
          <p:cNvSpPr/>
          <p:nvPr/>
        </p:nvSpPr>
        <p:spPr>
          <a:xfrm>
            <a:off x="2184610" y="3120887"/>
            <a:ext cx="520335"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DD9869-615B-411A-9281-ED0756EF2B24}"/>
              </a:ext>
            </a:extLst>
          </p:cNvPr>
          <p:cNvSpPr/>
          <p:nvPr/>
        </p:nvSpPr>
        <p:spPr>
          <a:xfrm>
            <a:off x="1111577" y="3156373"/>
            <a:ext cx="1388852" cy="646331"/>
          </a:xfrm>
          <a:prstGeom prst="rect">
            <a:avLst/>
          </a:prstGeom>
        </p:spPr>
        <p:txBody>
          <a:bodyPr wrap="square">
            <a:spAutoFit/>
          </a:bodyPr>
          <a:lstStyle/>
          <a:p>
            <a:r>
              <a:rPr lang="en-US" dirty="0"/>
              <a:t>194 features </a:t>
            </a:r>
          </a:p>
        </p:txBody>
      </p:sp>
      <p:sp>
        <p:nvSpPr>
          <p:cNvPr id="26" name="Arrow: Striped Right 25">
            <a:extLst>
              <a:ext uri="{FF2B5EF4-FFF2-40B4-BE49-F238E27FC236}">
                <a16:creationId xmlns:a16="http://schemas.microsoft.com/office/drawing/2014/main" id="{34934C7F-AD36-40AA-87D9-7FE9E3DA653A}"/>
              </a:ext>
            </a:extLst>
          </p:cNvPr>
          <p:cNvSpPr/>
          <p:nvPr/>
        </p:nvSpPr>
        <p:spPr>
          <a:xfrm>
            <a:off x="7458361" y="2865599"/>
            <a:ext cx="554537"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5A6CB-43FF-4A2C-AA67-3026E9EF3DCA}"/>
              </a:ext>
            </a:extLst>
          </p:cNvPr>
          <p:cNvSpPr/>
          <p:nvPr/>
        </p:nvSpPr>
        <p:spPr>
          <a:xfrm>
            <a:off x="8012898" y="3044359"/>
            <a:ext cx="1388852" cy="646331"/>
          </a:xfrm>
          <a:prstGeom prst="rect">
            <a:avLst/>
          </a:prstGeom>
        </p:spPr>
        <p:txBody>
          <a:bodyPr wrap="square">
            <a:spAutoFit/>
          </a:bodyPr>
          <a:lstStyle/>
          <a:p>
            <a:r>
              <a:rPr lang="en-US" dirty="0"/>
              <a:t>86</a:t>
            </a:r>
          </a:p>
          <a:p>
            <a:r>
              <a:rPr lang="en-US" dirty="0"/>
              <a:t>features </a:t>
            </a:r>
          </a:p>
        </p:txBody>
      </p:sp>
    </p:spTree>
    <p:extLst>
      <p:ext uri="{BB962C8B-B14F-4D97-AF65-F5344CB8AC3E}">
        <p14:creationId xmlns:p14="http://schemas.microsoft.com/office/powerpoint/2010/main" val="54808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
        <p:nvSpPr>
          <p:cNvPr id="2" name="Rectangle 1">
            <a:extLst>
              <a:ext uri="{FF2B5EF4-FFF2-40B4-BE49-F238E27FC236}">
                <a16:creationId xmlns:a16="http://schemas.microsoft.com/office/drawing/2014/main" id="{A0897383-A70F-4BF1-A799-87A215E58F0F}"/>
              </a:ext>
            </a:extLst>
          </p:cNvPr>
          <p:cNvSpPr/>
          <p:nvPr/>
        </p:nvSpPr>
        <p:spPr>
          <a:xfrm>
            <a:off x="6325357" y="224303"/>
            <a:ext cx="4717773" cy="6124754"/>
          </a:xfrm>
          <a:prstGeom prst="rect">
            <a:avLst/>
          </a:prstGeom>
        </p:spPr>
        <p:txBody>
          <a:bodyPr wrap="square">
            <a:spAutoFit/>
          </a:bodyPr>
          <a:lstStyle/>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The RECS survey data consisted of 500+ variables collected across housing characteristics, appliances used, fuel types, annual consumption and cost of consumption.</a:t>
            </a:r>
            <a:r>
              <a:rPr lang="en-US" sz="1600" dirty="0">
                <a:solidFill>
                  <a:srgbClr val="000000"/>
                </a:solidFill>
                <a:latin typeface="Tableau Regular"/>
              </a:rPr>
              <a:t> </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Data Exploration </a:t>
            </a:r>
            <a:r>
              <a:rPr lang="en-US" sz="1600" dirty="0">
                <a:solidFill>
                  <a:srgbClr val="000000"/>
                </a:solidFill>
                <a:latin typeface="Tableau Regular"/>
              </a:rPr>
              <a:t>was done using Violin, Box-whisker and Distribution plots to understand type, distribution and correlation of variables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Based on the data Exploration, we applied transformation on data such as, dropping unnecessary columns, converting all to one unit and creation of calculated columns.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MISSING VALUES TREATMENT :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Categorical values – Mode used to fill missing values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Numerical values – median used to fill missing values </a:t>
            </a:r>
            <a:endParaRPr lang="en-US" sz="1600" dirty="0"/>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OUTLIER TREATMENT:</a:t>
            </a:r>
            <a:r>
              <a:rPr lang="en-US" sz="1600" dirty="0">
                <a:solidFill>
                  <a:srgbClr val="000000"/>
                </a:solidFill>
                <a:latin typeface="Tableau Regular"/>
              </a:rPr>
              <a:t> Using Box plots, outlier were identified and dropped. For example, rows with Total BTU (&gt; 210000) and Total Dollar (&gt; 4000) columns were dropped. </a:t>
            </a:r>
            <a:endParaRPr lang="en-US" sz="1600" dirty="0"/>
          </a:p>
        </p:txBody>
      </p:sp>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3" y="326369"/>
            <a:ext cx="3320250" cy="392722"/>
          </a:xfrm>
        </p:spPr>
        <p:txBody>
          <a:bodyPr>
            <a:normAutofit fontScale="90000"/>
          </a:bodyPr>
          <a:lstStyle/>
          <a:p>
            <a:r>
              <a:rPr lang="en-US" dirty="0"/>
              <a:t>Feature Selector </a:t>
            </a:r>
          </a:p>
        </p:txBody>
      </p:sp>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360396" y="639193"/>
            <a:ext cx="4335891" cy="2433946"/>
          </a:xfrm>
        </p:spPr>
        <p:txBody>
          <a:bodyPr>
            <a:normAutofit fontScale="325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95%)</a:t>
            </a:r>
          </a:p>
          <a:p>
            <a:endParaRPr lang="en-US" sz="2100" dirty="0"/>
          </a:p>
          <a:p>
            <a:r>
              <a:rPr lang="en-US" sz="2100" dirty="0"/>
              <a:t>After transformation and merging  initial set of features to begin with was 185 and with feature selection, the number of features that were identified as having an impact to the pricing or BTU was determined to be 91</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E60A879-2195-436C-95BC-0157272A9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916" y="3073138"/>
            <a:ext cx="4974346" cy="3621031"/>
          </a:xfrm>
          <a:prstGeom prst="rect">
            <a:avLst/>
          </a:prstGeom>
        </p:spPr>
      </p:pic>
      <p:pic>
        <p:nvPicPr>
          <p:cNvPr id="12" name="Content Placeholder 11">
            <a:extLst>
              <a:ext uri="{FF2B5EF4-FFF2-40B4-BE49-F238E27FC236}">
                <a16:creationId xmlns:a16="http://schemas.microsoft.com/office/drawing/2014/main" id="{A44F3521-DA0E-4DF7-8F9A-482D9B1C02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3658" y="326368"/>
            <a:ext cx="4513262" cy="2746770"/>
          </a:xfrm>
        </p:spPr>
      </p:pic>
      <p:pic>
        <p:nvPicPr>
          <p:cNvPr id="16" name="Picture 15">
            <a:extLst>
              <a:ext uri="{FF2B5EF4-FFF2-40B4-BE49-F238E27FC236}">
                <a16:creationId xmlns:a16="http://schemas.microsoft.com/office/drawing/2014/main" id="{417A4022-651D-4C2D-8339-E0B80044F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396" y="3344314"/>
            <a:ext cx="3871013" cy="3784861"/>
          </a:xfrm>
          <a:prstGeom prst="rect">
            <a:avLst/>
          </a:prstGeom>
        </p:spPr>
      </p:pic>
    </p:spTree>
    <p:extLst>
      <p:ext uri="{BB962C8B-B14F-4D97-AF65-F5344CB8AC3E}">
        <p14:creationId xmlns:p14="http://schemas.microsoft.com/office/powerpoint/2010/main" val="287252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lnSpcReduction="20000"/>
          </a:bodyPr>
          <a:lstStyle/>
          <a:p>
            <a:pPr marL="285750" indent="-285750">
              <a:buFont typeface="Wingdings" panose="05000000000000000000" pitchFamily="2" charset="2"/>
              <a:buChar char="Ø"/>
            </a:pPr>
            <a:r>
              <a:rPr lang="en-US" dirty="0"/>
              <a:t>Principle Component Analysis (PCA) is a dimension-reduction tool. Plugging in the data from the combined set through PCA an elbow curve is created to show how many features can be used to predict model accuracy. </a:t>
            </a:r>
          </a:p>
          <a:p>
            <a:pPr marL="285750" indent="-285750">
              <a:buFont typeface="Wingdings" panose="05000000000000000000" pitchFamily="2" charset="2"/>
              <a:buChar char="Ø"/>
            </a:pPr>
            <a:r>
              <a:rPr lang="en-US" dirty="0"/>
              <a:t>Creating a scree plot of the results shows which components has a higher percentage of explained variance. </a:t>
            </a:r>
          </a:p>
          <a:p>
            <a:pPr marL="285750" indent="-285750">
              <a:buFont typeface="Wingdings" panose="05000000000000000000" pitchFamily="2" charset="2"/>
              <a:buChar char="Ø"/>
            </a:pPr>
            <a:r>
              <a:rPr lang="en-US" dirty="0"/>
              <a:t>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5C70-C301-4F7E-9CEF-A247EEEA29F8}"/>
              </a:ext>
            </a:extLst>
          </p:cNvPr>
          <p:cNvSpPr>
            <a:spLocks noGrp="1"/>
          </p:cNvSpPr>
          <p:nvPr>
            <p:ph type="title"/>
          </p:nvPr>
        </p:nvSpPr>
        <p:spPr>
          <a:xfrm>
            <a:off x="607484" y="514924"/>
            <a:ext cx="3854528" cy="323846"/>
          </a:xfrm>
        </p:spPr>
        <p:txBody>
          <a:bodyPr>
            <a:normAutofit fontScale="90000"/>
          </a:bodyPr>
          <a:lstStyle/>
          <a:p>
            <a:r>
              <a:rPr lang="en-US" dirty="0" err="1"/>
              <a:t>KMeans</a:t>
            </a:r>
            <a:r>
              <a:rPr lang="en-US" dirty="0"/>
              <a:t> with PCA components</a:t>
            </a:r>
          </a:p>
        </p:txBody>
      </p:sp>
      <p:pic>
        <p:nvPicPr>
          <p:cNvPr id="6" name="Content Placeholder 5">
            <a:extLst>
              <a:ext uri="{FF2B5EF4-FFF2-40B4-BE49-F238E27FC236}">
                <a16:creationId xmlns:a16="http://schemas.microsoft.com/office/drawing/2014/main" id="{E44139E4-D5DE-45E0-B83B-41CC4787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3209" y="514924"/>
            <a:ext cx="4035615" cy="2690410"/>
          </a:xfrm>
        </p:spPr>
      </p:pic>
      <p:sp>
        <p:nvSpPr>
          <p:cNvPr id="4" name="Text Placeholder 3">
            <a:extLst>
              <a:ext uri="{FF2B5EF4-FFF2-40B4-BE49-F238E27FC236}">
                <a16:creationId xmlns:a16="http://schemas.microsoft.com/office/drawing/2014/main" id="{F671B5A6-CD41-4CF7-89A2-808CA8593432}"/>
              </a:ext>
            </a:extLst>
          </p:cNvPr>
          <p:cNvSpPr>
            <a:spLocks noGrp="1"/>
          </p:cNvSpPr>
          <p:nvPr>
            <p:ph type="body" sz="half" idx="2"/>
          </p:nvPr>
        </p:nvSpPr>
        <p:spPr>
          <a:xfrm>
            <a:off x="607484" y="1049869"/>
            <a:ext cx="3854528" cy="2584449"/>
          </a:xfrm>
        </p:spPr>
        <p:txBody>
          <a:bodyPr>
            <a:normAutofit fontScale="77500" lnSpcReduction="20000"/>
          </a:bodyPr>
          <a:lstStyle/>
          <a:p>
            <a:pPr marL="285750" indent="-285750">
              <a:buFont typeface="Wingdings" panose="05000000000000000000" pitchFamily="2" charset="2"/>
              <a:buChar char="Ø"/>
            </a:pPr>
            <a:r>
              <a:rPr lang="en-US" dirty="0"/>
              <a:t>After exporting the PCA components, we reimport the new CSV to use for </a:t>
            </a:r>
            <a:r>
              <a:rPr lang="en-US" dirty="0" err="1"/>
              <a:t>KMeans</a:t>
            </a:r>
            <a:r>
              <a:rPr lang="en-US" dirty="0"/>
              <a:t> Clustering. </a:t>
            </a:r>
            <a:r>
              <a:rPr lang="en-US" dirty="0" err="1"/>
              <a:t>KMeans</a:t>
            </a:r>
            <a:r>
              <a:rPr lang="en-US" dirty="0"/>
              <a:t> can be used to determine clusters of data and make decisions based off the clusters which values you can exclude to increase accuracy. </a:t>
            </a:r>
          </a:p>
          <a:p>
            <a:pPr marL="285750" indent="-285750">
              <a:buFont typeface="Wingdings" panose="05000000000000000000" pitchFamily="2" charset="2"/>
              <a:buChar char="Ø"/>
            </a:pPr>
            <a:r>
              <a:rPr lang="en-US" dirty="0"/>
              <a:t>Using the variable REGIONC and TOTALBTU, the </a:t>
            </a:r>
            <a:r>
              <a:rPr lang="en-US" dirty="0" err="1"/>
              <a:t>KMeans</a:t>
            </a:r>
            <a:r>
              <a:rPr lang="en-US" dirty="0"/>
              <a:t> elbow curve shows the clusters needed to group the data is between 8 and 10, when the curve flattens at 0 score value.</a:t>
            </a:r>
          </a:p>
          <a:p>
            <a:pPr marL="285750" indent="-285750">
              <a:buFont typeface="Wingdings" panose="05000000000000000000" pitchFamily="2" charset="2"/>
              <a:buChar char="Ø"/>
            </a:pPr>
            <a:r>
              <a:rPr lang="en-US" dirty="0"/>
              <a:t>Creating a scatter plot of 10 clusters with the PCA transformed x and y plots (REGIONC and TOTALBTU), the graph shows </a:t>
            </a:r>
            <a:r>
              <a:rPr lang="en-US" dirty="0" err="1"/>
              <a:t>alot</a:t>
            </a:r>
            <a:r>
              <a:rPr lang="en-US" dirty="0"/>
              <a:t> of the data in general correlates to predicting the values of x and y, with another cluster that does not correlate and can be reduced from the data set.</a:t>
            </a:r>
          </a:p>
        </p:txBody>
      </p:sp>
      <p:pic>
        <p:nvPicPr>
          <p:cNvPr id="8" name="Picture 7">
            <a:extLst>
              <a:ext uri="{FF2B5EF4-FFF2-40B4-BE49-F238E27FC236}">
                <a16:creationId xmlns:a16="http://schemas.microsoft.com/office/drawing/2014/main" id="{152BFD3F-B88C-4822-AEA7-354B3C04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08" y="3205334"/>
            <a:ext cx="4035615" cy="2690410"/>
          </a:xfrm>
          <a:prstGeom prst="rect">
            <a:avLst/>
          </a:prstGeom>
        </p:spPr>
      </p:pic>
    </p:spTree>
    <p:extLst>
      <p:ext uri="{BB962C8B-B14F-4D97-AF65-F5344CB8AC3E}">
        <p14:creationId xmlns:p14="http://schemas.microsoft.com/office/powerpoint/2010/main" val="21794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09332"/>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527398"/>
            <a:ext cx="2671213" cy="112616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527398"/>
            <a:ext cx="2473983" cy="1126186"/>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RidgeCV(for Ridge Model)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527378"/>
            <a:ext cx="2582033" cy="1126186"/>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2063574" y="2023404"/>
          <a:ext cx="6965014" cy="1971548"/>
        </p:xfrm>
        <a:graphic>
          <a:graphicData uri="http://schemas.openxmlformats.org/drawingml/2006/table">
            <a:tbl>
              <a:tblPr firstRow="1" bandRow="1">
                <a:tableStyleId>{3B4B98B0-60AC-42C2-AFA5-B58CD77FA1E5}</a:tableStyleId>
              </a:tblPr>
              <a:tblGrid>
                <a:gridCol w="1016322">
                  <a:extLst>
                    <a:ext uri="{9D8B030D-6E8A-4147-A177-3AD203B41FA5}">
                      <a16:colId xmlns:a16="http://schemas.microsoft.com/office/drawing/2014/main" val="1628376606"/>
                    </a:ext>
                  </a:extLst>
                </a:gridCol>
                <a:gridCol w="1403479">
                  <a:extLst>
                    <a:ext uri="{9D8B030D-6E8A-4147-A177-3AD203B41FA5}">
                      <a16:colId xmlns:a16="http://schemas.microsoft.com/office/drawing/2014/main" val="3537171461"/>
                    </a:ext>
                  </a:extLst>
                </a:gridCol>
                <a:gridCol w="1175491">
                  <a:extLst>
                    <a:ext uri="{9D8B030D-6E8A-4147-A177-3AD203B41FA5}">
                      <a16:colId xmlns:a16="http://schemas.microsoft.com/office/drawing/2014/main" val="2534363247"/>
                    </a:ext>
                  </a:extLst>
                </a:gridCol>
                <a:gridCol w="1684861">
                  <a:extLst>
                    <a:ext uri="{9D8B030D-6E8A-4147-A177-3AD203B41FA5}">
                      <a16:colId xmlns:a16="http://schemas.microsoft.com/office/drawing/2014/main" val="947259379"/>
                    </a:ext>
                  </a:extLst>
                </a:gridCol>
                <a:gridCol w="1684861">
                  <a:extLst>
                    <a:ext uri="{9D8B030D-6E8A-4147-A177-3AD203B41FA5}">
                      <a16:colId xmlns:a16="http://schemas.microsoft.com/office/drawing/2014/main" val="3554354182"/>
                    </a:ext>
                  </a:extLst>
                </a:gridCol>
              </a:tblGrid>
              <a:tr h="1081137">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RidgeCV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346.4495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9965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307777"/>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339054" y="753677"/>
            <a:ext cx="2720595" cy="950214"/>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51334" y="697976"/>
            <a:ext cx="2651488" cy="87529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894230" y="772246"/>
            <a:ext cx="2396182" cy="838160"/>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28415001"/>
              </p:ext>
            </p:extLst>
          </p:nvPr>
        </p:nvGraphicFramePr>
        <p:xfrm>
          <a:off x="845333" y="4011387"/>
          <a:ext cx="7988951" cy="1499533"/>
        </p:xfrm>
        <a:graphic>
          <a:graphicData uri="http://schemas.openxmlformats.org/drawingml/2006/table">
            <a:tbl>
              <a:tblPr firstRow="1" bandRow="1">
                <a:tableStyleId>{3B4B98B0-60AC-42C2-AFA5-B58CD77FA1E5}</a:tableStyleId>
              </a:tblPr>
              <a:tblGrid>
                <a:gridCol w="1253000">
                  <a:extLst>
                    <a:ext uri="{9D8B030D-6E8A-4147-A177-3AD203B41FA5}">
                      <a16:colId xmlns:a16="http://schemas.microsoft.com/office/drawing/2014/main" val="1628376606"/>
                    </a:ext>
                  </a:extLst>
                </a:gridCol>
                <a:gridCol w="1280784">
                  <a:extLst>
                    <a:ext uri="{9D8B030D-6E8A-4147-A177-3AD203B41FA5}">
                      <a16:colId xmlns:a16="http://schemas.microsoft.com/office/drawing/2014/main" val="3537171461"/>
                    </a:ext>
                  </a:extLst>
                </a:gridCol>
                <a:gridCol w="1659099">
                  <a:extLst>
                    <a:ext uri="{9D8B030D-6E8A-4147-A177-3AD203B41FA5}">
                      <a16:colId xmlns:a16="http://schemas.microsoft.com/office/drawing/2014/main" val="992476981"/>
                    </a:ext>
                  </a:extLst>
                </a:gridCol>
                <a:gridCol w="1628851">
                  <a:extLst>
                    <a:ext uri="{9D8B030D-6E8A-4147-A177-3AD203B41FA5}">
                      <a16:colId xmlns:a16="http://schemas.microsoft.com/office/drawing/2014/main" val="2534363247"/>
                    </a:ext>
                  </a:extLst>
                </a:gridCol>
                <a:gridCol w="2167217">
                  <a:extLst>
                    <a:ext uri="{9D8B030D-6E8A-4147-A177-3AD203B41FA5}">
                      <a16:colId xmlns:a16="http://schemas.microsoft.com/office/drawing/2014/main" val="3569226311"/>
                    </a:ext>
                  </a:extLst>
                </a:gridCol>
              </a:tblGrid>
              <a:tr h="674208">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=25)</a:t>
                      </a:r>
                    </a:p>
                  </a:txBody>
                  <a:tcPr>
                    <a:solidFill>
                      <a:schemeClr val="bg2"/>
                    </a:solidFill>
                  </a:tcPr>
                </a:tc>
                <a:tc>
                  <a:txBody>
                    <a:bodyPr/>
                    <a:lstStyle/>
                    <a:p>
                      <a:r>
                        <a:rPr lang="en-US" sz="1200" dirty="0"/>
                        <a:t>After 2</a:t>
                      </a:r>
                      <a:r>
                        <a:rPr lang="en-US" sz="1200" baseline="30000" dirty="0"/>
                        <a:t>nd</a:t>
                      </a:r>
                      <a:r>
                        <a:rPr lang="en-US" sz="1200" dirty="0"/>
                        <a:t> Tuning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r>
                        <a:rPr lang="en-US" sz="1200" dirty="0" err="1"/>
                        <a:t>n_estimators</a:t>
                      </a:r>
                      <a:r>
                        <a:rPr lang="en-US" sz="1200" dirty="0"/>
                        <a:t>=50)</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Final Tuning (</a:t>
                      </a:r>
                      <a:r>
                        <a:rPr lang="en-US" sz="1200" dirty="0" err="1"/>
                        <a:t>max_depth</a:t>
                      </a:r>
                      <a:r>
                        <a:rPr lang="en-US" sz="1200" dirty="0"/>
                        <a:t>= 11, (</a:t>
                      </a:r>
                      <a:r>
                        <a:rPr lang="en-US" sz="1200" dirty="0" err="1"/>
                        <a:t>n_estimators</a:t>
                      </a:r>
                      <a:r>
                        <a:rPr lang="en-US" sz="1200" dirty="0"/>
                        <a:t>=75)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solidFill>
                      <a:schemeClr val="bg2"/>
                    </a:solidFill>
                  </a:tcPr>
                </a:tc>
                <a:extLst>
                  <a:ext uri="{0D108BD9-81ED-4DB2-BD59-A6C34878D82A}">
                    <a16:rowId xmlns:a16="http://schemas.microsoft.com/office/drawing/2014/main" val="1637909296"/>
                  </a:ext>
                </a:extLst>
              </a:tr>
              <a:tr h="264374">
                <a:tc>
                  <a:txBody>
                    <a:bodyPr/>
                    <a:lstStyle/>
                    <a:p>
                      <a:r>
                        <a:rPr lang="en-US" sz="1200" dirty="0"/>
                        <a:t>Test RMSE</a:t>
                      </a:r>
                    </a:p>
                  </a:txBody>
                  <a:tcPr/>
                </a:tc>
                <a:tc>
                  <a:txBody>
                    <a:bodyPr/>
                    <a:lstStyle/>
                    <a:p>
                      <a:r>
                        <a:rPr lang="en-US" sz="1200" dirty="0"/>
                        <a:t>332.25</a:t>
                      </a:r>
                    </a:p>
                  </a:txBody>
                  <a:tcPr/>
                </a:tc>
                <a:tc>
                  <a:txBody>
                    <a:bodyPr/>
                    <a:lstStyle/>
                    <a:p>
                      <a:r>
                        <a:rPr lang="en-US" sz="1200" dirty="0"/>
                        <a:t>338.02</a:t>
                      </a:r>
                    </a:p>
                  </a:txBody>
                  <a:tcPr/>
                </a:tc>
                <a:tc>
                  <a:txBody>
                    <a:bodyPr/>
                    <a:lstStyle/>
                    <a:p>
                      <a:r>
                        <a:rPr lang="en-US" sz="1200" dirty="0"/>
                        <a:t>335.61</a:t>
                      </a:r>
                    </a:p>
                  </a:txBody>
                  <a:tcPr/>
                </a:tc>
                <a:tc>
                  <a:txBody>
                    <a:bodyPr/>
                    <a:lstStyle/>
                    <a:p>
                      <a:r>
                        <a:rPr lang="en-US" sz="1200" dirty="0"/>
                        <a:t>334.20</a:t>
                      </a:r>
                    </a:p>
                  </a:txBody>
                  <a:tcPr/>
                </a:tc>
                <a:extLst>
                  <a:ext uri="{0D108BD9-81ED-4DB2-BD59-A6C34878D82A}">
                    <a16:rowId xmlns:a16="http://schemas.microsoft.com/office/drawing/2014/main" val="3035129995"/>
                  </a:ext>
                </a:extLst>
              </a:tr>
              <a:tr h="551005">
                <a:tc>
                  <a:txBody>
                    <a:bodyPr/>
                    <a:lstStyle/>
                    <a:p>
                      <a:r>
                        <a:rPr lang="en-US" sz="1200" dirty="0"/>
                        <a:t>Test r</a:t>
                      </a:r>
                      <a:r>
                        <a:rPr lang="en-US" sz="1200" baseline="30000" dirty="0"/>
                        <a:t>2</a:t>
                      </a:r>
                    </a:p>
                  </a:txBody>
                  <a:tcPr/>
                </a:tc>
                <a:tc>
                  <a:txBody>
                    <a:bodyPr/>
                    <a:lstStyle/>
                    <a:p>
                      <a:r>
                        <a:rPr lang="en-US" sz="1200" dirty="0"/>
                        <a:t>82.59%</a:t>
                      </a:r>
                    </a:p>
                  </a:txBody>
                  <a:tcPr/>
                </a:tc>
                <a:tc>
                  <a:txBody>
                    <a:bodyPr/>
                    <a:lstStyle/>
                    <a:p>
                      <a:r>
                        <a:rPr lang="en-US" sz="1200" dirty="0"/>
                        <a:t>81.98%</a:t>
                      </a:r>
                    </a:p>
                  </a:txBody>
                  <a:tcPr/>
                </a:tc>
                <a:tc>
                  <a:txBody>
                    <a:bodyPr/>
                    <a:lstStyle/>
                    <a:p>
                      <a:r>
                        <a:rPr lang="en-US" sz="1200" dirty="0"/>
                        <a:t>82.24%</a:t>
                      </a:r>
                    </a:p>
                  </a:txBody>
                  <a:tcPr/>
                </a:tc>
                <a:tc>
                  <a:txBody>
                    <a:bodyPr/>
                    <a:lstStyle/>
                    <a:p>
                      <a:r>
                        <a:rPr lang="en-US" sz="1200" dirty="0"/>
                        <a:t>82.39%</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090625" y="1086380"/>
            <a:ext cx="460626"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402905" y="1086380"/>
            <a:ext cx="391242"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70E2CEB-9055-4386-8EA4-98BD48E69572}"/>
              </a:ext>
            </a:extLst>
          </p:cNvPr>
          <p:cNvSpPr/>
          <p:nvPr/>
        </p:nvSpPr>
        <p:spPr>
          <a:xfrm flipH="1">
            <a:off x="625694" y="2208747"/>
            <a:ext cx="2299531" cy="469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Split into attributes and label sets </a:t>
            </a:r>
          </a:p>
        </p:txBody>
      </p:sp>
      <p:sp>
        <p:nvSpPr>
          <p:cNvPr id="6" name="Arrow: Down 5">
            <a:extLst>
              <a:ext uri="{FF2B5EF4-FFF2-40B4-BE49-F238E27FC236}">
                <a16:creationId xmlns:a16="http://schemas.microsoft.com/office/drawing/2014/main" id="{3E5FA513-6969-4CF2-954A-E45262EFEE1A}"/>
              </a:ext>
            </a:extLst>
          </p:cNvPr>
          <p:cNvSpPr/>
          <p:nvPr/>
        </p:nvSpPr>
        <p:spPr>
          <a:xfrm>
            <a:off x="1664663" y="179830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6944346-343D-4BC0-BD15-369FE797ADEE}"/>
              </a:ext>
            </a:extLst>
          </p:cNvPr>
          <p:cNvSpPr/>
          <p:nvPr/>
        </p:nvSpPr>
        <p:spPr>
          <a:xfrm flipH="1">
            <a:off x="570161" y="3202007"/>
            <a:ext cx="2299530" cy="28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Training and Testing  Data</a:t>
            </a:r>
          </a:p>
        </p:txBody>
      </p:sp>
      <p:sp>
        <p:nvSpPr>
          <p:cNvPr id="19" name="Arrow: Down 18">
            <a:extLst>
              <a:ext uri="{FF2B5EF4-FFF2-40B4-BE49-F238E27FC236}">
                <a16:creationId xmlns:a16="http://schemas.microsoft.com/office/drawing/2014/main" id="{D627F6AE-1681-4FAD-83FD-5ACB7E69FA13}"/>
              </a:ext>
            </a:extLst>
          </p:cNvPr>
          <p:cNvSpPr/>
          <p:nvPr/>
        </p:nvSpPr>
        <p:spPr>
          <a:xfrm>
            <a:off x="1712559" y="278672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03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E9549-FCEA-4475-BE4A-84F736C8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00" y="240031"/>
            <a:ext cx="10456184" cy="6283324"/>
          </a:xfrm>
          <a:prstGeom prst="rect">
            <a:avLst/>
          </a:prstGeom>
        </p:spPr>
      </p:pic>
    </p:spTree>
    <p:extLst>
      <p:ext uri="{BB962C8B-B14F-4D97-AF65-F5344CB8AC3E}">
        <p14:creationId xmlns:p14="http://schemas.microsoft.com/office/powerpoint/2010/main" val="1830224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1278</Words>
  <Application>Microsoft Office PowerPoint</Application>
  <PresentationFormat>Widescreen</PresentationFormat>
  <Paragraphs>179</Paragraphs>
  <Slides>13</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Tableau Regular</vt:lpstr>
      <vt:lpstr>Trebuchet MS</vt:lpstr>
      <vt:lpstr>Wingdings</vt:lpstr>
      <vt:lpstr>Wingdings 3</vt:lpstr>
      <vt:lpstr>Facet</vt:lpstr>
      <vt:lpstr>PowerPoint Presentation</vt:lpstr>
      <vt:lpstr>PowerPoint Presentation</vt:lpstr>
      <vt:lpstr>Feature Selector </vt:lpstr>
      <vt:lpstr>PCA Breakdown</vt:lpstr>
      <vt:lpstr>KMeans with PCA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Lalitha Vijayaraghavan</cp:lastModifiedBy>
  <cp:revision>50</cp:revision>
  <dcterms:created xsi:type="dcterms:W3CDTF">2019-05-12T22:14:59Z</dcterms:created>
  <dcterms:modified xsi:type="dcterms:W3CDTF">2019-05-16T17:28:09Z</dcterms:modified>
</cp:coreProperties>
</file>