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3" r:id="rId2"/>
    <p:sldId id="257" r:id="rId3"/>
    <p:sldId id="258" r:id="rId4"/>
    <p:sldId id="265" r:id="rId5"/>
    <p:sldId id="266" r:id="rId6"/>
    <p:sldId id="262" r:id="rId7"/>
    <p:sldId id="267"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6620-B21F-45EF-A4D5-5E8A85A3D184}"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D67D4-9345-437C-A2F3-DBD4484A41A7}" type="slidenum">
              <a:rPr lang="en-US" smtClean="0"/>
              <a:t>‹#›</a:t>
            </a:fld>
            <a:endParaRPr lang="en-US"/>
          </a:p>
        </p:txBody>
      </p:sp>
    </p:spTree>
    <p:extLst>
      <p:ext uri="{BB962C8B-B14F-4D97-AF65-F5344CB8AC3E}">
        <p14:creationId xmlns:p14="http://schemas.microsoft.com/office/powerpoint/2010/main" val="94208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individual tree.</a:t>
            </a:r>
          </a:p>
          <a:p>
            <a:r>
              <a:rPr lang="en-US" sz="1200" kern="1200" dirty="0">
                <a:solidFill>
                  <a:schemeClr val="tx1"/>
                </a:solidFill>
                <a:effectLst/>
                <a:latin typeface="+mn-lt"/>
                <a:ea typeface="+mn-ea"/>
                <a:cs typeface="+mn-cs"/>
              </a:rPr>
              <a:t>Random forest corrects for decision tree habit of overfitting to the training data. </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a:t>
            </a:r>
            <a:r>
              <a:rPr lang="en-US" sz="1200" kern="1200" dirty="0" err="1">
                <a:solidFill>
                  <a:schemeClr val="tx1"/>
                </a:solidFill>
                <a:effectLst/>
                <a:latin typeface="+mn-lt"/>
                <a:ea typeface="+mn-ea"/>
                <a:cs typeface="+mn-cs"/>
              </a:rPr>
              <a:t>RandomForestRegressor</a:t>
            </a:r>
            <a:r>
              <a:rPr lang="en-US" sz="1200" kern="1200" dirty="0">
                <a:solidFill>
                  <a:schemeClr val="tx1"/>
                </a:solidFill>
                <a:effectLst/>
                <a:latin typeface="+mn-lt"/>
                <a:ea typeface="+mn-ea"/>
                <a:cs typeface="+mn-cs"/>
              </a:rPr>
              <a:t>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parameter defines the number of trees in the random forest. </a:t>
            </a:r>
          </a:p>
          <a:p>
            <a:r>
              <a:rPr lang="en-US" sz="1200" kern="1200" dirty="0">
                <a:solidFill>
                  <a:schemeClr val="tx1"/>
                </a:solidFill>
                <a:effectLst/>
                <a:latin typeface="+mn-lt"/>
                <a:ea typeface="+mn-ea"/>
                <a:cs typeface="+mn-cs"/>
              </a:rPr>
              <a:t>We started with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=20 and end up to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to see how our algorithm performs</a:t>
            </a:r>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7</a:t>
            </a:fld>
            <a:endParaRPr lang="en-US"/>
          </a:p>
        </p:txBody>
      </p:sp>
    </p:spTree>
    <p:extLst>
      <p:ext uri="{BB962C8B-B14F-4D97-AF65-F5344CB8AC3E}">
        <p14:creationId xmlns:p14="http://schemas.microsoft.com/office/powerpoint/2010/main" val="206789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17CDFF-85EB-484F-8EC8-4896704D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29103"/>
            <a:ext cx="4686300" cy="6791325"/>
          </a:xfrm>
          <a:prstGeom prst="rect">
            <a:avLst/>
          </a:prstGeom>
        </p:spPr>
      </p:pic>
      <p:sp>
        <p:nvSpPr>
          <p:cNvPr id="3" name="Title 1">
            <a:extLst>
              <a:ext uri="{FF2B5EF4-FFF2-40B4-BE49-F238E27FC236}">
                <a16:creationId xmlns:a16="http://schemas.microsoft.com/office/drawing/2014/main" id="{7B333C10-4148-4A0F-B9AC-02E6D045B0FA}"/>
              </a:ext>
            </a:extLst>
          </p:cNvPr>
          <p:cNvSpPr txBox="1">
            <a:spLocks/>
          </p:cNvSpPr>
          <p:nvPr/>
        </p:nvSpPr>
        <p:spPr>
          <a:xfrm>
            <a:off x="5672069" y="574882"/>
            <a:ext cx="3736975"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Predicting Energy</a:t>
            </a:r>
            <a:br>
              <a:rPr lang="en-US" dirty="0"/>
            </a:br>
            <a:r>
              <a:rPr lang="en-US" dirty="0"/>
              <a:t>Consumption</a:t>
            </a:r>
          </a:p>
        </p:txBody>
      </p:sp>
      <p:sp>
        <p:nvSpPr>
          <p:cNvPr id="4" name="Subtitle 2">
            <a:extLst>
              <a:ext uri="{FF2B5EF4-FFF2-40B4-BE49-F238E27FC236}">
                <a16:creationId xmlns:a16="http://schemas.microsoft.com/office/drawing/2014/main" id="{8D801B9F-6875-4D6A-B2C6-FCBBD6E14DFA}"/>
              </a:ext>
            </a:extLst>
          </p:cNvPr>
          <p:cNvSpPr txBox="1">
            <a:spLocks/>
          </p:cNvSpPr>
          <p:nvPr/>
        </p:nvSpPr>
        <p:spPr>
          <a:xfrm>
            <a:off x="5345044" y="2051257"/>
            <a:ext cx="4064000" cy="388143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dirty="0"/>
              <a:t>We are visualizing and predicting the usage of energy across the US. Our resource used was from the Residential Energy Consumption Survey(RECS).</a:t>
            </a:r>
          </a:p>
          <a:p>
            <a:pPr>
              <a:lnSpc>
                <a:spcPct val="90000"/>
              </a:lnSpc>
            </a:pPr>
            <a:r>
              <a:rPr lang="en-US" dirty="0"/>
              <a:t>Pulled in the data from 1997, 2001, 2009, 2015. We then matched all corresponding column names across these collection of years. </a:t>
            </a:r>
          </a:p>
          <a:p>
            <a:pPr>
              <a:lnSpc>
                <a:spcPct val="90000"/>
              </a:lnSpc>
            </a:pPr>
            <a:r>
              <a:rPr lang="en-US" dirty="0"/>
              <a:t>After our data cleaning, we merged into one CSV file the remaining years’ worth of data. We were then able to run Feature Engineering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p>
        </p:txBody>
      </p:sp>
    </p:spTree>
    <p:extLst>
      <p:ext uri="{BB962C8B-B14F-4D97-AF65-F5344CB8AC3E}">
        <p14:creationId xmlns:p14="http://schemas.microsoft.com/office/powerpoint/2010/main" val="258764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lnSpcReduction="20000"/>
          </a:bodyPr>
          <a:lstStyle/>
          <a:p>
            <a:pPr marL="285750" indent="-285750">
              <a:buFont typeface="Wingdings" panose="05000000000000000000" pitchFamily="2" charset="2"/>
              <a:buChar char="Ø"/>
            </a:pPr>
            <a:r>
              <a:rPr lang="en-US" dirty="0"/>
              <a:t>Principle Component Analysis (PCA) is a dimension-reduction tool. Plugging in the data from the combined set through PCA an elbow curve is created to show how many features can be used to predict model accuracy. </a:t>
            </a:r>
          </a:p>
          <a:p>
            <a:pPr marL="285750" indent="-285750">
              <a:buFont typeface="Wingdings" panose="05000000000000000000" pitchFamily="2" charset="2"/>
              <a:buChar char="Ø"/>
            </a:pPr>
            <a:r>
              <a:rPr lang="en-US" dirty="0"/>
              <a:t>Creating a scree plot of the results shows which components has a higher percentage of explained variance. </a:t>
            </a:r>
          </a:p>
          <a:p>
            <a:pPr marL="285750" indent="-285750">
              <a:buFont typeface="Wingdings" panose="05000000000000000000" pitchFamily="2" charset="2"/>
              <a:buChar char="Ø"/>
            </a:pPr>
            <a:r>
              <a:rPr lang="en-US" dirty="0"/>
              <a:t>The columns names from the RESC plot are represented as PC1, PC2, etc. A comparison can then be made between two components to further analyze the relationship between their data and the other features.</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149485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5C70-C301-4F7E-9CEF-A247EEEA29F8}"/>
              </a:ext>
            </a:extLst>
          </p:cNvPr>
          <p:cNvSpPr>
            <a:spLocks noGrp="1"/>
          </p:cNvSpPr>
          <p:nvPr>
            <p:ph type="title"/>
          </p:nvPr>
        </p:nvSpPr>
        <p:spPr>
          <a:xfrm>
            <a:off x="607484" y="514924"/>
            <a:ext cx="3854528" cy="323846"/>
          </a:xfrm>
        </p:spPr>
        <p:txBody>
          <a:bodyPr>
            <a:normAutofit fontScale="90000"/>
          </a:bodyPr>
          <a:lstStyle/>
          <a:p>
            <a:r>
              <a:rPr lang="en-US" dirty="0" err="1"/>
              <a:t>KMeans</a:t>
            </a:r>
            <a:r>
              <a:rPr lang="en-US" dirty="0"/>
              <a:t> with PCA components</a:t>
            </a:r>
          </a:p>
        </p:txBody>
      </p:sp>
      <p:pic>
        <p:nvPicPr>
          <p:cNvPr id="6" name="Content Placeholder 5">
            <a:extLst>
              <a:ext uri="{FF2B5EF4-FFF2-40B4-BE49-F238E27FC236}">
                <a16:creationId xmlns:a16="http://schemas.microsoft.com/office/drawing/2014/main" id="{E44139E4-D5DE-45E0-B83B-41CC4787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3209" y="514924"/>
            <a:ext cx="4035615" cy="2690410"/>
          </a:xfrm>
        </p:spPr>
      </p:pic>
      <p:sp>
        <p:nvSpPr>
          <p:cNvPr id="4" name="Text Placeholder 3">
            <a:extLst>
              <a:ext uri="{FF2B5EF4-FFF2-40B4-BE49-F238E27FC236}">
                <a16:creationId xmlns:a16="http://schemas.microsoft.com/office/drawing/2014/main" id="{F671B5A6-CD41-4CF7-89A2-808CA8593432}"/>
              </a:ext>
            </a:extLst>
          </p:cNvPr>
          <p:cNvSpPr>
            <a:spLocks noGrp="1"/>
          </p:cNvSpPr>
          <p:nvPr>
            <p:ph type="body" sz="half" idx="2"/>
          </p:nvPr>
        </p:nvSpPr>
        <p:spPr>
          <a:xfrm>
            <a:off x="607484" y="1049869"/>
            <a:ext cx="3854528" cy="2584449"/>
          </a:xfrm>
        </p:spPr>
        <p:txBody>
          <a:bodyPr>
            <a:normAutofit fontScale="77500" lnSpcReduction="20000"/>
          </a:bodyPr>
          <a:lstStyle/>
          <a:p>
            <a:pPr marL="285750" indent="-285750">
              <a:buFont typeface="Wingdings" panose="05000000000000000000" pitchFamily="2" charset="2"/>
              <a:buChar char="Ø"/>
            </a:pPr>
            <a:r>
              <a:rPr lang="en-US" dirty="0"/>
              <a:t>After exporting the PCA components, we reimport the new CSV to use for </a:t>
            </a:r>
            <a:r>
              <a:rPr lang="en-US" dirty="0" err="1"/>
              <a:t>KMeans</a:t>
            </a:r>
            <a:r>
              <a:rPr lang="en-US" dirty="0"/>
              <a:t> Clustering. </a:t>
            </a:r>
            <a:r>
              <a:rPr lang="en-US" dirty="0" err="1"/>
              <a:t>KMeans</a:t>
            </a:r>
            <a:r>
              <a:rPr lang="en-US" dirty="0"/>
              <a:t> can be used to determine clusters of data and make decisions based off the clusters which values you can exclude to increase accuracy. </a:t>
            </a:r>
          </a:p>
          <a:p>
            <a:pPr marL="285750" indent="-285750">
              <a:buFont typeface="Wingdings" panose="05000000000000000000" pitchFamily="2" charset="2"/>
              <a:buChar char="Ø"/>
            </a:pPr>
            <a:r>
              <a:rPr lang="en-US" dirty="0"/>
              <a:t>Using the variable REGIONC and TOTALBTU, the </a:t>
            </a:r>
            <a:r>
              <a:rPr lang="en-US" dirty="0" err="1"/>
              <a:t>KMeans</a:t>
            </a:r>
            <a:r>
              <a:rPr lang="en-US" dirty="0"/>
              <a:t> elbow curve shows the clusters needed to group the data is between 8 and 10, when the curve flattens at 0 score value.</a:t>
            </a:r>
          </a:p>
          <a:p>
            <a:pPr marL="285750" indent="-285750">
              <a:buFont typeface="Wingdings" panose="05000000000000000000" pitchFamily="2" charset="2"/>
              <a:buChar char="Ø"/>
            </a:pPr>
            <a:r>
              <a:rPr lang="en-US" dirty="0"/>
              <a:t>Creating a scatter plot of 10 clusters with the PCA transformed x and y plots (REGIONC and TOTALBTU), the graph shows </a:t>
            </a:r>
            <a:r>
              <a:rPr lang="en-US" dirty="0" err="1"/>
              <a:t>alot</a:t>
            </a:r>
            <a:r>
              <a:rPr lang="en-US" dirty="0"/>
              <a:t> of the data in general correlates to predicting the values of x and y, with another cluster that does not correlate and can be reduced from the data set.</a:t>
            </a:r>
          </a:p>
        </p:txBody>
      </p:sp>
      <p:pic>
        <p:nvPicPr>
          <p:cNvPr id="8" name="Picture 7">
            <a:extLst>
              <a:ext uri="{FF2B5EF4-FFF2-40B4-BE49-F238E27FC236}">
                <a16:creationId xmlns:a16="http://schemas.microsoft.com/office/drawing/2014/main" id="{152BFD3F-B88C-4822-AEA7-354B3C04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208" y="3205334"/>
            <a:ext cx="4035615" cy="2690410"/>
          </a:xfrm>
          <a:prstGeom prst="rect">
            <a:avLst/>
          </a:prstGeom>
        </p:spPr>
      </p:pic>
    </p:spTree>
    <p:extLst>
      <p:ext uri="{BB962C8B-B14F-4D97-AF65-F5344CB8AC3E}">
        <p14:creationId xmlns:p14="http://schemas.microsoft.com/office/powerpoint/2010/main" val="217949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RidgeCV(for Ridge Model)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469414780"/>
              </p:ext>
            </p:extLst>
          </p:nvPr>
        </p:nvGraphicFramePr>
        <p:xfrm>
          <a:off x="2063574" y="2023404"/>
          <a:ext cx="6965014" cy="1971548"/>
        </p:xfrm>
        <a:graphic>
          <a:graphicData uri="http://schemas.openxmlformats.org/drawingml/2006/table">
            <a:tbl>
              <a:tblPr firstRow="1" bandRow="1">
                <a:tableStyleId>{3B4B98B0-60AC-42C2-AFA5-B58CD77FA1E5}</a:tableStyleId>
              </a:tblPr>
              <a:tblGrid>
                <a:gridCol w="1016322">
                  <a:extLst>
                    <a:ext uri="{9D8B030D-6E8A-4147-A177-3AD203B41FA5}">
                      <a16:colId xmlns:a16="http://schemas.microsoft.com/office/drawing/2014/main" val="1628376606"/>
                    </a:ext>
                  </a:extLst>
                </a:gridCol>
                <a:gridCol w="1403479">
                  <a:extLst>
                    <a:ext uri="{9D8B030D-6E8A-4147-A177-3AD203B41FA5}">
                      <a16:colId xmlns:a16="http://schemas.microsoft.com/office/drawing/2014/main" val="3537171461"/>
                    </a:ext>
                  </a:extLst>
                </a:gridCol>
                <a:gridCol w="1175491">
                  <a:extLst>
                    <a:ext uri="{9D8B030D-6E8A-4147-A177-3AD203B41FA5}">
                      <a16:colId xmlns:a16="http://schemas.microsoft.com/office/drawing/2014/main" val="2534363247"/>
                    </a:ext>
                  </a:extLst>
                </a:gridCol>
                <a:gridCol w="1684861">
                  <a:extLst>
                    <a:ext uri="{9D8B030D-6E8A-4147-A177-3AD203B41FA5}">
                      <a16:colId xmlns:a16="http://schemas.microsoft.com/office/drawing/2014/main" val="947259379"/>
                    </a:ext>
                  </a:extLst>
                </a:gridCol>
                <a:gridCol w="1684861">
                  <a:extLst>
                    <a:ext uri="{9D8B030D-6E8A-4147-A177-3AD203B41FA5}">
                      <a16:colId xmlns:a16="http://schemas.microsoft.com/office/drawing/2014/main" val="3554354182"/>
                    </a:ext>
                  </a:extLst>
                </a:gridCol>
              </a:tblGrid>
              <a:tr h="1081137">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RidgeCV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346.4495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523220"/>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845333" y="760599"/>
            <a:ext cx="2433443" cy="979309"/>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493310"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a:t>
            </a:r>
            <a:r>
              <a:rPr lang="en-US" sz="1200" dirty="0" err="1">
                <a:solidFill>
                  <a:schemeClr val="tx1"/>
                </a:solidFill>
              </a:rPr>
              <a:t>RandomForestRegressor</a:t>
            </a:r>
            <a:r>
              <a:rPr lang="en-US" sz="1200" dirty="0">
                <a:solidFill>
                  <a:schemeClr val="tx1"/>
                </a:solidFill>
              </a:rPr>
              <a:t>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657633" y="778727"/>
            <a:ext cx="2166729" cy="85672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930773" y="3662567"/>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33868"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27506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2B9AD4-09F1-4D5D-B275-4B9C7E94CB8E}"/>
              </a:ext>
            </a:extLst>
          </p:cNvPr>
          <p:cNvSpPr/>
          <p:nvPr/>
        </p:nvSpPr>
        <p:spPr>
          <a:xfrm>
            <a:off x="930773" y="1910639"/>
            <a:ext cx="4764446" cy="369332"/>
          </a:xfrm>
          <a:prstGeom prst="rect">
            <a:avLst/>
          </a:prstGeom>
        </p:spPr>
        <p:txBody>
          <a:bodyPr wrap="none">
            <a:spAutoFit/>
          </a:bodyPr>
          <a:lstStyle/>
          <a:p>
            <a:r>
              <a:rPr lang="en-US" dirty="0"/>
              <a:t>Split data into attributes and </a:t>
            </a:r>
            <a:r>
              <a:rPr lang="en-US" dirty="0" err="1"/>
              <a:t>and</a:t>
            </a:r>
            <a:r>
              <a:rPr lang="en-US" dirty="0"/>
              <a:t> label sets </a:t>
            </a:r>
          </a:p>
        </p:txBody>
      </p:sp>
      <p:sp>
        <p:nvSpPr>
          <p:cNvPr id="3" name="Rectangle 2">
            <a:extLst>
              <a:ext uri="{FF2B5EF4-FFF2-40B4-BE49-F238E27FC236}">
                <a16:creationId xmlns:a16="http://schemas.microsoft.com/office/drawing/2014/main" id="{9CA93407-BDC4-4C02-8C2F-FB4B4B6D2E2D}"/>
              </a:ext>
            </a:extLst>
          </p:cNvPr>
          <p:cNvSpPr/>
          <p:nvPr/>
        </p:nvSpPr>
        <p:spPr>
          <a:xfrm>
            <a:off x="1129467" y="2743677"/>
            <a:ext cx="2762551" cy="369332"/>
          </a:xfrm>
          <a:prstGeom prst="rect">
            <a:avLst/>
          </a:prstGeom>
        </p:spPr>
        <p:txBody>
          <a:bodyPr wrap="none">
            <a:spAutoFit/>
          </a:bodyPr>
          <a:lstStyle/>
          <a:p>
            <a:r>
              <a:rPr lang="en-US" dirty="0"/>
              <a:t>Training and testing data</a:t>
            </a:r>
          </a:p>
        </p:txBody>
      </p:sp>
    </p:spTree>
    <p:extLst>
      <p:ext uri="{BB962C8B-B14F-4D97-AF65-F5344CB8AC3E}">
        <p14:creationId xmlns:p14="http://schemas.microsoft.com/office/powerpoint/2010/main" val="59006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11EFC-3AE3-4608-A219-167918256801}"/>
              </a:ext>
            </a:extLst>
          </p:cNvPr>
          <p:cNvPicPr>
            <a:picLocks noChangeAspect="1"/>
          </p:cNvPicPr>
          <p:nvPr/>
        </p:nvPicPr>
        <p:blipFill>
          <a:blip r:embed="rId2"/>
          <a:stretch>
            <a:fillRect/>
          </a:stretch>
        </p:blipFill>
        <p:spPr>
          <a:xfrm>
            <a:off x="130036" y="92559"/>
            <a:ext cx="8284462" cy="4499320"/>
          </a:xfrm>
          <a:prstGeom prst="rect">
            <a:avLst/>
          </a:prstGeom>
        </p:spPr>
      </p:pic>
    </p:spTree>
    <p:extLst>
      <p:ext uri="{BB962C8B-B14F-4D97-AF65-F5344CB8AC3E}">
        <p14:creationId xmlns:p14="http://schemas.microsoft.com/office/powerpoint/2010/main" val="235030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1136</Words>
  <Application>Microsoft Office PowerPoint</Application>
  <PresentationFormat>Widescreen</PresentationFormat>
  <Paragraphs>126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Trebuchet MS</vt:lpstr>
      <vt:lpstr>Wingdings</vt:lpstr>
      <vt:lpstr>Wingdings 3</vt:lpstr>
      <vt:lpstr>Facet</vt:lpstr>
      <vt:lpstr>PowerPoint Presentation</vt:lpstr>
      <vt:lpstr>PowerPoint Presentation</vt:lpstr>
      <vt:lpstr>Feature Selector </vt:lpstr>
      <vt:lpstr>PCA Breakdown</vt:lpstr>
      <vt:lpstr>KMeans with PCA components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Lalitha Vijayaraghavan</cp:lastModifiedBy>
  <cp:revision>31</cp:revision>
  <dcterms:created xsi:type="dcterms:W3CDTF">2019-05-12T22:14:59Z</dcterms:created>
  <dcterms:modified xsi:type="dcterms:W3CDTF">2019-05-15T23:54:27Z</dcterms:modified>
</cp:coreProperties>
</file>