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3" r:id="rId2"/>
    <p:sldId id="257" r:id="rId3"/>
    <p:sldId id="258" r:id="rId4"/>
    <p:sldId id="265" r:id="rId5"/>
    <p:sldId id="266" r:id="rId6"/>
    <p:sldId id="271" r:id="rId7"/>
    <p:sldId id="262" r:id="rId8"/>
    <p:sldId id="269" r:id="rId9"/>
    <p:sldId id="270" r:id="rId10"/>
    <p:sldId id="267" r:id="rId11"/>
    <p:sldId id="260"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88298" autoAdjust="0"/>
  </p:normalViewPr>
  <p:slideViewPr>
    <p:cSldViewPr snapToGrid="0">
      <p:cViewPr varScale="1">
        <p:scale>
          <a:sx n="56" d="100"/>
          <a:sy n="56" d="100"/>
        </p:scale>
        <p:origin x="8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6620-B21F-45EF-A4D5-5E8A85A3D184}"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67D4-9345-437C-A2F3-DBD4484A41A7}" type="slidenum">
              <a:rPr lang="en-US" smtClean="0"/>
              <a:t>‹#›</a:t>
            </a:fld>
            <a:endParaRPr lang="en-US"/>
          </a:p>
        </p:txBody>
      </p:sp>
    </p:spTree>
    <p:extLst>
      <p:ext uri="{BB962C8B-B14F-4D97-AF65-F5344CB8AC3E}">
        <p14:creationId xmlns:p14="http://schemas.microsoft.com/office/powerpoint/2010/main" val="9420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each individual tree.</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 parameter defines the number of trees in the random forest. </a:t>
            </a:r>
          </a:p>
          <a:p>
            <a:r>
              <a:rPr lang="en-US" sz="1200" kern="1200" dirty="0">
                <a:solidFill>
                  <a:schemeClr val="tx1"/>
                </a:solidFill>
                <a:effectLst/>
                <a:latin typeface="+mn-lt"/>
                <a:ea typeface="+mn-ea"/>
                <a:cs typeface="+mn-cs"/>
              </a:rPr>
              <a:t>We started with base model and continue to fine tune the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 by 20 and ended up with final tune of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as there we no significant change when we increase n-estimator or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Advantages: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Random forest corrects for decision tree habit of overfitting to the training data. </a:t>
            </a:r>
          </a:p>
          <a:p>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8</a:t>
            </a:fld>
            <a:endParaRPr lang="en-US"/>
          </a:p>
        </p:txBody>
      </p:sp>
    </p:spTree>
    <p:extLst>
      <p:ext uri="{BB962C8B-B14F-4D97-AF65-F5344CB8AC3E}">
        <p14:creationId xmlns:p14="http://schemas.microsoft.com/office/powerpoint/2010/main" val="206789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10</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ia.gov/consumption/residential/index.ph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200" dirty="0">
                <a:latin typeface="Tableau Regular"/>
              </a:rPr>
              <a:t>We are visualizing and predicting the usage of energy across the US. Our resource used was from the Residential Energy Consumption Survey(RECS).</a:t>
            </a:r>
          </a:p>
          <a:p>
            <a:pPr>
              <a:lnSpc>
                <a:spcPct val="90000"/>
              </a:lnSpc>
            </a:pPr>
            <a:r>
              <a:rPr lang="en-US" sz="1200" dirty="0">
                <a:latin typeface="Tableau Regular"/>
              </a:rPr>
              <a:t>Using Machine learning tools and techniques, we aim at predicting</a:t>
            </a:r>
          </a:p>
          <a:p>
            <a:pPr lvl="1">
              <a:lnSpc>
                <a:spcPct val="90000"/>
              </a:lnSpc>
            </a:pPr>
            <a:r>
              <a:rPr lang="en-US" sz="1000" dirty="0">
                <a:latin typeface="Tableau Regular"/>
              </a:rPr>
              <a:t>Total Consumption of Energy in residential homes</a:t>
            </a:r>
          </a:p>
          <a:p>
            <a:pPr lvl="1">
              <a:lnSpc>
                <a:spcPct val="90000"/>
              </a:lnSpc>
            </a:pPr>
            <a:r>
              <a:rPr lang="en-US" sz="1000" dirty="0">
                <a:latin typeface="Tableau Regular"/>
              </a:rPr>
              <a:t>Total Cost in dollar for the energy consumed</a:t>
            </a:r>
          </a:p>
          <a:p>
            <a:pPr>
              <a:lnSpc>
                <a:spcPct val="90000"/>
              </a:lnSpc>
            </a:pPr>
            <a:r>
              <a:rPr lang="en-US" sz="1200" dirty="0">
                <a:latin typeface="Tableau Regular"/>
              </a:rPr>
              <a:t>RECS data for 2001, 2009, 2015 were used  to train and test our ML Models.</a:t>
            </a:r>
          </a:p>
          <a:p>
            <a:pPr>
              <a:lnSpc>
                <a:spcPct val="90000"/>
              </a:lnSpc>
            </a:pPr>
            <a:r>
              <a:rPr lang="en-US" sz="1200" dirty="0">
                <a:latin typeface="Tableau Regular"/>
              </a:rPr>
              <a:t>Data extracted from US </a:t>
            </a:r>
            <a:r>
              <a:rPr lang="en-US" sz="1200" dirty="0" err="1">
                <a:latin typeface="Tableau Regular"/>
              </a:rPr>
              <a:t>eia</a:t>
            </a:r>
            <a:r>
              <a:rPr lang="en-US" sz="1200" dirty="0">
                <a:latin typeface="Tableau Regular"/>
              </a:rPr>
              <a:t> site ( </a:t>
            </a:r>
            <a:r>
              <a:rPr lang="en-US" sz="1200" dirty="0">
                <a:hlinkClick r:id="rId3"/>
              </a:rPr>
              <a:t>https://www.eia.gov/consumption/residential/index.php</a:t>
            </a:r>
            <a:r>
              <a:rPr lang="en-US" sz="1200" dirty="0"/>
              <a:t>) was cleaned and </a:t>
            </a:r>
            <a:r>
              <a:rPr lang="en-US" sz="1200" dirty="0">
                <a:latin typeface="Tableau Regular"/>
              </a:rPr>
              <a:t>merged into one CSV file. </a:t>
            </a:r>
          </a:p>
          <a:p>
            <a:pPr>
              <a:lnSpc>
                <a:spcPct val="90000"/>
              </a:lnSpc>
            </a:pPr>
            <a:r>
              <a:rPr lang="en-US" sz="1200" dirty="0">
                <a:latin typeface="Tableau Regular"/>
              </a:rPr>
              <a:t>Using Feature Engineering tools such as </a:t>
            </a:r>
            <a:r>
              <a:rPr lang="en-US" sz="1200" b="1" dirty="0">
                <a:latin typeface="Tableau Regular"/>
              </a:rPr>
              <a:t>Feature Selector </a:t>
            </a:r>
            <a:r>
              <a:rPr lang="en-US" sz="1200" dirty="0">
                <a:latin typeface="Tableau Regular"/>
              </a:rPr>
              <a:t>and </a:t>
            </a:r>
            <a:r>
              <a:rPr lang="en-US" sz="1200" b="1" dirty="0">
                <a:latin typeface="Tableau Regular"/>
              </a:rPr>
              <a:t>PCA</a:t>
            </a:r>
            <a:r>
              <a:rPr lang="en-US" sz="1200" dirty="0">
                <a:latin typeface="Tableau Regular"/>
              </a:rPr>
              <a:t> we determined the amount of features necessary to predict total consumption and cost.</a:t>
            </a:r>
          </a:p>
          <a:p>
            <a:pPr>
              <a:lnSpc>
                <a:spcPct val="90000"/>
              </a:lnSpc>
            </a:pPr>
            <a:r>
              <a:rPr lang="en-US" sz="1200" dirty="0">
                <a:latin typeface="Tableau Regular"/>
              </a:rPr>
              <a:t> Post determining important features, an array of ML modeling techniques were used for prediction</a:t>
            </a:r>
          </a:p>
        </p:txBody>
      </p:sp>
    </p:spTree>
    <p:extLst>
      <p:ext uri="{BB962C8B-B14F-4D97-AF65-F5344CB8AC3E}">
        <p14:creationId xmlns:p14="http://schemas.microsoft.com/office/powerpoint/2010/main" val="258764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845333" y="760599"/>
            <a:ext cx="2433443" cy="979309"/>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493310"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657633" y="778727"/>
            <a:ext cx="2166729" cy="85672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930773" y="3662567"/>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33868"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27506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2B9AD4-09F1-4D5D-B275-4B9C7E94CB8E}"/>
              </a:ext>
            </a:extLst>
          </p:cNvPr>
          <p:cNvSpPr/>
          <p:nvPr/>
        </p:nvSpPr>
        <p:spPr>
          <a:xfrm>
            <a:off x="930773" y="1910639"/>
            <a:ext cx="4764446" cy="369332"/>
          </a:xfrm>
          <a:prstGeom prst="rect">
            <a:avLst/>
          </a:prstGeom>
        </p:spPr>
        <p:txBody>
          <a:bodyPr wrap="none">
            <a:spAutoFit/>
          </a:bodyPr>
          <a:lstStyle/>
          <a:p>
            <a:r>
              <a:rPr lang="en-US" dirty="0"/>
              <a:t>Split data into attributes and </a:t>
            </a:r>
            <a:r>
              <a:rPr lang="en-US" dirty="0" err="1"/>
              <a:t>and</a:t>
            </a:r>
            <a:r>
              <a:rPr lang="en-US" dirty="0"/>
              <a:t> label sets </a:t>
            </a:r>
          </a:p>
        </p:txBody>
      </p:sp>
      <p:sp>
        <p:nvSpPr>
          <p:cNvPr id="3" name="Rectangle 2">
            <a:extLst>
              <a:ext uri="{FF2B5EF4-FFF2-40B4-BE49-F238E27FC236}">
                <a16:creationId xmlns:a16="http://schemas.microsoft.com/office/drawing/2014/main" id="{9CA93407-BDC4-4C02-8C2F-FB4B4B6D2E2D}"/>
              </a:ext>
            </a:extLst>
          </p:cNvPr>
          <p:cNvSpPr/>
          <p:nvPr/>
        </p:nvSpPr>
        <p:spPr>
          <a:xfrm>
            <a:off x="1129467" y="2743677"/>
            <a:ext cx="2762551" cy="369332"/>
          </a:xfrm>
          <a:prstGeom prst="rect">
            <a:avLst/>
          </a:prstGeom>
        </p:spPr>
        <p:txBody>
          <a:bodyPr wrap="none">
            <a:spAutoFit/>
          </a:bodyPr>
          <a:lstStyle/>
          <a:p>
            <a:r>
              <a:rPr lang="en-US" dirty="0"/>
              <a:t>Training and testing data</a:t>
            </a:r>
          </a:p>
        </p:txBody>
      </p:sp>
    </p:spTree>
    <p:extLst>
      <p:ext uri="{BB962C8B-B14F-4D97-AF65-F5344CB8AC3E}">
        <p14:creationId xmlns:p14="http://schemas.microsoft.com/office/powerpoint/2010/main" val="5900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103989"/>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48FC5CD-7FA5-45B3-AE75-D69C29E51098}"/>
              </a:ext>
            </a:extLst>
          </p:cNvPr>
          <p:cNvSpPr/>
          <p:nvPr/>
        </p:nvSpPr>
        <p:spPr>
          <a:xfrm>
            <a:off x="5000689" y="2372710"/>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rgbClr val="00B0F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dirty="0"/>
              <a:t>Zero Importance Features</a:t>
            </a:r>
          </a:p>
          <a:p>
            <a:pPr lvl="0" algn="ctr" defTabSz="622300">
              <a:lnSpc>
                <a:spcPct val="90000"/>
              </a:lnSpc>
              <a:spcBef>
                <a:spcPct val="0"/>
              </a:spcBef>
              <a:spcAft>
                <a:spcPct val="35000"/>
              </a:spcAft>
            </a:pPr>
            <a:r>
              <a:rPr lang="en-US" sz="1100" dirty="0"/>
              <a:t>Identify zero importance features after one hot encoding</a:t>
            </a:r>
            <a:endParaRPr lang="en-US" sz="1100" kern="1200" dirty="0"/>
          </a:p>
        </p:txBody>
      </p:sp>
      <p:sp>
        <p:nvSpPr>
          <p:cNvPr id="15" name="Freeform: Shape 14">
            <a:extLst>
              <a:ext uri="{FF2B5EF4-FFF2-40B4-BE49-F238E27FC236}">
                <a16:creationId xmlns:a16="http://schemas.microsoft.com/office/drawing/2014/main" id="{0602DC22-7888-4CCA-94EE-D56CF796E2B8}"/>
              </a:ext>
            </a:extLst>
          </p:cNvPr>
          <p:cNvSpPr/>
          <p:nvPr/>
        </p:nvSpPr>
        <p:spPr>
          <a:xfrm>
            <a:off x="3859137" y="4401353"/>
            <a:ext cx="2020385" cy="2025896"/>
          </a:xfrm>
          <a:custGeom>
            <a:avLst/>
            <a:gdLst>
              <a:gd name="connsiteX0" fmla="*/ 1099452 w 1469371"/>
              <a:gd name="connsiteY0" fmla="*/ 372154 h 1469371"/>
              <a:gd name="connsiteX1" fmla="*/ 1316234 w 1469371"/>
              <a:gd name="connsiteY1" fmla="*/ 306820 h 1469371"/>
              <a:gd name="connsiteX2" fmla="*/ 1396002 w 1469371"/>
              <a:gd name="connsiteY2" fmla="*/ 444982 h 1469371"/>
              <a:gd name="connsiteX3" fmla="*/ 1231030 w 1469371"/>
              <a:gd name="connsiteY3" fmla="*/ 600054 h 1469371"/>
              <a:gd name="connsiteX4" fmla="*/ 1231030 w 1469371"/>
              <a:gd name="connsiteY4" fmla="*/ 869318 h 1469371"/>
              <a:gd name="connsiteX5" fmla="*/ 1396002 w 1469371"/>
              <a:gd name="connsiteY5" fmla="*/ 1024389 h 1469371"/>
              <a:gd name="connsiteX6" fmla="*/ 1316234 w 1469371"/>
              <a:gd name="connsiteY6" fmla="*/ 1162551 h 1469371"/>
              <a:gd name="connsiteX7" fmla="*/ 1099452 w 1469371"/>
              <a:gd name="connsiteY7" fmla="*/ 1097217 h 1469371"/>
              <a:gd name="connsiteX8" fmla="*/ 866263 w 1469371"/>
              <a:gd name="connsiteY8" fmla="*/ 1231849 h 1469371"/>
              <a:gd name="connsiteX9" fmla="*/ 814453 w 1469371"/>
              <a:gd name="connsiteY9" fmla="*/ 1452254 h 1469371"/>
              <a:gd name="connsiteX10" fmla="*/ 654918 w 1469371"/>
              <a:gd name="connsiteY10" fmla="*/ 1452254 h 1469371"/>
              <a:gd name="connsiteX11" fmla="*/ 603108 w 1469371"/>
              <a:gd name="connsiteY11" fmla="*/ 1231849 h 1469371"/>
              <a:gd name="connsiteX12" fmla="*/ 369919 w 1469371"/>
              <a:gd name="connsiteY12" fmla="*/ 1097217 h 1469371"/>
              <a:gd name="connsiteX13" fmla="*/ 153137 w 1469371"/>
              <a:gd name="connsiteY13" fmla="*/ 1162551 h 1469371"/>
              <a:gd name="connsiteX14" fmla="*/ 73369 w 1469371"/>
              <a:gd name="connsiteY14" fmla="*/ 1024389 h 1469371"/>
              <a:gd name="connsiteX15" fmla="*/ 238341 w 1469371"/>
              <a:gd name="connsiteY15" fmla="*/ 869317 h 1469371"/>
              <a:gd name="connsiteX16" fmla="*/ 238341 w 1469371"/>
              <a:gd name="connsiteY16" fmla="*/ 600053 h 1469371"/>
              <a:gd name="connsiteX17" fmla="*/ 73369 w 1469371"/>
              <a:gd name="connsiteY17" fmla="*/ 444982 h 1469371"/>
              <a:gd name="connsiteX18" fmla="*/ 153137 w 1469371"/>
              <a:gd name="connsiteY18" fmla="*/ 306820 h 1469371"/>
              <a:gd name="connsiteX19" fmla="*/ 369919 w 1469371"/>
              <a:gd name="connsiteY19" fmla="*/ 372154 h 1469371"/>
              <a:gd name="connsiteX20" fmla="*/ 603108 w 1469371"/>
              <a:gd name="connsiteY20" fmla="*/ 237522 h 1469371"/>
              <a:gd name="connsiteX21" fmla="*/ 654918 w 1469371"/>
              <a:gd name="connsiteY21" fmla="*/ 17117 h 1469371"/>
              <a:gd name="connsiteX22" fmla="*/ 814453 w 1469371"/>
              <a:gd name="connsiteY22" fmla="*/ 17117 h 1469371"/>
              <a:gd name="connsiteX23" fmla="*/ 866263 w 1469371"/>
              <a:gd name="connsiteY23" fmla="*/ 237522 h 1469371"/>
              <a:gd name="connsiteX24" fmla="*/ 1099452 w 1469371"/>
              <a:gd name="connsiteY24" fmla="*/ 372154 h 146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9371" h="1469371">
                <a:moveTo>
                  <a:pt x="1099452" y="372154"/>
                </a:moveTo>
                <a:lnTo>
                  <a:pt x="1316234" y="306820"/>
                </a:lnTo>
                <a:lnTo>
                  <a:pt x="1396002" y="444982"/>
                </a:lnTo>
                <a:lnTo>
                  <a:pt x="1231030" y="600054"/>
                </a:lnTo>
                <a:cubicBezTo>
                  <a:pt x="1254944" y="688216"/>
                  <a:pt x="1254944" y="781156"/>
                  <a:pt x="1231030" y="869318"/>
                </a:cubicBezTo>
                <a:lnTo>
                  <a:pt x="1396002" y="1024389"/>
                </a:lnTo>
                <a:lnTo>
                  <a:pt x="1316234" y="1162551"/>
                </a:lnTo>
                <a:lnTo>
                  <a:pt x="1099452" y="1097217"/>
                </a:lnTo>
                <a:cubicBezTo>
                  <a:pt x="1035058" y="1162008"/>
                  <a:pt x="954570" y="1208478"/>
                  <a:pt x="866263" y="1231849"/>
                </a:cubicBezTo>
                <a:lnTo>
                  <a:pt x="814453" y="1452254"/>
                </a:lnTo>
                <a:lnTo>
                  <a:pt x="654918" y="1452254"/>
                </a:lnTo>
                <a:lnTo>
                  <a:pt x="603108" y="1231849"/>
                </a:lnTo>
                <a:cubicBezTo>
                  <a:pt x="514801" y="1208478"/>
                  <a:pt x="434312" y="1162008"/>
                  <a:pt x="369919" y="1097217"/>
                </a:cubicBezTo>
                <a:lnTo>
                  <a:pt x="153137" y="1162551"/>
                </a:lnTo>
                <a:lnTo>
                  <a:pt x="73369" y="1024389"/>
                </a:lnTo>
                <a:lnTo>
                  <a:pt x="238341" y="869317"/>
                </a:lnTo>
                <a:cubicBezTo>
                  <a:pt x="214427" y="781155"/>
                  <a:pt x="214427" y="688215"/>
                  <a:pt x="238341" y="600053"/>
                </a:cubicBezTo>
                <a:lnTo>
                  <a:pt x="73369" y="444982"/>
                </a:lnTo>
                <a:lnTo>
                  <a:pt x="153137" y="306820"/>
                </a:lnTo>
                <a:lnTo>
                  <a:pt x="369919" y="372154"/>
                </a:lnTo>
                <a:cubicBezTo>
                  <a:pt x="434313" y="307363"/>
                  <a:pt x="514801" y="260893"/>
                  <a:pt x="603108" y="237522"/>
                </a:cubicBezTo>
                <a:lnTo>
                  <a:pt x="654918" y="17117"/>
                </a:lnTo>
                <a:lnTo>
                  <a:pt x="814453" y="17117"/>
                </a:lnTo>
                <a:lnTo>
                  <a:pt x="866263" y="237522"/>
                </a:lnTo>
                <a:cubicBezTo>
                  <a:pt x="954570" y="260893"/>
                  <a:pt x="1035059" y="307363"/>
                  <a:pt x="1099452" y="372154"/>
                </a:cubicBezTo>
                <a:close/>
              </a:path>
            </a:pathLst>
          </a:custGeom>
          <a:ln>
            <a:solidFill>
              <a:srgbClr val="7030A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387699" tIns="389934" rIns="387699" bIns="389934" numCol="1" spcCol="1270" anchor="ctr" anchorCtr="0">
            <a:noAutofit/>
          </a:bodyPr>
          <a:lstStyle/>
          <a:p>
            <a:pPr marL="0" lvl="0" indent="0" algn="ctr" defTabSz="622300">
              <a:lnSpc>
                <a:spcPct val="90000"/>
              </a:lnSpc>
              <a:spcBef>
                <a:spcPct val="0"/>
              </a:spcBef>
              <a:spcAft>
                <a:spcPct val="35000"/>
              </a:spcAft>
              <a:buNone/>
            </a:pPr>
            <a:r>
              <a:rPr lang="en-US" sz="1200" b="1" kern="1200" dirty="0"/>
              <a:t>Single Unique values</a:t>
            </a:r>
            <a:r>
              <a:rPr lang="en-US" sz="1400" kern="1200" dirty="0"/>
              <a:t> </a:t>
            </a:r>
          </a:p>
          <a:p>
            <a:pPr marL="0" lvl="0" indent="0" algn="ctr" defTabSz="622300">
              <a:lnSpc>
                <a:spcPct val="90000"/>
              </a:lnSpc>
              <a:spcBef>
                <a:spcPct val="0"/>
              </a:spcBef>
              <a:spcAft>
                <a:spcPct val="35000"/>
              </a:spcAft>
              <a:buNone/>
            </a:pPr>
            <a:r>
              <a:rPr lang="en-US" sz="1100" kern="1200" dirty="0"/>
              <a:t>Remove features with single unique values</a:t>
            </a:r>
          </a:p>
        </p:txBody>
      </p:sp>
      <p:sp>
        <p:nvSpPr>
          <p:cNvPr id="16" name="Freeform: Shape 15">
            <a:extLst>
              <a:ext uri="{FF2B5EF4-FFF2-40B4-BE49-F238E27FC236}">
                <a16:creationId xmlns:a16="http://schemas.microsoft.com/office/drawing/2014/main" id="{36826518-368C-4A7B-A4D8-3FECDC14A86D}"/>
              </a:ext>
            </a:extLst>
          </p:cNvPr>
          <p:cNvSpPr/>
          <p:nvPr/>
        </p:nvSpPr>
        <p:spPr>
          <a:xfrm>
            <a:off x="5523359" y="4654245"/>
            <a:ext cx="1872445" cy="1773004"/>
          </a:xfrm>
          <a:custGeom>
            <a:avLst/>
            <a:gdLst>
              <a:gd name="connsiteX0" fmla="*/ 1077239 w 1439684"/>
              <a:gd name="connsiteY0" fmla="*/ 364635 h 1439684"/>
              <a:gd name="connsiteX1" fmla="*/ 1289641 w 1439684"/>
              <a:gd name="connsiteY1" fmla="*/ 300621 h 1439684"/>
              <a:gd name="connsiteX2" fmla="*/ 1367797 w 1439684"/>
              <a:gd name="connsiteY2" fmla="*/ 435992 h 1439684"/>
              <a:gd name="connsiteX3" fmla="*/ 1206159 w 1439684"/>
              <a:gd name="connsiteY3" fmla="*/ 587930 h 1439684"/>
              <a:gd name="connsiteX4" fmla="*/ 1206159 w 1439684"/>
              <a:gd name="connsiteY4" fmla="*/ 851753 h 1439684"/>
              <a:gd name="connsiteX5" fmla="*/ 1367797 w 1439684"/>
              <a:gd name="connsiteY5" fmla="*/ 1003692 h 1439684"/>
              <a:gd name="connsiteX6" fmla="*/ 1289641 w 1439684"/>
              <a:gd name="connsiteY6" fmla="*/ 1139063 h 1439684"/>
              <a:gd name="connsiteX7" fmla="*/ 1077239 w 1439684"/>
              <a:gd name="connsiteY7" fmla="*/ 1075049 h 1439684"/>
              <a:gd name="connsiteX8" fmla="*/ 848761 w 1439684"/>
              <a:gd name="connsiteY8" fmla="*/ 1206961 h 1439684"/>
              <a:gd name="connsiteX9" fmla="*/ 797998 w 1439684"/>
              <a:gd name="connsiteY9" fmla="*/ 1422913 h 1439684"/>
              <a:gd name="connsiteX10" fmla="*/ 641686 w 1439684"/>
              <a:gd name="connsiteY10" fmla="*/ 1422913 h 1439684"/>
              <a:gd name="connsiteX11" fmla="*/ 590923 w 1439684"/>
              <a:gd name="connsiteY11" fmla="*/ 1206960 h 1439684"/>
              <a:gd name="connsiteX12" fmla="*/ 362445 w 1439684"/>
              <a:gd name="connsiteY12" fmla="*/ 1075048 h 1439684"/>
              <a:gd name="connsiteX13" fmla="*/ 150043 w 1439684"/>
              <a:gd name="connsiteY13" fmla="*/ 1139063 h 1439684"/>
              <a:gd name="connsiteX14" fmla="*/ 71887 w 1439684"/>
              <a:gd name="connsiteY14" fmla="*/ 1003692 h 1439684"/>
              <a:gd name="connsiteX15" fmla="*/ 233525 w 1439684"/>
              <a:gd name="connsiteY15" fmla="*/ 851754 h 1439684"/>
              <a:gd name="connsiteX16" fmla="*/ 233525 w 1439684"/>
              <a:gd name="connsiteY16" fmla="*/ 587931 h 1439684"/>
              <a:gd name="connsiteX17" fmla="*/ 71887 w 1439684"/>
              <a:gd name="connsiteY17" fmla="*/ 435992 h 1439684"/>
              <a:gd name="connsiteX18" fmla="*/ 150043 w 1439684"/>
              <a:gd name="connsiteY18" fmla="*/ 300621 h 1439684"/>
              <a:gd name="connsiteX19" fmla="*/ 362445 w 1439684"/>
              <a:gd name="connsiteY19" fmla="*/ 364635 h 1439684"/>
              <a:gd name="connsiteX20" fmla="*/ 590923 w 1439684"/>
              <a:gd name="connsiteY20" fmla="*/ 232723 h 1439684"/>
              <a:gd name="connsiteX21" fmla="*/ 641686 w 1439684"/>
              <a:gd name="connsiteY21" fmla="*/ 16771 h 1439684"/>
              <a:gd name="connsiteX22" fmla="*/ 797998 w 1439684"/>
              <a:gd name="connsiteY22" fmla="*/ 16771 h 1439684"/>
              <a:gd name="connsiteX23" fmla="*/ 848761 w 1439684"/>
              <a:gd name="connsiteY23" fmla="*/ 232724 h 1439684"/>
              <a:gd name="connsiteX24" fmla="*/ 1077239 w 1439684"/>
              <a:gd name="connsiteY24" fmla="*/ 364636 h 1439684"/>
              <a:gd name="connsiteX25" fmla="*/ 1077239 w 1439684"/>
              <a:gd name="connsiteY25" fmla="*/ 364635 h 143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9684" h="1439684">
                <a:moveTo>
                  <a:pt x="926648" y="364172"/>
                </a:moveTo>
                <a:lnTo>
                  <a:pt x="1080636" y="268800"/>
                </a:lnTo>
                <a:lnTo>
                  <a:pt x="1170883" y="359048"/>
                </a:lnTo>
                <a:lnTo>
                  <a:pt x="1075512" y="513035"/>
                </a:lnTo>
                <a:cubicBezTo>
                  <a:pt x="1112245" y="576210"/>
                  <a:pt x="1131489" y="648029"/>
                  <a:pt x="1131264" y="721106"/>
                </a:cubicBezTo>
                <a:lnTo>
                  <a:pt x="1290852" y="806778"/>
                </a:lnTo>
                <a:lnTo>
                  <a:pt x="1257820" y="930058"/>
                </a:lnTo>
                <a:lnTo>
                  <a:pt x="1076776" y="924458"/>
                </a:lnTo>
                <a:cubicBezTo>
                  <a:pt x="1040432" y="987858"/>
                  <a:pt x="987857" y="1040432"/>
                  <a:pt x="924458" y="1076777"/>
                </a:cubicBezTo>
                <a:lnTo>
                  <a:pt x="930058" y="1257820"/>
                </a:lnTo>
                <a:lnTo>
                  <a:pt x="806779" y="1290853"/>
                </a:lnTo>
                <a:lnTo>
                  <a:pt x="721107" y="1131264"/>
                </a:lnTo>
                <a:cubicBezTo>
                  <a:pt x="648029" y="1131488"/>
                  <a:pt x="576211" y="1112244"/>
                  <a:pt x="513036" y="1075511"/>
                </a:cubicBezTo>
                <a:lnTo>
                  <a:pt x="359048" y="1170884"/>
                </a:lnTo>
                <a:lnTo>
                  <a:pt x="268801" y="1080636"/>
                </a:lnTo>
                <a:lnTo>
                  <a:pt x="364172" y="926649"/>
                </a:lnTo>
                <a:cubicBezTo>
                  <a:pt x="327439" y="863474"/>
                  <a:pt x="308195" y="791655"/>
                  <a:pt x="308420" y="718578"/>
                </a:cubicBezTo>
                <a:lnTo>
                  <a:pt x="148832" y="632906"/>
                </a:lnTo>
                <a:lnTo>
                  <a:pt x="181864" y="509626"/>
                </a:lnTo>
                <a:lnTo>
                  <a:pt x="362908" y="515226"/>
                </a:lnTo>
                <a:cubicBezTo>
                  <a:pt x="399252" y="451826"/>
                  <a:pt x="451827" y="399252"/>
                  <a:pt x="515226" y="362907"/>
                </a:cubicBezTo>
                <a:lnTo>
                  <a:pt x="509626" y="181864"/>
                </a:lnTo>
                <a:lnTo>
                  <a:pt x="632905" y="148831"/>
                </a:lnTo>
                <a:lnTo>
                  <a:pt x="718577" y="308420"/>
                </a:lnTo>
                <a:cubicBezTo>
                  <a:pt x="791655" y="308196"/>
                  <a:pt x="863473" y="327440"/>
                  <a:pt x="926648" y="364173"/>
                </a:cubicBezTo>
                <a:lnTo>
                  <a:pt x="926648" y="364172"/>
                </a:lnTo>
                <a:close/>
              </a:path>
            </a:pathLst>
          </a:custGeom>
          <a:ln>
            <a:solidFill>
              <a:srgbClr val="C0000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95326" tIns="495326" rIns="495326" bIns="495326" numCol="1" spcCol="1270" anchor="ctr" anchorCtr="0">
            <a:noAutofit/>
          </a:bodyPr>
          <a:lstStyle/>
          <a:p>
            <a:pPr marL="0" lvl="0" indent="0" algn="ctr" defTabSz="622300">
              <a:lnSpc>
                <a:spcPct val="90000"/>
              </a:lnSpc>
              <a:spcBef>
                <a:spcPct val="0"/>
              </a:spcBef>
              <a:spcAft>
                <a:spcPct val="35000"/>
              </a:spcAft>
              <a:buNone/>
            </a:pPr>
            <a:r>
              <a:rPr lang="en-US" sz="1200" b="1" kern="1200" dirty="0"/>
              <a:t>Missing</a:t>
            </a:r>
          </a:p>
          <a:p>
            <a:pPr lvl="0" algn="ctr" defTabSz="622300">
              <a:lnSpc>
                <a:spcPct val="90000"/>
              </a:lnSpc>
              <a:spcBef>
                <a:spcPct val="0"/>
              </a:spcBef>
              <a:spcAft>
                <a:spcPct val="35000"/>
              </a:spcAft>
            </a:pPr>
            <a:r>
              <a:rPr lang="en-US" sz="1050" dirty="0"/>
              <a:t>Remove any feature with &gt; 60% missing value </a:t>
            </a:r>
            <a:endParaRPr lang="en-US" sz="1050" kern="1200" dirty="0"/>
          </a:p>
        </p:txBody>
      </p:sp>
      <p:sp>
        <p:nvSpPr>
          <p:cNvPr id="17" name="Arrow: Circular 16">
            <a:extLst>
              <a:ext uri="{FF2B5EF4-FFF2-40B4-BE49-F238E27FC236}">
                <a16:creationId xmlns:a16="http://schemas.microsoft.com/office/drawing/2014/main" id="{5413A43A-8590-4CA5-8781-EDAB201D3866}"/>
              </a:ext>
            </a:extLst>
          </p:cNvPr>
          <p:cNvSpPr/>
          <p:nvPr/>
        </p:nvSpPr>
        <p:spPr>
          <a:xfrm rot="11189197" flipH="1">
            <a:off x="4731261" y="2135953"/>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Shape 17">
            <a:extLst>
              <a:ext uri="{FF2B5EF4-FFF2-40B4-BE49-F238E27FC236}">
                <a16:creationId xmlns:a16="http://schemas.microsoft.com/office/drawing/2014/main" id="{2388C087-3AF4-477D-8EA9-945B4061D0CE}"/>
              </a:ext>
            </a:extLst>
          </p:cNvPr>
          <p:cNvSpPr/>
          <p:nvPr/>
        </p:nvSpPr>
        <p:spPr>
          <a:xfrm rot="1534236" flipV="1">
            <a:off x="3439018" y="4565802"/>
            <a:ext cx="1878958" cy="1878958"/>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Arrow: Circular 18">
            <a:extLst>
              <a:ext uri="{FF2B5EF4-FFF2-40B4-BE49-F238E27FC236}">
                <a16:creationId xmlns:a16="http://schemas.microsoft.com/office/drawing/2014/main" id="{3AB1BB4D-4788-4C07-A80A-B4754314AF08}"/>
              </a:ext>
            </a:extLst>
          </p:cNvPr>
          <p:cNvSpPr/>
          <p:nvPr/>
        </p:nvSpPr>
        <p:spPr>
          <a:xfrm rot="4953102" flipH="1" flipV="1">
            <a:off x="5185299" y="4475319"/>
            <a:ext cx="2025896" cy="202589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Freeform: Shape 19">
            <a:extLst>
              <a:ext uri="{FF2B5EF4-FFF2-40B4-BE49-F238E27FC236}">
                <a16:creationId xmlns:a16="http://schemas.microsoft.com/office/drawing/2014/main" id="{E42876DD-DF85-4863-ABEF-BD741440BE31}"/>
              </a:ext>
            </a:extLst>
          </p:cNvPr>
          <p:cNvSpPr/>
          <p:nvPr/>
        </p:nvSpPr>
        <p:spPr>
          <a:xfrm>
            <a:off x="3139026" y="2743209"/>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2">
                <a:lumMod val="60000"/>
                <a:lumOff val="40000"/>
              </a:schemeClr>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marL="0" lvl="0" indent="0" algn="ctr" defTabSz="622300">
              <a:lnSpc>
                <a:spcPct val="90000"/>
              </a:lnSpc>
              <a:spcBef>
                <a:spcPct val="0"/>
              </a:spcBef>
              <a:spcAft>
                <a:spcPct val="35000"/>
              </a:spcAft>
              <a:buNone/>
            </a:pPr>
            <a:r>
              <a:rPr lang="en-US" sz="1600" b="1" u="none" kern="1200" dirty="0"/>
              <a:t>Collinear</a:t>
            </a:r>
          </a:p>
          <a:p>
            <a:pPr algn="ctr" defTabSz="622300">
              <a:lnSpc>
                <a:spcPct val="90000"/>
              </a:lnSpc>
              <a:spcBef>
                <a:spcPct val="0"/>
              </a:spcBef>
              <a:spcAft>
                <a:spcPct val="35000"/>
              </a:spcAft>
            </a:pPr>
            <a:r>
              <a:rPr lang="en-US" sz="1200" dirty="0"/>
              <a:t>Identify features with 98% correlation.</a:t>
            </a:r>
          </a:p>
        </p:txBody>
      </p:sp>
      <p:sp>
        <p:nvSpPr>
          <p:cNvPr id="21" name="Arrow: Circular 20">
            <a:extLst>
              <a:ext uri="{FF2B5EF4-FFF2-40B4-BE49-F238E27FC236}">
                <a16:creationId xmlns:a16="http://schemas.microsoft.com/office/drawing/2014/main" id="{2FCF88B5-7EDB-4ACD-8C4A-09237A52B921}"/>
              </a:ext>
            </a:extLst>
          </p:cNvPr>
          <p:cNvSpPr/>
          <p:nvPr/>
        </p:nvSpPr>
        <p:spPr>
          <a:xfrm rot="13161561">
            <a:off x="2739019" y="250965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3" name="Arrow: Circular 22">
            <a:extLst>
              <a:ext uri="{FF2B5EF4-FFF2-40B4-BE49-F238E27FC236}">
                <a16:creationId xmlns:a16="http://schemas.microsoft.com/office/drawing/2014/main" id="{A051B6D4-C2DE-41B2-B59A-CEAEC7840644}"/>
              </a:ext>
            </a:extLst>
          </p:cNvPr>
          <p:cNvSpPr/>
          <p:nvPr/>
        </p:nvSpPr>
        <p:spPr>
          <a:xfrm rot="6476510" flipH="1">
            <a:off x="3494156" y="56946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26D0D9BF-0CCF-472B-A797-BBE435EB84E1}"/>
              </a:ext>
            </a:extLst>
          </p:cNvPr>
          <p:cNvSpPr/>
          <p:nvPr/>
        </p:nvSpPr>
        <p:spPr>
          <a:xfrm>
            <a:off x="3777011" y="845214"/>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3"/>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b="1" dirty="0"/>
              <a:t>Low Importance Features</a:t>
            </a:r>
            <a:endParaRPr lang="en-US" sz="1200" b="1" dirty="0"/>
          </a:p>
          <a:p>
            <a:pPr lvl="0" algn="ctr" defTabSz="622300">
              <a:lnSpc>
                <a:spcPct val="90000"/>
              </a:lnSpc>
              <a:spcBef>
                <a:spcPct val="0"/>
              </a:spcBef>
              <a:spcAft>
                <a:spcPct val="35000"/>
              </a:spcAft>
            </a:pPr>
            <a:r>
              <a:rPr lang="en-US" sz="1050" b="1" dirty="0"/>
              <a:t>Identify features where cumulative importance is below 98 %</a:t>
            </a:r>
          </a:p>
        </p:txBody>
      </p:sp>
      <p:sp>
        <p:nvSpPr>
          <p:cNvPr id="24" name="Arrow: Striped Right 23">
            <a:extLst>
              <a:ext uri="{FF2B5EF4-FFF2-40B4-BE49-F238E27FC236}">
                <a16:creationId xmlns:a16="http://schemas.microsoft.com/office/drawing/2014/main" id="{17B2D15F-261B-4074-B12C-23864FD8AED1}"/>
              </a:ext>
            </a:extLst>
          </p:cNvPr>
          <p:cNvSpPr/>
          <p:nvPr/>
        </p:nvSpPr>
        <p:spPr>
          <a:xfrm>
            <a:off x="2184610" y="3120887"/>
            <a:ext cx="520335"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DD9869-615B-411A-9281-ED0756EF2B24}"/>
              </a:ext>
            </a:extLst>
          </p:cNvPr>
          <p:cNvSpPr/>
          <p:nvPr/>
        </p:nvSpPr>
        <p:spPr>
          <a:xfrm>
            <a:off x="1111577" y="3156373"/>
            <a:ext cx="1388852" cy="646331"/>
          </a:xfrm>
          <a:prstGeom prst="rect">
            <a:avLst/>
          </a:prstGeom>
        </p:spPr>
        <p:txBody>
          <a:bodyPr wrap="square">
            <a:spAutoFit/>
          </a:bodyPr>
          <a:lstStyle/>
          <a:p>
            <a:r>
              <a:rPr lang="en-US" dirty="0"/>
              <a:t>194 features </a:t>
            </a:r>
          </a:p>
        </p:txBody>
      </p:sp>
      <p:sp>
        <p:nvSpPr>
          <p:cNvPr id="26" name="Arrow: Striped Right 25">
            <a:extLst>
              <a:ext uri="{FF2B5EF4-FFF2-40B4-BE49-F238E27FC236}">
                <a16:creationId xmlns:a16="http://schemas.microsoft.com/office/drawing/2014/main" id="{34934C7F-AD36-40AA-87D9-7FE9E3DA653A}"/>
              </a:ext>
            </a:extLst>
          </p:cNvPr>
          <p:cNvSpPr/>
          <p:nvPr/>
        </p:nvSpPr>
        <p:spPr>
          <a:xfrm>
            <a:off x="7458361" y="2865599"/>
            <a:ext cx="554537"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5A6CB-43FF-4A2C-AA67-3026E9EF3DCA}"/>
              </a:ext>
            </a:extLst>
          </p:cNvPr>
          <p:cNvSpPr/>
          <p:nvPr/>
        </p:nvSpPr>
        <p:spPr>
          <a:xfrm>
            <a:off x="8012898" y="3044359"/>
            <a:ext cx="1388852" cy="646331"/>
          </a:xfrm>
          <a:prstGeom prst="rect">
            <a:avLst/>
          </a:prstGeom>
        </p:spPr>
        <p:txBody>
          <a:bodyPr wrap="square">
            <a:spAutoFit/>
          </a:bodyPr>
          <a:lstStyle/>
          <a:p>
            <a:r>
              <a:rPr lang="en-US" dirty="0"/>
              <a:t>86</a:t>
            </a:r>
          </a:p>
          <a:p>
            <a:r>
              <a:rPr lang="en-US" dirty="0"/>
              <a:t>features </a:t>
            </a:r>
          </a:p>
        </p:txBody>
      </p:sp>
    </p:spTree>
    <p:extLst>
      <p:ext uri="{BB962C8B-B14F-4D97-AF65-F5344CB8AC3E}">
        <p14:creationId xmlns:p14="http://schemas.microsoft.com/office/powerpoint/2010/main" val="54808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
        <p:nvSpPr>
          <p:cNvPr id="2" name="Rectangle 1">
            <a:extLst>
              <a:ext uri="{FF2B5EF4-FFF2-40B4-BE49-F238E27FC236}">
                <a16:creationId xmlns:a16="http://schemas.microsoft.com/office/drawing/2014/main" id="{A0897383-A70F-4BF1-A799-87A215E58F0F}"/>
              </a:ext>
            </a:extLst>
          </p:cNvPr>
          <p:cNvSpPr/>
          <p:nvPr/>
        </p:nvSpPr>
        <p:spPr>
          <a:xfrm>
            <a:off x="6325357" y="224303"/>
            <a:ext cx="4717773" cy="6124754"/>
          </a:xfrm>
          <a:prstGeom prst="rect">
            <a:avLst/>
          </a:prstGeom>
        </p:spPr>
        <p:txBody>
          <a:bodyPr wrap="square">
            <a:spAutoFit/>
          </a:bodyPr>
          <a:lstStyle/>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The RECS survey data consisted of 500+ variables collected across housing characteristics, appliances used, fuel types, annual consumption and cost of consumption.</a:t>
            </a:r>
            <a:r>
              <a:rPr lang="en-US" sz="1600" dirty="0">
                <a:solidFill>
                  <a:srgbClr val="000000"/>
                </a:solidFill>
                <a:latin typeface="Tableau Regular"/>
              </a:rPr>
              <a:t> </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Data Exploration </a:t>
            </a:r>
            <a:r>
              <a:rPr lang="en-US" sz="1600" dirty="0">
                <a:solidFill>
                  <a:srgbClr val="000000"/>
                </a:solidFill>
                <a:latin typeface="Tableau Regular"/>
              </a:rPr>
              <a:t>was done using Violin, Box-whisker and Distribution plots to understand type, distribution and correlation of variables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Based on the data Exploration, we applied transformation on data such as, dropping unnecessary columns, converting all to one unit and creation of calculated columns.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MISSING VALUES TREATMENT :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Categorical values – Mode used to fill missing values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Numerical values – median used to fill missing values </a:t>
            </a:r>
            <a:endParaRPr lang="en-US" sz="1600" dirty="0"/>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OUTLIER TREATMENT:</a:t>
            </a:r>
            <a:r>
              <a:rPr lang="en-US" sz="1600" dirty="0">
                <a:solidFill>
                  <a:srgbClr val="000000"/>
                </a:solidFill>
                <a:latin typeface="Tableau Regular"/>
              </a:rPr>
              <a:t> Using Box plots, outlier were identified and dropped. For example, rows with Total BTU (&gt; 210000) and Total Dollar (&gt; 4000) columns were dropped. </a:t>
            </a:r>
            <a:endParaRPr lang="en-US" sz="1600" dirty="0"/>
          </a:p>
        </p:txBody>
      </p:sp>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lnSpcReduction="20000"/>
          </a:bodyPr>
          <a:lstStyle/>
          <a:p>
            <a:pPr marL="285750" indent="-285750">
              <a:buFont typeface="Wingdings" panose="05000000000000000000" pitchFamily="2" charset="2"/>
              <a:buChar char="Ø"/>
            </a:pPr>
            <a:r>
              <a:rPr lang="en-US" dirty="0"/>
              <a:t>Principle Component Analysis (PCA) is a dimension-reduction tool. Plugging in the data from the combined set through PCA an elbow curve is created to show how many features can be used to predict model accuracy. </a:t>
            </a:r>
          </a:p>
          <a:p>
            <a:pPr marL="285750" indent="-285750">
              <a:buFont typeface="Wingdings" panose="05000000000000000000" pitchFamily="2" charset="2"/>
              <a:buChar char="Ø"/>
            </a:pPr>
            <a:r>
              <a:rPr lang="en-US" dirty="0"/>
              <a:t>Creating a scree plot of the results shows which components has a higher percentage of explained variance. </a:t>
            </a:r>
          </a:p>
          <a:p>
            <a:pPr marL="285750" indent="-285750">
              <a:buFont typeface="Wingdings" panose="05000000000000000000" pitchFamily="2" charset="2"/>
              <a:buChar char="Ø"/>
            </a:pPr>
            <a:r>
              <a:rPr lang="en-US" dirty="0"/>
              <a:t>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5C70-C301-4F7E-9CEF-A247EEEA29F8}"/>
              </a:ext>
            </a:extLst>
          </p:cNvPr>
          <p:cNvSpPr>
            <a:spLocks noGrp="1"/>
          </p:cNvSpPr>
          <p:nvPr>
            <p:ph type="title"/>
          </p:nvPr>
        </p:nvSpPr>
        <p:spPr>
          <a:xfrm>
            <a:off x="607484" y="514924"/>
            <a:ext cx="3854528" cy="323846"/>
          </a:xfrm>
        </p:spPr>
        <p:txBody>
          <a:bodyPr>
            <a:normAutofit fontScale="90000"/>
          </a:bodyPr>
          <a:lstStyle/>
          <a:p>
            <a:r>
              <a:rPr lang="en-US" dirty="0" err="1"/>
              <a:t>KMeans</a:t>
            </a:r>
            <a:r>
              <a:rPr lang="en-US" dirty="0"/>
              <a:t> with PCA components</a:t>
            </a:r>
          </a:p>
        </p:txBody>
      </p:sp>
      <p:pic>
        <p:nvPicPr>
          <p:cNvPr id="6" name="Content Placeholder 5">
            <a:extLst>
              <a:ext uri="{FF2B5EF4-FFF2-40B4-BE49-F238E27FC236}">
                <a16:creationId xmlns:a16="http://schemas.microsoft.com/office/drawing/2014/main" id="{E44139E4-D5DE-45E0-B83B-41CC4787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3209" y="514924"/>
            <a:ext cx="4035615" cy="2690410"/>
          </a:xfrm>
        </p:spPr>
      </p:pic>
      <p:sp>
        <p:nvSpPr>
          <p:cNvPr id="4" name="Text Placeholder 3">
            <a:extLst>
              <a:ext uri="{FF2B5EF4-FFF2-40B4-BE49-F238E27FC236}">
                <a16:creationId xmlns:a16="http://schemas.microsoft.com/office/drawing/2014/main" id="{F671B5A6-CD41-4CF7-89A2-808CA8593432}"/>
              </a:ext>
            </a:extLst>
          </p:cNvPr>
          <p:cNvSpPr>
            <a:spLocks noGrp="1"/>
          </p:cNvSpPr>
          <p:nvPr>
            <p:ph type="body" sz="half" idx="2"/>
          </p:nvPr>
        </p:nvSpPr>
        <p:spPr>
          <a:xfrm>
            <a:off x="607484" y="1049869"/>
            <a:ext cx="3854528" cy="2584449"/>
          </a:xfrm>
        </p:spPr>
        <p:txBody>
          <a:bodyPr>
            <a:normAutofit fontScale="77500" lnSpcReduction="20000"/>
          </a:bodyPr>
          <a:lstStyle/>
          <a:p>
            <a:pPr marL="285750" indent="-285750">
              <a:buFont typeface="Wingdings" panose="05000000000000000000" pitchFamily="2" charset="2"/>
              <a:buChar char="Ø"/>
            </a:pPr>
            <a:r>
              <a:rPr lang="en-US" dirty="0"/>
              <a:t>After exporting the PCA components, we reimport the new CSV to use for </a:t>
            </a:r>
            <a:r>
              <a:rPr lang="en-US" dirty="0" err="1"/>
              <a:t>KMeans</a:t>
            </a:r>
            <a:r>
              <a:rPr lang="en-US" dirty="0"/>
              <a:t> Clustering. </a:t>
            </a:r>
            <a:r>
              <a:rPr lang="en-US" dirty="0" err="1"/>
              <a:t>KMeans</a:t>
            </a:r>
            <a:r>
              <a:rPr lang="en-US" dirty="0"/>
              <a:t> can be used to determine clusters of data and make decisions based off the clusters which values you can exclude to increase accuracy. </a:t>
            </a:r>
          </a:p>
          <a:p>
            <a:pPr marL="285750" indent="-285750">
              <a:buFont typeface="Wingdings" panose="05000000000000000000" pitchFamily="2" charset="2"/>
              <a:buChar char="Ø"/>
            </a:pPr>
            <a:r>
              <a:rPr lang="en-US" dirty="0"/>
              <a:t>Using the variable REGIONC and TOTALBTU, the </a:t>
            </a:r>
            <a:r>
              <a:rPr lang="en-US" dirty="0" err="1"/>
              <a:t>KMeans</a:t>
            </a:r>
            <a:r>
              <a:rPr lang="en-US" dirty="0"/>
              <a:t> elbow curve shows the clusters needed to group the data is between 8 and 10, when the curve flattens at 0 score value.</a:t>
            </a:r>
          </a:p>
          <a:p>
            <a:pPr marL="285750" indent="-285750">
              <a:buFont typeface="Wingdings" panose="05000000000000000000" pitchFamily="2" charset="2"/>
              <a:buChar char="Ø"/>
            </a:pPr>
            <a:r>
              <a:rPr lang="en-US" dirty="0"/>
              <a:t>Creating a scatter plot of 10 clusters with the PCA transformed x and y plots (REGIONC and TOTALBTU), the graph shows </a:t>
            </a:r>
            <a:r>
              <a:rPr lang="en-US" dirty="0" err="1"/>
              <a:t>alot</a:t>
            </a:r>
            <a:r>
              <a:rPr lang="en-US" dirty="0"/>
              <a:t> of the data in general correlates to predicting the values of x and y, with another cluster that does not correlate and can be reduced from the data set.</a:t>
            </a:r>
          </a:p>
        </p:txBody>
      </p:sp>
      <p:pic>
        <p:nvPicPr>
          <p:cNvPr id="8" name="Picture 7">
            <a:extLst>
              <a:ext uri="{FF2B5EF4-FFF2-40B4-BE49-F238E27FC236}">
                <a16:creationId xmlns:a16="http://schemas.microsoft.com/office/drawing/2014/main" id="{152BFD3F-B88C-4822-AEA7-354B3C04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08" y="3205334"/>
            <a:ext cx="4035615" cy="2690410"/>
          </a:xfrm>
          <a:prstGeom prst="rect">
            <a:avLst/>
          </a:prstGeom>
        </p:spPr>
      </p:pic>
    </p:spTree>
    <p:extLst>
      <p:ext uri="{BB962C8B-B14F-4D97-AF65-F5344CB8AC3E}">
        <p14:creationId xmlns:p14="http://schemas.microsoft.com/office/powerpoint/2010/main" val="21794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09332"/>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527398"/>
            <a:ext cx="2671213" cy="112616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527398"/>
            <a:ext cx="2473983" cy="1126186"/>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RidgeCV(for Ridge Model)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527378"/>
            <a:ext cx="2582033" cy="1126186"/>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2063574" y="2023404"/>
          <a:ext cx="6965014" cy="1971548"/>
        </p:xfrm>
        <a:graphic>
          <a:graphicData uri="http://schemas.openxmlformats.org/drawingml/2006/table">
            <a:tbl>
              <a:tblPr firstRow="1" bandRow="1">
                <a:tableStyleId>{3B4B98B0-60AC-42C2-AFA5-B58CD77FA1E5}</a:tableStyleId>
              </a:tblPr>
              <a:tblGrid>
                <a:gridCol w="1016322">
                  <a:extLst>
                    <a:ext uri="{9D8B030D-6E8A-4147-A177-3AD203B41FA5}">
                      <a16:colId xmlns:a16="http://schemas.microsoft.com/office/drawing/2014/main" val="1628376606"/>
                    </a:ext>
                  </a:extLst>
                </a:gridCol>
                <a:gridCol w="1403479">
                  <a:extLst>
                    <a:ext uri="{9D8B030D-6E8A-4147-A177-3AD203B41FA5}">
                      <a16:colId xmlns:a16="http://schemas.microsoft.com/office/drawing/2014/main" val="3537171461"/>
                    </a:ext>
                  </a:extLst>
                </a:gridCol>
                <a:gridCol w="1175491">
                  <a:extLst>
                    <a:ext uri="{9D8B030D-6E8A-4147-A177-3AD203B41FA5}">
                      <a16:colId xmlns:a16="http://schemas.microsoft.com/office/drawing/2014/main" val="2534363247"/>
                    </a:ext>
                  </a:extLst>
                </a:gridCol>
                <a:gridCol w="1684861">
                  <a:extLst>
                    <a:ext uri="{9D8B030D-6E8A-4147-A177-3AD203B41FA5}">
                      <a16:colId xmlns:a16="http://schemas.microsoft.com/office/drawing/2014/main" val="947259379"/>
                    </a:ext>
                  </a:extLst>
                </a:gridCol>
                <a:gridCol w="1684861">
                  <a:extLst>
                    <a:ext uri="{9D8B030D-6E8A-4147-A177-3AD203B41FA5}">
                      <a16:colId xmlns:a16="http://schemas.microsoft.com/office/drawing/2014/main" val="3554354182"/>
                    </a:ext>
                  </a:extLst>
                </a:gridCol>
              </a:tblGrid>
              <a:tr h="1081137">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RidgeCV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346.4495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9965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307777"/>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339054" y="753677"/>
            <a:ext cx="2720595" cy="950214"/>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51334" y="697976"/>
            <a:ext cx="2651488" cy="87529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894230" y="772246"/>
            <a:ext cx="2396182" cy="838160"/>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28415001"/>
              </p:ext>
            </p:extLst>
          </p:nvPr>
        </p:nvGraphicFramePr>
        <p:xfrm>
          <a:off x="845333" y="4011387"/>
          <a:ext cx="7988951" cy="1499533"/>
        </p:xfrm>
        <a:graphic>
          <a:graphicData uri="http://schemas.openxmlformats.org/drawingml/2006/table">
            <a:tbl>
              <a:tblPr firstRow="1" bandRow="1">
                <a:tableStyleId>{3B4B98B0-60AC-42C2-AFA5-B58CD77FA1E5}</a:tableStyleId>
              </a:tblPr>
              <a:tblGrid>
                <a:gridCol w="1253000">
                  <a:extLst>
                    <a:ext uri="{9D8B030D-6E8A-4147-A177-3AD203B41FA5}">
                      <a16:colId xmlns:a16="http://schemas.microsoft.com/office/drawing/2014/main" val="1628376606"/>
                    </a:ext>
                  </a:extLst>
                </a:gridCol>
                <a:gridCol w="1280784">
                  <a:extLst>
                    <a:ext uri="{9D8B030D-6E8A-4147-A177-3AD203B41FA5}">
                      <a16:colId xmlns:a16="http://schemas.microsoft.com/office/drawing/2014/main" val="3537171461"/>
                    </a:ext>
                  </a:extLst>
                </a:gridCol>
                <a:gridCol w="1659099">
                  <a:extLst>
                    <a:ext uri="{9D8B030D-6E8A-4147-A177-3AD203B41FA5}">
                      <a16:colId xmlns:a16="http://schemas.microsoft.com/office/drawing/2014/main" val="992476981"/>
                    </a:ext>
                  </a:extLst>
                </a:gridCol>
                <a:gridCol w="1628851">
                  <a:extLst>
                    <a:ext uri="{9D8B030D-6E8A-4147-A177-3AD203B41FA5}">
                      <a16:colId xmlns:a16="http://schemas.microsoft.com/office/drawing/2014/main" val="2534363247"/>
                    </a:ext>
                  </a:extLst>
                </a:gridCol>
                <a:gridCol w="2167217">
                  <a:extLst>
                    <a:ext uri="{9D8B030D-6E8A-4147-A177-3AD203B41FA5}">
                      <a16:colId xmlns:a16="http://schemas.microsoft.com/office/drawing/2014/main" val="3569226311"/>
                    </a:ext>
                  </a:extLst>
                </a:gridCol>
              </a:tblGrid>
              <a:tr h="674208">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=25)</a:t>
                      </a:r>
                    </a:p>
                  </a:txBody>
                  <a:tcPr>
                    <a:solidFill>
                      <a:schemeClr val="bg2"/>
                    </a:solidFill>
                  </a:tcPr>
                </a:tc>
                <a:tc>
                  <a:txBody>
                    <a:bodyPr/>
                    <a:lstStyle/>
                    <a:p>
                      <a:r>
                        <a:rPr lang="en-US" sz="1200" dirty="0"/>
                        <a:t>After 2</a:t>
                      </a:r>
                      <a:r>
                        <a:rPr lang="en-US" sz="1200" baseline="30000" dirty="0"/>
                        <a:t>nd</a:t>
                      </a:r>
                      <a:r>
                        <a:rPr lang="en-US" sz="1200" dirty="0"/>
                        <a:t> Tuning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r>
                        <a:rPr lang="en-US" sz="1200" dirty="0" err="1"/>
                        <a:t>n_estimators</a:t>
                      </a:r>
                      <a:r>
                        <a:rPr lang="en-US" sz="1200" dirty="0"/>
                        <a:t>=50)</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Final Tuning (</a:t>
                      </a:r>
                      <a:r>
                        <a:rPr lang="en-US" sz="1200" dirty="0" err="1"/>
                        <a:t>max_depth</a:t>
                      </a:r>
                      <a:r>
                        <a:rPr lang="en-US" sz="1200" dirty="0"/>
                        <a:t>= 11, (</a:t>
                      </a:r>
                      <a:r>
                        <a:rPr lang="en-US" sz="1200" dirty="0" err="1"/>
                        <a:t>n_estimators</a:t>
                      </a:r>
                      <a:r>
                        <a:rPr lang="en-US" sz="1200" dirty="0"/>
                        <a:t>=75)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solidFill>
                      <a:schemeClr val="bg2"/>
                    </a:solidFill>
                  </a:tcPr>
                </a:tc>
                <a:extLst>
                  <a:ext uri="{0D108BD9-81ED-4DB2-BD59-A6C34878D82A}">
                    <a16:rowId xmlns:a16="http://schemas.microsoft.com/office/drawing/2014/main" val="1637909296"/>
                  </a:ext>
                </a:extLst>
              </a:tr>
              <a:tr h="264374">
                <a:tc>
                  <a:txBody>
                    <a:bodyPr/>
                    <a:lstStyle/>
                    <a:p>
                      <a:r>
                        <a:rPr lang="en-US" sz="1200" dirty="0"/>
                        <a:t>Test RMSE</a:t>
                      </a:r>
                    </a:p>
                  </a:txBody>
                  <a:tcPr/>
                </a:tc>
                <a:tc>
                  <a:txBody>
                    <a:bodyPr/>
                    <a:lstStyle/>
                    <a:p>
                      <a:r>
                        <a:rPr lang="en-US" sz="1200" dirty="0"/>
                        <a:t>332.25</a:t>
                      </a:r>
                    </a:p>
                  </a:txBody>
                  <a:tcPr/>
                </a:tc>
                <a:tc>
                  <a:txBody>
                    <a:bodyPr/>
                    <a:lstStyle/>
                    <a:p>
                      <a:r>
                        <a:rPr lang="en-US" sz="1200" dirty="0"/>
                        <a:t>338.02</a:t>
                      </a:r>
                    </a:p>
                  </a:txBody>
                  <a:tcPr/>
                </a:tc>
                <a:tc>
                  <a:txBody>
                    <a:bodyPr/>
                    <a:lstStyle/>
                    <a:p>
                      <a:r>
                        <a:rPr lang="en-US" sz="1200" dirty="0"/>
                        <a:t>335.61</a:t>
                      </a:r>
                    </a:p>
                  </a:txBody>
                  <a:tcPr/>
                </a:tc>
                <a:tc>
                  <a:txBody>
                    <a:bodyPr/>
                    <a:lstStyle/>
                    <a:p>
                      <a:r>
                        <a:rPr lang="en-US" sz="1200" dirty="0"/>
                        <a:t>334.20</a:t>
                      </a:r>
                    </a:p>
                  </a:txBody>
                  <a:tcPr/>
                </a:tc>
                <a:extLst>
                  <a:ext uri="{0D108BD9-81ED-4DB2-BD59-A6C34878D82A}">
                    <a16:rowId xmlns:a16="http://schemas.microsoft.com/office/drawing/2014/main" val="3035129995"/>
                  </a:ext>
                </a:extLst>
              </a:tr>
              <a:tr h="551005">
                <a:tc>
                  <a:txBody>
                    <a:bodyPr/>
                    <a:lstStyle/>
                    <a:p>
                      <a:r>
                        <a:rPr lang="en-US" sz="1200" dirty="0"/>
                        <a:t>Test r</a:t>
                      </a:r>
                      <a:r>
                        <a:rPr lang="en-US" sz="1200" baseline="30000" dirty="0"/>
                        <a:t>2</a:t>
                      </a:r>
                    </a:p>
                  </a:txBody>
                  <a:tcPr/>
                </a:tc>
                <a:tc>
                  <a:txBody>
                    <a:bodyPr/>
                    <a:lstStyle/>
                    <a:p>
                      <a:r>
                        <a:rPr lang="en-US" sz="1200" dirty="0"/>
                        <a:t>82.59%</a:t>
                      </a:r>
                    </a:p>
                  </a:txBody>
                  <a:tcPr/>
                </a:tc>
                <a:tc>
                  <a:txBody>
                    <a:bodyPr/>
                    <a:lstStyle/>
                    <a:p>
                      <a:r>
                        <a:rPr lang="en-US" sz="1200" dirty="0"/>
                        <a:t>81.98%</a:t>
                      </a:r>
                    </a:p>
                  </a:txBody>
                  <a:tcPr/>
                </a:tc>
                <a:tc>
                  <a:txBody>
                    <a:bodyPr/>
                    <a:lstStyle/>
                    <a:p>
                      <a:r>
                        <a:rPr lang="en-US" sz="1200" dirty="0"/>
                        <a:t>82.24%</a:t>
                      </a:r>
                    </a:p>
                  </a:txBody>
                  <a:tcPr/>
                </a:tc>
                <a:tc>
                  <a:txBody>
                    <a:bodyPr/>
                    <a:lstStyle/>
                    <a:p>
                      <a:r>
                        <a:rPr lang="en-US" sz="1200" dirty="0"/>
                        <a:t>82.39%</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090625" y="1086380"/>
            <a:ext cx="460626"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402905" y="1086380"/>
            <a:ext cx="391242"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70E2CEB-9055-4386-8EA4-98BD48E69572}"/>
              </a:ext>
            </a:extLst>
          </p:cNvPr>
          <p:cNvSpPr/>
          <p:nvPr/>
        </p:nvSpPr>
        <p:spPr>
          <a:xfrm flipH="1">
            <a:off x="625694" y="2208747"/>
            <a:ext cx="2299531" cy="469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Split into attributes and label sets </a:t>
            </a:r>
          </a:p>
        </p:txBody>
      </p:sp>
      <p:sp>
        <p:nvSpPr>
          <p:cNvPr id="6" name="Arrow: Down 5">
            <a:extLst>
              <a:ext uri="{FF2B5EF4-FFF2-40B4-BE49-F238E27FC236}">
                <a16:creationId xmlns:a16="http://schemas.microsoft.com/office/drawing/2014/main" id="{3E5FA513-6969-4CF2-954A-E45262EFEE1A}"/>
              </a:ext>
            </a:extLst>
          </p:cNvPr>
          <p:cNvSpPr/>
          <p:nvPr/>
        </p:nvSpPr>
        <p:spPr>
          <a:xfrm>
            <a:off x="1664663" y="179830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6944346-343D-4BC0-BD15-369FE797ADEE}"/>
              </a:ext>
            </a:extLst>
          </p:cNvPr>
          <p:cNvSpPr/>
          <p:nvPr/>
        </p:nvSpPr>
        <p:spPr>
          <a:xfrm flipH="1">
            <a:off x="570161" y="3202007"/>
            <a:ext cx="2299530" cy="28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Training and Testing  Data</a:t>
            </a:r>
          </a:p>
        </p:txBody>
      </p:sp>
      <p:sp>
        <p:nvSpPr>
          <p:cNvPr id="19" name="Arrow: Down 18">
            <a:extLst>
              <a:ext uri="{FF2B5EF4-FFF2-40B4-BE49-F238E27FC236}">
                <a16:creationId xmlns:a16="http://schemas.microsoft.com/office/drawing/2014/main" id="{D627F6AE-1681-4FAD-83FD-5ACB7E69FA13}"/>
              </a:ext>
            </a:extLst>
          </p:cNvPr>
          <p:cNvSpPr/>
          <p:nvPr/>
        </p:nvSpPr>
        <p:spPr>
          <a:xfrm>
            <a:off x="1712559" y="278672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03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E9549-FCEA-4475-BE4A-84F736C8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00" y="240031"/>
            <a:ext cx="10456184" cy="6283324"/>
          </a:xfrm>
          <a:prstGeom prst="rect">
            <a:avLst/>
          </a:prstGeom>
        </p:spPr>
      </p:pic>
    </p:spTree>
    <p:extLst>
      <p:ext uri="{BB962C8B-B14F-4D97-AF65-F5344CB8AC3E}">
        <p14:creationId xmlns:p14="http://schemas.microsoft.com/office/powerpoint/2010/main" val="1830224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1278</Words>
  <Application>Microsoft Office PowerPoint</Application>
  <PresentationFormat>Widescreen</PresentationFormat>
  <Paragraphs>179</Paragraphs>
  <Slides>13</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Tableau Regular</vt:lpstr>
      <vt:lpstr>Times New Roman</vt:lpstr>
      <vt:lpstr>Trebuchet MS</vt:lpstr>
      <vt:lpstr>Wingdings</vt:lpstr>
      <vt:lpstr>Wingdings 3</vt:lpstr>
      <vt:lpstr>Facet</vt:lpstr>
      <vt:lpstr>PowerPoint Presentation</vt:lpstr>
      <vt:lpstr>PowerPoint Presentation</vt:lpstr>
      <vt:lpstr>Feature Selector </vt:lpstr>
      <vt:lpstr>PCA Breakdown</vt:lpstr>
      <vt:lpstr>KMeans with PCA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49</cp:revision>
  <dcterms:created xsi:type="dcterms:W3CDTF">2019-05-12T22:14:59Z</dcterms:created>
  <dcterms:modified xsi:type="dcterms:W3CDTF">2019-05-16T04:00:00Z</dcterms:modified>
</cp:coreProperties>
</file>